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Lst>
  <p:sldIdLst>
    <p:sldId id="256" r:id="rId2"/>
    <p:sldId id="257" r:id="rId3"/>
    <p:sldId id="258" r:id="rId4"/>
    <p:sldId id="259" r:id="rId5"/>
    <p:sldId id="260" r:id="rId6"/>
    <p:sldId id="284" r:id="rId7"/>
    <p:sldId id="262" r:id="rId8"/>
    <p:sldId id="261" r:id="rId9"/>
    <p:sldId id="285" r:id="rId10"/>
    <p:sldId id="263" r:id="rId11"/>
    <p:sldId id="265" r:id="rId12"/>
    <p:sldId id="264" r:id="rId13"/>
    <p:sldId id="266" r:id="rId14"/>
    <p:sldId id="267" r:id="rId15"/>
    <p:sldId id="268" r:id="rId16"/>
    <p:sldId id="269" r:id="rId17"/>
    <p:sldId id="270" r:id="rId18"/>
    <p:sldId id="283" r:id="rId19"/>
    <p:sldId id="271" r:id="rId20"/>
    <p:sldId id="272" r:id="rId21"/>
    <p:sldId id="273" r:id="rId22"/>
    <p:sldId id="274" r:id="rId23"/>
    <p:sldId id="275" r:id="rId24"/>
    <p:sldId id="277" r:id="rId25"/>
    <p:sldId id="276" r:id="rId26"/>
    <p:sldId id="278" r:id="rId27"/>
    <p:sldId id="279" r:id="rId28"/>
    <p:sldId id="280" r:id="rId29"/>
    <p:sldId id="282" r:id="rId30"/>
    <p:sldId id="281"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6BFB132-4BAC-4B36-853C-B439D10483CC}" type="datetimeFigureOut">
              <a:rPr lang="en-US" smtClean="0"/>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3252A3-E17B-4051-82BA-8AD1CC085AD0}" type="slidenum">
              <a:rPr lang="en-US" smtClean="0"/>
              <a:t>‹#›</a:t>
            </a:fld>
            <a:endParaRPr lang="en-US"/>
          </a:p>
        </p:txBody>
      </p:sp>
    </p:spTree>
    <p:extLst>
      <p:ext uri="{BB962C8B-B14F-4D97-AF65-F5344CB8AC3E}">
        <p14:creationId xmlns:p14="http://schemas.microsoft.com/office/powerpoint/2010/main" val="362521614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6BFB132-4BAC-4B36-853C-B439D10483CC}" type="datetimeFigureOut">
              <a:rPr lang="en-US" smtClean="0"/>
              <a:t>01-Jul-20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3252A3-E17B-4051-82BA-8AD1CC085AD0}" type="slidenum">
              <a:rPr lang="en-US" smtClean="0"/>
              <a:t>‹#›</a:t>
            </a:fld>
            <a:endParaRPr lang="en-US"/>
          </a:p>
        </p:txBody>
      </p:sp>
    </p:spTree>
    <p:extLst>
      <p:ext uri="{BB962C8B-B14F-4D97-AF65-F5344CB8AC3E}">
        <p14:creationId xmlns:p14="http://schemas.microsoft.com/office/powerpoint/2010/main" val="620801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6BFB132-4BAC-4B36-853C-B439D10483CC}" type="datetimeFigureOut">
              <a:rPr lang="en-US" smtClean="0"/>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3252A3-E17B-4051-82BA-8AD1CC085AD0}" type="slidenum">
              <a:rPr lang="en-US" smtClean="0"/>
              <a:t>‹#›</a:t>
            </a:fld>
            <a:endParaRPr lang="en-US"/>
          </a:p>
        </p:txBody>
      </p:sp>
    </p:spTree>
    <p:extLst>
      <p:ext uri="{BB962C8B-B14F-4D97-AF65-F5344CB8AC3E}">
        <p14:creationId xmlns:p14="http://schemas.microsoft.com/office/powerpoint/2010/main" val="526358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C6BFB132-4BAC-4B36-853C-B439D10483CC}" type="datetimeFigureOut">
              <a:rPr lang="en-US" smtClean="0"/>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3252A3-E17B-4051-82BA-8AD1CC085AD0}" type="slidenum">
              <a:rPr lang="en-US" smtClean="0"/>
              <a:t>‹#›</a:t>
            </a:fld>
            <a:endParaRPr lang="en-US"/>
          </a:p>
        </p:txBody>
      </p:sp>
    </p:spTree>
    <p:extLst>
      <p:ext uri="{BB962C8B-B14F-4D97-AF65-F5344CB8AC3E}">
        <p14:creationId xmlns:p14="http://schemas.microsoft.com/office/powerpoint/2010/main" val="1888092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C6BFB132-4BAC-4B36-853C-B439D10483CC}" type="datetimeFigureOut">
              <a:rPr lang="en-US" smtClean="0"/>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3252A3-E17B-4051-82BA-8AD1CC085AD0}" type="slidenum">
              <a:rPr lang="en-US" smtClean="0"/>
              <a:t>‹#›</a:t>
            </a:fld>
            <a:endParaRPr lang="en-US"/>
          </a:p>
        </p:txBody>
      </p:sp>
    </p:spTree>
    <p:extLst>
      <p:ext uri="{BB962C8B-B14F-4D97-AF65-F5344CB8AC3E}">
        <p14:creationId xmlns:p14="http://schemas.microsoft.com/office/powerpoint/2010/main" val="3497882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6BFB132-4BAC-4B36-853C-B439D10483CC}" type="datetimeFigureOut">
              <a:rPr lang="en-US" smtClean="0"/>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3252A3-E17B-4051-82BA-8AD1CC085AD0}" type="slidenum">
              <a:rPr lang="en-US" smtClean="0"/>
              <a:t>‹#›</a:t>
            </a:fld>
            <a:endParaRPr lang="en-US"/>
          </a:p>
        </p:txBody>
      </p:sp>
    </p:spTree>
    <p:extLst>
      <p:ext uri="{BB962C8B-B14F-4D97-AF65-F5344CB8AC3E}">
        <p14:creationId xmlns:p14="http://schemas.microsoft.com/office/powerpoint/2010/main" val="1982200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6BFB132-4BAC-4B36-853C-B439D10483CC}" type="datetimeFigureOut">
              <a:rPr lang="en-US" smtClean="0"/>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3252A3-E17B-4051-82BA-8AD1CC085AD0}" type="slidenum">
              <a:rPr lang="en-US" smtClean="0"/>
              <a:t>‹#›</a:t>
            </a:fld>
            <a:endParaRPr lang="en-US"/>
          </a:p>
        </p:txBody>
      </p:sp>
    </p:spTree>
    <p:extLst>
      <p:ext uri="{BB962C8B-B14F-4D97-AF65-F5344CB8AC3E}">
        <p14:creationId xmlns:p14="http://schemas.microsoft.com/office/powerpoint/2010/main" val="3706495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BFB132-4BAC-4B36-853C-B439D10483CC}" type="datetimeFigureOut">
              <a:rPr lang="en-US" smtClean="0"/>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3252A3-E17B-4051-82BA-8AD1CC085AD0}" type="slidenum">
              <a:rPr lang="en-US" smtClean="0"/>
              <a:t>‹#›</a:t>
            </a:fld>
            <a:endParaRPr lang="en-US"/>
          </a:p>
        </p:txBody>
      </p:sp>
    </p:spTree>
    <p:extLst>
      <p:ext uri="{BB962C8B-B14F-4D97-AF65-F5344CB8AC3E}">
        <p14:creationId xmlns:p14="http://schemas.microsoft.com/office/powerpoint/2010/main" val="14823498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BFB132-4BAC-4B36-853C-B439D10483CC}" type="datetimeFigureOut">
              <a:rPr lang="en-US" smtClean="0"/>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3252A3-E17B-4051-82BA-8AD1CC085AD0}" type="slidenum">
              <a:rPr lang="en-US" smtClean="0"/>
              <a:t>‹#›</a:t>
            </a:fld>
            <a:endParaRPr lang="en-US"/>
          </a:p>
        </p:txBody>
      </p:sp>
    </p:spTree>
    <p:extLst>
      <p:ext uri="{BB962C8B-B14F-4D97-AF65-F5344CB8AC3E}">
        <p14:creationId xmlns:p14="http://schemas.microsoft.com/office/powerpoint/2010/main" val="1928238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BFB132-4BAC-4B36-853C-B439D10483CC}" type="datetimeFigureOut">
              <a:rPr lang="en-US" smtClean="0"/>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3252A3-E17B-4051-82BA-8AD1CC085AD0}" type="slidenum">
              <a:rPr lang="en-US" smtClean="0"/>
              <a:t>‹#›</a:t>
            </a:fld>
            <a:endParaRPr lang="en-US"/>
          </a:p>
        </p:txBody>
      </p:sp>
    </p:spTree>
    <p:extLst>
      <p:ext uri="{BB962C8B-B14F-4D97-AF65-F5344CB8AC3E}">
        <p14:creationId xmlns:p14="http://schemas.microsoft.com/office/powerpoint/2010/main" val="875810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6BFB132-4BAC-4B36-853C-B439D10483CC}" type="datetimeFigureOut">
              <a:rPr lang="en-US" smtClean="0"/>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3252A3-E17B-4051-82BA-8AD1CC085AD0}" type="slidenum">
              <a:rPr lang="en-US" smtClean="0"/>
              <a:t>‹#›</a:t>
            </a:fld>
            <a:endParaRPr lang="en-US"/>
          </a:p>
        </p:txBody>
      </p:sp>
    </p:spTree>
    <p:extLst>
      <p:ext uri="{BB962C8B-B14F-4D97-AF65-F5344CB8AC3E}">
        <p14:creationId xmlns:p14="http://schemas.microsoft.com/office/powerpoint/2010/main" val="2795281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6BFB132-4BAC-4B36-853C-B439D10483CC}" type="datetimeFigureOut">
              <a:rPr lang="en-US" smtClean="0"/>
              <a:t>01-Jul-20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3252A3-E17B-4051-82BA-8AD1CC085AD0}" type="slidenum">
              <a:rPr lang="en-US" smtClean="0"/>
              <a:t>‹#›</a:t>
            </a:fld>
            <a:endParaRPr lang="en-US"/>
          </a:p>
        </p:txBody>
      </p:sp>
    </p:spTree>
    <p:extLst>
      <p:ext uri="{BB962C8B-B14F-4D97-AF65-F5344CB8AC3E}">
        <p14:creationId xmlns:p14="http://schemas.microsoft.com/office/powerpoint/2010/main" val="1725378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6BFB132-4BAC-4B36-853C-B439D10483CC}" type="datetimeFigureOut">
              <a:rPr lang="en-US" smtClean="0"/>
              <a:t>01-Jul-20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3252A3-E17B-4051-82BA-8AD1CC085AD0}" type="slidenum">
              <a:rPr lang="en-US" smtClean="0"/>
              <a:t>‹#›</a:t>
            </a:fld>
            <a:endParaRPr lang="en-US"/>
          </a:p>
        </p:txBody>
      </p:sp>
    </p:spTree>
    <p:extLst>
      <p:ext uri="{BB962C8B-B14F-4D97-AF65-F5344CB8AC3E}">
        <p14:creationId xmlns:p14="http://schemas.microsoft.com/office/powerpoint/2010/main" val="450986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6BFB132-4BAC-4B36-853C-B439D10483CC}" type="datetimeFigureOut">
              <a:rPr lang="en-US" smtClean="0"/>
              <a:t>01-Jul-20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3252A3-E17B-4051-82BA-8AD1CC085AD0}" type="slidenum">
              <a:rPr lang="en-US" smtClean="0"/>
              <a:t>‹#›</a:t>
            </a:fld>
            <a:endParaRPr lang="en-US"/>
          </a:p>
        </p:txBody>
      </p:sp>
    </p:spTree>
    <p:extLst>
      <p:ext uri="{BB962C8B-B14F-4D97-AF65-F5344CB8AC3E}">
        <p14:creationId xmlns:p14="http://schemas.microsoft.com/office/powerpoint/2010/main" val="2663348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BFB132-4BAC-4B36-853C-B439D10483CC}" type="datetimeFigureOut">
              <a:rPr lang="en-US" smtClean="0"/>
              <a:t>01-Jul-20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3252A3-E17B-4051-82BA-8AD1CC085AD0}" type="slidenum">
              <a:rPr lang="en-US" smtClean="0"/>
              <a:t>‹#›</a:t>
            </a:fld>
            <a:endParaRPr lang="en-US"/>
          </a:p>
        </p:txBody>
      </p:sp>
    </p:spTree>
    <p:extLst>
      <p:ext uri="{BB962C8B-B14F-4D97-AF65-F5344CB8AC3E}">
        <p14:creationId xmlns:p14="http://schemas.microsoft.com/office/powerpoint/2010/main" val="194295102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6BFB132-4BAC-4B36-853C-B439D10483CC}" type="datetimeFigureOut">
              <a:rPr lang="en-US" smtClean="0"/>
              <a:t>01-Jul-20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3252A3-E17B-4051-82BA-8AD1CC085AD0}" type="slidenum">
              <a:rPr lang="en-US" smtClean="0"/>
              <a:t>‹#›</a:t>
            </a:fld>
            <a:endParaRPr lang="en-US"/>
          </a:p>
        </p:txBody>
      </p:sp>
    </p:spTree>
    <p:extLst>
      <p:ext uri="{BB962C8B-B14F-4D97-AF65-F5344CB8AC3E}">
        <p14:creationId xmlns:p14="http://schemas.microsoft.com/office/powerpoint/2010/main" val="399219922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C6BFB132-4BAC-4B36-853C-B439D10483CC}" type="datetimeFigureOut">
              <a:rPr lang="en-US" smtClean="0"/>
              <a:t>01-Jul-20</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5C3252A3-E17B-4051-82BA-8AD1CC085AD0}" type="slidenum">
              <a:rPr lang="en-US" smtClean="0"/>
              <a:t>‹#›</a:t>
            </a:fld>
            <a:endParaRPr lang="en-US"/>
          </a:p>
        </p:txBody>
      </p:sp>
    </p:spTree>
    <p:extLst>
      <p:ext uri="{BB962C8B-B14F-4D97-AF65-F5344CB8AC3E}">
        <p14:creationId xmlns:p14="http://schemas.microsoft.com/office/powerpoint/2010/main" val="307105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C6BFB132-4BAC-4B36-853C-B439D10483CC}" type="datetimeFigureOut">
              <a:rPr lang="en-US" smtClean="0"/>
              <a:t>01-Jul-20</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5C3252A3-E17B-4051-82BA-8AD1CC085AD0}" type="slidenum">
              <a:rPr lang="en-US" smtClean="0"/>
              <a:t>‹#›</a:t>
            </a:fld>
            <a:endParaRPr lang="en-US"/>
          </a:p>
        </p:txBody>
      </p:sp>
    </p:spTree>
    <p:extLst>
      <p:ext uri="{BB962C8B-B14F-4D97-AF65-F5344CB8AC3E}">
        <p14:creationId xmlns:p14="http://schemas.microsoft.com/office/powerpoint/2010/main" val="2303477245"/>
      </p:ext>
    </p:extLst>
  </p:cSld>
  <p:clrMap bg1="dk1" tx1="lt1" bg2="dk2" tx2="lt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 id="2147483909" r:id="rId12"/>
    <p:sldLayoutId id="2147483910" r:id="rId13"/>
    <p:sldLayoutId id="2147483911" r:id="rId14"/>
    <p:sldLayoutId id="2147483912" r:id="rId15"/>
    <p:sldLayoutId id="2147483913" r:id="rId16"/>
    <p:sldLayoutId id="2147483914"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zapier.com/engineering/introducing-resthooksorg/" TargetMode="External"/><Relationship Id="rId2" Type="http://schemas.openxmlformats.org/officeDocument/2006/relationships/hyperlink" Target="http://resthooks.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Online_transaction_processing" TargetMode="External"/><Relationship Id="rId2" Type="http://schemas.openxmlformats.org/officeDocument/2006/relationships/hyperlink" Target="https://en.wikipedia.org/wiki/Online_advertising" TargetMode="External"/><Relationship Id="rId1" Type="http://schemas.openxmlformats.org/officeDocument/2006/relationships/slideLayout" Target="../slideLayouts/slideLayout2.xml"/><Relationship Id="rId5" Type="http://schemas.openxmlformats.org/officeDocument/2006/relationships/hyperlink" Target="https://en.wikipedia.org/wiki/Data_collection" TargetMode="External"/><Relationship Id="rId4" Type="http://schemas.openxmlformats.org/officeDocument/2006/relationships/hyperlink" Target="https://en.wikipedia.org/wiki/Inventory_management_softwar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Online_advertising" TargetMode="External"/><Relationship Id="rId2" Type="http://schemas.openxmlformats.org/officeDocument/2006/relationships/hyperlink" Target="https://en.wikipedia.org/wiki/Mobile_commerce" TargetMode="External"/><Relationship Id="rId1" Type="http://schemas.openxmlformats.org/officeDocument/2006/relationships/slideLayout" Target="../slideLayouts/slideLayout2.xml"/><Relationship Id="rId6" Type="http://schemas.openxmlformats.org/officeDocument/2006/relationships/hyperlink" Target="https://en.wikipedia.org/wiki/Data_collection" TargetMode="External"/><Relationship Id="rId5" Type="http://schemas.openxmlformats.org/officeDocument/2006/relationships/hyperlink" Target="https://en.wikipedia.org/wiki/Inventory_management_software" TargetMode="External"/><Relationship Id="rId4" Type="http://schemas.openxmlformats.org/officeDocument/2006/relationships/hyperlink" Target="https://en.wikipedia.org/wiki/Online_transaction_process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93887" y="-238125"/>
            <a:ext cx="8676222" cy="3200400"/>
          </a:xfrm>
        </p:spPr>
        <p:txBody>
          <a:bodyPr>
            <a:normAutofit/>
          </a:bodyPr>
          <a:lstStyle/>
          <a:p>
            <a:r>
              <a:rPr lang="en-US" sz="4000" dirty="0" smtClean="0">
                <a:latin typeface="Calibri" panose="020F0502020204030204" pitchFamily="34" charset="0"/>
                <a:cs typeface="Calibri" panose="020F0502020204030204" pitchFamily="34" charset="0"/>
              </a:rPr>
              <a:t>Development of features and components for ecommerce websites</a:t>
            </a:r>
            <a:endParaRPr lang="en-US" sz="4000"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3515778" y="3819525"/>
            <a:ext cx="8676222" cy="1905000"/>
          </a:xfrm>
        </p:spPr>
        <p:txBody>
          <a:bodyPr>
            <a:normAutofit lnSpcReduction="10000"/>
          </a:bodyPr>
          <a:lstStyle/>
          <a:p>
            <a:r>
              <a:rPr lang="en-US" sz="2400" dirty="0" smtClean="0"/>
              <a:t>					</a:t>
            </a:r>
            <a:r>
              <a:rPr lang="en-US" sz="2400" dirty="0" smtClean="0">
                <a:latin typeface="Calibri" panose="020F0502020204030204" pitchFamily="34" charset="0"/>
                <a:cs typeface="Calibri" panose="020F0502020204030204" pitchFamily="34" charset="0"/>
              </a:rPr>
              <a:t>Submitted by:</a:t>
            </a:r>
          </a:p>
          <a:p>
            <a:pPr algn="r"/>
            <a:r>
              <a:rPr lang="en-US" sz="2400" dirty="0" smtClean="0">
                <a:latin typeface="Calibri" panose="020F0502020204030204" pitchFamily="34" charset="0"/>
                <a:cs typeface="Calibri" panose="020F0502020204030204" pitchFamily="34" charset="0"/>
              </a:rPr>
              <a:t>Hirak </a:t>
            </a:r>
            <a:r>
              <a:rPr lang="en-US" sz="2400" dirty="0" err="1" smtClean="0">
                <a:latin typeface="Calibri" panose="020F0502020204030204" pitchFamily="34" charset="0"/>
                <a:cs typeface="Calibri" panose="020F0502020204030204" pitchFamily="34" charset="0"/>
              </a:rPr>
              <a:t>jyoti</a:t>
            </a:r>
            <a:r>
              <a:rPr lang="en-US" sz="2400" dirty="0" smtClean="0">
                <a:latin typeface="Calibri" panose="020F0502020204030204" pitchFamily="34" charset="0"/>
                <a:cs typeface="Calibri" panose="020F0502020204030204" pitchFamily="34" charset="0"/>
              </a:rPr>
              <a:t> nath (Csm17033)</a:t>
            </a:r>
          </a:p>
          <a:p>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Mca</a:t>
            </a:r>
            <a:r>
              <a:rPr lang="en-US" sz="2400" dirty="0" smtClean="0">
                <a:latin typeface="Calibri" panose="020F0502020204030204" pitchFamily="34" charset="0"/>
                <a:cs typeface="Calibri" panose="020F0502020204030204" pitchFamily="34" charset="0"/>
              </a:rPr>
              <a:t> 6</a:t>
            </a:r>
            <a:r>
              <a:rPr lang="en-US" sz="2400" baseline="30000" dirty="0" smtClean="0">
                <a:latin typeface="Calibri" panose="020F0502020204030204" pitchFamily="34" charset="0"/>
                <a:cs typeface="Calibri" panose="020F0502020204030204" pitchFamily="34" charset="0"/>
              </a:rPr>
              <a:t>th</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sem</a:t>
            </a:r>
            <a:endParaRPr lang="en-US" sz="2400" dirty="0" smtClean="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tezpur</a:t>
            </a:r>
            <a:r>
              <a:rPr lang="en-US" sz="2400" dirty="0" smtClean="0">
                <a:latin typeface="Calibri" panose="020F0502020204030204" pitchFamily="34" charset="0"/>
                <a:cs typeface="Calibri" panose="020F0502020204030204" pitchFamily="34" charset="0"/>
              </a:rPr>
              <a:t> university</a:t>
            </a:r>
            <a:endParaRPr lang="en-US" sz="2400" dirty="0">
              <a:latin typeface="Calibri" panose="020F0502020204030204" pitchFamily="34" charset="0"/>
              <a:cs typeface="Calibri" panose="020F0502020204030204" pitchFamily="34" charset="0"/>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82733" y="638175"/>
            <a:ext cx="963930" cy="936625"/>
          </a:xfrm>
          <a:prstGeom prst="rect">
            <a:avLst/>
          </a:prstGeom>
          <a:noFill/>
          <a:ln>
            <a:noFill/>
          </a:ln>
        </p:spPr>
      </p:pic>
    </p:spTree>
    <p:extLst>
      <p:ext uri="{BB962C8B-B14F-4D97-AF65-F5344CB8AC3E}">
        <p14:creationId xmlns:p14="http://schemas.microsoft.com/office/powerpoint/2010/main" val="4023640561"/>
      </p:ext>
    </p:extLst>
  </p:cSld>
  <p:clrMapOvr>
    <a:masterClrMapping/>
  </p:clrMapOvr>
  <mc:AlternateContent xmlns:mc="http://schemas.openxmlformats.org/markup-compatibility/2006" xmlns:p14="http://schemas.microsoft.com/office/powerpoint/2010/main">
    <mc:Choice Requires="p14">
      <p:transition spd="slow" p14:dur="2000" advTm="23058"/>
    </mc:Choice>
    <mc:Fallback xmlns="">
      <p:transition spd="slow" advTm="2305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563" y="219075"/>
            <a:ext cx="9905998" cy="1905000"/>
          </a:xfrm>
        </p:spPr>
        <p:txBody>
          <a:bodyPr>
            <a:normAutofit/>
          </a:bodyPr>
          <a:lstStyle/>
          <a:p>
            <a:r>
              <a:rPr lang="en-US" sz="3600" b="1" dirty="0">
                <a:effectLst/>
                <a:latin typeface="Calibri" panose="020F0502020204030204" pitchFamily="34" charset="0"/>
                <a:cs typeface="Calibri" panose="020F0502020204030204" pitchFamily="34" charset="0"/>
              </a:rPr>
              <a:t>2.2  </a:t>
            </a:r>
            <a:r>
              <a:rPr lang="en-US" sz="3600" b="1" dirty="0" smtClean="0">
                <a:effectLst/>
                <a:latin typeface="Calibri" panose="020F0502020204030204" pitchFamily="34" charset="0"/>
                <a:cs typeface="Calibri" panose="020F0502020204030204" pitchFamily="34" charset="0"/>
              </a:rPr>
              <a:t>Approach</a:t>
            </a:r>
            <a:endParaRPr lang="en-US" sz="36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141413" y="1628775"/>
            <a:ext cx="9905998" cy="4162425"/>
          </a:xfrm>
        </p:spPr>
        <p:txBody>
          <a:bodyPr>
            <a:noAutofit/>
          </a:bodyPr>
          <a:lstStyle/>
          <a:p>
            <a:pPr lvl="0"/>
            <a:r>
              <a:rPr lang="en-US" sz="2400" dirty="0">
                <a:effectLst/>
                <a:latin typeface="Calibri" panose="020F0502020204030204" pitchFamily="34" charset="0"/>
                <a:cs typeface="Calibri" panose="020F0502020204030204" pitchFamily="34" charset="0"/>
              </a:rPr>
              <a:t>Instead of extracting data with polling methods, which needs to send repeated request to the source site at a frequent interval for any changes in events, I tried to shift my focus to webhooks.</a:t>
            </a:r>
          </a:p>
          <a:p>
            <a:pPr lvl="0"/>
            <a:r>
              <a:rPr lang="en-US" sz="2400" dirty="0">
                <a:effectLst/>
                <a:latin typeface="Calibri" panose="020F0502020204030204" pitchFamily="34" charset="0"/>
                <a:cs typeface="Calibri" panose="020F0502020204030204" pitchFamily="34" charset="0"/>
              </a:rPr>
              <a:t>Incase of online marketing tags, we tried to use a central tag manager called Google Tag Manager that will take care of all the tracking codes without affecting our website. We can use infinite number of tracking codes, be it of social media such as Facebook, Instagram, Twitter or of search engine such as Google Ads, Bing etc. </a:t>
            </a: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7950802"/>
      </p:ext>
    </p:extLst>
  </p:cSld>
  <p:clrMapOvr>
    <a:masterClrMapping/>
  </p:clrMapOvr>
  <mc:AlternateContent xmlns:mc="http://schemas.openxmlformats.org/markup-compatibility/2006" xmlns:p14="http://schemas.microsoft.com/office/powerpoint/2010/main">
    <mc:Choice Requires="p14">
      <p:transition spd="slow" p14:dur="2000" advTm="95811"/>
    </mc:Choice>
    <mc:Fallback xmlns="">
      <p:transition spd="slow" advTm="95811"/>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effectLst/>
                <a:latin typeface="Calibri" panose="020F0502020204030204" pitchFamily="34" charset="0"/>
                <a:cs typeface="Calibri" panose="020F0502020204030204" pitchFamily="34" charset="0"/>
              </a:rPr>
              <a:t>3. SYSTEM ANALYSIS</a:t>
            </a:r>
            <a:r>
              <a:rPr lang="en-US" dirty="0">
                <a:effectLst/>
                <a:latin typeface="Calibri" panose="020F0502020204030204" pitchFamily="34" charset="0"/>
                <a:cs typeface="Calibri" panose="020F0502020204030204" pitchFamily="34" charset="0"/>
              </a:rPr>
              <a:t/>
            </a:r>
            <a:br>
              <a:rPr lang="en-US" dirty="0">
                <a:effectLst/>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p:txBody>
          <a:bodyPr/>
          <a:lstStyle/>
          <a:p>
            <a:r>
              <a:rPr lang="en-US" sz="2400" b="1" dirty="0">
                <a:effectLst/>
                <a:latin typeface="Calibri" panose="020F0502020204030204" pitchFamily="34" charset="0"/>
                <a:cs typeface="Calibri" panose="020F0502020204030204" pitchFamily="34" charset="0"/>
              </a:rPr>
              <a:t>3.1 Real-Time Information </a:t>
            </a:r>
            <a:r>
              <a:rPr lang="en-US" sz="2400" b="1" dirty="0" smtClean="0">
                <a:effectLst/>
                <a:latin typeface="Calibri" panose="020F0502020204030204" pitchFamily="34" charset="0"/>
                <a:cs typeface="Calibri" panose="020F0502020204030204" pitchFamily="34" charset="0"/>
              </a:rPr>
              <a:t>Sharing</a:t>
            </a:r>
          </a:p>
          <a:p>
            <a:r>
              <a:rPr lang="en-US" sz="2400" b="1" dirty="0" smtClean="0">
                <a:effectLst/>
                <a:latin typeface="Calibri" panose="020F0502020204030204" pitchFamily="34" charset="0"/>
                <a:cs typeface="Calibri" panose="020F0502020204030204" pitchFamily="34" charset="0"/>
              </a:rPr>
              <a:t>	    3.2 </a:t>
            </a:r>
            <a:r>
              <a:rPr lang="en-US" sz="2400" b="1" dirty="0">
                <a:effectLst/>
                <a:latin typeface="Calibri" panose="020F0502020204030204" pitchFamily="34" charset="0"/>
                <a:cs typeface="Calibri" panose="020F0502020204030204" pitchFamily="34" charset="0"/>
              </a:rPr>
              <a:t>Asynchronous use of marketing </a:t>
            </a:r>
            <a:r>
              <a:rPr lang="en-US" sz="2400" b="1" dirty="0" smtClean="0">
                <a:effectLst/>
                <a:latin typeface="Calibri" panose="020F0502020204030204" pitchFamily="34" charset="0"/>
                <a:cs typeface="Calibri" panose="020F0502020204030204" pitchFamily="34" charset="0"/>
              </a:rPr>
              <a:t>tags</a:t>
            </a:r>
          </a:p>
          <a:p>
            <a:r>
              <a:rPr lang="en-US" sz="2400" b="1" dirty="0" smtClean="0">
                <a:effectLst/>
                <a:latin typeface="Calibri" panose="020F0502020204030204" pitchFamily="34" charset="0"/>
                <a:cs typeface="Calibri" panose="020F0502020204030204" pitchFamily="34" charset="0"/>
              </a:rPr>
              <a:t>        3.3 </a:t>
            </a:r>
            <a:r>
              <a:rPr lang="en-US" sz="2400" b="1" dirty="0">
                <a:effectLst/>
                <a:latin typeface="Calibri" panose="020F0502020204030204" pitchFamily="34" charset="0"/>
                <a:cs typeface="Calibri" panose="020F0502020204030204" pitchFamily="34" charset="0"/>
              </a:rPr>
              <a:t>E-Commerce platform in </a:t>
            </a:r>
            <a:r>
              <a:rPr lang="en-US" sz="2400" b="1" dirty="0" err="1">
                <a:effectLst/>
                <a:latin typeface="Calibri" panose="020F0502020204030204" pitchFamily="34" charset="0"/>
                <a:cs typeface="Calibri" panose="020F0502020204030204" pitchFamily="34" charset="0"/>
              </a:rPr>
              <a:t>Wordpress</a:t>
            </a:r>
            <a:endParaRPr lang="en-US" sz="2400" dirty="0">
              <a:effectLst/>
              <a:latin typeface="Calibri" panose="020F0502020204030204" pitchFamily="34" charset="0"/>
              <a:cs typeface="Calibri" panose="020F0502020204030204" pitchFamily="34" charset="0"/>
            </a:endParaRPr>
          </a:p>
          <a:p>
            <a:endParaRPr lang="en-US" dirty="0">
              <a:effectLst/>
            </a:endParaRPr>
          </a:p>
          <a:p>
            <a:endParaRPr lang="en-US" dirty="0"/>
          </a:p>
        </p:txBody>
      </p:sp>
    </p:spTree>
    <p:extLst>
      <p:ext uri="{BB962C8B-B14F-4D97-AF65-F5344CB8AC3E}">
        <p14:creationId xmlns:p14="http://schemas.microsoft.com/office/powerpoint/2010/main" val="1910578572"/>
      </p:ext>
    </p:extLst>
  </p:cSld>
  <p:clrMapOvr>
    <a:masterClrMapping/>
  </p:clrMapOvr>
  <mc:AlternateContent xmlns:mc="http://schemas.openxmlformats.org/markup-compatibility/2006" xmlns:p14="http://schemas.microsoft.com/office/powerpoint/2010/main">
    <mc:Choice Requires="p14">
      <p:transition spd="slow" p14:dur="2000" advTm="26455"/>
    </mc:Choice>
    <mc:Fallback xmlns="">
      <p:transition spd="slow" advTm="26455"/>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638175"/>
            <a:ext cx="9905998" cy="1905000"/>
          </a:xfrm>
        </p:spPr>
        <p:txBody>
          <a:bodyPr>
            <a:normAutofit/>
          </a:bodyPr>
          <a:lstStyle/>
          <a:p>
            <a:r>
              <a:rPr lang="en-US" sz="3600" b="1" dirty="0">
                <a:effectLst/>
                <a:latin typeface="Calibri" panose="020F0502020204030204" pitchFamily="34" charset="0"/>
                <a:cs typeface="Calibri" panose="020F0502020204030204" pitchFamily="34" charset="0"/>
              </a:rPr>
              <a:t>3.1 Real-Time Information Sharing</a:t>
            </a:r>
            <a:r>
              <a:rPr lang="en-US" sz="3600" dirty="0">
                <a:effectLst/>
                <a:latin typeface="Calibri" panose="020F0502020204030204" pitchFamily="34" charset="0"/>
                <a:cs typeface="Calibri" panose="020F0502020204030204" pitchFamily="34" charset="0"/>
              </a:rPr>
              <a:t/>
            </a:r>
            <a:br>
              <a:rPr lang="en-US" sz="3600" dirty="0">
                <a:effectLst/>
                <a:latin typeface="Calibri" panose="020F0502020204030204" pitchFamily="34" charset="0"/>
                <a:cs typeface="Calibri" panose="020F0502020204030204" pitchFamily="34" charset="0"/>
              </a:rPr>
            </a:br>
            <a:endParaRPr lang="en-US" sz="36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74713" y="2133599"/>
            <a:ext cx="9905998" cy="3124201"/>
          </a:xfrm>
        </p:spPr>
        <p:txBody>
          <a:bodyPr>
            <a:normAutofit/>
          </a:bodyPr>
          <a:lstStyle/>
          <a:p>
            <a:r>
              <a:rPr lang="en-US" sz="2400" dirty="0">
                <a:effectLst/>
                <a:latin typeface="Calibri" panose="020F0502020204030204" pitchFamily="34" charset="0"/>
                <a:cs typeface="Calibri" panose="020F0502020204030204" pitchFamily="34" charset="0"/>
              </a:rPr>
              <a:t>The ultimate goal of any API (</a:t>
            </a:r>
            <a:r>
              <a:rPr lang="en-US" sz="2400" i="1" dirty="0">
                <a:effectLst/>
                <a:latin typeface="Calibri" panose="020F0502020204030204" pitchFamily="34" charset="0"/>
                <a:cs typeface="Calibri" panose="020F0502020204030204" pitchFamily="34" charset="0"/>
              </a:rPr>
              <a:t>Application Programming Interface)</a:t>
            </a:r>
            <a:r>
              <a:rPr lang="en-US" sz="2400" dirty="0">
                <a:effectLst/>
                <a:latin typeface="Calibri" panose="020F0502020204030204" pitchFamily="34" charset="0"/>
                <a:cs typeface="Calibri" panose="020F0502020204030204" pitchFamily="34" charset="0"/>
              </a:rPr>
              <a:t> integration is the efficient sharing of data between apps to provide greater value to users. In order to facilitate this, an integration must provide a method to detect changes, </a:t>
            </a:r>
            <a:r>
              <a:rPr lang="en-US" sz="2400" i="1" dirty="0">
                <a:effectLst/>
                <a:latin typeface="Calibri" panose="020F0502020204030204" pitchFamily="34" charset="0"/>
                <a:cs typeface="Calibri" panose="020F0502020204030204" pitchFamily="34" charset="0"/>
              </a:rPr>
              <a:t>events</a:t>
            </a:r>
            <a:r>
              <a:rPr lang="en-US" sz="2400" dirty="0">
                <a:effectLst/>
                <a:latin typeface="Calibri" panose="020F0502020204030204" pitchFamily="34" charset="0"/>
                <a:cs typeface="Calibri" panose="020F0502020204030204" pitchFamily="34" charset="0"/>
              </a:rPr>
              <a:t>, which occur in the endpoint application. There are two ways </a:t>
            </a:r>
            <a:r>
              <a:rPr lang="en-US" sz="2400" b="1" dirty="0">
                <a:effectLst/>
                <a:latin typeface="Calibri" panose="020F0502020204030204" pitchFamily="34" charset="0"/>
                <a:cs typeface="Calibri" panose="020F0502020204030204" pitchFamily="34" charset="0"/>
              </a:rPr>
              <a:t>apps can communicate</a:t>
            </a:r>
            <a:r>
              <a:rPr lang="en-US" sz="2400" dirty="0">
                <a:effectLst/>
                <a:latin typeface="Calibri" panose="020F0502020204030204" pitchFamily="34" charset="0"/>
                <a:cs typeface="Calibri" panose="020F0502020204030204" pitchFamily="34" charset="0"/>
              </a:rPr>
              <a:t> with each other to share information: </a:t>
            </a:r>
            <a:r>
              <a:rPr lang="en-US" sz="2400" b="1" i="1" dirty="0">
                <a:effectLst/>
                <a:latin typeface="Calibri" panose="020F0502020204030204" pitchFamily="34" charset="0"/>
                <a:cs typeface="Calibri" panose="020F0502020204030204" pitchFamily="34" charset="0"/>
              </a:rPr>
              <a:t>polling</a:t>
            </a:r>
            <a:r>
              <a:rPr lang="en-US" sz="2400" b="1" dirty="0">
                <a:effectLst/>
                <a:latin typeface="Calibri" panose="020F0502020204030204" pitchFamily="34" charset="0"/>
                <a:cs typeface="Calibri" panose="020F0502020204030204" pitchFamily="34" charset="0"/>
              </a:rPr>
              <a:t> </a:t>
            </a:r>
            <a:r>
              <a:rPr lang="en-US" sz="2400" dirty="0">
                <a:effectLst/>
                <a:latin typeface="Calibri" panose="020F0502020204030204" pitchFamily="34" charset="0"/>
                <a:cs typeface="Calibri" panose="020F0502020204030204" pitchFamily="34" charset="0"/>
              </a:rPr>
              <a:t>and </a:t>
            </a:r>
            <a:r>
              <a:rPr lang="en-US" sz="2400" b="1" i="1" dirty="0">
                <a:effectLst/>
                <a:latin typeface="Calibri" panose="020F0502020204030204" pitchFamily="34" charset="0"/>
                <a:cs typeface="Calibri" panose="020F0502020204030204" pitchFamily="34" charset="0"/>
              </a:rPr>
              <a:t>webhooks</a:t>
            </a:r>
            <a:r>
              <a:rPr lang="en-US" sz="2400" dirty="0">
                <a:effectLst/>
                <a:latin typeface="Calibri" panose="020F0502020204030204" pitchFamily="34" charset="0"/>
                <a:cs typeface="Calibri" panose="020F0502020204030204" pitchFamily="34" charset="0"/>
              </a:rPr>
              <a:t>.</a:t>
            </a: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5241457"/>
      </p:ext>
    </p:extLst>
  </p:cSld>
  <p:clrMapOvr>
    <a:masterClrMapping/>
  </p:clrMapOvr>
  <mc:AlternateContent xmlns:mc="http://schemas.openxmlformats.org/markup-compatibility/2006" xmlns:p14="http://schemas.microsoft.com/office/powerpoint/2010/main">
    <mc:Choice Requires="p14">
      <p:transition spd="slow" p14:dur="2000" advTm="42771"/>
    </mc:Choice>
    <mc:Fallback xmlns="">
      <p:transition spd="slow" advTm="42771"/>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4763" y="5436035"/>
            <a:ext cx="9906000" cy="566738"/>
          </a:xfrm>
        </p:spPr>
        <p:txBody>
          <a:bodyPr/>
          <a:lstStyle/>
          <a:p>
            <a:r>
              <a:rPr lang="en-US" b="1" dirty="0">
                <a:effectLst/>
                <a:latin typeface="Calibri" panose="020F0502020204030204" pitchFamily="34" charset="0"/>
                <a:cs typeface="Calibri" panose="020F0502020204030204" pitchFamily="34" charset="0"/>
              </a:rPr>
              <a:t>Fig: </a:t>
            </a:r>
            <a:r>
              <a:rPr lang="en-US" b="1" dirty="0" err="1">
                <a:effectLst/>
                <a:latin typeface="Calibri" panose="020F0502020204030204" pitchFamily="34" charset="0"/>
                <a:cs typeface="Calibri" panose="020F0502020204030204" pitchFamily="34" charset="0"/>
              </a:rPr>
              <a:t>Diagramatic</a:t>
            </a:r>
            <a:r>
              <a:rPr lang="en-US" b="1" dirty="0">
                <a:effectLst/>
                <a:latin typeface="Calibri" panose="020F0502020204030204" pitchFamily="34" charset="0"/>
                <a:cs typeface="Calibri" panose="020F0502020204030204" pitchFamily="34" charset="0"/>
              </a:rPr>
              <a:t> Representation of Polling and Webhook</a:t>
            </a:r>
            <a:endParaRPr lang="en-US" dirty="0">
              <a:latin typeface="Calibri" panose="020F0502020204030204" pitchFamily="34" charset="0"/>
              <a:cs typeface="Calibri" panose="020F0502020204030204" pitchFamily="34" charset="0"/>
            </a:endParaRP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3303588" y="826451"/>
            <a:ext cx="4859337" cy="4469791"/>
          </a:xfrm>
        </p:spPr>
      </p:pic>
    </p:spTree>
    <p:extLst>
      <p:ext uri="{BB962C8B-B14F-4D97-AF65-F5344CB8AC3E}">
        <p14:creationId xmlns:p14="http://schemas.microsoft.com/office/powerpoint/2010/main" val="89638886"/>
      </p:ext>
    </p:extLst>
  </p:cSld>
  <p:clrMapOvr>
    <a:masterClrMapping/>
  </p:clrMapOvr>
  <mc:AlternateContent xmlns:mc="http://schemas.openxmlformats.org/markup-compatibility/2006" xmlns:p14="http://schemas.microsoft.com/office/powerpoint/2010/main">
    <mc:Choice Requires="p14">
      <p:transition spd="slow" p14:dur="2000" advTm="74412"/>
    </mc:Choice>
    <mc:Fallback xmlns="">
      <p:transition spd="slow" advTm="74412"/>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419100"/>
            <a:ext cx="10288587" cy="7410450"/>
          </a:xfrm>
        </p:spPr>
        <p:txBody>
          <a:bodyPr>
            <a:normAutofit/>
          </a:bodyPr>
          <a:lstStyle/>
          <a:p>
            <a:r>
              <a:rPr lang="en-US" sz="2400" b="1" dirty="0">
                <a:effectLst/>
                <a:latin typeface="Calibri" panose="020F0502020204030204" pitchFamily="34" charset="0"/>
                <a:cs typeface="Calibri" panose="020F0502020204030204" pitchFamily="34" charset="0"/>
              </a:rPr>
              <a:t>Polling: </a:t>
            </a:r>
            <a:r>
              <a:rPr lang="en-US" sz="2400" dirty="0">
                <a:effectLst/>
                <a:latin typeface="Calibri" panose="020F0502020204030204" pitchFamily="34" charset="0"/>
                <a:cs typeface="Calibri" panose="020F0502020204030204" pitchFamily="34" charset="0"/>
              </a:rPr>
              <a:t>Polling is a process in which repeated requests are send to the endpoint application for any changes in events (for </a:t>
            </a:r>
            <a:r>
              <a:rPr lang="en-US" sz="2400" dirty="0" err="1">
                <a:effectLst/>
                <a:latin typeface="Calibri" panose="020F0502020204030204" pitchFamily="34" charset="0"/>
                <a:cs typeface="Calibri" panose="020F0502020204030204" pitchFamily="34" charset="0"/>
              </a:rPr>
              <a:t>eg</a:t>
            </a:r>
            <a:r>
              <a:rPr lang="en-US" sz="2400" dirty="0">
                <a:effectLst/>
                <a:latin typeface="Calibri" panose="020F0502020204030204" pitchFamily="34" charset="0"/>
                <a:cs typeface="Calibri" panose="020F0502020204030204" pitchFamily="34" charset="0"/>
              </a:rPr>
              <a:t>: Create, Retrieve and Delete events) at a predetermined frequency (for ex: after every 12 hours) and wait for the endpoint to respond. </a:t>
            </a:r>
            <a:endParaRPr lang="en-US" sz="2400" dirty="0" smtClean="0">
              <a:effectLst/>
              <a:latin typeface="Calibri" panose="020F0502020204030204" pitchFamily="34" charset="0"/>
              <a:cs typeface="Calibri" panose="020F0502020204030204" pitchFamily="34" charset="0"/>
            </a:endParaRPr>
          </a:p>
          <a:p>
            <a:endParaRPr lang="en-US" sz="2400" dirty="0">
              <a:effectLst/>
              <a:latin typeface="Calibri" panose="020F0502020204030204" pitchFamily="34" charset="0"/>
              <a:cs typeface="Calibri" panose="020F0502020204030204" pitchFamily="34" charset="0"/>
            </a:endParaRPr>
          </a:p>
          <a:p>
            <a:r>
              <a:rPr lang="en-US" sz="2400" b="1" dirty="0">
                <a:effectLst/>
                <a:latin typeface="Calibri" panose="020F0502020204030204" pitchFamily="34" charset="0"/>
                <a:cs typeface="Calibri" panose="020F0502020204030204" pitchFamily="34" charset="0"/>
              </a:rPr>
              <a:t>Webhooks:</a:t>
            </a:r>
            <a:r>
              <a:rPr lang="en-US" sz="2400" dirty="0">
                <a:effectLst/>
                <a:latin typeface="Calibri" panose="020F0502020204030204" pitchFamily="34" charset="0"/>
                <a:cs typeface="Calibri" panose="020F0502020204030204" pitchFamily="34" charset="0"/>
              </a:rPr>
              <a:t> Instead of sending repeated requests for new events, we provide the endpoint with a URL. Whenever a new event occurs within the endpoint app, it posts the event data to our specified URL, updating our application in real-time. </a:t>
            </a:r>
            <a:endParaRPr lang="en-US" sz="2400" dirty="0" smtClean="0">
              <a:effectLst/>
              <a:latin typeface="Calibri" panose="020F0502020204030204" pitchFamily="34" charset="0"/>
              <a:cs typeface="Calibri" panose="020F0502020204030204" pitchFamily="34" charset="0"/>
            </a:endParaRPr>
          </a:p>
          <a:p>
            <a:endParaRPr lang="en-US" sz="2400" b="1" dirty="0">
              <a:effectLst/>
              <a:latin typeface="Calibri" panose="020F0502020204030204" pitchFamily="34" charset="0"/>
              <a:cs typeface="Calibri" panose="020F0502020204030204" pitchFamily="34" charset="0"/>
            </a:endParaRPr>
          </a:p>
          <a:p>
            <a:r>
              <a:rPr lang="en-US" sz="2400" b="1" dirty="0" smtClean="0">
                <a:effectLst/>
                <a:latin typeface="Calibri" panose="020F0502020204030204" pitchFamily="34" charset="0"/>
                <a:cs typeface="Calibri" panose="020F0502020204030204" pitchFamily="34" charset="0"/>
              </a:rPr>
              <a:t>Webhooks </a:t>
            </a:r>
            <a:r>
              <a:rPr lang="en-US" sz="2400" b="1" dirty="0">
                <a:effectLst/>
                <a:latin typeface="Calibri" panose="020F0502020204030204" pitchFamily="34" charset="0"/>
                <a:cs typeface="Calibri" panose="020F0502020204030204" pitchFamily="34" charset="0"/>
              </a:rPr>
              <a:t>are superior to polling in terms of freshness of data, efficiency of communication and infrastructure costs. </a:t>
            </a:r>
            <a:r>
              <a:rPr lang="en-US" sz="2400" dirty="0">
                <a:effectLst/>
                <a:latin typeface="Calibri" panose="020F0502020204030204" pitchFamily="34" charset="0"/>
                <a:cs typeface="Calibri" panose="020F0502020204030204" pitchFamily="34" charset="0"/>
              </a:rPr>
              <a:t>A communication standpoint, </a:t>
            </a:r>
            <a:r>
              <a:rPr lang="en-US" sz="2400" dirty="0" err="1">
                <a:effectLst/>
                <a:latin typeface="Calibri" panose="020F0502020204030204" pitchFamily="34" charset="0"/>
                <a:cs typeface="Calibri" panose="020F0502020204030204" pitchFamily="34" charset="0"/>
              </a:rPr>
              <a:t>Zapier</a:t>
            </a:r>
            <a:r>
              <a:rPr lang="en-US" sz="2400" dirty="0">
                <a:effectLst/>
                <a:latin typeface="Calibri" panose="020F0502020204030204" pitchFamily="34" charset="0"/>
                <a:cs typeface="Calibri" panose="020F0502020204030204" pitchFamily="34" charset="0"/>
              </a:rPr>
              <a:t> did a study across 30 million poll requests made through their service, and found that 98.5% of </a:t>
            </a:r>
            <a:r>
              <a:rPr lang="en-US" sz="2400" u="sng" dirty="0">
                <a:effectLst/>
                <a:latin typeface="Calibri" panose="020F0502020204030204" pitchFamily="34" charset="0"/>
                <a:cs typeface="Calibri" panose="020F0502020204030204" pitchFamily="34" charset="0"/>
                <a:hlinkClick r:id="rId2"/>
              </a:rPr>
              <a:t>polls are wasted</a:t>
            </a:r>
            <a:r>
              <a:rPr lang="en-US" sz="2400" dirty="0">
                <a:effectLst/>
                <a:latin typeface="Calibri" panose="020F0502020204030204" pitchFamily="34" charset="0"/>
                <a:cs typeface="Calibri" panose="020F0502020204030204" pitchFamily="34" charset="0"/>
              </a:rPr>
              <a:t> and they spent </a:t>
            </a:r>
            <a:r>
              <a:rPr lang="en-US" sz="2400" u="sng" dirty="0">
                <a:effectLst/>
                <a:latin typeface="Calibri" panose="020F0502020204030204" pitchFamily="34" charset="0"/>
                <a:cs typeface="Calibri" panose="020F0502020204030204" pitchFamily="34" charset="0"/>
                <a:hlinkClick r:id="rId3"/>
              </a:rPr>
              <a:t>66x more resources</a:t>
            </a:r>
            <a:r>
              <a:rPr lang="en-US" sz="2400" dirty="0">
                <a:effectLst/>
                <a:latin typeface="Calibri" panose="020F0502020204030204" pitchFamily="34" charset="0"/>
                <a:cs typeface="Calibri" panose="020F0502020204030204" pitchFamily="34" charset="0"/>
              </a:rPr>
              <a:t> on polling</a:t>
            </a:r>
            <a:r>
              <a:rPr lang="en-US" sz="2400" dirty="0" smtClean="0">
                <a:effectLst/>
                <a:latin typeface="Calibri" panose="020F0502020204030204" pitchFamily="34" charset="0"/>
                <a:cs typeface="Calibri" panose="020F0502020204030204" pitchFamily="34" charset="0"/>
              </a:rPr>
              <a:t>.</a:t>
            </a:r>
            <a:endParaRPr lang="en-US" sz="240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4216844"/>
      </p:ext>
    </p:extLst>
  </p:cSld>
  <p:clrMapOvr>
    <a:masterClrMapping/>
  </p:clrMapOvr>
  <mc:AlternateContent xmlns:mc="http://schemas.openxmlformats.org/markup-compatibility/2006" xmlns:p14="http://schemas.microsoft.com/office/powerpoint/2010/main">
    <mc:Choice Requires="p14">
      <p:transition spd="slow" p14:dur="2000" advTm="149097"/>
    </mc:Choice>
    <mc:Fallback xmlns="">
      <p:transition spd="slow" advTm="149097"/>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838" y="266700"/>
            <a:ext cx="9905998" cy="1905000"/>
          </a:xfrm>
        </p:spPr>
        <p:txBody>
          <a:bodyPr>
            <a:normAutofit/>
          </a:bodyPr>
          <a:lstStyle/>
          <a:p>
            <a:r>
              <a:rPr lang="en-US" sz="3600" b="1" dirty="0">
                <a:effectLst/>
                <a:latin typeface="Calibri" panose="020F0502020204030204" pitchFamily="34" charset="0"/>
                <a:cs typeface="Calibri" panose="020F0502020204030204" pitchFamily="34" charset="0"/>
              </a:rPr>
              <a:t>3.2 Asynchronous use of marketing tags</a:t>
            </a:r>
            <a:br>
              <a:rPr lang="en-US" sz="3600" b="1" dirty="0">
                <a:effectLst/>
                <a:latin typeface="Calibri" panose="020F0502020204030204" pitchFamily="34" charset="0"/>
                <a:cs typeface="Calibri" panose="020F0502020204030204" pitchFamily="34" charset="0"/>
              </a:rPr>
            </a:br>
            <a:endParaRPr lang="en-US" sz="36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141413" y="1762125"/>
            <a:ext cx="10126662" cy="4781550"/>
          </a:xfrm>
        </p:spPr>
        <p:txBody>
          <a:bodyPr>
            <a:noAutofit/>
          </a:bodyPr>
          <a:lstStyle/>
          <a:p>
            <a:r>
              <a:rPr lang="en-US" sz="2400" dirty="0">
                <a:effectLst/>
                <a:latin typeface="Calibri" panose="020F0502020204030204" pitchFamily="34" charset="0"/>
                <a:cs typeface="Calibri" panose="020F0502020204030204" pitchFamily="34" charset="0"/>
              </a:rPr>
              <a:t>When tags fire synchronously, one tag being slow to load slows down all the other tags that are waiting on it. And the longer a site takes to load, the more likely it is that people will leave without converting. Google Tag Manager (GTM) becomes very handy when we have lots of tags to manage because all of the code is stored in one place. GTM fire tags asynchronously, so they load independently from one another and don’t slow down our pages. Pages can load faster and data collection can start sooner.</a:t>
            </a:r>
          </a:p>
          <a:p>
            <a:pPr marL="0" indent="0">
              <a:buNone/>
            </a:pPr>
            <a:endParaRPr lang="en-US" sz="2400" dirty="0">
              <a:effectLst/>
              <a:latin typeface="Calibri" panose="020F0502020204030204" pitchFamily="34" charset="0"/>
              <a:cs typeface="Calibri" panose="020F0502020204030204" pitchFamily="34" charset="0"/>
            </a:endParaRPr>
          </a:p>
          <a:p>
            <a:r>
              <a:rPr lang="en-US" sz="2400" b="1" dirty="0">
                <a:effectLst/>
                <a:latin typeface="Calibri" panose="020F0502020204030204" pitchFamily="34" charset="0"/>
                <a:cs typeface="Calibri" panose="020F0502020204030204" pitchFamily="34" charset="0"/>
              </a:rPr>
              <a:t>There are three main parts to Google Tag Manager</a:t>
            </a:r>
            <a:r>
              <a:rPr lang="en-US" sz="2400" b="1" dirty="0" smtClean="0">
                <a:effectLst/>
                <a:latin typeface="Calibri" panose="020F0502020204030204" pitchFamily="34" charset="0"/>
                <a:cs typeface="Calibri" panose="020F0502020204030204" pitchFamily="34" charset="0"/>
              </a:rPr>
              <a:t>:</a:t>
            </a:r>
            <a:endParaRPr lang="en-US" sz="2400" dirty="0">
              <a:effectLst/>
              <a:latin typeface="Calibri" panose="020F0502020204030204" pitchFamily="34" charset="0"/>
              <a:cs typeface="Calibri" panose="020F0502020204030204" pitchFamily="34" charset="0"/>
            </a:endParaRPr>
          </a:p>
          <a:p>
            <a:pPr lvl="1"/>
            <a:r>
              <a:rPr lang="en-US" sz="2400" b="1" dirty="0">
                <a:effectLst/>
                <a:latin typeface="Calibri" panose="020F0502020204030204" pitchFamily="34" charset="0"/>
                <a:cs typeface="Calibri" panose="020F0502020204030204" pitchFamily="34" charset="0"/>
              </a:rPr>
              <a:t>Tags:</a:t>
            </a:r>
            <a:r>
              <a:rPr lang="en-US" sz="2400" dirty="0">
                <a:effectLst/>
                <a:latin typeface="Calibri" panose="020F0502020204030204" pitchFamily="34" charset="0"/>
                <a:cs typeface="Calibri" panose="020F0502020204030204" pitchFamily="34" charset="0"/>
              </a:rPr>
              <a:t> Tags are snippets of code or tracking pixels from third-party tools. These tags tell Google Tag Manager </a:t>
            </a:r>
            <a:r>
              <a:rPr lang="en-US" sz="2400" b="1" i="1" dirty="0">
                <a:effectLst/>
                <a:latin typeface="Calibri" panose="020F0502020204030204" pitchFamily="34" charset="0"/>
                <a:cs typeface="Calibri" panose="020F0502020204030204" pitchFamily="34" charset="0"/>
              </a:rPr>
              <a:t>what</a:t>
            </a:r>
            <a:r>
              <a:rPr lang="en-US" sz="2400" dirty="0">
                <a:effectLst/>
                <a:latin typeface="Calibri" panose="020F0502020204030204" pitchFamily="34" charset="0"/>
                <a:cs typeface="Calibri" panose="020F0502020204030204" pitchFamily="34" charset="0"/>
              </a:rPr>
              <a:t> to do</a:t>
            </a:r>
            <a:r>
              <a:rPr lang="en-US" sz="2400" dirty="0" smtClean="0">
                <a:effectLst/>
                <a:latin typeface="Calibri" panose="020F0502020204030204" pitchFamily="34" charset="0"/>
                <a:cs typeface="Calibri" panose="020F0502020204030204" pitchFamily="34" charset="0"/>
              </a:rPr>
              <a:t>.</a:t>
            </a:r>
            <a:endParaRPr lang="en-US" sz="240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11000975"/>
      </p:ext>
    </p:extLst>
  </p:cSld>
  <p:clrMapOvr>
    <a:masterClrMapping/>
  </p:clrMapOvr>
  <mc:AlternateContent xmlns:mc="http://schemas.openxmlformats.org/markup-compatibility/2006" xmlns:p14="http://schemas.microsoft.com/office/powerpoint/2010/main">
    <mc:Choice Requires="p14">
      <p:transition spd="slow" p14:dur="2000" advTm="104279"/>
    </mc:Choice>
    <mc:Fallback xmlns="">
      <p:transition spd="slow" advTm="104279"/>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0387" y="352425"/>
            <a:ext cx="10783887" cy="6305550"/>
          </a:xfrm>
        </p:spPr>
        <p:txBody>
          <a:bodyPr/>
          <a:lstStyle/>
          <a:p>
            <a:r>
              <a:rPr lang="en-US" sz="2400" dirty="0">
                <a:effectLst/>
                <a:latin typeface="Calibri" panose="020F0502020204030204" pitchFamily="34" charset="0"/>
                <a:cs typeface="Calibri" panose="020F0502020204030204" pitchFamily="34" charset="0"/>
              </a:rPr>
              <a:t>Examples of common tags within Google Tag Manager are:</a:t>
            </a:r>
          </a:p>
          <a:p>
            <a:pPr lvl="2"/>
            <a:r>
              <a:rPr lang="en-US" sz="2400" dirty="0">
                <a:effectLst/>
                <a:latin typeface="Calibri" panose="020F0502020204030204" pitchFamily="34" charset="0"/>
                <a:cs typeface="Calibri" panose="020F0502020204030204" pitchFamily="34" charset="0"/>
              </a:rPr>
              <a:t>Google Analytics Universal tracking code</a:t>
            </a:r>
          </a:p>
          <a:p>
            <a:pPr lvl="2"/>
            <a:r>
              <a:rPr lang="en-US" sz="2400" dirty="0" err="1">
                <a:effectLst/>
                <a:latin typeface="Calibri" panose="020F0502020204030204" pitchFamily="34" charset="0"/>
                <a:cs typeface="Calibri" panose="020F0502020204030204" pitchFamily="34" charset="0"/>
              </a:rPr>
              <a:t>Adwords</a:t>
            </a:r>
            <a:r>
              <a:rPr lang="en-US" sz="2400" dirty="0">
                <a:effectLst/>
                <a:latin typeface="Calibri" panose="020F0502020204030204" pitchFamily="34" charset="0"/>
                <a:cs typeface="Calibri" panose="020F0502020204030204" pitchFamily="34" charset="0"/>
              </a:rPr>
              <a:t> Remarketing code</a:t>
            </a:r>
          </a:p>
          <a:p>
            <a:pPr lvl="2"/>
            <a:r>
              <a:rPr lang="en-US" sz="2400" dirty="0" err="1">
                <a:effectLst/>
                <a:latin typeface="Calibri" panose="020F0502020204030204" pitchFamily="34" charset="0"/>
                <a:cs typeface="Calibri" panose="020F0502020204030204" pitchFamily="34" charset="0"/>
              </a:rPr>
              <a:t>Adwords</a:t>
            </a:r>
            <a:r>
              <a:rPr lang="en-US" sz="2400" dirty="0">
                <a:effectLst/>
                <a:latin typeface="Calibri" panose="020F0502020204030204" pitchFamily="34" charset="0"/>
                <a:cs typeface="Calibri" panose="020F0502020204030204" pitchFamily="34" charset="0"/>
              </a:rPr>
              <a:t> Conversion Tracking code</a:t>
            </a:r>
          </a:p>
          <a:p>
            <a:pPr lvl="2"/>
            <a:r>
              <a:rPr lang="en-US" sz="2400" dirty="0">
                <a:effectLst/>
                <a:latin typeface="Calibri" panose="020F0502020204030204" pitchFamily="34" charset="0"/>
                <a:cs typeface="Calibri" panose="020F0502020204030204" pitchFamily="34" charset="0"/>
              </a:rPr>
              <a:t>Facebook </a:t>
            </a:r>
            <a:r>
              <a:rPr lang="en-US" sz="2400" dirty="0" smtClean="0">
                <a:effectLst/>
                <a:latin typeface="Calibri" panose="020F0502020204030204" pitchFamily="34" charset="0"/>
                <a:cs typeface="Calibri" panose="020F0502020204030204" pitchFamily="34" charset="0"/>
              </a:rPr>
              <a:t>pixels</a:t>
            </a:r>
          </a:p>
          <a:p>
            <a:pPr marL="914400" lvl="2" indent="0">
              <a:buNone/>
            </a:pPr>
            <a:endParaRPr lang="en-US" sz="2400" dirty="0">
              <a:effectLst/>
              <a:latin typeface="Calibri" panose="020F0502020204030204" pitchFamily="34" charset="0"/>
              <a:cs typeface="Calibri" panose="020F0502020204030204" pitchFamily="34" charset="0"/>
            </a:endParaRPr>
          </a:p>
          <a:p>
            <a:r>
              <a:rPr lang="en-US" sz="2400" b="1" dirty="0">
                <a:effectLst/>
                <a:latin typeface="Calibri" panose="020F0502020204030204" pitchFamily="34" charset="0"/>
                <a:cs typeface="Calibri" panose="020F0502020204030204" pitchFamily="34" charset="0"/>
              </a:rPr>
              <a:t>Triggers: </a:t>
            </a:r>
            <a:r>
              <a:rPr lang="en-US" sz="2400" dirty="0">
                <a:effectLst/>
                <a:latin typeface="Calibri" panose="020F0502020204030204" pitchFamily="34" charset="0"/>
                <a:cs typeface="Calibri" panose="020F0502020204030204" pitchFamily="34" charset="0"/>
              </a:rPr>
              <a:t>Triggers are a way to fire the tag that </a:t>
            </a:r>
            <a:r>
              <a:rPr lang="en-US" sz="2400" dirty="0" smtClean="0">
                <a:effectLst/>
                <a:latin typeface="Calibri" panose="020F0502020204030204" pitchFamily="34" charset="0"/>
                <a:cs typeface="Calibri" panose="020F0502020204030204" pitchFamily="34" charset="0"/>
              </a:rPr>
              <a:t>we </a:t>
            </a:r>
            <a:r>
              <a:rPr lang="en-US" sz="2400" dirty="0">
                <a:effectLst/>
                <a:latin typeface="Calibri" panose="020F0502020204030204" pitchFamily="34" charset="0"/>
                <a:cs typeface="Calibri" panose="020F0502020204030204" pitchFamily="34" charset="0"/>
              </a:rPr>
              <a:t>set up. They tell Tag Manager </a:t>
            </a:r>
            <a:r>
              <a:rPr lang="en-US" sz="2400" i="1" dirty="0">
                <a:effectLst/>
                <a:latin typeface="Calibri" panose="020F0502020204030204" pitchFamily="34" charset="0"/>
                <a:cs typeface="Calibri" panose="020F0502020204030204" pitchFamily="34" charset="0"/>
              </a:rPr>
              <a:t>when</a:t>
            </a:r>
            <a:r>
              <a:rPr lang="en-US" sz="2400" dirty="0">
                <a:effectLst/>
                <a:latin typeface="Calibri" panose="020F0502020204030204" pitchFamily="34" charset="0"/>
                <a:cs typeface="Calibri" panose="020F0502020204030204" pitchFamily="34" charset="0"/>
              </a:rPr>
              <a:t> we want to fire tags on our site, either on a page view or on a link click.</a:t>
            </a:r>
          </a:p>
          <a:p>
            <a:pPr marL="0" indent="0">
              <a:buNone/>
            </a:pPr>
            <a:r>
              <a:rPr lang="en-US" sz="2400" dirty="0">
                <a:effectLst/>
                <a:latin typeface="Calibri" panose="020F0502020204030204" pitchFamily="34" charset="0"/>
                <a:cs typeface="Calibri" panose="020F0502020204030204" pitchFamily="34" charset="0"/>
              </a:rPr>
              <a:t> </a:t>
            </a:r>
          </a:p>
          <a:p>
            <a:r>
              <a:rPr lang="en-US" sz="2400" b="1" dirty="0">
                <a:effectLst/>
                <a:latin typeface="Calibri" panose="020F0502020204030204" pitchFamily="34" charset="0"/>
                <a:cs typeface="Calibri" panose="020F0502020204030204" pitchFamily="34" charset="0"/>
              </a:rPr>
              <a:t>Variables:</a:t>
            </a:r>
            <a:r>
              <a:rPr lang="en-US" sz="2400" dirty="0">
                <a:effectLst/>
                <a:latin typeface="Calibri" panose="020F0502020204030204" pitchFamily="34" charset="0"/>
                <a:cs typeface="Calibri" panose="020F0502020204030204" pitchFamily="34" charset="0"/>
              </a:rPr>
              <a:t> Variables are additional information that GTM </a:t>
            </a:r>
            <a:r>
              <a:rPr lang="en-US" sz="2400" i="1" dirty="0">
                <a:effectLst/>
                <a:latin typeface="Calibri" panose="020F0502020204030204" pitchFamily="34" charset="0"/>
                <a:cs typeface="Calibri" panose="020F0502020204030204" pitchFamily="34" charset="0"/>
              </a:rPr>
              <a:t>may</a:t>
            </a:r>
            <a:r>
              <a:rPr lang="en-US" sz="2400" dirty="0">
                <a:effectLst/>
                <a:latin typeface="Calibri" panose="020F0502020204030204" pitchFamily="34" charset="0"/>
                <a:cs typeface="Calibri" panose="020F0502020204030204" pitchFamily="34" charset="0"/>
              </a:rPr>
              <a:t> need for </a:t>
            </a:r>
            <a:r>
              <a:rPr lang="en-US" sz="2400" dirty="0" smtClean="0">
                <a:effectLst/>
                <a:latin typeface="Calibri" panose="020F0502020204030204" pitchFamily="34" charset="0"/>
                <a:cs typeface="Calibri" panose="020F0502020204030204" pitchFamily="34" charset="0"/>
              </a:rPr>
              <a:t>our </a:t>
            </a:r>
            <a:r>
              <a:rPr lang="en-US" sz="2400" dirty="0">
                <a:effectLst/>
                <a:latin typeface="Calibri" panose="020F0502020204030204" pitchFamily="34" charset="0"/>
                <a:cs typeface="Calibri" panose="020F0502020204030204" pitchFamily="34" charset="0"/>
              </a:rPr>
              <a:t>tag and trigger to work. </a:t>
            </a:r>
          </a:p>
          <a:p>
            <a:pPr marL="0" indent="0">
              <a:buNone/>
            </a:pPr>
            <a:r>
              <a:rPr lang="en-US" sz="2400" dirty="0">
                <a:effectLst/>
                <a:latin typeface="Calibri" panose="020F0502020204030204" pitchFamily="34" charset="0"/>
                <a:cs typeface="Calibri" panose="020F0502020204030204" pitchFamily="34" charset="0"/>
              </a:rPr>
              <a:t> </a:t>
            </a:r>
          </a:p>
          <a:p>
            <a:endParaRPr lang="en-US" dirty="0"/>
          </a:p>
        </p:txBody>
      </p:sp>
    </p:spTree>
    <p:extLst>
      <p:ext uri="{BB962C8B-B14F-4D97-AF65-F5344CB8AC3E}">
        <p14:creationId xmlns:p14="http://schemas.microsoft.com/office/powerpoint/2010/main" val="2207940797"/>
      </p:ext>
    </p:extLst>
  </p:cSld>
  <p:clrMapOvr>
    <a:masterClrMapping/>
  </p:clrMapOvr>
  <mc:AlternateContent xmlns:mc="http://schemas.openxmlformats.org/markup-compatibility/2006" xmlns:p14="http://schemas.microsoft.com/office/powerpoint/2010/main">
    <mc:Choice Requires="p14">
      <p:transition spd="slow" p14:dur="2000" advTm="66524"/>
    </mc:Choice>
    <mc:Fallback xmlns="">
      <p:transition spd="slow" advTm="66524"/>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141413" y="192132"/>
            <a:ext cx="10336212" cy="6534150"/>
          </a:xfrm>
        </p:spPr>
        <p:txBody>
          <a:bodyPr>
            <a:normAutofit fontScale="92500" lnSpcReduction="20000"/>
          </a:bodyPr>
          <a:lstStyle/>
          <a:p>
            <a:r>
              <a:rPr lang="en-US" sz="2600" b="1" dirty="0">
                <a:effectLst/>
                <a:latin typeface="Calibri" panose="020F0502020204030204" pitchFamily="34" charset="0"/>
                <a:cs typeface="Calibri" panose="020F0502020204030204" pitchFamily="34" charset="0"/>
              </a:rPr>
              <a:t>Advantages of Google Tag Manager:</a:t>
            </a:r>
            <a:endParaRPr lang="en-US" sz="2600" dirty="0">
              <a:effectLst/>
              <a:latin typeface="Calibri" panose="020F0502020204030204" pitchFamily="34" charset="0"/>
              <a:cs typeface="Calibri" panose="020F0502020204030204" pitchFamily="34" charset="0"/>
            </a:endParaRPr>
          </a:p>
          <a:p>
            <a:pPr lvl="1"/>
            <a:r>
              <a:rPr lang="en-US" sz="2600" dirty="0">
                <a:effectLst/>
                <a:latin typeface="Calibri" panose="020F0502020204030204" pitchFamily="34" charset="0"/>
                <a:cs typeface="Calibri" panose="020F0502020204030204" pitchFamily="34" charset="0"/>
              </a:rPr>
              <a:t>It help </a:t>
            </a:r>
            <a:r>
              <a:rPr lang="en-US" sz="2600" dirty="0" smtClean="0">
                <a:effectLst/>
                <a:latin typeface="Calibri" panose="020F0502020204030204" pitchFamily="34" charset="0"/>
                <a:cs typeface="Calibri" panose="020F0502020204030204" pitchFamily="34" charset="0"/>
              </a:rPr>
              <a:t>our </a:t>
            </a:r>
            <a:r>
              <a:rPr lang="en-US" sz="2600" dirty="0">
                <a:effectLst/>
                <a:latin typeface="Calibri" panose="020F0502020204030204" pitchFamily="34" charset="0"/>
                <a:cs typeface="Calibri" panose="020F0502020204030204" pitchFamily="34" charset="0"/>
              </a:rPr>
              <a:t>site load faster even after using many tags on our site.</a:t>
            </a:r>
          </a:p>
          <a:p>
            <a:pPr lvl="1"/>
            <a:r>
              <a:rPr lang="en-US" sz="2600" dirty="0">
                <a:effectLst/>
                <a:latin typeface="Calibri" panose="020F0502020204030204" pitchFamily="34" charset="0"/>
                <a:cs typeface="Calibri" panose="020F0502020204030204" pitchFamily="34" charset="0"/>
              </a:rPr>
              <a:t>It works with non-Google products.</a:t>
            </a:r>
          </a:p>
          <a:p>
            <a:pPr lvl="1"/>
            <a:r>
              <a:rPr lang="en-US" sz="2600" dirty="0">
                <a:effectLst/>
                <a:latin typeface="Calibri" panose="020F0502020204030204" pitchFamily="34" charset="0"/>
                <a:cs typeface="Calibri" panose="020F0502020204030204" pitchFamily="34" charset="0"/>
              </a:rPr>
              <a:t>Flexibility to play around and test out almost anything </a:t>
            </a:r>
            <a:r>
              <a:rPr lang="en-US" sz="2600" dirty="0" smtClean="0">
                <a:effectLst/>
                <a:latin typeface="Calibri" panose="020F0502020204030204" pitchFamily="34" charset="0"/>
                <a:cs typeface="Calibri" panose="020F0502020204030204" pitchFamily="34" charset="0"/>
              </a:rPr>
              <a:t>we </a:t>
            </a:r>
            <a:r>
              <a:rPr lang="en-US" sz="2600" dirty="0">
                <a:effectLst/>
                <a:latin typeface="Calibri" panose="020F0502020204030204" pitchFamily="34" charset="0"/>
                <a:cs typeface="Calibri" panose="020F0502020204030204" pitchFamily="34" charset="0"/>
              </a:rPr>
              <a:t>want.</a:t>
            </a:r>
          </a:p>
          <a:p>
            <a:pPr lvl="1"/>
            <a:r>
              <a:rPr lang="en-US" sz="2600" dirty="0">
                <a:effectLst/>
                <a:latin typeface="Calibri" panose="020F0502020204030204" pitchFamily="34" charset="0"/>
                <a:cs typeface="Calibri" panose="020F0502020204030204" pitchFamily="34" charset="0"/>
              </a:rPr>
              <a:t>All third-party code is in one place.</a:t>
            </a:r>
          </a:p>
          <a:p>
            <a:pPr lvl="1"/>
            <a:r>
              <a:rPr lang="en-US" sz="2600" dirty="0">
                <a:effectLst/>
                <a:latin typeface="Calibri" panose="020F0502020204030204" pitchFamily="34" charset="0"/>
                <a:cs typeface="Calibri" panose="020F0502020204030204" pitchFamily="34" charset="0"/>
              </a:rPr>
              <a:t>GTM has a preview and debug mode </a:t>
            </a:r>
            <a:r>
              <a:rPr lang="en-US" sz="2600">
                <a:effectLst/>
                <a:latin typeface="Calibri" panose="020F0502020204030204" pitchFamily="34" charset="0"/>
                <a:cs typeface="Calibri" panose="020F0502020204030204" pitchFamily="34" charset="0"/>
              </a:rPr>
              <a:t>so </a:t>
            </a:r>
            <a:r>
              <a:rPr lang="en-US" sz="2600" smtClean="0">
                <a:effectLst/>
                <a:latin typeface="Calibri" panose="020F0502020204030204" pitchFamily="34" charset="0"/>
                <a:cs typeface="Calibri" panose="020F0502020204030204" pitchFamily="34" charset="0"/>
              </a:rPr>
              <a:t>we </a:t>
            </a:r>
            <a:r>
              <a:rPr lang="en-US" sz="2600" dirty="0">
                <a:effectLst/>
                <a:latin typeface="Calibri" panose="020F0502020204030204" pitchFamily="34" charset="0"/>
                <a:cs typeface="Calibri" panose="020F0502020204030204" pitchFamily="34" charset="0"/>
              </a:rPr>
              <a:t>can see what’s working and what’s not before </a:t>
            </a:r>
            <a:r>
              <a:rPr lang="en-US" sz="2600" dirty="0" smtClean="0">
                <a:effectLst/>
                <a:latin typeface="Calibri" panose="020F0502020204030204" pitchFamily="34" charset="0"/>
                <a:cs typeface="Calibri" panose="020F0502020204030204" pitchFamily="34" charset="0"/>
              </a:rPr>
              <a:t>we </a:t>
            </a:r>
            <a:r>
              <a:rPr lang="en-US" sz="2600" dirty="0">
                <a:effectLst/>
                <a:latin typeface="Calibri" panose="020F0502020204030204" pitchFamily="34" charset="0"/>
                <a:cs typeface="Calibri" panose="020F0502020204030204" pitchFamily="34" charset="0"/>
              </a:rPr>
              <a:t>make anything live. It shows </a:t>
            </a:r>
            <a:r>
              <a:rPr lang="en-US" sz="2600" dirty="0" smtClean="0">
                <a:effectLst/>
                <a:latin typeface="Calibri" panose="020F0502020204030204" pitchFamily="34" charset="0"/>
                <a:cs typeface="Calibri" panose="020F0502020204030204" pitchFamily="34" charset="0"/>
              </a:rPr>
              <a:t>us </a:t>
            </a:r>
            <a:r>
              <a:rPr lang="en-US" sz="2600" dirty="0">
                <a:effectLst/>
                <a:latin typeface="Calibri" panose="020F0502020204030204" pitchFamily="34" charset="0"/>
                <a:cs typeface="Calibri" panose="020F0502020204030204" pitchFamily="34" charset="0"/>
              </a:rPr>
              <a:t>what tags are firing on the page. </a:t>
            </a:r>
            <a:r>
              <a:rPr lang="en-US" sz="2600" b="1" dirty="0">
                <a:effectLst/>
                <a:latin typeface="Calibri" panose="020F0502020204030204" pitchFamily="34" charset="0"/>
                <a:cs typeface="Calibri" panose="020F0502020204030204" pitchFamily="34" charset="0"/>
              </a:rPr>
              <a:t> </a:t>
            </a:r>
            <a:endParaRPr lang="en-US" sz="2600" b="1" dirty="0" smtClean="0">
              <a:effectLst/>
              <a:latin typeface="Calibri" panose="020F0502020204030204" pitchFamily="34" charset="0"/>
              <a:cs typeface="Calibri" panose="020F0502020204030204" pitchFamily="34" charset="0"/>
            </a:endParaRPr>
          </a:p>
          <a:p>
            <a:r>
              <a:rPr lang="en-US" sz="2600" b="1" dirty="0">
                <a:effectLst/>
                <a:latin typeface="Calibri" panose="020F0502020204030204" pitchFamily="34" charset="0"/>
                <a:cs typeface="Calibri" panose="020F0502020204030204" pitchFamily="34" charset="0"/>
              </a:rPr>
              <a:t>What can we track in GTM?</a:t>
            </a:r>
          </a:p>
          <a:p>
            <a:pPr lvl="1"/>
            <a:r>
              <a:rPr lang="en-US" sz="2600" dirty="0">
                <a:effectLst/>
                <a:latin typeface="Calibri" panose="020F0502020204030204" pitchFamily="34" charset="0"/>
                <a:cs typeface="Calibri" panose="020F0502020204030204" pitchFamily="34" charset="0"/>
              </a:rPr>
              <a:t>Events (link clicks, PDF downloads, add to cart click, remove from cart click)</a:t>
            </a:r>
          </a:p>
          <a:p>
            <a:pPr lvl="1"/>
            <a:r>
              <a:rPr lang="en-US" sz="2600" dirty="0">
                <a:effectLst/>
                <a:latin typeface="Calibri" panose="020F0502020204030204" pitchFamily="34" charset="0"/>
                <a:cs typeface="Calibri" panose="020F0502020204030204" pitchFamily="34" charset="0"/>
              </a:rPr>
              <a:t>Scroll tracking</a:t>
            </a:r>
          </a:p>
          <a:p>
            <a:pPr lvl="1"/>
            <a:r>
              <a:rPr lang="en-US" sz="2600" dirty="0">
                <a:effectLst/>
                <a:latin typeface="Calibri" panose="020F0502020204030204" pitchFamily="34" charset="0"/>
                <a:cs typeface="Calibri" panose="020F0502020204030204" pitchFamily="34" charset="0"/>
              </a:rPr>
              <a:t>Form abandonment</a:t>
            </a:r>
          </a:p>
          <a:p>
            <a:pPr lvl="1"/>
            <a:r>
              <a:rPr lang="en-US" sz="2600" dirty="0">
                <a:effectLst/>
                <a:latin typeface="Calibri" panose="020F0502020204030204" pitchFamily="34" charset="0"/>
                <a:cs typeface="Calibri" panose="020F0502020204030204" pitchFamily="34" charset="0"/>
              </a:rPr>
              <a:t>Shopping cart abandonment</a:t>
            </a:r>
          </a:p>
          <a:p>
            <a:pPr lvl="1"/>
            <a:r>
              <a:rPr lang="en-US" sz="2600" dirty="0">
                <a:effectLst/>
                <a:latin typeface="Calibri" panose="020F0502020204030204" pitchFamily="34" charset="0"/>
                <a:cs typeface="Calibri" panose="020F0502020204030204" pitchFamily="34" charset="0"/>
              </a:rPr>
              <a:t>Video views tracking</a:t>
            </a:r>
          </a:p>
          <a:p>
            <a:pPr lvl="1"/>
            <a:r>
              <a:rPr lang="en-US" sz="2600" dirty="0">
                <a:effectLst/>
                <a:latin typeface="Calibri" panose="020F0502020204030204" pitchFamily="34" charset="0"/>
                <a:cs typeface="Calibri" panose="020F0502020204030204" pitchFamily="34" charset="0"/>
              </a:rPr>
              <a:t>All exit link clicks</a:t>
            </a:r>
          </a:p>
          <a:p>
            <a:pPr lvl="2"/>
            <a:endParaRPr lang="en-US" dirty="0">
              <a:effectLst/>
            </a:endParaRPr>
          </a:p>
        </p:txBody>
      </p:sp>
    </p:spTree>
    <p:extLst>
      <p:ext uri="{BB962C8B-B14F-4D97-AF65-F5344CB8AC3E}">
        <p14:creationId xmlns:p14="http://schemas.microsoft.com/office/powerpoint/2010/main" val="305372234"/>
      </p:ext>
    </p:extLst>
  </p:cSld>
  <p:clrMapOvr>
    <a:masterClrMapping/>
  </p:clrMapOvr>
  <mc:AlternateContent xmlns:mc="http://schemas.openxmlformats.org/markup-compatibility/2006" xmlns:p14="http://schemas.microsoft.com/office/powerpoint/2010/main">
    <mc:Choice Requires="p14">
      <p:transition spd="slow" p14:dur="2000" advTm="32827"/>
    </mc:Choice>
    <mc:Fallback xmlns="">
      <p:transition spd="slow" advTm="32827"/>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3936" y="5418665"/>
            <a:ext cx="9906000" cy="566738"/>
          </a:xfrm>
        </p:spPr>
        <p:txBody>
          <a:bodyPr/>
          <a:lstStyle/>
          <a:p>
            <a:r>
              <a:rPr lang="en-US" b="1" dirty="0">
                <a:effectLst/>
                <a:latin typeface="Calibri" panose="020F0502020204030204" pitchFamily="34" charset="0"/>
                <a:cs typeface="Calibri" panose="020F0502020204030204" pitchFamily="34" charset="0"/>
              </a:rPr>
              <a:t>Fig: Google Tag Manager Tracking code</a:t>
            </a:r>
            <a:endParaRPr lang="en-US" dirty="0">
              <a:effectLst/>
              <a:latin typeface="Calibri" panose="020F0502020204030204" pitchFamily="34" charset="0"/>
              <a:cs typeface="Calibri" panose="020F0502020204030204" pitchFamily="34" charset="0"/>
            </a:endParaRPr>
          </a:p>
        </p:txBody>
      </p:sp>
      <p:pic>
        <p:nvPicPr>
          <p:cNvPr id="5" name="Picture Placeholder 4"/>
          <p:cNvPicPr>
            <a:picLocks noGrp="1"/>
          </p:cNvPicPr>
          <p:nvPr>
            <p:ph type="pic" idx="1"/>
          </p:nvPr>
        </p:nvPicPr>
        <p:blipFill>
          <a:blip r:embed="rId2">
            <a:extLst>
              <a:ext uri="{28A0092B-C50C-407E-A947-70E740481C1C}">
                <a14:useLocalDpi xmlns:a14="http://schemas.microsoft.com/office/drawing/2010/main" val="0"/>
              </a:ext>
            </a:extLst>
          </a:blip>
          <a:stretch>
            <a:fillRect/>
          </a:stretch>
        </p:blipFill>
        <p:spPr>
          <a:xfrm>
            <a:off x="2084386" y="487255"/>
            <a:ext cx="7640639" cy="4852829"/>
          </a:xfrm>
          <a:prstGeom prst="rect">
            <a:avLst/>
          </a:prstGeom>
        </p:spPr>
      </p:pic>
    </p:spTree>
    <p:extLst>
      <p:ext uri="{BB962C8B-B14F-4D97-AF65-F5344CB8AC3E}">
        <p14:creationId xmlns:p14="http://schemas.microsoft.com/office/powerpoint/2010/main" val="33525531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862" y="219075"/>
            <a:ext cx="9905998" cy="1905000"/>
          </a:xfrm>
        </p:spPr>
        <p:txBody>
          <a:bodyPr/>
          <a:lstStyle/>
          <a:p>
            <a:r>
              <a:rPr lang="en-US" sz="3600" b="1" dirty="0">
                <a:effectLst/>
                <a:latin typeface="Calibri" panose="020F0502020204030204" pitchFamily="34" charset="0"/>
                <a:cs typeface="Calibri" panose="020F0502020204030204" pitchFamily="34" charset="0"/>
              </a:rPr>
              <a:t>3.3 E-Commerce platform in </a:t>
            </a:r>
            <a:r>
              <a:rPr lang="en-US" sz="3600" b="1" dirty="0" err="1">
                <a:effectLst/>
                <a:latin typeface="Calibri" panose="020F0502020204030204" pitchFamily="34" charset="0"/>
                <a:cs typeface="Calibri" panose="020F0502020204030204" pitchFamily="34" charset="0"/>
              </a:rPr>
              <a:t>Wordpress</a:t>
            </a:r>
            <a:r>
              <a:rPr lang="en-US" dirty="0">
                <a:effectLst/>
              </a:rPr>
              <a:t/>
            </a:r>
            <a:br>
              <a:rPr lang="en-US" dirty="0">
                <a:effectLst/>
              </a:rPr>
            </a:br>
            <a:endParaRPr lang="en-US" dirty="0"/>
          </a:p>
        </p:txBody>
      </p:sp>
      <p:sp>
        <p:nvSpPr>
          <p:cNvPr id="3" name="Content Placeholder 2"/>
          <p:cNvSpPr>
            <a:spLocks noGrp="1"/>
          </p:cNvSpPr>
          <p:nvPr>
            <p:ph idx="1"/>
          </p:nvPr>
        </p:nvSpPr>
        <p:spPr>
          <a:xfrm>
            <a:off x="1141412" y="1704975"/>
            <a:ext cx="10231437" cy="4991100"/>
          </a:xfrm>
        </p:spPr>
        <p:txBody>
          <a:bodyPr>
            <a:normAutofit/>
          </a:bodyPr>
          <a:lstStyle/>
          <a:p>
            <a:r>
              <a:rPr lang="en-US" sz="2400" b="1" dirty="0">
                <a:effectLst/>
                <a:latin typeface="Calibri" panose="020F0502020204030204" pitchFamily="34" charset="0"/>
                <a:cs typeface="Calibri" panose="020F0502020204030204" pitchFamily="34" charset="0"/>
              </a:rPr>
              <a:t> WordPress</a:t>
            </a:r>
            <a:r>
              <a:rPr lang="en-US" sz="2400" dirty="0">
                <a:effectLst/>
                <a:latin typeface="Calibri" panose="020F0502020204030204" pitchFamily="34" charset="0"/>
                <a:cs typeface="Calibri" panose="020F0502020204030204" pitchFamily="34" charset="0"/>
              </a:rPr>
              <a:t> (</a:t>
            </a:r>
            <a:r>
              <a:rPr lang="en-US" sz="2400" b="1" dirty="0">
                <a:effectLst/>
                <a:latin typeface="Calibri" panose="020F0502020204030204" pitchFamily="34" charset="0"/>
                <a:cs typeface="Calibri" panose="020F0502020204030204" pitchFamily="34" charset="0"/>
              </a:rPr>
              <a:t>WordPress.org</a:t>
            </a:r>
            <a:r>
              <a:rPr lang="en-US" sz="2400" dirty="0">
                <a:effectLst/>
                <a:latin typeface="Calibri" panose="020F0502020204030204" pitchFamily="34" charset="0"/>
                <a:cs typeface="Calibri" panose="020F0502020204030204" pitchFamily="34" charset="0"/>
              </a:rPr>
              <a:t>) is a free and open-source content management system (CMS) written in PHP and paired with a MySQL or </a:t>
            </a:r>
            <a:r>
              <a:rPr lang="en-US" sz="2400" dirty="0" err="1">
                <a:effectLst/>
                <a:latin typeface="Calibri" panose="020F0502020204030204" pitchFamily="34" charset="0"/>
                <a:cs typeface="Calibri" panose="020F0502020204030204" pitchFamily="34" charset="0"/>
              </a:rPr>
              <a:t>MariaDB</a:t>
            </a:r>
            <a:r>
              <a:rPr lang="en-US" sz="2400" dirty="0">
                <a:effectLst/>
                <a:latin typeface="Calibri" panose="020F0502020204030204" pitchFamily="34" charset="0"/>
                <a:cs typeface="Calibri" panose="020F0502020204030204" pitchFamily="34" charset="0"/>
              </a:rPr>
              <a:t> database. </a:t>
            </a:r>
            <a:r>
              <a:rPr lang="en-US" sz="2400" b="1" dirty="0" smtClean="0">
                <a:effectLst/>
                <a:latin typeface="Calibri" panose="020F0502020204030204" pitchFamily="34" charset="0"/>
                <a:cs typeface="Calibri" panose="020F0502020204030204" pitchFamily="34" charset="0"/>
              </a:rPr>
              <a:t>WordPress </a:t>
            </a:r>
            <a:r>
              <a:rPr lang="en-US" sz="2400" b="1" dirty="0">
                <a:effectLst/>
                <a:latin typeface="Calibri" panose="020F0502020204030204" pitchFamily="34" charset="0"/>
                <a:cs typeface="Calibri" panose="020F0502020204030204" pitchFamily="34" charset="0"/>
              </a:rPr>
              <a:t>is the simplest, most popular way to create our own website or blog. </a:t>
            </a:r>
            <a:r>
              <a:rPr lang="en-US" sz="2400" dirty="0">
                <a:effectLst/>
                <a:latin typeface="Calibri" panose="020F0502020204030204" pitchFamily="34" charset="0"/>
                <a:cs typeface="Calibri" panose="020F0502020204030204" pitchFamily="34" charset="0"/>
              </a:rPr>
              <a:t>In fact, WordPress powers over 35.2% of all the websites on the Internet. </a:t>
            </a:r>
            <a:r>
              <a:rPr lang="en-US" sz="2400" dirty="0" smtClean="0">
                <a:effectLst/>
                <a:latin typeface="Calibri" panose="020F0502020204030204" pitchFamily="34" charset="0"/>
                <a:cs typeface="Calibri" panose="020F0502020204030204" pitchFamily="34" charset="0"/>
              </a:rPr>
              <a:t>Some </a:t>
            </a:r>
            <a:r>
              <a:rPr lang="en-US" sz="2400" dirty="0">
                <a:effectLst/>
                <a:latin typeface="Calibri" panose="020F0502020204030204" pitchFamily="34" charset="0"/>
                <a:cs typeface="Calibri" panose="020F0502020204030204" pitchFamily="34" charset="0"/>
              </a:rPr>
              <a:t>of important components of </a:t>
            </a:r>
            <a:r>
              <a:rPr lang="en-US" sz="2400" dirty="0" err="1">
                <a:effectLst/>
                <a:latin typeface="Calibri" panose="020F0502020204030204" pitchFamily="34" charset="0"/>
                <a:cs typeface="Calibri" panose="020F0502020204030204" pitchFamily="34" charset="0"/>
              </a:rPr>
              <a:t>Wordpress</a:t>
            </a:r>
            <a:r>
              <a:rPr lang="en-US" sz="2400" dirty="0">
                <a:effectLst/>
                <a:latin typeface="Calibri" panose="020F0502020204030204" pitchFamily="34" charset="0"/>
                <a:cs typeface="Calibri" panose="020F0502020204030204" pitchFamily="34" charset="0"/>
              </a:rPr>
              <a:t> that I have used for designing are as follows</a:t>
            </a:r>
            <a:r>
              <a:rPr lang="en-US" sz="2400" dirty="0" smtClean="0">
                <a:effectLst/>
                <a:latin typeface="Calibri" panose="020F0502020204030204" pitchFamily="34" charset="0"/>
                <a:cs typeface="Calibri" panose="020F0502020204030204" pitchFamily="34" charset="0"/>
              </a:rPr>
              <a:t>:</a:t>
            </a:r>
          </a:p>
          <a:p>
            <a:endParaRPr lang="en-US" sz="2400" dirty="0" smtClean="0">
              <a:effectLst/>
              <a:latin typeface="Calibri" panose="020F0502020204030204" pitchFamily="34" charset="0"/>
              <a:cs typeface="Calibri" panose="020F0502020204030204" pitchFamily="34" charset="0"/>
            </a:endParaRPr>
          </a:p>
          <a:p>
            <a:r>
              <a:rPr lang="en-US" sz="2400" b="1" dirty="0" err="1">
                <a:effectLst/>
                <a:latin typeface="Calibri" panose="020F0502020204030204" pitchFamily="34" charset="0"/>
                <a:cs typeface="Calibri" panose="020F0502020204030204" pitchFamily="34" charset="0"/>
              </a:rPr>
              <a:t>Elementor</a:t>
            </a:r>
            <a:r>
              <a:rPr lang="en-US" sz="2400" b="1" dirty="0">
                <a:effectLst/>
                <a:latin typeface="Calibri" panose="020F0502020204030204" pitchFamily="34" charset="0"/>
                <a:cs typeface="Calibri" panose="020F0502020204030204" pitchFamily="34" charset="0"/>
              </a:rPr>
              <a:t>: </a:t>
            </a:r>
            <a:r>
              <a:rPr lang="en-US" sz="2400" dirty="0" err="1">
                <a:effectLst/>
                <a:latin typeface="Calibri" panose="020F0502020204030204" pitchFamily="34" charset="0"/>
                <a:cs typeface="Calibri" panose="020F0502020204030204" pitchFamily="34" charset="0"/>
              </a:rPr>
              <a:t>Elementor</a:t>
            </a:r>
            <a:r>
              <a:rPr lang="en-US" sz="2400" dirty="0">
                <a:effectLst/>
                <a:latin typeface="Calibri" panose="020F0502020204030204" pitchFamily="34" charset="0"/>
                <a:cs typeface="Calibri" panose="020F0502020204030204" pitchFamily="34" charset="0"/>
              </a:rPr>
              <a:t> is a drag-and-drop page builder for WordPress. This plugin helps us to create beautiful pages using a visual editor. It is designed to build dynamic websites </a:t>
            </a:r>
            <a:r>
              <a:rPr lang="en-US" sz="2400" dirty="0" smtClean="0">
                <a:effectLst/>
                <a:latin typeface="Calibri" panose="020F0502020204030204" pitchFamily="34" charset="0"/>
                <a:cs typeface="Calibri" panose="020F0502020204030204" pitchFamily="34" charset="0"/>
              </a:rPr>
              <a:t>quickly.</a:t>
            </a:r>
            <a:endParaRPr lang="en-US" sz="2400" dirty="0">
              <a:effectLst/>
              <a:latin typeface="Calibri" panose="020F0502020204030204" pitchFamily="34" charset="0"/>
              <a:cs typeface="Calibri" panose="020F0502020204030204" pitchFamily="34" charset="0"/>
            </a:endParaRPr>
          </a:p>
          <a:p>
            <a:endParaRPr lang="en-US" dirty="0">
              <a:effectLst/>
            </a:endParaRPr>
          </a:p>
          <a:p>
            <a:endParaRPr lang="en-US" dirty="0"/>
          </a:p>
        </p:txBody>
      </p:sp>
    </p:spTree>
    <p:extLst>
      <p:ext uri="{BB962C8B-B14F-4D97-AF65-F5344CB8AC3E}">
        <p14:creationId xmlns:p14="http://schemas.microsoft.com/office/powerpoint/2010/main" val="4923024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338" y="114300"/>
            <a:ext cx="9905998" cy="1905000"/>
          </a:xfrm>
        </p:spPr>
        <p:txBody>
          <a:bodyPr>
            <a:normAutofit/>
          </a:bodyPr>
          <a:lstStyle/>
          <a:p>
            <a:r>
              <a:rPr lang="en-US" sz="3600" b="1" dirty="0">
                <a:effectLst/>
                <a:latin typeface="Calibri" panose="020F0502020204030204" pitchFamily="34" charset="0"/>
                <a:cs typeface="Calibri" panose="020F0502020204030204" pitchFamily="34" charset="0"/>
              </a:rPr>
              <a:t>About The </a:t>
            </a:r>
            <a:r>
              <a:rPr lang="en-US" sz="3600" b="1" dirty="0" err="1">
                <a:effectLst/>
                <a:latin typeface="Calibri" panose="020F0502020204030204" pitchFamily="34" charset="0"/>
                <a:cs typeface="Calibri" panose="020F0502020204030204" pitchFamily="34" charset="0"/>
              </a:rPr>
              <a:t>Organisation</a:t>
            </a:r>
            <a:endParaRPr lang="en-US" sz="36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598488" y="1314450"/>
            <a:ext cx="9905998" cy="5734050"/>
          </a:xfrm>
          <a:effectLst>
            <a:reflection stA="45000" endPos="65000" dist="25400" dir="5400000" sy="-100000" algn="bl" rotWithShape="0"/>
          </a:effectLst>
        </p:spPr>
        <p:txBody>
          <a:bodyPr wrap="square" spcCol="365760">
            <a:noAutofit/>
            <a:flatTx/>
          </a:bodyPr>
          <a:lstStyle/>
          <a:p>
            <a:r>
              <a:rPr lang="en-US" sz="2400" dirty="0" err="1">
                <a:effectLst/>
                <a:latin typeface="Calibri" panose="020F0502020204030204" pitchFamily="34" charset="0"/>
                <a:cs typeface="Calibri" panose="020F0502020204030204" pitchFamily="34" charset="0"/>
              </a:rPr>
              <a:t>GetPY</a:t>
            </a:r>
            <a:r>
              <a:rPr lang="en-US" sz="2400" dirty="0">
                <a:effectLst/>
                <a:latin typeface="Calibri" panose="020F0502020204030204" pitchFamily="34" charset="0"/>
                <a:cs typeface="Calibri" panose="020F0502020204030204" pitchFamily="34" charset="0"/>
              </a:rPr>
              <a:t> is a startup company based in Bengaluru. </a:t>
            </a:r>
            <a:r>
              <a:rPr lang="en-US" sz="2400" dirty="0" err="1">
                <a:effectLst/>
                <a:latin typeface="Calibri" panose="020F0502020204030204" pitchFamily="34" charset="0"/>
                <a:cs typeface="Calibri" panose="020F0502020204030204" pitchFamily="34" charset="0"/>
              </a:rPr>
              <a:t>GetPy</a:t>
            </a:r>
            <a:r>
              <a:rPr lang="en-US" sz="2400" dirty="0">
                <a:effectLst/>
                <a:latin typeface="Calibri" panose="020F0502020204030204" pitchFamily="34" charset="0"/>
                <a:cs typeface="Calibri" panose="020F0502020204030204" pitchFamily="34" charset="0"/>
              </a:rPr>
              <a:t> provides Sales &amp; Marketing Intelligence Platform for businesses. It primarily provides CRM, ERP and vendor management systems, along with printing data at billing counters to provide intuitive, meaningful analytics to SMEs (Small and Medium Enterprises). </a:t>
            </a:r>
            <a:r>
              <a:rPr lang="en-US" sz="2400" dirty="0" err="1">
                <a:effectLst/>
                <a:latin typeface="Calibri" panose="020F0502020204030204" pitchFamily="34" charset="0"/>
                <a:cs typeface="Calibri" panose="020F0502020204030204" pitchFamily="34" charset="0"/>
              </a:rPr>
              <a:t>GetPy</a:t>
            </a:r>
            <a:r>
              <a:rPr lang="en-US" sz="2400" dirty="0">
                <a:effectLst/>
                <a:latin typeface="Calibri" panose="020F0502020204030204" pitchFamily="34" charset="0"/>
                <a:cs typeface="Calibri" panose="020F0502020204030204" pitchFamily="34" charset="0"/>
              </a:rPr>
              <a:t> has clients from various verticals like apparel, fashion, </a:t>
            </a:r>
            <a:r>
              <a:rPr lang="en-US" sz="2400" dirty="0" err="1">
                <a:effectLst/>
                <a:latin typeface="Calibri" panose="020F0502020204030204" pitchFamily="34" charset="0"/>
                <a:cs typeface="Calibri" panose="020F0502020204030204" pitchFamily="34" charset="0"/>
              </a:rPr>
              <a:t>jewellery</a:t>
            </a:r>
            <a:r>
              <a:rPr lang="en-US" sz="2400" dirty="0">
                <a:effectLst/>
                <a:latin typeface="Calibri" panose="020F0502020204030204" pitchFamily="34" charset="0"/>
                <a:cs typeface="Calibri" panose="020F0502020204030204" pitchFamily="34" charset="0"/>
              </a:rPr>
              <a:t>, restaurants, electronics stores, and automobiles. Currently, </a:t>
            </a:r>
            <a:r>
              <a:rPr lang="en-US" sz="2400" dirty="0" err="1">
                <a:effectLst/>
                <a:latin typeface="Calibri" panose="020F0502020204030204" pitchFamily="34" charset="0"/>
                <a:cs typeface="Calibri" panose="020F0502020204030204" pitchFamily="34" charset="0"/>
              </a:rPr>
              <a:t>GetPY</a:t>
            </a:r>
            <a:r>
              <a:rPr lang="en-US" sz="2400" dirty="0">
                <a:effectLst/>
                <a:latin typeface="Calibri" panose="020F0502020204030204" pitchFamily="34" charset="0"/>
                <a:cs typeface="Calibri" panose="020F0502020204030204" pitchFamily="34" charset="0"/>
              </a:rPr>
              <a:t> has over 100 clients in the UAE and 500-plus stores across India.</a:t>
            </a:r>
            <a:endParaRPr 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907691"/>
      </p:ext>
    </p:extLst>
  </p:cSld>
  <p:clrMapOvr>
    <a:masterClrMapping/>
  </p:clrMapOvr>
  <mc:AlternateContent xmlns:mc="http://schemas.openxmlformats.org/markup-compatibility/2006" xmlns:p14="http://schemas.microsoft.com/office/powerpoint/2010/main">
    <mc:Choice Requires="p14">
      <p:transition spd="slow" p14:dur="2000" advTm="136995"/>
    </mc:Choice>
    <mc:Fallback xmlns="">
      <p:transition spd="slow" advTm="136995"/>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611" y="5332940"/>
            <a:ext cx="9906000" cy="566738"/>
          </a:xfrm>
        </p:spPr>
        <p:txBody>
          <a:bodyPr/>
          <a:lstStyle/>
          <a:p>
            <a:r>
              <a:rPr lang="en-US" b="1" dirty="0">
                <a:effectLst/>
                <a:latin typeface="Calibri" panose="020F0502020204030204" pitchFamily="34" charset="0"/>
                <a:cs typeface="Calibri" panose="020F0502020204030204" pitchFamily="34" charset="0"/>
              </a:rPr>
              <a:t>Fig: Pricing Page of GetPy.biz website built using </a:t>
            </a:r>
            <a:r>
              <a:rPr lang="en-US" b="1" dirty="0" err="1">
                <a:effectLst/>
                <a:latin typeface="Calibri" panose="020F0502020204030204" pitchFamily="34" charset="0"/>
                <a:cs typeface="Calibri" panose="020F0502020204030204" pitchFamily="34" charset="0"/>
              </a:rPr>
              <a:t>Elementor</a:t>
            </a:r>
            <a:endParaRPr lang="en-US" dirty="0">
              <a:latin typeface="Calibri" panose="020F0502020204030204" pitchFamily="34" charset="0"/>
              <a:cs typeface="Calibri" panose="020F0502020204030204" pitchFamily="34" charset="0"/>
            </a:endParaRPr>
          </a:p>
        </p:txBody>
      </p:sp>
      <p:pic>
        <p:nvPicPr>
          <p:cNvPr id="5" name="Picture Placeholder 4"/>
          <p:cNvPicPr>
            <a:picLocks noGrp="1"/>
          </p:cNvPicPr>
          <p:nvPr>
            <p:ph type="pic" idx="1"/>
          </p:nvPr>
        </p:nvPicPr>
        <p:blipFill>
          <a:blip r:embed="rId2">
            <a:extLst>
              <a:ext uri="{28A0092B-C50C-407E-A947-70E740481C1C}">
                <a14:useLocalDpi xmlns:a14="http://schemas.microsoft.com/office/drawing/2010/main" val="0"/>
              </a:ext>
            </a:extLst>
          </a:blip>
          <a:srcRect t="4689" b="4689"/>
          <a:stretch>
            <a:fillRect/>
          </a:stretch>
        </p:blipFill>
        <p:spPr bwMode="auto">
          <a:xfrm>
            <a:off x="1979611" y="495300"/>
            <a:ext cx="8688389" cy="4305300"/>
          </a:xfrm>
          <a:prstGeom prst="rect">
            <a:avLst/>
          </a:prstGeom>
          <a:noFill/>
        </p:spPr>
      </p:pic>
    </p:spTree>
    <p:extLst>
      <p:ext uri="{BB962C8B-B14F-4D97-AF65-F5344CB8AC3E}">
        <p14:creationId xmlns:p14="http://schemas.microsoft.com/office/powerpoint/2010/main" val="42929841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141413" y="314325"/>
            <a:ext cx="9906000" cy="6315075"/>
          </a:xfrm>
        </p:spPr>
        <p:txBody>
          <a:bodyPr>
            <a:normAutofit/>
          </a:bodyPr>
          <a:lstStyle/>
          <a:p>
            <a:r>
              <a:rPr lang="en-US" sz="2400" b="1" dirty="0" err="1" smtClean="0">
                <a:effectLst/>
                <a:latin typeface="Calibri" panose="020F0502020204030204" pitchFamily="34" charset="0"/>
                <a:cs typeface="Calibri" panose="020F0502020204030204" pitchFamily="34" charset="0"/>
              </a:rPr>
              <a:t>WooCommerce</a:t>
            </a:r>
            <a:r>
              <a:rPr lang="en-US" sz="2400" b="1" dirty="0">
                <a:effectLst/>
                <a:latin typeface="Calibri" panose="020F0502020204030204" pitchFamily="34" charset="0"/>
                <a:cs typeface="Calibri" panose="020F0502020204030204" pitchFamily="34" charset="0"/>
              </a:rPr>
              <a:t>: </a:t>
            </a:r>
            <a:r>
              <a:rPr lang="en-US" sz="2400" dirty="0">
                <a:effectLst/>
                <a:latin typeface="Calibri" panose="020F0502020204030204" pitchFamily="34" charset="0"/>
                <a:cs typeface="Calibri" panose="020F0502020204030204" pitchFamily="34" charset="0"/>
              </a:rPr>
              <a:t>By using the </a:t>
            </a:r>
            <a:r>
              <a:rPr lang="en-US" sz="2400" dirty="0" err="1" smtClean="0">
                <a:effectLst/>
                <a:latin typeface="Calibri" panose="020F0502020204030204" pitchFamily="34" charset="0"/>
                <a:cs typeface="Calibri" panose="020F0502020204030204" pitchFamily="34" charset="0"/>
              </a:rPr>
              <a:t>WooCommerce</a:t>
            </a:r>
            <a:r>
              <a:rPr lang="en-US" sz="2400" dirty="0" smtClean="0">
                <a:effectLst/>
                <a:latin typeface="Calibri" panose="020F0502020204030204" pitchFamily="34" charset="0"/>
                <a:cs typeface="Calibri" panose="020F0502020204030204" pitchFamily="34" charset="0"/>
              </a:rPr>
              <a:t> </a:t>
            </a:r>
            <a:r>
              <a:rPr lang="en-US" sz="2400" dirty="0">
                <a:effectLst/>
                <a:latin typeface="Calibri" panose="020F0502020204030204" pitchFamily="34" charset="0"/>
                <a:cs typeface="Calibri" panose="020F0502020204030204" pitchFamily="34" charset="0"/>
              </a:rPr>
              <a:t>plugin I have designed the product archive page, single product page , cart page , checkout page and a thank you page, directed after a successful transaction. </a:t>
            </a:r>
            <a:endParaRPr lang="en-US" sz="2400" dirty="0" smtClean="0">
              <a:effectLst/>
              <a:latin typeface="Calibri" panose="020F0502020204030204" pitchFamily="34" charset="0"/>
              <a:cs typeface="Calibri" panose="020F0502020204030204" pitchFamily="34" charset="0"/>
            </a:endParaRPr>
          </a:p>
          <a:p>
            <a:endParaRPr lang="en-US" sz="2400" dirty="0">
              <a:effectLst/>
              <a:latin typeface="Calibri" panose="020F0502020204030204" pitchFamily="34" charset="0"/>
              <a:cs typeface="Calibri" panose="020F0502020204030204" pitchFamily="34" charset="0"/>
            </a:endParaRPr>
          </a:p>
          <a:p>
            <a:pPr marL="0" indent="0">
              <a:buNone/>
            </a:pPr>
            <a:endParaRPr lang="en-US" sz="2400" dirty="0">
              <a:effectLst/>
              <a:latin typeface="Calibri" panose="020F0502020204030204" pitchFamily="34" charset="0"/>
              <a:cs typeface="Calibri" panose="020F0502020204030204" pitchFamily="34" charset="0"/>
            </a:endParaRPr>
          </a:p>
          <a:p>
            <a:r>
              <a:rPr lang="en-US" sz="2400" b="1" dirty="0" err="1">
                <a:effectLst/>
                <a:latin typeface="Calibri" panose="020F0502020204030204" pitchFamily="34" charset="0"/>
                <a:cs typeface="Calibri" panose="020F0502020204030204" pitchFamily="34" charset="0"/>
              </a:rPr>
              <a:t>Razorpay</a:t>
            </a:r>
            <a:r>
              <a:rPr lang="en-US" sz="2400" b="1" dirty="0">
                <a:effectLst/>
                <a:latin typeface="Calibri" panose="020F0502020204030204" pitchFamily="34" charset="0"/>
                <a:cs typeface="Calibri" panose="020F0502020204030204" pitchFamily="34" charset="0"/>
              </a:rPr>
              <a:t> plugin for </a:t>
            </a:r>
            <a:r>
              <a:rPr lang="en-US" sz="2400" b="1" dirty="0" err="1">
                <a:effectLst/>
                <a:latin typeface="Calibri" panose="020F0502020204030204" pitchFamily="34" charset="0"/>
                <a:cs typeface="Calibri" panose="020F0502020204030204" pitchFamily="34" charset="0"/>
              </a:rPr>
              <a:t>WooCommerce</a:t>
            </a:r>
            <a:r>
              <a:rPr lang="en-US" sz="2400" b="1" dirty="0">
                <a:effectLst/>
                <a:latin typeface="Calibri" panose="020F0502020204030204" pitchFamily="34" charset="0"/>
                <a:cs typeface="Calibri" panose="020F0502020204030204" pitchFamily="34" charset="0"/>
              </a:rPr>
              <a:t>:</a:t>
            </a:r>
            <a:r>
              <a:rPr lang="en-US" sz="2400" dirty="0">
                <a:effectLst/>
                <a:latin typeface="Calibri" panose="020F0502020204030204" pitchFamily="34" charset="0"/>
                <a:cs typeface="Calibri" panose="020F0502020204030204" pitchFamily="34" charset="0"/>
              </a:rPr>
              <a:t> Integrating an </a:t>
            </a:r>
            <a:r>
              <a:rPr lang="en-US" sz="2400" dirty="0" err="1">
                <a:effectLst/>
                <a:latin typeface="Calibri" panose="020F0502020204030204" pitchFamily="34" charset="0"/>
                <a:cs typeface="Calibri" panose="020F0502020204030204" pitchFamily="34" charset="0"/>
              </a:rPr>
              <a:t>WooCommerce</a:t>
            </a:r>
            <a:r>
              <a:rPr lang="en-US" sz="2400" dirty="0">
                <a:effectLst/>
                <a:latin typeface="Calibri" panose="020F0502020204030204" pitchFamily="34" charset="0"/>
                <a:cs typeface="Calibri" panose="020F0502020204030204" pitchFamily="34" charset="0"/>
              </a:rPr>
              <a:t> site with </a:t>
            </a:r>
            <a:r>
              <a:rPr lang="en-US" sz="2400" dirty="0" err="1">
                <a:effectLst/>
                <a:latin typeface="Calibri" panose="020F0502020204030204" pitchFamily="34" charset="0"/>
                <a:cs typeface="Calibri" panose="020F0502020204030204" pitchFamily="34" charset="0"/>
              </a:rPr>
              <a:t>Razorpay</a:t>
            </a:r>
            <a:r>
              <a:rPr lang="en-US" sz="2400" dirty="0">
                <a:effectLst/>
                <a:latin typeface="Calibri" panose="020F0502020204030204" pitchFamily="34" charset="0"/>
                <a:cs typeface="Calibri" panose="020F0502020204030204" pitchFamily="34" charset="0"/>
              </a:rPr>
              <a:t> allows us to accept payments via the </a:t>
            </a:r>
            <a:r>
              <a:rPr lang="en-US" sz="2400" dirty="0" err="1">
                <a:effectLst/>
                <a:latin typeface="Calibri" panose="020F0502020204030204" pitchFamily="34" charset="0"/>
                <a:cs typeface="Calibri" panose="020F0502020204030204" pitchFamily="34" charset="0"/>
              </a:rPr>
              <a:t>Razorpay</a:t>
            </a:r>
            <a:r>
              <a:rPr lang="en-US" sz="2400" dirty="0">
                <a:effectLst/>
                <a:latin typeface="Calibri" panose="020F0502020204030204" pitchFamily="34" charset="0"/>
                <a:cs typeface="Calibri" panose="020F0502020204030204" pitchFamily="34" charset="0"/>
              </a:rPr>
              <a:t> Payment Gateway.</a:t>
            </a:r>
            <a:r>
              <a:rPr lang="en-US" sz="2400" b="1" dirty="0">
                <a:effectLst/>
                <a:latin typeface="Calibri" panose="020F0502020204030204" pitchFamily="34" charset="0"/>
                <a:cs typeface="Calibri" panose="020F0502020204030204" pitchFamily="34" charset="0"/>
              </a:rPr>
              <a:t> </a:t>
            </a:r>
            <a:r>
              <a:rPr lang="en-US" sz="2400" dirty="0" err="1">
                <a:effectLst/>
                <a:latin typeface="Calibri" panose="020F0502020204030204" pitchFamily="34" charset="0"/>
                <a:cs typeface="Calibri" panose="020F0502020204030204" pitchFamily="34" charset="0"/>
              </a:rPr>
              <a:t>Razorpay</a:t>
            </a:r>
            <a:r>
              <a:rPr lang="en-US" sz="2400" dirty="0">
                <a:effectLst/>
                <a:latin typeface="Calibri" panose="020F0502020204030204" pitchFamily="34" charset="0"/>
                <a:cs typeface="Calibri" panose="020F0502020204030204" pitchFamily="34" charset="0"/>
              </a:rPr>
              <a:t> is a payments solution which allows online businesses to accept, process and disburse digital payments through several payment modes like debit cards, credit cards, net banking, UPI and prepaid digital wallets.</a:t>
            </a: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38500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4388" y="5637740"/>
            <a:ext cx="9906000" cy="566738"/>
          </a:xfrm>
        </p:spPr>
        <p:txBody>
          <a:bodyPr>
            <a:normAutofit/>
          </a:bodyPr>
          <a:lstStyle/>
          <a:p>
            <a:r>
              <a:rPr lang="en-US" b="1" dirty="0">
                <a:effectLst/>
                <a:latin typeface="Calibri" panose="020F0502020204030204" pitchFamily="34" charset="0"/>
                <a:cs typeface="Calibri" panose="020F0502020204030204" pitchFamily="34" charset="0"/>
              </a:rPr>
              <a:t>Fig: control flow diagram of GetPy.biz </a:t>
            </a:r>
            <a:r>
              <a:rPr lang="en-US" b="1" dirty="0" smtClean="0">
                <a:effectLst/>
                <a:latin typeface="Calibri" panose="020F0502020204030204" pitchFamily="34" charset="0"/>
                <a:cs typeface="Calibri" panose="020F0502020204030204" pitchFamily="34" charset="0"/>
              </a:rPr>
              <a:t>website</a:t>
            </a:r>
            <a:endParaRPr lang="en-US" dirty="0">
              <a:latin typeface="Calibri" panose="020F0502020204030204" pitchFamily="34" charset="0"/>
              <a:cs typeface="Calibri" panose="020F0502020204030204" pitchFamily="34" charset="0"/>
            </a:endParaRPr>
          </a:p>
        </p:txBody>
      </p:sp>
      <p:pic>
        <p:nvPicPr>
          <p:cNvPr id="5" name="Picture Placeholder 4"/>
          <p:cNvPicPr>
            <a:picLocks noGrp="1"/>
          </p:cNvPicPr>
          <p:nvPr>
            <p:ph type="pic" idx="1"/>
          </p:nvPr>
        </p:nvPicPr>
        <p:blipFill>
          <a:blip r:embed="rId2">
            <a:extLst>
              <a:ext uri="{28A0092B-C50C-407E-A947-70E740481C1C}">
                <a14:useLocalDpi xmlns:a14="http://schemas.microsoft.com/office/drawing/2010/main" val="0"/>
              </a:ext>
            </a:extLst>
          </a:blip>
          <a:stretch>
            <a:fillRect/>
          </a:stretch>
        </p:blipFill>
        <p:spPr>
          <a:xfrm>
            <a:off x="2084388" y="441781"/>
            <a:ext cx="8326438" cy="4758870"/>
          </a:xfrm>
          <a:prstGeom prst="rect">
            <a:avLst/>
          </a:prstGeom>
        </p:spPr>
      </p:pic>
    </p:spTree>
    <p:extLst>
      <p:ext uri="{BB962C8B-B14F-4D97-AF65-F5344CB8AC3E}">
        <p14:creationId xmlns:p14="http://schemas.microsoft.com/office/powerpoint/2010/main" val="3705051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388" y="0"/>
            <a:ext cx="9905998" cy="1905000"/>
          </a:xfrm>
        </p:spPr>
        <p:txBody>
          <a:bodyPr>
            <a:normAutofit/>
          </a:bodyPr>
          <a:lstStyle/>
          <a:p>
            <a:r>
              <a:rPr lang="en-US" sz="3600" b="1" dirty="0">
                <a:effectLst/>
                <a:latin typeface="Calibri" panose="020F0502020204030204" pitchFamily="34" charset="0"/>
                <a:cs typeface="Calibri" panose="020F0502020204030204" pitchFamily="34" charset="0"/>
              </a:rPr>
              <a:t>4. SYSTEM REQUIREMENTS SPECIFICATIONS</a:t>
            </a:r>
            <a:r>
              <a:rPr lang="en-US" sz="3600" dirty="0">
                <a:effectLst/>
                <a:latin typeface="Calibri" panose="020F0502020204030204" pitchFamily="34" charset="0"/>
                <a:cs typeface="Calibri" panose="020F0502020204030204" pitchFamily="34" charset="0"/>
              </a:rPr>
              <a:t/>
            </a:r>
            <a:br>
              <a:rPr lang="en-US" sz="3600" dirty="0">
                <a:effectLst/>
                <a:latin typeface="Calibri" panose="020F0502020204030204" pitchFamily="34" charset="0"/>
                <a:cs typeface="Calibri" panose="020F0502020204030204" pitchFamily="34" charset="0"/>
              </a:rPr>
            </a:br>
            <a:endParaRPr lang="en-US" sz="36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74738" y="1400176"/>
            <a:ext cx="9905998" cy="5162550"/>
          </a:xfrm>
        </p:spPr>
        <p:txBody>
          <a:bodyPr>
            <a:normAutofit/>
          </a:bodyPr>
          <a:lstStyle/>
          <a:p>
            <a:pPr lvl="0"/>
            <a:r>
              <a:rPr lang="en-US" sz="2400" dirty="0">
                <a:effectLst/>
                <a:latin typeface="Calibri" panose="020F0502020204030204" pitchFamily="34" charset="0"/>
                <a:cs typeface="Calibri" panose="020F0502020204030204" pitchFamily="34" charset="0"/>
              </a:rPr>
              <a:t>With the use of </a:t>
            </a:r>
            <a:r>
              <a:rPr lang="en-US" sz="2400" b="1" dirty="0">
                <a:effectLst/>
                <a:latin typeface="Calibri" panose="020F0502020204030204" pitchFamily="34" charset="0"/>
                <a:cs typeface="Calibri" panose="020F0502020204030204" pitchFamily="34" charset="0"/>
              </a:rPr>
              <a:t>Webhooks</a:t>
            </a:r>
            <a:r>
              <a:rPr lang="en-US" sz="2400" dirty="0">
                <a:effectLst/>
                <a:latin typeface="Calibri" panose="020F0502020204030204" pitchFamily="34" charset="0"/>
                <a:cs typeface="Calibri" panose="020F0502020204030204" pitchFamily="34" charset="0"/>
              </a:rPr>
              <a:t>, our application will receive the updated data in real-time from </a:t>
            </a:r>
            <a:r>
              <a:rPr lang="en-US" sz="2400" b="1" dirty="0" err="1">
                <a:effectLst/>
                <a:latin typeface="Calibri" panose="020F0502020204030204" pitchFamily="34" charset="0"/>
                <a:cs typeface="Calibri" panose="020F0502020204030204" pitchFamily="34" charset="0"/>
              </a:rPr>
              <a:t>BigCommerce</a:t>
            </a:r>
            <a:r>
              <a:rPr lang="en-US" sz="2400" b="1" dirty="0">
                <a:effectLst/>
                <a:latin typeface="Calibri" panose="020F0502020204030204" pitchFamily="34" charset="0"/>
                <a:cs typeface="Calibri" panose="020F0502020204030204" pitchFamily="34" charset="0"/>
              </a:rPr>
              <a:t>/Shopify API</a:t>
            </a:r>
            <a:r>
              <a:rPr lang="en-US" sz="2400" dirty="0">
                <a:effectLst/>
                <a:latin typeface="Calibri" panose="020F0502020204030204" pitchFamily="34" charset="0"/>
                <a:cs typeface="Calibri" panose="020F0502020204030204" pitchFamily="34" charset="0"/>
              </a:rPr>
              <a:t> which will provide great value to our users</a:t>
            </a:r>
            <a:r>
              <a:rPr lang="en-US" sz="2400" dirty="0" smtClean="0">
                <a:effectLst/>
                <a:latin typeface="Calibri" panose="020F0502020204030204" pitchFamily="34" charset="0"/>
                <a:cs typeface="Calibri" panose="020F0502020204030204" pitchFamily="34" charset="0"/>
              </a:rPr>
              <a:t>.</a:t>
            </a:r>
          </a:p>
          <a:p>
            <a:pPr marL="0" lvl="0" indent="0">
              <a:buNone/>
            </a:pPr>
            <a:endParaRPr lang="en-US" sz="2400" dirty="0">
              <a:effectLst/>
              <a:latin typeface="Calibri" panose="020F0502020204030204" pitchFamily="34" charset="0"/>
              <a:cs typeface="Calibri" panose="020F0502020204030204" pitchFamily="34" charset="0"/>
            </a:endParaRPr>
          </a:p>
          <a:p>
            <a:pPr lvl="0"/>
            <a:r>
              <a:rPr lang="en-US" sz="2400" dirty="0">
                <a:effectLst/>
                <a:latin typeface="Calibri" panose="020F0502020204030204" pitchFamily="34" charset="0"/>
                <a:cs typeface="Calibri" panose="020F0502020204030204" pitchFamily="34" charset="0"/>
              </a:rPr>
              <a:t>By using </a:t>
            </a:r>
            <a:r>
              <a:rPr lang="en-US" sz="2400" b="1" dirty="0">
                <a:effectLst/>
                <a:latin typeface="Calibri" panose="020F0502020204030204" pitchFamily="34" charset="0"/>
                <a:cs typeface="Calibri" panose="020F0502020204030204" pitchFamily="34" charset="0"/>
              </a:rPr>
              <a:t>Google Tag Manager</a:t>
            </a:r>
            <a:r>
              <a:rPr lang="en-US" sz="2400" dirty="0">
                <a:effectLst/>
                <a:latin typeface="Calibri" panose="020F0502020204030204" pitchFamily="34" charset="0"/>
                <a:cs typeface="Calibri" panose="020F0502020204030204" pitchFamily="34" charset="0"/>
              </a:rPr>
              <a:t> we can promote our products in social medias such as Instagram, Facebook, Twitter, </a:t>
            </a:r>
            <a:r>
              <a:rPr lang="en-US" sz="2400" dirty="0" err="1">
                <a:effectLst/>
                <a:latin typeface="Calibri" panose="020F0502020204030204" pitchFamily="34" charset="0"/>
                <a:cs typeface="Calibri" panose="020F0502020204030204" pitchFamily="34" charset="0"/>
              </a:rPr>
              <a:t>Linkedin</a:t>
            </a:r>
            <a:r>
              <a:rPr lang="en-US" sz="2400" dirty="0">
                <a:effectLst/>
                <a:latin typeface="Calibri" panose="020F0502020204030204" pitchFamily="34" charset="0"/>
                <a:cs typeface="Calibri" panose="020F0502020204030204" pitchFamily="34" charset="0"/>
              </a:rPr>
              <a:t> or search engines such as Google Ads, Bing Ads etc as using several tracking codes simultaneously will not degrade our website performance. GTM gives a great boost in Internet Marketing of our ecommerce store</a:t>
            </a:r>
            <a:r>
              <a:rPr lang="en-US" sz="2400" dirty="0" smtClean="0">
                <a:effectLst/>
                <a:latin typeface="Calibri" panose="020F0502020204030204" pitchFamily="34" charset="0"/>
                <a:cs typeface="Calibri" panose="020F0502020204030204" pitchFamily="34" charset="0"/>
              </a:rPr>
              <a:t>.</a:t>
            </a:r>
          </a:p>
          <a:p>
            <a:pPr marL="0" lvl="0" indent="0">
              <a:buNone/>
            </a:pPr>
            <a:endParaRPr lang="en-US" sz="2400" dirty="0">
              <a:effectLst/>
              <a:latin typeface="Calibri" panose="020F0502020204030204" pitchFamily="34" charset="0"/>
              <a:cs typeface="Calibri" panose="020F0502020204030204" pitchFamily="34" charset="0"/>
            </a:endParaRPr>
          </a:p>
          <a:p>
            <a:pPr lvl="0"/>
            <a:r>
              <a:rPr lang="en-US" sz="2400" dirty="0">
                <a:effectLst/>
                <a:latin typeface="Calibri" panose="020F0502020204030204" pitchFamily="34" charset="0"/>
                <a:cs typeface="Calibri" panose="020F0502020204030204" pitchFamily="34" charset="0"/>
              </a:rPr>
              <a:t>By using </a:t>
            </a:r>
            <a:r>
              <a:rPr lang="en-US" sz="2400" b="1" dirty="0" err="1">
                <a:effectLst/>
                <a:latin typeface="Calibri" panose="020F0502020204030204" pitchFamily="34" charset="0"/>
                <a:cs typeface="Calibri" panose="020F0502020204030204" pitchFamily="34" charset="0"/>
              </a:rPr>
              <a:t>WooCommerce</a:t>
            </a:r>
            <a:r>
              <a:rPr lang="en-US" sz="2400" dirty="0">
                <a:effectLst/>
                <a:latin typeface="Calibri" panose="020F0502020204030204" pitchFamily="34" charset="0"/>
                <a:cs typeface="Calibri" panose="020F0502020204030204" pitchFamily="34" charset="0"/>
              </a:rPr>
              <a:t> we can create an ecommerce store in our </a:t>
            </a:r>
            <a:r>
              <a:rPr lang="en-US" sz="2400" b="1" dirty="0" err="1">
                <a:effectLst/>
                <a:latin typeface="Calibri" panose="020F0502020204030204" pitchFamily="34" charset="0"/>
                <a:cs typeface="Calibri" panose="020F0502020204030204" pitchFamily="34" charset="0"/>
              </a:rPr>
              <a:t>Wordpress</a:t>
            </a:r>
            <a:r>
              <a:rPr lang="en-US" sz="2400" dirty="0">
                <a:effectLst/>
                <a:latin typeface="Calibri" panose="020F0502020204030204" pitchFamily="34" charset="0"/>
                <a:cs typeface="Calibri" panose="020F0502020204030204" pitchFamily="34" charset="0"/>
              </a:rPr>
              <a:t> site. It is highly cost-effective and can target customers around the world.</a:t>
            </a: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91449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effectLst/>
                <a:latin typeface="Calibri" panose="020F0502020204030204" pitchFamily="34" charset="0"/>
                <a:cs typeface="Calibri" panose="020F0502020204030204" pitchFamily="34" charset="0"/>
              </a:rPr>
              <a:t>5. SYSTEM DESIGN</a:t>
            </a:r>
            <a:r>
              <a:rPr lang="en-US" dirty="0">
                <a:effectLst/>
                <a:latin typeface="Calibri" panose="020F0502020204030204" pitchFamily="34" charset="0"/>
                <a:cs typeface="Calibri" panose="020F0502020204030204" pitchFamily="34" charset="0"/>
              </a:rPr>
              <a:t/>
            </a:r>
            <a:br>
              <a:rPr lang="en-US" dirty="0">
                <a:effectLst/>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p:txBody>
          <a:bodyPr/>
          <a:lstStyle/>
          <a:p>
            <a:r>
              <a:rPr lang="en-US" sz="2400" b="1" dirty="0">
                <a:effectLst/>
                <a:latin typeface="Calibri" panose="020F0502020204030204" pitchFamily="34" charset="0"/>
                <a:cs typeface="Calibri" panose="020F0502020204030204" pitchFamily="34" charset="0"/>
              </a:rPr>
              <a:t>5.1 Webhook in Azure Automation</a:t>
            </a:r>
            <a:endParaRPr lang="en-US" sz="2400" dirty="0">
              <a:effectLst/>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33880285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effectLst/>
                <a:latin typeface="Calibri" panose="020F0502020204030204" pitchFamily="34" charset="0"/>
                <a:cs typeface="Calibri" panose="020F0502020204030204" pitchFamily="34" charset="0"/>
              </a:rPr>
              <a:t>5.1 Webhook in Azure Automation</a:t>
            </a:r>
            <a:r>
              <a:rPr lang="en-US" sz="3600" dirty="0">
                <a:effectLst/>
                <a:latin typeface="Calibri" panose="020F0502020204030204" pitchFamily="34" charset="0"/>
                <a:cs typeface="Calibri" panose="020F0502020204030204" pitchFamily="34" charset="0"/>
              </a:rPr>
              <a:t/>
            </a:r>
            <a:br>
              <a:rPr lang="en-US" sz="3600" dirty="0">
                <a:effectLst/>
                <a:latin typeface="Calibri" panose="020F0502020204030204" pitchFamily="34" charset="0"/>
                <a:cs typeface="Calibri" panose="020F0502020204030204" pitchFamily="34" charset="0"/>
              </a:rPr>
            </a:br>
            <a:endParaRPr lang="en-US" sz="36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141412" y="1914525"/>
            <a:ext cx="10193337" cy="4810125"/>
          </a:xfrm>
        </p:spPr>
        <p:txBody>
          <a:bodyPr>
            <a:normAutofit lnSpcReduction="10000"/>
          </a:bodyPr>
          <a:lstStyle/>
          <a:p>
            <a:r>
              <a:rPr lang="en-US" sz="2400" dirty="0">
                <a:effectLst/>
                <a:latin typeface="Calibri" panose="020F0502020204030204" pitchFamily="34" charset="0"/>
                <a:cs typeface="Calibri" panose="020F0502020204030204" pitchFamily="34" charset="0"/>
              </a:rPr>
              <a:t>Azure is Microsoft’s cloud computing infrastructure and platform designed to build, deploy and manage different applications and services through a giant network of data </a:t>
            </a:r>
            <a:r>
              <a:rPr lang="en-US" sz="2400" dirty="0" err="1">
                <a:effectLst/>
                <a:latin typeface="Calibri" panose="020F0502020204030204" pitchFamily="34" charset="0"/>
                <a:cs typeface="Calibri" panose="020F0502020204030204" pitchFamily="34" charset="0"/>
              </a:rPr>
              <a:t>centres</a:t>
            </a:r>
            <a:r>
              <a:rPr lang="en-US" sz="2400" dirty="0">
                <a:effectLst/>
                <a:latin typeface="Calibri" panose="020F0502020204030204" pitchFamily="34" charset="0"/>
                <a:cs typeface="Calibri" panose="020F0502020204030204" pitchFamily="34" charset="0"/>
              </a:rPr>
              <a:t> managed by Microsoft. To implement webhook in Microsoft Azure we need to understand the following components of Azure:</a:t>
            </a:r>
          </a:p>
          <a:p>
            <a:pPr marL="0" indent="0">
              <a:buNone/>
            </a:pPr>
            <a:r>
              <a:rPr lang="en-US" sz="2400" b="1" dirty="0">
                <a:effectLst/>
                <a:latin typeface="Calibri" panose="020F0502020204030204" pitchFamily="34" charset="0"/>
                <a:cs typeface="Calibri" panose="020F0502020204030204" pitchFamily="34" charset="0"/>
              </a:rPr>
              <a:t> </a:t>
            </a:r>
            <a:endParaRPr lang="en-US" sz="2400" dirty="0">
              <a:effectLst/>
              <a:latin typeface="Calibri" panose="020F0502020204030204" pitchFamily="34" charset="0"/>
              <a:cs typeface="Calibri" panose="020F0502020204030204" pitchFamily="34" charset="0"/>
            </a:endParaRPr>
          </a:p>
          <a:p>
            <a:r>
              <a:rPr lang="en-US" sz="2400" b="1" dirty="0">
                <a:effectLst/>
                <a:latin typeface="Calibri" panose="020F0502020204030204" pitchFamily="34" charset="0"/>
                <a:cs typeface="Calibri" panose="020F0502020204030204" pitchFamily="34" charset="0"/>
              </a:rPr>
              <a:t>Azure Automation Account</a:t>
            </a:r>
            <a:r>
              <a:rPr lang="en-US" sz="2400" dirty="0">
                <a:effectLst/>
                <a:latin typeface="Calibri" panose="020F0502020204030204" pitchFamily="34" charset="0"/>
                <a:cs typeface="Calibri" panose="020F0502020204030204" pitchFamily="34" charset="0"/>
              </a:rPr>
              <a:t>: Azure Automation delivers a cloud-based automation and configuration service that supports consistent management across Azure and non-Azure environments. It comprises process automation, configuration management, update management, shared capabilities, and heterogeneous features. Out of all these features I have used the process automation. </a:t>
            </a:r>
          </a:p>
          <a:p>
            <a:pPr marL="0" indent="0">
              <a:buNone/>
            </a:pPr>
            <a:r>
              <a:rPr lang="en-US" sz="2400" dirty="0">
                <a:effectLst/>
                <a:latin typeface="Calibri" panose="020F0502020204030204" pitchFamily="34" charset="0"/>
                <a:cs typeface="Calibri" panose="020F0502020204030204" pitchFamily="34" charset="0"/>
              </a:rPr>
              <a:t> </a:t>
            </a:r>
          </a:p>
          <a:p>
            <a:endParaRPr lang="en-US" dirty="0"/>
          </a:p>
        </p:txBody>
      </p:sp>
    </p:spTree>
    <p:extLst>
      <p:ext uri="{BB962C8B-B14F-4D97-AF65-F5344CB8AC3E}">
        <p14:creationId xmlns:p14="http://schemas.microsoft.com/office/powerpoint/2010/main" val="30246985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3" y="428624"/>
            <a:ext cx="10298112" cy="7058025"/>
          </a:xfrm>
        </p:spPr>
        <p:txBody>
          <a:bodyPr>
            <a:normAutofit lnSpcReduction="10000"/>
          </a:bodyPr>
          <a:lstStyle/>
          <a:p>
            <a:r>
              <a:rPr lang="en-US" sz="2200" b="1" dirty="0">
                <a:effectLst/>
                <a:latin typeface="Calibri" panose="020F0502020204030204" pitchFamily="34" charset="0"/>
                <a:cs typeface="Calibri" panose="020F0502020204030204" pitchFamily="34" charset="0"/>
              </a:rPr>
              <a:t>Process Automation: </a:t>
            </a:r>
            <a:r>
              <a:rPr lang="en-US" sz="2200" dirty="0">
                <a:effectLst/>
                <a:latin typeface="Calibri" panose="020F0502020204030204" pitchFamily="34" charset="0"/>
                <a:cs typeface="Calibri" panose="020F0502020204030204" pitchFamily="34" charset="0"/>
              </a:rPr>
              <a:t>Process Automation in Azure Automation allows us to automate frequent, time-consuming, and error-prone cloud management tasks. By reducing errors and boosting efficiency, it also helps to lower our operational costs. </a:t>
            </a:r>
            <a:endParaRPr lang="en-US" sz="2200" dirty="0" smtClean="0">
              <a:effectLst/>
              <a:latin typeface="Calibri" panose="020F0502020204030204" pitchFamily="34" charset="0"/>
              <a:cs typeface="Calibri" panose="020F0502020204030204" pitchFamily="34" charset="0"/>
            </a:endParaRPr>
          </a:p>
          <a:p>
            <a:r>
              <a:rPr lang="en-US" sz="2200" b="1" dirty="0">
                <a:effectLst/>
                <a:latin typeface="Calibri" panose="020F0502020204030204" pitchFamily="34" charset="0"/>
                <a:cs typeface="Calibri" panose="020F0502020204030204" pitchFamily="34" charset="0"/>
              </a:rPr>
              <a:t>Runbook: </a:t>
            </a:r>
            <a:r>
              <a:rPr lang="en-US" sz="2200" dirty="0">
                <a:effectLst/>
                <a:latin typeface="Calibri" panose="020F0502020204030204" pitchFamily="34" charset="0"/>
                <a:cs typeface="Calibri" panose="020F0502020204030204" pitchFamily="34" charset="0"/>
              </a:rPr>
              <a:t>Runbook is a set of tasks that perform some automated process in Azure Automation. It may be a simple process such as starting a virtual machine and creating a log entry, or we may have a complex runbook that combines other smaller runbooks to perform a complex process across multiple resources or even multiple clouds and on-premises environments.</a:t>
            </a:r>
          </a:p>
          <a:p>
            <a:pPr lvl="1"/>
            <a:r>
              <a:rPr lang="en-US" sz="2200" dirty="0">
                <a:effectLst/>
                <a:latin typeface="Calibri" panose="020F0502020204030204" pitchFamily="34" charset="0"/>
                <a:cs typeface="Calibri" panose="020F0502020204030204" pitchFamily="34" charset="0"/>
              </a:rPr>
              <a:t>	For example, we might have an existing manual process for truncating a SQL database if its  approaching maximum size that includes multiple steps such as:-</a:t>
            </a:r>
          </a:p>
          <a:p>
            <a:pPr lvl="1"/>
            <a:r>
              <a:rPr lang="en-US" sz="2200" dirty="0">
                <a:effectLst/>
                <a:latin typeface="Calibri" panose="020F0502020204030204" pitchFamily="34" charset="0"/>
                <a:cs typeface="Calibri" panose="020F0502020204030204" pitchFamily="34" charset="0"/>
              </a:rPr>
              <a:t>Connecting to the server</a:t>
            </a:r>
          </a:p>
          <a:p>
            <a:pPr lvl="1"/>
            <a:r>
              <a:rPr lang="en-US" sz="2200" dirty="0">
                <a:effectLst/>
                <a:latin typeface="Calibri" panose="020F0502020204030204" pitchFamily="34" charset="0"/>
                <a:cs typeface="Calibri" panose="020F0502020204030204" pitchFamily="34" charset="0"/>
              </a:rPr>
              <a:t>Connecting to the database</a:t>
            </a:r>
          </a:p>
          <a:p>
            <a:pPr lvl="1"/>
            <a:r>
              <a:rPr lang="en-US" sz="2200" dirty="0">
                <a:effectLst/>
                <a:latin typeface="Calibri" panose="020F0502020204030204" pitchFamily="34" charset="0"/>
                <a:cs typeface="Calibri" panose="020F0502020204030204" pitchFamily="34" charset="0"/>
              </a:rPr>
              <a:t>Get the current size of database</a:t>
            </a:r>
          </a:p>
          <a:p>
            <a:pPr lvl="1"/>
            <a:r>
              <a:rPr lang="en-US" sz="2200" dirty="0">
                <a:effectLst/>
                <a:latin typeface="Calibri" panose="020F0502020204030204" pitchFamily="34" charset="0"/>
                <a:cs typeface="Calibri" panose="020F0502020204030204" pitchFamily="34" charset="0"/>
              </a:rPr>
              <a:t>Check if the threshold has exceeded and then truncate it and notify user. </a:t>
            </a:r>
          </a:p>
          <a:p>
            <a:pPr lvl="1"/>
            <a:r>
              <a:rPr lang="en-US" sz="2200" dirty="0">
                <a:effectLst/>
                <a:latin typeface="Calibri" panose="020F0502020204030204" pitchFamily="34" charset="0"/>
                <a:cs typeface="Calibri" panose="020F0502020204030204" pitchFamily="34" charset="0"/>
              </a:rPr>
              <a:t>Instead of manually performing each of these steps, we could create a runbook that would perform all of these tasks as a single process. We would start the runbook, provide the required information such as the SQL servername, database name and recipient email and then sit back while the process completes.</a:t>
            </a:r>
          </a:p>
          <a:p>
            <a:pPr marL="0" indent="0">
              <a:buNone/>
            </a:pPr>
            <a:r>
              <a:rPr lang="en-US" dirty="0">
                <a:effectLst/>
              </a:rPr>
              <a:t> </a:t>
            </a:r>
          </a:p>
          <a:p>
            <a:endParaRPr lang="en-US" dirty="0">
              <a:effectLst/>
            </a:endParaRPr>
          </a:p>
        </p:txBody>
      </p:sp>
    </p:spTree>
    <p:extLst>
      <p:ext uri="{BB962C8B-B14F-4D97-AF65-F5344CB8AC3E}">
        <p14:creationId xmlns:p14="http://schemas.microsoft.com/office/powerpoint/2010/main" val="39878516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323850"/>
            <a:ext cx="10079037" cy="6534149"/>
          </a:xfrm>
        </p:spPr>
        <p:txBody>
          <a:bodyPr>
            <a:normAutofit/>
          </a:bodyPr>
          <a:lstStyle/>
          <a:p>
            <a:r>
              <a:rPr lang="en-US" sz="2400" dirty="0">
                <a:effectLst/>
                <a:latin typeface="Calibri" panose="020F0502020204030204" pitchFamily="34" charset="0"/>
                <a:cs typeface="Calibri" panose="020F0502020204030204" pitchFamily="34" charset="0"/>
              </a:rPr>
              <a:t>Types of runbook:</a:t>
            </a:r>
          </a:p>
          <a:p>
            <a:pPr lvl="1"/>
            <a:r>
              <a:rPr lang="en-US" sz="2400" b="1" dirty="0">
                <a:effectLst/>
                <a:latin typeface="Calibri" panose="020F0502020204030204" pitchFamily="34" charset="0"/>
                <a:cs typeface="Calibri" panose="020F0502020204030204" pitchFamily="34" charset="0"/>
              </a:rPr>
              <a:t>Graphical</a:t>
            </a:r>
            <a:r>
              <a:rPr lang="en-US" sz="2400" dirty="0">
                <a:effectLst/>
                <a:latin typeface="Calibri" panose="020F0502020204030204" pitchFamily="34" charset="0"/>
                <a:cs typeface="Calibri" panose="020F0502020204030204" pitchFamily="34" charset="0"/>
              </a:rPr>
              <a:t>: based on Windows PowerShell, created and edited completely in graphical editor in Azure portal.</a:t>
            </a:r>
          </a:p>
          <a:p>
            <a:pPr lvl="1"/>
            <a:r>
              <a:rPr lang="en-US" sz="2400" b="1" dirty="0">
                <a:effectLst/>
                <a:latin typeface="Calibri" panose="020F0502020204030204" pitchFamily="34" charset="0"/>
                <a:cs typeface="Calibri" panose="020F0502020204030204" pitchFamily="34" charset="0"/>
              </a:rPr>
              <a:t>PowerShell: </a:t>
            </a:r>
            <a:r>
              <a:rPr lang="en-US" sz="2400" dirty="0">
                <a:effectLst/>
                <a:latin typeface="Calibri" panose="020F0502020204030204" pitchFamily="34" charset="0"/>
                <a:cs typeface="Calibri" panose="020F0502020204030204" pitchFamily="34" charset="0"/>
              </a:rPr>
              <a:t>Text runbook based on Windows PowerShell script.</a:t>
            </a:r>
          </a:p>
          <a:p>
            <a:pPr lvl="1"/>
            <a:r>
              <a:rPr lang="en-US" sz="2400" b="1" dirty="0">
                <a:effectLst/>
                <a:latin typeface="Calibri" panose="020F0502020204030204" pitchFamily="34" charset="0"/>
                <a:cs typeface="Calibri" panose="020F0502020204030204" pitchFamily="34" charset="0"/>
              </a:rPr>
              <a:t>Python: </a:t>
            </a:r>
            <a:r>
              <a:rPr lang="en-US" sz="2400" dirty="0">
                <a:effectLst/>
                <a:latin typeface="Calibri" panose="020F0502020204030204" pitchFamily="34" charset="0"/>
                <a:cs typeface="Calibri" panose="020F0502020204030204" pitchFamily="34" charset="0"/>
              </a:rPr>
              <a:t>Text runbook based on Python </a:t>
            </a:r>
          </a:p>
          <a:p>
            <a:pPr marL="457200" lvl="1" indent="0">
              <a:buNone/>
            </a:pPr>
            <a:r>
              <a:rPr lang="en-US" sz="2400" dirty="0">
                <a:effectLst/>
                <a:latin typeface="Calibri" panose="020F0502020204030204" pitchFamily="34" charset="0"/>
                <a:cs typeface="Calibri" panose="020F0502020204030204" pitchFamily="34" charset="0"/>
              </a:rPr>
              <a:t> </a:t>
            </a:r>
          </a:p>
          <a:p>
            <a:r>
              <a:rPr lang="en-US" sz="2400" dirty="0">
                <a:effectLst/>
                <a:latin typeface="Calibri" panose="020F0502020204030204" pitchFamily="34" charset="0"/>
                <a:cs typeface="Calibri" panose="020F0502020204030204" pitchFamily="34" charset="0"/>
              </a:rPr>
              <a:t>Runbook can be launched by different triggers such as:</a:t>
            </a:r>
          </a:p>
          <a:p>
            <a:pPr lvl="1"/>
            <a:r>
              <a:rPr lang="en-US" sz="2400" dirty="0">
                <a:effectLst/>
                <a:latin typeface="Calibri" panose="020F0502020204030204" pitchFamily="34" charset="0"/>
                <a:cs typeface="Calibri" panose="020F0502020204030204" pitchFamily="34" charset="0"/>
              </a:rPr>
              <a:t>Schedule</a:t>
            </a:r>
          </a:p>
          <a:p>
            <a:pPr lvl="1"/>
            <a:r>
              <a:rPr lang="en-US" sz="2400" dirty="0">
                <a:effectLst/>
                <a:latin typeface="Calibri" panose="020F0502020204030204" pitchFamily="34" charset="0"/>
                <a:cs typeface="Calibri" panose="020F0502020204030204" pitchFamily="34" charset="0"/>
              </a:rPr>
              <a:t>WebHook</a:t>
            </a:r>
          </a:p>
          <a:p>
            <a:pPr lvl="1"/>
            <a:r>
              <a:rPr lang="en-US" sz="2400" dirty="0">
                <a:effectLst/>
                <a:latin typeface="Calibri" panose="020F0502020204030204" pitchFamily="34" charset="0"/>
                <a:cs typeface="Calibri" panose="020F0502020204030204" pitchFamily="34" charset="0"/>
              </a:rPr>
              <a:t>Azure Alert</a:t>
            </a:r>
          </a:p>
          <a:p>
            <a:pPr lvl="1"/>
            <a:r>
              <a:rPr lang="en-US" sz="2400" dirty="0">
                <a:effectLst/>
                <a:latin typeface="Calibri" panose="020F0502020204030204" pitchFamily="34" charset="0"/>
                <a:cs typeface="Calibri" panose="020F0502020204030204" pitchFamily="34" charset="0"/>
              </a:rPr>
              <a:t>Logic </a:t>
            </a:r>
            <a:r>
              <a:rPr lang="en-US" sz="2400" dirty="0" smtClean="0">
                <a:effectLst/>
                <a:latin typeface="Calibri" panose="020F0502020204030204" pitchFamily="34" charset="0"/>
                <a:cs typeface="Calibri" panose="020F0502020204030204" pitchFamily="34" charset="0"/>
              </a:rPr>
              <a:t>Apps</a:t>
            </a:r>
            <a:endParaRPr lang="en-US" sz="2400" dirty="0">
              <a:effectLst/>
              <a:latin typeface="Calibri" panose="020F0502020204030204" pitchFamily="34" charset="0"/>
              <a:cs typeface="Calibri" panose="020F0502020204030204" pitchFamily="34" charset="0"/>
            </a:endParaRPr>
          </a:p>
          <a:p>
            <a:pPr lvl="1"/>
            <a:r>
              <a:rPr lang="en-US" sz="2400" dirty="0">
                <a:effectLst/>
                <a:latin typeface="Calibri" panose="020F0502020204030204" pitchFamily="34" charset="0"/>
                <a:cs typeface="Calibri" panose="020F0502020204030204" pitchFamily="34" charset="0"/>
              </a:rPr>
              <a:t>Another Runbook</a:t>
            </a:r>
          </a:p>
          <a:p>
            <a:endParaRPr lang="en-US" dirty="0"/>
          </a:p>
        </p:txBody>
      </p:sp>
    </p:spTree>
    <p:extLst>
      <p:ext uri="{BB962C8B-B14F-4D97-AF65-F5344CB8AC3E}">
        <p14:creationId xmlns:p14="http://schemas.microsoft.com/office/powerpoint/2010/main" val="31919621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395788"/>
            <a:ext cx="9906000" cy="566738"/>
          </a:xfrm>
        </p:spPr>
        <p:txBody>
          <a:bodyPr/>
          <a:lstStyle/>
          <a:p>
            <a:r>
              <a:rPr lang="en-US" b="1" dirty="0">
                <a:effectLst/>
                <a:latin typeface="Calibri" panose="020F0502020204030204" pitchFamily="34" charset="0"/>
                <a:cs typeface="Calibri" panose="020F0502020204030204" pitchFamily="34" charset="0"/>
              </a:rPr>
              <a:t>Starting a runbook from a webhook</a:t>
            </a:r>
            <a:endParaRPr lang="en-US" dirty="0">
              <a:latin typeface="Calibri" panose="020F0502020204030204" pitchFamily="34" charset="0"/>
              <a:cs typeface="Calibri" panose="020F0502020204030204" pitchFamily="34" charset="0"/>
            </a:endParaRPr>
          </a:p>
        </p:txBody>
      </p:sp>
      <p:sp>
        <p:nvSpPr>
          <p:cNvPr id="4" name="Text Placeholder 3"/>
          <p:cNvSpPr>
            <a:spLocks noGrp="1"/>
          </p:cNvSpPr>
          <p:nvPr>
            <p:ph type="body" sz="half" idx="2"/>
          </p:nvPr>
        </p:nvSpPr>
        <p:spPr>
          <a:xfrm>
            <a:off x="1141412" y="4962526"/>
            <a:ext cx="10326687" cy="1704974"/>
          </a:xfrm>
        </p:spPr>
        <p:txBody>
          <a:bodyPr>
            <a:normAutofit/>
          </a:bodyPr>
          <a:lstStyle/>
          <a:p>
            <a:r>
              <a:rPr lang="en-US" sz="2000" b="1" dirty="0" smtClean="0">
                <a:effectLst/>
                <a:latin typeface="Calibri" panose="020F0502020204030204" pitchFamily="34" charset="0"/>
                <a:cs typeface="Calibri" panose="020F0502020204030204" pitchFamily="34" charset="0"/>
              </a:rPr>
              <a:t> </a:t>
            </a:r>
            <a:r>
              <a:rPr lang="en-US" sz="2000" b="1" dirty="0">
                <a:effectLst/>
                <a:latin typeface="Calibri" panose="020F0502020204030204" pitchFamily="34" charset="0"/>
                <a:cs typeface="Calibri" panose="020F0502020204030204" pitchFamily="34" charset="0"/>
              </a:rPr>
              <a:t>A webhook allows an external service to start a particular runbook in Azure Automation through a single HTTP request. External services include Azure DevOps Services, GitHub, Azure Monitor logs, and custom applications. Such a service can use a webhook to start a runbook without implementing the full Azure Automation API. </a:t>
            </a:r>
          </a:p>
        </p:txBody>
      </p:sp>
      <p:pic>
        <p:nvPicPr>
          <p:cNvPr id="5" name="Picture Placeholder 4"/>
          <p:cNvPicPr>
            <a:picLocks noGrp="1"/>
          </p:cNvPicPr>
          <p:nvPr>
            <p:ph type="pic" idx="1"/>
          </p:nvPr>
        </p:nvPicPr>
        <p:blipFill>
          <a:blip r:embed="rId2">
            <a:extLst>
              <a:ext uri="{28A0092B-C50C-407E-A947-70E740481C1C}">
                <a14:useLocalDpi xmlns:a14="http://schemas.microsoft.com/office/drawing/2010/main" val="0"/>
              </a:ext>
            </a:extLst>
          </a:blip>
          <a:stretch>
            <a:fillRect/>
          </a:stretch>
        </p:blipFill>
        <p:spPr>
          <a:xfrm>
            <a:off x="1979612" y="518351"/>
            <a:ext cx="7306695" cy="3639058"/>
          </a:xfrm>
          <a:prstGeom prst="rect">
            <a:avLst/>
          </a:prstGeom>
        </p:spPr>
      </p:pic>
    </p:spTree>
    <p:extLst>
      <p:ext uri="{BB962C8B-B14F-4D97-AF65-F5344CB8AC3E}">
        <p14:creationId xmlns:p14="http://schemas.microsoft.com/office/powerpoint/2010/main" val="35892711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7263" y="4324350"/>
            <a:ext cx="9964737" cy="918103"/>
          </a:xfrm>
        </p:spPr>
        <p:txBody>
          <a:bodyPr>
            <a:normAutofit/>
          </a:bodyPr>
          <a:lstStyle/>
          <a:p>
            <a:r>
              <a:rPr lang="en-US" b="1" dirty="0">
                <a:effectLst/>
                <a:latin typeface="Calibri" panose="020F0502020204030204" pitchFamily="34" charset="0"/>
                <a:cs typeface="Calibri" panose="020F0502020204030204" pitchFamily="34" charset="0"/>
              </a:rPr>
              <a:t>Fig: WebhookData Parameter Properties</a:t>
            </a:r>
            <a:r>
              <a:rPr lang="en-US" dirty="0">
                <a:effectLst/>
              </a:rPr>
              <a:t/>
            </a:r>
            <a:br>
              <a:rPr lang="en-US" dirty="0">
                <a:effectLst/>
              </a:rPr>
            </a:br>
            <a:endParaRPr lang="en-US" dirty="0"/>
          </a:p>
        </p:txBody>
      </p:sp>
      <p:pic>
        <p:nvPicPr>
          <p:cNvPr id="5" name="Picture Placeholder 4"/>
          <p:cNvPicPr>
            <a:picLocks noGrp="1"/>
          </p:cNvPicPr>
          <p:nvPr>
            <p:ph type="pic" idx="1"/>
          </p:nvPr>
        </p:nvPicPr>
        <p:blipFill>
          <a:blip r:embed="rId2">
            <a:extLst>
              <a:ext uri="{28A0092B-C50C-407E-A947-70E740481C1C}">
                <a14:useLocalDpi xmlns:a14="http://schemas.microsoft.com/office/drawing/2010/main" val="0"/>
              </a:ext>
            </a:extLst>
          </a:blip>
          <a:srcRect t="8489" b="8489"/>
          <a:stretch>
            <a:fillRect/>
          </a:stretch>
        </p:blipFill>
        <p:spPr>
          <a:prstGeom prst="rect">
            <a:avLst/>
          </a:prstGeom>
        </p:spPr>
      </p:pic>
    </p:spTree>
    <p:extLst>
      <p:ext uri="{BB962C8B-B14F-4D97-AF65-F5344CB8AC3E}">
        <p14:creationId xmlns:p14="http://schemas.microsoft.com/office/powerpoint/2010/main" val="14470537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686" y="-285750"/>
            <a:ext cx="9905998" cy="1905000"/>
          </a:xfrm>
        </p:spPr>
        <p:txBody>
          <a:bodyPr>
            <a:normAutofit/>
          </a:bodyPr>
          <a:lstStyle/>
          <a:p>
            <a:r>
              <a:rPr lang="en-US" sz="3600" b="1" dirty="0">
                <a:effectLst/>
                <a:latin typeface="Calibri" panose="020F0502020204030204" pitchFamily="34" charset="0"/>
                <a:cs typeface="Calibri" panose="020F0502020204030204" pitchFamily="34" charset="0"/>
              </a:rPr>
              <a:t>Project Profile</a:t>
            </a:r>
            <a:endParaRPr lang="en-US" sz="3600" dirty="0">
              <a:effectLst/>
              <a:latin typeface="Calibri" panose="020F0502020204030204" pitchFamily="34" charset="0"/>
              <a:cs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27735202"/>
              </p:ext>
            </p:extLst>
          </p:nvPr>
        </p:nvGraphicFramePr>
        <p:xfrm>
          <a:off x="610686" y="978916"/>
          <a:ext cx="9801225" cy="5819140"/>
        </p:xfrm>
        <a:graphic>
          <a:graphicData uri="http://schemas.openxmlformats.org/drawingml/2006/table">
            <a:tbl>
              <a:tblPr firstRow="1" firstCol="1" bandRow="1">
                <a:tableStyleId>{5C22544A-7EE6-4342-B048-85BDC9FD1C3A}</a:tableStyleId>
              </a:tblPr>
              <a:tblGrid>
                <a:gridCol w="5065637">
                  <a:extLst>
                    <a:ext uri="{9D8B030D-6E8A-4147-A177-3AD203B41FA5}">
                      <a16:colId xmlns:a16="http://schemas.microsoft.com/office/drawing/2014/main" val="3110427490"/>
                    </a:ext>
                  </a:extLst>
                </a:gridCol>
                <a:gridCol w="4735588">
                  <a:extLst>
                    <a:ext uri="{9D8B030D-6E8A-4147-A177-3AD203B41FA5}">
                      <a16:colId xmlns:a16="http://schemas.microsoft.com/office/drawing/2014/main" val="301428991"/>
                    </a:ext>
                  </a:extLst>
                </a:gridCol>
              </a:tblGrid>
              <a:tr h="780535">
                <a:tc>
                  <a:txBody>
                    <a:bodyPr/>
                    <a:lstStyle/>
                    <a:p>
                      <a:pPr marL="342900" marR="0" lvl="0" indent="-342900">
                        <a:lnSpc>
                          <a:spcPct val="107000"/>
                        </a:lnSpc>
                        <a:spcBef>
                          <a:spcPts val="0"/>
                        </a:spcBef>
                        <a:spcAft>
                          <a:spcPts val="0"/>
                        </a:spcAft>
                        <a:buFont typeface="Wingdings" panose="05000000000000000000" pitchFamily="2" charset="2"/>
                        <a:buChar char=""/>
                      </a:pPr>
                      <a:r>
                        <a:rPr lang="en-US" sz="2000" dirty="0">
                          <a:effectLst/>
                        </a:rPr>
                        <a:t>Project Title                            </a:t>
                      </a:r>
                      <a:r>
                        <a:rPr lang="en-US" sz="2000" dirty="0" smtClean="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9107" marR="39107" marT="0" marB="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solidFill>
                  </a:tcPr>
                </a:tc>
                <a:tc>
                  <a:txBody>
                    <a:bodyPr/>
                    <a:lstStyle/>
                    <a:p>
                      <a:pPr marL="0" marR="0">
                        <a:lnSpc>
                          <a:spcPct val="107000"/>
                        </a:lnSpc>
                        <a:spcBef>
                          <a:spcPts val="0"/>
                        </a:spcBef>
                        <a:spcAft>
                          <a:spcPts val="0"/>
                        </a:spcAft>
                      </a:pPr>
                      <a:r>
                        <a:rPr lang="en-US" sz="2000" dirty="0" smtClean="0">
                          <a:solidFill>
                            <a:schemeClr val="tx1"/>
                          </a:solidFill>
                          <a:effectLst/>
                          <a:latin typeface="Calibri" panose="020F0502020204030204" pitchFamily="34" charset="0"/>
                          <a:cs typeface="Calibri" panose="020F0502020204030204" pitchFamily="34" charset="0"/>
                        </a:rPr>
                        <a:t>“Development </a:t>
                      </a:r>
                      <a:r>
                        <a:rPr lang="en-US" sz="2000" dirty="0">
                          <a:solidFill>
                            <a:schemeClr val="tx1"/>
                          </a:solidFill>
                          <a:effectLst/>
                          <a:latin typeface="Calibri" panose="020F0502020204030204" pitchFamily="34" charset="0"/>
                          <a:cs typeface="Calibri" panose="020F0502020204030204" pitchFamily="34" charset="0"/>
                        </a:rPr>
                        <a:t>of  Features and Components for E-Commerce Websites</a:t>
                      </a:r>
                      <a:r>
                        <a:rPr lang="en-US" sz="2000" dirty="0" smtClean="0">
                          <a:solidFill>
                            <a:schemeClr val="tx1"/>
                          </a:solidFill>
                          <a:effectLst/>
                          <a:latin typeface="Calibri" panose="020F0502020204030204" pitchFamily="34" charset="0"/>
                          <a:cs typeface="Calibri" panose="020F0502020204030204" pitchFamily="34" charset="0"/>
                        </a:rPr>
                        <a:t>”</a:t>
                      </a:r>
                      <a:endParaRPr lang="en-US" sz="2000" dirty="0">
                        <a:solidFill>
                          <a:schemeClr val="tx1"/>
                        </a:solidFill>
                        <a:effectLst/>
                        <a:latin typeface="Calibri" panose="020F0502020204030204" pitchFamily="34" charset="0"/>
                        <a:cs typeface="Calibri" panose="020F0502020204030204" pitchFamily="34" charset="0"/>
                      </a:endParaRPr>
                    </a:p>
                  </a:txBody>
                  <a:tcPr marL="39107" marR="39107" marT="0" marB="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060914762"/>
                  </a:ext>
                </a:extLst>
              </a:tr>
              <a:tr h="411440">
                <a:tc>
                  <a:txBody>
                    <a:bodyPr/>
                    <a:lstStyle/>
                    <a:p>
                      <a:pPr marL="342900" marR="0" lvl="0" indent="-342900">
                        <a:lnSpc>
                          <a:spcPct val="107000"/>
                        </a:lnSpc>
                        <a:spcBef>
                          <a:spcPts val="0"/>
                        </a:spcBef>
                        <a:spcAft>
                          <a:spcPts val="0"/>
                        </a:spcAft>
                        <a:buFont typeface="Wingdings" panose="05000000000000000000" pitchFamily="2" charset="2"/>
                        <a:buChar char=""/>
                      </a:pPr>
                      <a:r>
                        <a:rPr lang="en-US" sz="2000" dirty="0" err="1">
                          <a:effectLst/>
                          <a:latin typeface="Calibri" panose="020F0502020204030204" pitchFamily="34" charset="0"/>
                          <a:cs typeface="Calibri" panose="020F0502020204030204" pitchFamily="34" charset="0"/>
                        </a:rPr>
                        <a:t>Organisation</a:t>
                      </a:r>
                      <a:r>
                        <a:rPr lang="en-US" sz="2000" dirty="0">
                          <a:effectLst/>
                          <a:latin typeface="Calibri" panose="020F0502020204030204" pitchFamily="34" charset="0"/>
                          <a:cs typeface="Calibri" panose="020F0502020204030204" pitchFamily="34" charset="0"/>
                        </a:rPr>
                        <a:t>                          </a:t>
                      </a:r>
                      <a:r>
                        <a:rPr lang="en-US" sz="2000" dirty="0" smtClean="0">
                          <a:effectLst/>
                          <a:latin typeface="Calibri" panose="020F0502020204030204" pitchFamily="34" charset="0"/>
                          <a:cs typeface="Calibri" panose="020F0502020204030204" pitchFamily="34" charset="0"/>
                        </a:rPr>
                        <a:t>          </a:t>
                      </a:r>
                      <a:r>
                        <a:rPr lang="en-US" sz="2000" baseline="0" dirty="0" smtClean="0">
                          <a:effectLst/>
                          <a:latin typeface="Calibri" panose="020F0502020204030204" pitchFamily="34" charset="0"/>
                          <a:cs typeface="Calibri" panose="020F0502020204030204" pitchFamily="34" charset="0"/>
                        </a:rPr>
                        <a:t> </a:t>
                      </a:r>
                      <a:r>
                        <a:rPr lang="en-US" sz="2000" dirty="0" smtClean="0">
                          <a:effectLst/>
                          <a:latin typeface="Calibri" panose="020F0502020204030204" pitchFamily="34" charset="0"/>
                          <a:cs typeface="Calibri" panose="020F0502020204030204" pitchFamily="34" charset="0"/>
                        </a:rPr>
                        <a:t>:</a:t>
                      </a:r>
                      <a:r>
                        <a:rPr lang="en-US" sz="800" dirty="0">
                          <a:effectLst/>
                        </a:rPr>
                        <a:t>	</a:t>
                      </a:r>
                      <a:endParaRPr lang="en-US" sz="600" dirty="0">
                        <a:effectLst/>
                        <a:latin typeface="Calibri" panose="020F0502020204030204" pitchFamily="34" charset="0"/>
                        <a:ea typeface="Calibri" panose="020F0502020204030204" pitchFamily="34" charset="0"/>
                        <a:cs typeface="Times New Roman" panose="02020603050405020304" pitchFamily="18" charset="0"/>
                      </a:endParaRPr>
                    </a:p>
                  </a:txBody>
                  <a:tcPr marL="39107" marR="39107" marT="0" marB="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nSpc>
                          <a:spcPct val="107000"/>
                        </a:lnSpc>
                        <a:spcBef>
                          <a:spcPts val="0"/>
                        </a:spcBef>
                        <a:spcAft>
                          <a:spcPts val="0"/>
                        </a:spcAft>
                      </a:pPr>
                      <a:r>
                        <a:rPr lang="en-US" sz="2000" b="1" dirty="0">
                          <a:solidFill>
                            <a:schemeClr val="tx1"/>
                          </a:solidFill>
                          <a:effectLst/>
                          <a:latin typeface="Calibri" panose="020F0502020204030204" pitchFamily="34" charset="0"/>
                          <a:cs typeface="Calibri" panose="020F0502020204030204" pitchFamily="34" charset="0"/>
                        </a:rPr>
                        <a:t>GetPy.biz</a:t>
                      </a:r>
                    </a:p>
                    <a:p>
                      <a:pPr marL="0" marR="0">
                        <a:lnSpc>
                          <a:spcPct val="107000"/>
                        </a:lnSpc>
                        <a:spcBef>
                          <a:spcPts val="0"/>
                        </a:spcBef>
                        <a:spcAft>
                          <a:spcPts val="0"/>
                        </a:spcAft>
                      </a:pPr>
                      <a:r>
                        <a:rPr lang="en-US" sz="800" b="1" dirty="0">
                          <a:effectLst/>
                        </a:rPr>
                        <a:t> </a:t>
                      </a:r>
                      <a:endParaRPr lang="en-US" sz="600" b="1" dirty="0">
                        <a:effectLst/>
                        <a:latin typeface="Calibri" panose="020F0502020204030204" pitchFamily="34" charset="0"/>
                        <a:ea typeface="Calibri" panose="020F0502020204030204" pitchFamily="34" charset="0"/>
                        <a:cs typeface="Times New Roman" panose="02020603050405020304" pitchFamily="18" charset="0"/>
                      </a:endParaRPr>
                    </a:p>
                  </a:txBody>
                  <a:tcPr marL="39107" marR="39107" marT="0" marB="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707233959"/>
                  </a:ext>
                </a:extLst>
              </a:tr>
              <a:tr h="411440">
                <a:tc>
                  <a:txBody>
                    <a:bodyPr/>
                    <a:lstStyle/>
                    <a:p>
                      <a:pPr marL="342900" marR="0" lvl="0" indent="-342900">
                        <a:lnSpc>
                          <a:spcPct val="107000"/>
                        </a:lnSpc>
                        <a:spcBef>
                          <a:spcPts val="0"/>
                        </a:spcBef>
                        <a:spcAft>
                          <a:spcPts val="0"/>
                        </a:spcAft>
                        <a:buFont typeface="Wingdings" panose="05000000000000000000" pitchFamily="2" charset="2"/>
                        <a:buChar char=""/>
                      </a:pPr>
                      <a:r>
                        <a:rPr lang="en-US" sz="2000" dirty="0">
                          <a:effectLst/>
                          <a:latin typeface="Calibri" panose="020F0502020204030204" pitchFamily="34" charset="0"/>
                          <a:cs typeface="Calibri" panose="020F0502020204030204" pitchFamily="34" charset="0"/>
                        </a:rPr>
                        <a:t>Duration                                </a:t>
                      </a:r>
                      <a:r>
                        <a:rPr lang="en-US" sz="2000" dirty="0" smtClean="0">
                          <a:effectLst/>
                          <a:latin typeface="Calibri" panose="020F0502020204030204" pitchFamily="34" charset="0"/>
                          <a:cs typeface="Calibri" panose="020F0502020204030204" pitchFamily="34" charset="0"/>
                        </a:rPr>
                        <a:t>            :</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txBody>
                  <a:tcPr marL="39107" marR="39107"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nSpc>
                          <a:spcPct val="107000"/>
                        </a:lnSpc>
                        <a:spcBef>
                          <a:spcPts val="0"/>
                        </a:spcBef>
                        <a:spcAft>
                          <a:spcPts val="0"/>
                        </a:spcAft>
                      </a:pPr>
                      <a:r>
                        <a:rPr lang="en-US" sz="2000" b="1" dirty="0">
                          <a:solidFill>
                            <a:schemeClr val="tx1"/>
                          </a:solidFill>
                          <a:effectLst/>
                          <a:latin typeface="Calibri" panose="020F0502020204030204" pitchFamily="34" charset="0"/>
                          <a:cs typeface="Calibri" panose="020F0502020204030204" pitchFamily="34" charset="0"/>
                        </a:rPr>
                        <a:t>4 months</a:t>
                      </a:r>
                    </a:p>
                    <a:p>
                      <a:pPr marL="0" marR="0">
                        <a:lnSpc>
                          <a:spcPct val="107000"/>
                        </a:lnSpc>
                        <a:spcBef>
                          <a:spcPts val="0"/>
                        </a:spcBef>
                        <a:spcAft>
                          <a:spcPts val="0"/>
                        </a:spcAft>
                      </a:pPr>
                      <a:r>
                        <a:rPr lang="en-US" sz="800" b="1" dirty="0">
                          <a:effectLst/>
                        </a:rPr>
                        <a:t> </a:t>
                      </a:r>
                      <a:endParaRPr lang="en-US" sz="600" b="1" dirty="0">
                        <a:effectLst/>
                        <a:latin typeface="Calibri" panose="020F0502020204030204" pitchFamily="34" charset="0"/>
                        <a:ea typeface="Calibri" panose="020F0502020204030204" pitchFamily="34" charset="0"/>
                        <a:cs typeface="Times New Roman" panose="02020603050405020304" pitchFamily="18" charset="0"/>
                      </a:endParaRPr>
                    </a:p>
                  </a:txBody>
                  <a:tcPr marL="39107" marR="39107"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962236155"/>
                  </a:ext>
                </a:extLst>
              </a:tr>
              <a:tr h="881707">
                <a:tc>
                  <a:txBody>
                    <a:bodyPr/>
                    <a:lstStyle/>
                    <a:p>
                      <a:pPr marL="342900" marR="0" lvl="0" indent="-342900">
                        <a:lnSpc>
                          <a:spcPct val="107000"/>
                        </a:lnSpc>
                        <a:spcBef>
                          <a:spcPts val="0"/>
                        </a:spcBef>
                        <a:spcAft>
                          <a:spcPts val="0"/>
                        </a:spcAft>
                        <a:buFont typeface="Wingdings" panose="05000000000000000000" pitchFamily="2" charset="2"/>
                        <a:buChar char=""/>
                      </a:pPr>
                      <a:r>
                        <a:rPr lang="en-US" sz="2000" dirty="0">
                          <a:effectLst/>
                          <a:latin typeface="Calibri" panose="020F0502020204030204" pitchFamily="34" charset="0"/>
                          <a:cs typeface="Calibri" panose="020F0502020204030204" pitchFamily="34" charset="0"/>
                        </a:rPr>
                        <a:t>External Guide                       </a:t>
                      </a:r>
                      <a:r>
                        <a:rPr lang="en-US" sz="2000" dirty="0" smtClean="0">
                          <a:effectLst/>
                          <a:latin typeface="Calibri" panose="020F0502020204030204" pitchFamily="34" charset="0"/>
                          <a:cs typeface="Calibri" panose="020F0502020204030204" pitchFamily="34" charset="0"/>
                        </a:rPr>
                        <a:t>          :</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txBody>
                  <a:tcPr marL="39107" marR="39107"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nSpc>
                          <a:spcPct val="107000"/>
                        </a:lnSpc>
                        <a:spcBef>
                          <a:spcPts val="0"/>
                        </a:spcBef>
                        <a:spcAft>
                          <a:spcPts val="0"/>
                        </a:spcAft>
                      </a:pPr>
                      <a:r>
                        <a:rPr lang="en-US" sz="2000" b="1" dirty="0" err="1">
                          <a:solidFill>
                            <a:schemeClr val="tx1"/>
                          </a:solidFill>
                          <a:effectLst/>
                          <a:latin typeface="Calibri" panose="020F0502020204030204" pitchFamily="34" charset="0"/>
                          <a:cs typeface="Calibri" panose="020F0502020204030204" pitchFamily="34" charset="0"/>
                        </a:rPr>
                        <a:t>Prabhu</a:t>
                      </a:r>
                      <a:r>
                        <a:rPr lang="en-US" sz="2000" b="1" dirty="0">
                          <a:solidFill>
                            <a:schemeClr val="tx1"/>
                          </a:solidFill>
                          <a:effectLst/>
                          <a:latin typeface="Calibri" panose="020F0502020204030204" pitchFamily="34" charset="0"/>
                          <a:cs typeface="Calibri" panose="020F0502020204030204" pitchFamily="34" charset="0"/>
                        </a:rPr>
                        <a:t> Srivastava </a:t>
                      </a:r>
                    </a:p>
                    <a:p>
                      <a:pPr marL="0" marR="0">
                        <a:lnSpc>
                          <a:spcPct val="107000"/>
                        </a:lnSpc>
                        <a:spcBef>
                          <a:spcPts val="0"/>
                        </a:spcBef>
                        <a:spcAft>
                          <a:spcPts val="0"/>
                        </a:spcAft>
                      </a:pPr>
                      <a:r>
                        <a:rPr lang="en-US" sz="2000" b="1" dirty="0">
                          <a:solidFill>
                            <a:schemeClr val="tx1"/>
                          </a:solidFill>
                          <a:effectLst/>
                          <a:latin typeface="Calibri" panose="020F0502020204030204" pitchFamily="34" charset="0"/>
                          <a:cs typeface="Calibri" panose="020F0502020204030204" pitchFamily="34" charset="0"/>
                        </a:rPr>
                        <a:t>CTO, </a:t>
                      </a:r>
                      <a:r>
                        <a:rPr lang="en-US" sz="2000" b="1" dirty="0" smtClean="0">
                          <a:solidFill>
                            <a:schemeClr val="tx1"/>
                          </a:solidFill>
                          <a:effectLst/>
                          <a:latin typeface="Calibri" panose="020F0502020204030204" pitchFamily="34" charset="0"/>
                          <a:cs typeface="Calibri" panose="020F0502020204030204" pitchFamily="34" charset="0"/>
                        </a:rPr>
                        <a:t>GetPy.biz</a:t>
                      </a:r>
                    </a:p>
                  </a:txBody>
                  <a:tcPr marL="39107" marR="39107"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382359787"/>
                  </a:ext>
                </a:extLst>
              </a:tr>
              <a:tr h="1718952">
                <a:tc>
                  <a:txBody>
                    <a:bodyPr/>
                    <a:lstStyle/>
                    <a:p>
                      <a:pPr marL="342900" marR="0" lvl="0" indent="-342900">
                        <a:lnSpc>
                          <a:spcPct val="107000"/>
                        </a:lnSpc>
                        <a:spcBef>
                          <a:spcPts val="0"/>
                        </a:spcBef>
                        <a:spcAft>
                          <a:spcPts val="0"/>
                        </a:spcAft>
                        <a:buFont typeface="Wingdings" panose="05000000000000000000" pitchFamily="2" charset="2"/>
                        <a:buChar char=""/>
                      </a:pPr>
                      <a:r>
                        <a:rPr lang="en-US" sz="2000" dirty="0">
                          <a:effectLst/>
                          <a:latin typeface="Calibri" panose="020F0502020204030204" pitchFamily="34" charset="0"/>
                          <a:cs typeface="Calibri" panose="020F0502020204030204" pitchFamily="34" charset="0"/>
                        </a:rPr>
                        <a:t>Internal Guide                       </a:t>
                      </a:r>
                      <a:r>
                        <a:rPr lang="en-US" sz="2000" baseline="0" dirty="0" smtClean="0">
                          <a:effectLst/>
                          <a:latin typeface="Calibri" panose="020F0502020204030204" pitchFamily="34" charset="0"/>
                          <a:cs typeface="Calibri" panose="020F0502020204030204" pitchFamily="34" charset="0"/>
                        </a:rPr>
                        <a:t>           </a:t>
                      </a:r>
                      <a:r>
                        <a:rPr lang="en-US" sz="2000" dirty="0" smtClean="0">
                          <a:effectLst/>
                          <a:latin typeface="Calibri" panose="020F0502020204030204" pitchFamily="34" charset="0"/>
                          <a:cs typeface="Calibri" panose="020F0502020204030204" pitchFamily="34" charset="0"/>
                        </a:rPr>
                        <a:t>: </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txBody>
                  <a:tcPr marL="39107" marR="39107"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nSpc>
                          <a:spcPct val="107000"/>
                        </a:lnSpc>
                        <a:spcBef>
                          <a:spcPts val="0"/>
                        </a:spcBef>
                        <a:spcAft>
                          <a:spcPts val="0"/>
                        </a:spcAft>
                      </a:pPr>
                      <a:r>
                        <a:rPr lang="en-US" sz="2000" b="1" dirty="0">
                          <a:solidFill>
                            <a:schemeClr val="tx1"/>
                          </a:solidFill>
                          <a:effectLst/>
                          <a:latin typeface="Calibri" panose="020F0502020204030204" pitchFamily="34" charset="0"/>
                          <a:cs typeface="Calibri" panose="020F0502020204030204" pitchFamily="34" charset="0"/>
                        </a:rPr>
                        <a:t>Sanghamitra Nath, </a:t>
                      </a:r>
                    </a:p>
                    <a:p>
                      <a:pPr marL="0" marR="0">
                        <a:lnSpc>
                          <a:spcPct val="107000"/>
                        </a:lnSpc>
                        <a:spcBef>
                          <a:spcPts val="0"/>
                        </a:spcBef>
                        <a:spcAft>
                          <a:spcPts val="0"/>
                        </a:spcAft>
                      </a:pPr>
                      <a:r>
                        <a:rPr lang="en-US" sz="2000" b="1" dirty="0">
                          <a:solidFill>
                            <a:schemeClr val="tx1"/>
                          </a:solidFill>
                          <a:effectLst/>
                          <a:latin typeface="Calibri" panose="020F0502020204030204" pitchFamily="34" charset="0"/>
                          <a:cs typeface="Calibri" panose="020F0502020204030204" pitchFamily="34" charset="0"/>
                        </a:rPr>
                        <a:t>Assistant Professor,</a:t>
                      </a:r>
                    </a:p>
                    <a:p>
                      <a:pPr marL="0" marR="0">
                        <a:lnSpc>
                          <a:spcPct val="107000"/>
                        </a:lnSpc>
                        <a:spcBef>
                          <a:spcPts val="0"/>
                        </a:spcBef>
                        <a:spcAft>
                          <a:spcPts val="0"/>
                        </a:spcAft>
                      </a:pPr>
                      <a:r>
                        <a:rPr lang="en-US" sz="2000" b="1" dirty="0">
                          <a:solidFill>
                            <a:schemeClr val="tx1"/>
                          </a:solidFill>
                          <a:effectLst/>
                          <a:latin typeface="Calibri" panose="020F0502020204030204" pitchFamily="34" charset="0"/>
                          <a:cs typeface="Calibri" panose="020F0502020204030204" pitchFamily="34" charset="0"/>
                        </a:rPr>
                        <a:t>Department of Computer Science &amp; Engineering,</a:t>
                      </a:r>
                    </a:p>
                    <a:p>
                      <a:pPr marL="0" marR="0">
                        <a:lnSpc>
                          <a:spcPct val="107000"/>
                        </a:lnSpc>
                        <a:spcBef>
                          <a:spcPts val="0"/>
                        </a:spcBef>
                        <a:spcAft>
                          <a:spcPts val="0"/>
                        </a:spcAft>
                      </a:pPr>
                      <a:r>
                        <a:rPr lang="en-US" sz="2000" b="1" dirty="0" err="1">
                          <a:solidFill>
                            <a:schemeClr val="tx1"/>
                          </a:solidFill>
                          <a:effectLst/>
                          <a:latin typeface="Calibri" panose="020F0502020204030204" pitchFamily="34" charset="0"/>
                          <a:cs typeface="Calibri" panose="020F0502020204030204" pitchFamily="34" charset="0"/>
                        </a:rPr>
                        <a:t>Tezpur</a:t>
                      </a:r>
                      <a:r>
                        <a:rPr lang="en-US" sz="2000" b="1" dirty="0">
                          <a:solidFill>
                            <a:schemeClr val="tx1"/>
                          </a:solidFill>
                          <a:effectLst/>
                          <a:latin typeface="Calibri" panose="020F0502020204030204" pitchFamily="34" charset="0"/>
                          <a:cs typeface="Calibri" panose="020F0502020204030204" pitchFamily="34" charset="0"/>
                        </a:rPr>
                        <a:t> </a:t>
                      </a:r>
                      <a:r>
                        <a:rPr lang="en-US" sz="2000" b="1" dirty="0" smtClean="0">
                          <a:solidFill>
                            <a:schemeClr val="tx1"/>
                          </a:solidFill>
                          <a:effectLst/>
                          <a:latin typeface="Calibri" panose="020F0502020204030204" pitchFamily="34" charset="0"/>
                          <a:cs typeface="Calibri" panose="020F0502020204030204" pitchFamily="34" charset="0"/>
                        </a:rPr>
                        <a:t>University</a:t>
                      </a:r>
                    </a:p>
                  </a:txBody>
                  <a:tcPr marL="39107" marR="39107"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44219276"/>
                  </a:ext>
                </a:extLst>
              </a:tr>
              <a:tr h="1068251">
                <a:tc>
                  <a:txBody>
                    <a:bodyPr/>
                    <a:lstStyle/>
                    <a:p>
                      <a:pPr marL="342900" marR="0" lvl="0" indent="-342900">
                        <a:lnSpc>
                          <a:spcPct val="107000"/>
                        </a:lnSpc>
                        <a:spcBef>
                          <a:spcPts val="0"/>
                        </a:spcBef>
                        <a:spcAft>
                          <a:spcPts val="0"/>
                        </a:spcAft>
                        <a:buFont typeface="Wingdings" panose="05000000000000000000" pitchFamily="2" charset="2"/>
                        <a:buChar char=""/>
                      </a:pPr>
                      <a:r>
                        <a:rPr lang="en-US" sz="2000" dirty="0">
                          <a:effectLst/>
                          <a:latin typeface="Calibri" panose="020F0502020204030204" pitchFamily="34" charset="0"/>
                          <a:cs typeface="Calibri" panose="020F0502020204030204" pitchFamily="34" charset="0"/>
                        </a:rPr>
                        <a:t>Project Trainee                      </a:t>
                      </a:r>
                      <a:r>
                        <a:rPr lang="en-US" sz="2000" dirty="0" smtClean="0">
                          <a:effectLst/>
                          <a:latin typeface="Calibri" panose="020F0502020204030204" pitchFamily="34" charset="0"/>
                          <a:cs typeface="Calibri" panose="020F0502020204030204" pitchFamily="34" charset="0"/>
                        </a:rPr>
                        <a:t>           :</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txBody>
                  <a:tcPr marL="39107" marR="39107"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nSpc>
                          <a:spcPct val="107000"/>
                        </a:lnSpc>
                        <a:spcBef>
                          <a:spcPts val="0"/>
                        </a:spcBef>
                        <a:spcAft>
                          <a:spcPts val="0"/>
                        </a:spcAft>
                      </a:pPr>
                      <a:r>
                        <a:rPr lang="en-US" sz="2000" b="1" dirty="0">
                          <a:solidFill>
                            <a:schemeClr val="tx1"/>
                          </a:solidFill>
                          <a:effectLst/>
                          <a:latin typeface="Calibri" panose="020F0502020204030204" pitchFamily="34" charset="0"/>
                          <a:cs typeface="Calibri" panose="020F0502020204030204" pitchFamily="34" charset="0"/>
                        </a:rPr>
                        <a:t>Hirak Jyoti Nath (CSM17033),</a:t>
                      </a:r>
                    </a:p>
                    <a:p>
                      <a:pPr marL="0" marR="0">
                        <a:lnSpc>
                          <a:spcPct val="107000"/>
                        </a:lnSpc>
                        <a:spcBef>
                          <a:spcPts val="0"/>
                        </a:spcBef>
                        <a:spcAft>
                          <a:spcPts val="0"/>
                        </a:spcAft>
                      </a:pPr>
                      <a:r>
                        <a:rPr lang="en-US" sz="2000" b="1" dirty="0">
                          <a:solidFill>
                            <a:schemeClr val="tx1"/>
                          </a:solidFill>
                          <a:effectLst/>
                          <a:latin typeface="Calibri" panose="020F0502020204030204" pitchFamily="34" charset="0"/>
                          <a:cs typeface="Calibri" panose="020F0502020204030204" pitchFamily="34" charset="0"/>
                        </a:rPr>
                        <a:t>MCA 6</a:t>
                      </a:r>
                      <a:r>
                        <a:rPr lang="en-US" sz="2000" b="1" baseline="30000" dirty="0">
                          <a:solidFill>
                            <a:schemeClr val="tx1"/>
                          </a:solidFill>
                          <a:effectLst/>
                          <a:latin typeface="Calibri" panose="020F0502020204030204" pitchFamily="34" charset="0"/>
                          <a:cs typeface="Calibri" panose="020F0502020204030204" pitchFamily="34" charset="0"/>
                        </a:rPr>
                        <a:t>th</a:t>
                      </a:r>
                      <a:r>
                        <a:rPr lang="en-US" sz="2000" b="1" dirty="0">
                          <a:solidFill>
                            <a:schemeClr val="tx1"/>
                          </a:solidFill>
                          <a:effectLst/>
                          <a:latin typeface="Calibri" panose="020F0502020204030204" pitchFamily="34" charset="0"/>
                          <a:cs typeface="Calibri" panose="020F0502020204030204" pitchFamily="34" charset="0"/>
                        </a:rPr>
                        <a:t> Semester, 2020,</a:t>
                      </a:r>
                    </a:p>
                    <a:p>
                      <a:pPr marL="0" marR="0">
                        <a:lnSpc>
                          <a:spcPct val="107000"/>
                        </a:lnSpc>
                        <a:spcBef>
                          <a:spcPts val="0"/>
                        </a:spcBef>
                        <a:spcAft>
                          <a:spcPts val="0"/>
                        </a:spcAft>
                      </a:pPr>
                      <a:r>
                        <a:rPr lang="en-US" sz="2000" b="1" dirty="0" err="1">
                          <a:solidFill>
                            <a:schemeClr val="tx1"/>
                          </a:solidFill>
                          <a:effectLst/>
                          <a:latin typeface="Calibri" panose="020F0502020204030204" pitchFamily="34" charset="0"/>
                          <a:cs typeface="Calibri" panose="020F0502020204030204" pitchFamily="34" charset="0"/>
                        </a:rPr>
                        <a:t>Tezpur</a:t>
                      </a:r>
                      <a:r>
                        <a:rPr lang="en-US" sz="2000" b="1" dirty="0">
                          <a:solidFill>
                            <a:schemeClr val="tx1"/>
                          </a:solidFill>
                          <a:effectLst/>
                          <a:latin typeface="Calibri" panose="020F0502020204030204" pitchFamily="34" charset="0"/>
                          <a:cs typeface="Calibri" panose="020F0502020204030204" pitchFamily="34" charset="0"/>
                        </a:rPr>
                        <a:t> </a:t>
                      </a:r>
                      <a:r>
                        <a:rPr lang="en-US" sz="2000" b="1" dirty="0" smtClean="0">
                          <a:solidFill>
                            <a:schemeClr val="tx1"/>
                          </a:solidFill>
                          <a:effectLst/>
                          <a:latin typeface="Calibri" panose="020F0502020204030204" pitchFamily="34" charset="0"/>
                          <a:cs typeface="Calibri" panose="020F0502020204030204" pitchFamily="34" charset="0"/>
                        </a:rPr>
                        <a:t>University</a:t>
                      </a:r>
                      <a:endParaRPr lang="en-US" sz="2000" b="1" dirty="0">
                        <a:solidFill>
                          <a:schemeClr val="tx1"/>
                        </a:solidFill>
                        <a:effectLst/>
                        <a:latin typeface="Calibri" panose="020F0502020204030204" pitchFamily="34" charset="0"/>
                        <a:cs typeface="Calibri" panose="020F0502020204030204" pitchFamily="34" charset="0"/>
                      </a:endParaRPr>
                    </a:p>
                  </a:txBody>
                  <a:tcPr marL="39107" marR="39107"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982577530"/>
                  </a:ext>
                </a:extLst>
              </a:tr>
              <a:tr h="386969">
                <a:tc>
                  <a:txBody>
                    <a:bodyPr/>
                    <a:lstStyle/>
                    <a:p>
                      <a:pPr marL="342900" marR="0" lvl="0" indent="-342900">
                        <a:lnSpc>
                          <a:spcPct val="107000"/>
                        </a:lnSpc>
                        <a:spcBef>
                          <a:spcPts val="0"/>
                        </a:spcBef>
                        <a:spcAft>
                          <a:spcPts val="0"/>
                        </a:spcAft>
                        <a:buFont typeface="Wingdings" panose="05000000000000000000" pitchFamily="2" charset="2"/>
                        <a:buChar char=""/>
                      </a:pPr>
                      <a:r>
                        <a:rPr lang="en-US" sz="2000" dirty="0">
                          <a:effectLst/>
                          <a:latin typeface="Calibri" panose="020F0502020204030204" pitchFamily="34" charset="0"/>
                          <a:cs typeface="Calibri" panose="020F0502020204030204" pitchFamily="34" charset="0"/>
                        </a:rPr>
                        <a:t>Software Requirements        </a:t>
                      </a:r>
                      <a:r>
                        <a:rPr lang="en-US" sz="2000" dirty="0" smtClean="0">
                          <a:effectLst/>
                          <a:latin typeface="Calibri" panose="020F0502020204030204" pitchFamily="34" charset="0"/>
                          <a:cs typeface="Calibri" panose="020F0502020204030204" pitchFamily="34" charset="0"/>
                        </a:rPr>
                        <a:t>         :</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txBody>
                  <a:tcPr marL="39107" marR="39107"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a:lnSpc>
                          <a:spcPct val="107000"/>
                        </a:lnSpc>
                        <a:spcBef>
                          <a:spcPts val="0"/>
                        </a:spcBef>
                        <a:spcAft>
                          <a:spcPts val="0"/>
                        </a:spcAft>
                      </a:pPr>
                      <a:r>
                        <a:rPr lang="en-US" sz="2000" b="1" dirty="0" smtClean="0">
                          <a:solidFill>
                            <a:schemeClr val="tx1"/>
                          </a:solidFill>
                          <a:effectLst/>
                          <a:latin typeface="Calibri" panose="020F0502020204030204" pitchFamily="34" charset="0"/>
                          <a:cs typeface="Calibri" panose="020F0502020204030204" pitchFamily="34" charset="0"/>
                        </a:rPr>
                        <a:t>PowerShell, CSS, PHP, </a:t>
                      </a:r>
                      <a:r>
                        <a:rPr lang="en-US" sz="2000" b="1" dirty="0" err="1" smtClean="0">
                          <a:solidFill>
                            <a:schemeClr val="tx1"/>
                          </a:solidFill>
                          <a:effectLst/>
                          <a:latin typeface="Calibri" panose="020F0502020204030204" pitchFamily="34" charset="0"/>
                          <a:cs typeface="Calibri" panose="020F0502020204030204" pitchFamily="34" charset="0"/>
                        </a:rPr>
                        <a:t>Javascript</a:t>
                      </a:r>
                      <a:endParaRPr lang="en-US" sz="600" b="1" dirty="0">
                        <a:effectLst/>
                      </a:endParaRPr>
                    </a:p>
                    <a:p>
                      <a:pPr marL="0" marR="0">
                        <a:lnSpc>
                          <a:spcPct val="107000"/>
                        </a:lnSpc>
                        <a:spcBef>
                          <a:spcPts val="0"/>
                        </a:spcBef>
                        <a:spcAft>
                          <a:spcPts val="0"/>
                        </a:spcAft>
                      </a:pPr>
                      <a:r>
                        <a:rPr lang="en-US" sz="800" b="1" dirty="0">
                          <a:effectLst/>
                        </a:rPr>
                        <a:t> </a:t>
                      </a:r>
                      <a:endParaRPr lang="en-US" sz="600" b="1" dirty="0">
                        <a:effectLst/>
                        <a:latin typeface="Calibri" panose="020F0502020204030204" pitchFamily="34" charset="0"/>
                        <a:ea typeface="Calibri" panose="020F0502020204030204" pitchFamily="34" charset="0"/>
                        <a:cs typeface="Times New Roman" panose="02020603050405020304" pitchFamily="18" charset="0"/>
                      </a:endParaRPr>
                    </a:p>
                  </a:txBody>
                  <a:tcPr marL="39107" marR="39107"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584455104"/>
                  </a:ext>
                </a:extLst>
              </a:tr>
            </a:tbl>
          </a:graphicData>
        </a:graphic>
      </p:graphicFrame>
    </p:spTree>
    <p:extLst>
      <p:ext uri="{BB962C8B-B14F-4D97-AF65-F5344CB8AC3E}">
        <p14:creationId xmlns:p14="http://schemas.microsoft.com/office/powerpoint/2010/main" val="2596691552"/>
      </p:ext>
    </p:extLst>
  </p:cSld>
  <p:clrMapOvr>
    <a:masterClrMapping/>
  </p:clrMapOvr>
  <mc:AlternateContent xmlns:mc="http://schemas.openxmlformats.org/markup-compatibility/2006" xmlns:p14="http://schemas.microsoft.com/office/powerpoint/2010/main">
    <mc:Choice Requires="p14">
      <p:transition spd="slow" p14:dur="2000" advTm="63355"/>
    </mc:Choice>
    <mc:Fallback xmlns="">
      <p:transition spd="slow" advTm="63355"/>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Calibri" panose="020F0502020204030204" pitchFamily="34" charset="0"/>
                <a:cs typeface="Calibri" panose="020F0502020204030204" pitchFamily="34" charset="0"/>
              </a:rPr>
              <a:t>conclusion</a:t>
            </a:r>
            <a:endParaRPr lang="en-US" sz="36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400" dirty="0">
                <a:effectLst/>
                <a:latin typeface="Calibri" panose="020F0502020204030204" pitchFamily="34" charset="0"/>
                <a:cs typeface="Calibri" panose="020F0502020204030204" pitchFamily="34" charset="0"/>
              </a:rPr>
              <a:t>Ecommerce </a:t>
            </a:r>
            <a:r>
              <a:rPr lang="en-US" sz="2400" dirty="0" smtClean="0">
                <a:effectLst/>
                <a:latin typeface="Calibri" panose="020F0502020204030204" pitchFamily="34" charset="0"/>
                <a:cs typeface="Calibri" panose="020F0502020204030204" pitchFamily="34" charset="0"/>
              </a:rPr>
              <a:t>covers  </a:t>
            </a:r>
            <a:r>
              <a:rPr lang="en-US" sz="2400" dirty="0">
                <a:effectLst/>
                <a:latin typeface="Calibri" panose="020F0502020204030204" pitchFamily="34" charset="0"/>
                <a:cs typeface="Calibri" panose="020F0502020204030204" pitchFamily="34" charset="0"/>
              </a:rPr>
              <a:t>a </a:t>
            </a:r>
            <a:r>
              <a:rPr lang="en-US" sz="2400" dirty="0" smtClean="0">
                <a:effectLst/>
                <a:latin typeface="Calibri" panose="020F0502020204030204" pitchFamily="34" charset="0"/>
                <a:cs typeface="Calibri" panose="020F0502020204030204" pitchFamily="34" charset="0"/>
              </a:rPr>
              <a:t>vast areas of topic such as</a:t>
            </a:r>
            <a:r>
              <a:rPr lang="en-US" sz="2400" dirty="0">
                <a:effectLst/>
                <a:latin typeface="Calibri" panose="020F0502020204030204" pitchFamily="34" charset="0"/>
                <a:cs typeface="Calibri" panose="020F0502020204030204" pitchFamily="34" charset="0"/>
              </a:rPr>
              <a:t> </a:t>
            </a:r>
            <a:r>
              <a:rPr lang="en-US" sz="2400" dirty="0">
                <a:effectLst/>
                <a:latin typeface="Calibri" panose="020F0502020204030204" pitchFamily="34" charset="0"/>
                <a:cs typeface="Calibri" panose="020F0502020204030204" pitchFamily="34" charset="0"/>
                <a:hlinkClick r:id="rId2" tooltip="Online advertising"/>
              </a:rPr>
              <a:t>internet marketing</a:t>
            </a:r>
            <a:r>
              <a:rPr lang="en-US" sz="2400" dirty="0">
                <a:effectLst/>
                <a:latin typeface="Calibri" panose="020F0502020204030204" pitchFamily="34" charset="0"/>
                <a:cs typeface="Calibri" panose="020F0502020204030204" pitchFamily="34" charset="0"/>
              </a:rPr>
              <a:t>, </a:t>
            </a:r>
            <a:r>
              <a:rPr lang="en-US" sz="2400" dirty="0">
                <a:effectLst/>
                <a:latin typeface="Calibri" panose="020F0502020204030204" pitchFamily="34" charset="0"/>
                <a:cs typeface="Calibri" panose="020F0502020204030204" pitchFamily="34" charset="0"/>
                <a:hlinkClick r:id="rId3" tooltip="Online transaction processing"/>
              </a:rPr>
              <a:t>online transaction processing</a:t>
            </a:r>
            <a:r>
              <a:rPr lang="en-US" sz="2400" dirty="0">
                <a:effectLst/>
                <a:latin typeface="Calibri" panose="020F0502020204030204" pitchFamily="34" charset="0"/>
                <a:cs typeface="Calibri" panose="020F0502020204030204" pitchFamily="34" charset="0"/>
              </a:rPr>
              <a:t>, </a:t>
            </a:r>
            <a:r>
              <a:rPr lang="en-US" sz="2400" dirty="0">
                <a:effectLst/>
                <a:latin typeface="Calibri" panose="020F0502020204030204" pitchFamily="34" charset="0"/>
                <a:cs typeface="Calibri" panose="020F0502020204030204" pitchFamily="34" charset="0"/>
                <a:hlinkClick r:id="rId4" tooltip="Inventory management software"/>
              </a:rPr>
              <a:t>inventory management systems</a:t>
            </a:r>
            <a:r>
              <a:rPr lang="en-US" sz="2400" dirty="0">
                <a:effectLst/>
                <a:latin typeface="Calibri" panose="020F0502020204030204" pitchFamily="34" charset="0"/>
                <a:cs typeface="Calibri" panose="020F0502020204030204" pitchFamily="34" charset="0"/>
              </a:rPr>
              <a:t>, automated </a:t>
            </a:r>
            <a:r>
              <a:rPr lang="en-US" sz="2400" dirty="0">
                <a:effectLst/>
                <a:latin typeface="Calibri" panose="020F0502020204030204" pitchFamily="34" charset="0"/>
                <a:cs typeface="Calibri" panose="020F0502020204030204" pitchFamily="34" charset="0"/>
                <a:hlinkClick r:id="rId5" tooltip="Data collection"/>
              </a:rPr>
              <a:t>data collection</a:t>
            </a:r>
            <a:r>
              <a:rPr lang="en-US" sz="2400" dirty="0">
                <a:effectLst/>
                <a:latin typeface="Calibri" panose="020F0502020204030204" pitchFamily="34" charset="0"/>
                <a:cs typeface="Calibri" panose="020F0502020204030204" pitchFamily="34" charset="0"/>
              </a:rPr>
              <a:t> systems etc</a:t>
            </a:r>
            <a:r>
              <a:rPr lang="en-US" sz="2400" dirty="0" smtClean="0">
                <a:effectLst/>
                <a:latin typeface="Calibri" panose="020F0502020204030204" pitchFamily="34" charset="0"/>
                <a:cs typeface="Calibri" panose="020F0502020204030204" pitchFamily="34" charset="0"/>
              </a:rPr>
              <a:t>. </a:t>
            </a:r>
            <a:r>
              <a:rPr lang="en-US" sz="2400" dirty="0">
                <a:effectLst/>
                <a:latin typeface="Calibri" panose="020F0502020204030204" pitchFamily="34" charset="0"/>
                <a:cs typeface="Calibri" panose="020F0502020204030204" pitchFamily="34" charset="0"/>
              </a:rPr>
              <a:t>Covering all the areas of ecommerce and implementing them would take a huge amount of time. In the four months of my internship period, I have explored only a small portion of it. I have tried to meet the requirements of the project </a:t>
            </a:r>
            <a:r>
              <a:rPr lang="en-US" sz="2400" dirty="0" smtClean="0">
                <a:effectLst/>
                <a:latin typeface="Calibri" panose="020F0502020204030204" pitchFamily="34" charset="0"/>
                <a:cs typeface="Calibri" panose="020F0502020204030204" pitchFamily="34" charset="0"/>
              </a:rPr>
              <a:t>that I was assigned to within </a:t>
            </a:r>
            <a:r>
              <a:rPr lang="en-US" sz="2400" dirty="0">
                <a:effectLst/>
                <a:latin typeface="Calibri" panose="020F0502020204030204" pitchFamily="34" charset="0"/>
                <a:cs typeface="Calibri" panose="020F0502020204030204" pitchFamily="34" charset="0"/>
              </a:rPr>
              <a:t>the limited period of time and with little </a:t>
            </a:r>
            <a:r>
              <a:rPr lang="en-US" sz="2400" dirty="0" smtClean="0">
                <a:effectLst/>
                <a:latin typeface="Calibri" panose="020F0502020204030204" pitchFamily="34" charset="0"/>
                <a:cs typeface="Calibri" panose="020F0502020204030204" pitchFamily="34" charset="0"/>
              </a:rPr>
              <a:t>experience. </a:t>
            </a:r>
            <a:r>
              <a:rPr lang="en-US" sz="2400" dirty="0">
                <a:effectLst/>
                <a:latin typeface="Calibri" panose="020F0502020204030204" pitchFamily="34" charset="0"/>
                <a:cs typeface="Calibri" panose="020F0502020204030204" pitchFamily="34" charset="0"/>
              </a:rPr>
              <a:t>Working in this project has been an unique </a:t>
            </a:r>
            <a:r>
              <a:rPr lang="en-US" sz="2400" dirty="0" smtClean="0">
                <a:effectLst/>
                <a:latin typeface="Calibri" panose="020F0502020204030204" pitchFamily="34" charset="0"/>
                <a:cs typeface="Calibri" panose="020F0502020204030204" pitchFamily="34" charset="0"/>
              </a:rPr>
              <a:t>experience.</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448685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2938" y="1908406"/>
            <a:ext cx="8686800" cy="1468800"/>
          </a:xfrm>
        </p:spPr>
        <p:txBody>
          <a:bodyPr>
            <a:normAutofit/>
          </a:bodyPr>
          <a:lstStyle/>
          <a:p>
            <a:pPr algn="ctr"/>
            <a:r>
              <a:rPr lang="en-US" sz="6000" dirty="0" smtClean="0">
                <a:latin typeface="Calibri" panose="020F0502020204030204" pitchFamily="34" charset="0"/>
                <a:cs typeface="Calibri" panose="020F0502020204030204" pitchFamily="34" charset="0"/>
              </a:rPr>
              <a:t>Thank you</a:t>
            </a:r>
            <a:endParaRPr lang="en-US" sz="6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2976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863" y="514350"/>
            <a:ext cx="9905998" cy="1905000"/>
          </a:xfrm>
        </p:spPr>
        <p:txBody>
          <a:bodyPr>
            <a:normAutofit/>
          </a:bodyPr>
          <a:lstStyle/>
          <a:p>
            <a:r>
              <a:rPr lang="en-US" sz="3600" b="1" dirty="0">
                <a:effectLst/>
                <a:latin typeface="Calibri" panose="020F0502020204030204" pitchFamily="34" charset="0"/>
                <a:cs typeface="Calibri" panose="020F0502020204030204" pitchFamily="34" charset="0"/>
              </a:rPr>
              <a:t>Introduction to Development of Features and Components for </a:t>
            </a:r>
            <a:r>
              <a:rPr lang="en-US" sz="3600" b="1" dirty="0" err="1">
                <a:effectLst/>
                <a:latin typeface="Calibri" panose="020F0502020204030204" pitchFamily="34" charset="0"/>
                <a:cs typeface="Calibri" panose="020F0502020204030204" pitchFamily="34" charset="0"/>
              </a:rPr>
              <a:t>ECommerce</a:t>
            </a:r>
            <a:r>
              <a:rPr lang="en-US" sz="3600" b="1" dirty="0">
                <a:effectLst/>
                <a:latin typeface="Calibri" panose="020F0502020204030204" pitchFamily="34" charset="0"/>
                <a:cs typeface="Calibri" panose="020F0502020204030204" pitchFamily="34" charset="0"/>
              </a:rPr>
              <a:t> Websites</a:t>
            </a:r>
            <a:r>
              <a:rPr lang="en-US" sz="3600" dirty="0">
                <a:effectLst/>
                <a:latin typeface="Calibri" panose="020F0502020204030204" pitchFamily="34" charset="0"/>
                <a:cs typeface="Calibri" panose="020F0502020204030204" pitchFamily="34" charset="0"/>
              </a:rPr>
              <a:t/>
            </a:r>
            <a:br>
              <a:rPr lang="en-US" sz="3600" dirty="0">
                <a:effectLst/>
                <a:latin typeface="Calibri" panose="020F0502020204030204" pitchFamily="34" charset="0"/>
                <a:cs typeface="Calibri" panose="020F0502020204030204" pitchFamily="34" charset="0"/>
              </a:rPr>
            </a:br>
            <a:endParaRPr lang="en-US" sz="36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922338" y="1876424"/>
            <a:ext cx="10298112" cy="4819651"/>
          </a:xfrm>
        </p:spPr>
        <p:txBody>
          <a:bodyPr>
            <a:normAutofit/>
          </a:bodyPr>
          <a:lstStyle/>
          <a:p>
            <a:r>
              <a:rPr lang="en-US" sz="2400" dirty="0">
                <a:effectLst/>
                <a:latin typeface="Calibri" panose="020F0502020204030204" pitchFamily="34" charset="0"/>
                <a:cs typeface="Calibri" panose="020F0502020204030204" pitchFamily="34" charset="0"/>
              </a:rPr>
              <a:t>Ecommerce, also known as electronic commerce or internet commerce, refers to the buying and selling of goods or services using the internet, and the transfer of money and data to execute these transactions. Electronic commerce relies heavily on features such as </a:t>
            </a:r>
            <a:r>
              <a:rPr lang="en-US" sz="2400" dirty="0">
                <a:effectLst/>
                <a:latin typeface="Calibri" panose="020F0502020204030204" pitchFamily="34" charset="0"/>
                <a:cs typeface="Calibri" panose="020F0502020204030204" pitchFamily="34" charset="0"/>
                <a:hlinkClick r:id="rId2" tooltip="Mobile commerce"/>
              </a:rPr>
              <a:t>mobile commerce</a:t>
            </a:r>
            <a:r>
              <a:rPr lang="en-US" sz="2400" dirty="0">
                <a:effectLst/>
                <a:latin typeface="Calibri" panose="020F0502020204030204" pitchFamily="34" charset="0"/>
                <a:cs typeface="Calibri" panose="020F0502020204030204" pitchFamily="34" charset="0"/>
              </a:rPr>
              <a:t>, </a:t>
            </a:r>
            <a:r>
              <a:rPr lang="en-US" sz="2400" dirty="0">
                <a:effectLst/>
                <a:latin typeface="Calibri" panose="020F0502020204030204" pitchFamily="34" charset="0"/>
                <a:cs typeface="Calibri" panose="020F0502020204030204" pitchFamily="34" charset="0"/>
                <a:hlinkClick r:id="rId3" tooltip="Online advertising"/>
              </a:rPr>
              <a:t>internet marketing</a:t>
            </a:r>
            <a:r>
              <a:rPr lang="en-US" sz="2400" dirty="0">
                <a:effectLst/>
                <a:latin typeface="Calibri" panose="020F0502020204030204" pitchFamily="34" charset="0"/>
                <a:cs typeface="Calibri" panose="020F0502020204030204" pitchFamily="34" charset="0"/>
              </a:rPr>
              <a:t>, </a:t>
            </a:r>
            <a:r>
              <a:rPr lang="en-US" sz="2400" dirty="0">
                <a:effectLst/>
                <a:latin typeface="Calibri" panose="020F0502020204030204" pitchFamily="34" charset="0"/>
                <a:cs typeface="Calibri" panose="020F0502020204030204" pitchFamily="34" charset="0"/>
                <a:hlinkClick r:id="rId4" tooltip="Online transaction processing"/>
              </a:rPr>
              <a:t>online transaction processing</a:t>
            </a:r>
            <a:r>
              <a:rPr lang="en-US" sz="2400" dirty="0">
                <a:effectLst/>
                <a:latin typeface="Calibri" panose="020F0502020204030204" pitchFamily="34" charset="0"/>
                <a:cs typeface="Calibri" panose="020F0502020204030204" pitchFamily="34" charset="0"/>
              </a:rPr>
              <a:t>, </a:t>
            </a:r>
            <a:r>
              <a:rPr lang="en-US" sz="2400" dirty="0">
                <a:effectLst/>
                <a:latin typeface="Calibri" panose="020F0502020204030204" pitchFamily="34" charset="0"/>
                <a:cs typeface="Calibri" panose="020F0502020204030204" pitchFamily="34" charset="0"/>
                <a:hlinkClick r:id="rId5" tooltip="Inventory management software"/>
              </a:rPr>
              <a:t>inventory management systems</a:t>
            </a:r>
            <a:r>
              <a:rPr lang="en-US" sz="2400" dirty="0">
                <a:effectLst/>
                <a:latin typeface="Calibri" panose="020F0502020204030204" pitchFamily="34" charset="0"/>
                <a:cs typeface="Calibri" panose="020F0502020204030204" pitchFamily="34" charset="0"/>
              </a:rPr>
              <a:t>, automated </a:t>
            </a:r>
            <a:r>
              <a:rPr lang="en-US" sz="2400" dirty="0">
                <a:effectLst/>
                <a:latin typeface="Calibri" panose="020F0502020204030204" pitchFamily="34" charset="0"/>
                <a:cs typeface="Calibri" panose="020F0502020204030204" pitchFamily="34" charset="0"/>
                <a:hlinkClick r:id="rId6" tooltip="Data collection"/>
              </a:rPr>
              <a:t>data collection</a:t>
            </a:r>
            <a:r>
              <a:rPr lang="en-US" sz="2400" dirty="0">
                <a:effectLst/>
                <a:latin typeface="Calibri" panose="020F0502020204030204" pitchFamily="34" charset="0"/>
                <a:cs typeface="Calibri" panose="020F0502020204030204" pitchFamily="34" charset="0"/>
              </a:rPr>
              <a:t> systems etc. With the internet becoming an essential requirement of everyday life, ecommerce has certainly become the most essential element of any business. The project titled </a:t>
            </a:r>
            <a:r>
              <a:rPr lang="en-US" sz="2400" b="1" dirty="0">
                <a:effectLst/>
                <a:latin typeface="Calibri" panose="020F0502020204030204" pitchFamily="34" charset="0"/>
                <a:cs typeface="Calibri" panose="020F0502020204030204" pitchFamily="34" charset="0"/>
              </a:rPr>
              <a:t>“Development of Features and Components for E-Commerce Websites”</a:t>
            </a:r>
            <a:r>
              <a:rPr lang="en-US" sz="2400" dirty="0">
                <a:effectLst/>
                <a:latin typeface="Calibri" panose="020F0502020204030204" pitchFamily="34" charset="0"/>
                <a:cs typeface="Calibri" panose="020F0502020204030204" pitchFamily="34" charset="0"/>
              </a:rPr>
              <a:t> is mainly based on </a:t>
            </a:r>
            <a:r>
              <a:rPr lang="en-US" sz="2400" dirty="0" smtClean="0">
                <a:effectLst/>
                <a:latin typeface="Calibri" panose="020F0502020204030204" pitchFamily="34" charset="0"/>
                <a:cs typeface="Calibri" panose="020F0502020204030204" pitchFamily="34" charset="0"/>
              </a:rPr>
              <a:t>three </a:t>
            </a:r>
            <a:r>
              <a:rPr lang="en-US" sz="2400" dirty="0">
                <a:effectLst/>
                <a:latin typeface="Calibri" panose="020F0502020204030204" pitchFamily="34" charset="0"/>
                <a:cs typeface="Calibri" panose="020F0502020204030204" pitchFamily="34" charset="0"/>
              </a:rPr>
              <a:t>components:</a:t>
            </a:r>
          </a:p>
          <a:p>
            <a:endParaRPr lang="en-US" dirty="0"/>
          </a:p>
        </p:txBody>
      </p:sp>
    </p:spTree>
    <p:extLst>
      <p:ext uri="{BB962C8B-B14F-4D97-AF65-F5344CB8AC3E}">
        <p14:creationId xmlns:p14="http://schemas.microsoft.com/office/powerpoint/2010/main" val="1118194546"/>
      </p:ext>
    </p:extLst>
  </p:cSld>
  <p:clrMapOvr>
    <a:masterClrMapping/>
  </p:clrMapOvr>
  <mc:AlternateContent xmlns:mc="http://schemas.openxmlformats.org/markup-compatibility/2006" xmlns:p14="http://schemas.microsoft.com/office/powerpoint/2010/main">
    <mc:Choice Requires="p14">
      <p:transition spd="slow" p14:dur="2000" advTm="99532"/>
    </mc:Choice>
    <mc:Fallback xmlns="">
      <p:transition spd="slow" advTm="99532"/>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523875"/>
            <a:ext cx="10364787" cy="6429374"/>
          </a:xfrm>
        </p:spPr>
        <p:txBody>
          <a:bodyPr>
            <a:noAutofit/>
          </a:bodyPr>
          <a:lstStyle/>
          <a:p>
            <a:r>
              <a:rPr lang="en-US" sz="2400" b="1" dirty="0">
                <a:effectLst/>
                <a:latin typeface="Calibri" panose="020F0502020204030204" pitchFamily="34" charset="0"/>
                <a:cs typeface="Calibri" panose="020F0502020204030204" pitchFamily="34" charset="0"/>
              </a:rPr>
              <a:t>Webhook: </a:t>
            </a:r>
            <a:r>
              <a:rPr lang="en-US" sz="2400" dirty="0">
                <a:effectLst/>
                <a:latin typeface="Calibri" panose="020F0502020204030204" pitchFamily="34" charset="0"/>
                <a:cs typeface="Calibri" panose="020F0502020204030204" pitchFamily="34" charset="0"/>
              </a:rPr>
              <a:t>A webhook is a way for an application to provide other applications with real-time information.</a:t>
            </a:r>
            <a:r>
              <a:rPr lang="en-US" sz="2400" b="1" dirty="0">
                <a:effectLst/>
                <a:latin typeface="Calibri" panose="020F0502020204030204" pitchFamily="34" charset="0"/>
                <a:cs typeface="Calibri" panose="020F0502020204030204" pitchFamily="34" charset="0"/>
              </a:rPr>
              <a:t> </a:t>
            </a:r>
            <a:r>
              <a:rPr lang="en-US" sz="2400" dirty="0">
                <a:effectLst/>
                <a:latin typeface="Calibri" panose="020F0502020204030204" pitchFamily="34" charset="0"/>
                <a:cs typeface="Calibri" panose="020F0502020204030204" pitchFamily="34" charset="0"/>
              </a:rPr>
              <a:t>Webhooks are user defined HTTP callbacks which are triggered by some specific events. For example, such as pushing code to a </a:t>
            </a:r>
            <a:r>
              <a:rPr lang="en-US" sz="2400" dirty="0" smtClean="0">
                <a:effectLst/>
                <a:latin typeface="Calibri" panose="020F0502020204030204" pitchFamily="34" charset="0"/>
                <a:cs typeface="Calibri" panose="020F0502020204030204" pitchFamily="34" charset="0"/>
              </a:rPr>
              <a:t>repository</a:t>
            </a:r>
            <a:r>
              <a:rPr lang="en-US" sz="2400" dirty="0">
                <a:effectLst/>
                <a:latin typeface="Calibri" panose="020F0502020204030204" pitchFamily="34" charset="0"/>
                <a:cs typeface="Calibri" panose="020F0502020204030204" pitchFamily="34" charset="0"/>
              </a:rPr>
              <a:t> or a comment being posted to a blog. Whenever that trigger event occurs in the source site, the webhook collects the data, and sends it to the URL specified in the form of an HTTP request. </a:t>
            </a:r>
            <a:endParaRPr lang="en-US" sz="2400" dirty="0" smtClean="0">
              <a:effectLst/>
              <a:latin typeface="Calibri" panose="020F0502020204030204" pitchFamily="34" charset="0"/>
              <a:cs typeface="Calibri" panose="020F0502020204030204" pitchFamily="34" charset="0"/>
            </a:endParaRPr>
          </a:p>
          <a:p>
            <a:pPr marL="0" indent="0">
              <a:buNone/>
            </a:pPr>
            <a:endParaRPr lang="en-US" sz="2400" dirty="0">
              <a:effectLst/>
              <a:latin typeface="Calibri" panose="020F0502020204030204" pitchFamily="34" charset="0"/>
              <a:cs typeface="Calibri" panose="020F0502020204030204" pitchFamily="34" charset="0"/>
            </a:endParaRPr>
          </a:p>
          <a:p>
            <a:r>
              <a:rPr lang="en-US" sz="2400" b="1" dirty="0">
                <a:effectLst/>
                <a:latin typeface="Calibri" panose="020F0502020204030204" pitchFamily="34" charset="0"/>
                <a:cs typeface="Calibri" panose="020F0502020204030204" pitchFamily="34" charset="0"/>
              </a:rPr>
              <a:t>Google Tag Manager: </a:t>
            </a:r>
            <a:r>
              <a:rPr lang="en-US" sz="2400" dirty="0">
                <a:effectLst/>
                <a:latin typeface="Calibri" panose="020F0502020204030204" pitchFamily="34" charset="0"/>
                <a:cs typeface="Calibri" panose="020F0502020204030204" pitchFamily="34" charset="0"/>
              </a:rPr>
              <a:t>Google Tag Manager is a free tool that allows </a:t>
            </a:r>
            <a:r>
              <a:rPr lang="en-US" sz="2400" dirty="0" smtClean="0">
                <a:effectLst/>
                <a:latin typeface="Calibri" panose="020F0502020204030204" pitchFamily="34" charset="0"/>
                <a:cs typeface="Calibri" panose="020F0502020204030204" pitchFamily="34" charset="0"/>
              </a:rPr>
              <a:t>us to </a:t>
            </a:r>
            <a:r>
              <a:rPr lang="en-US" sz="2400" dirty="0">
                <a:effectLst/>
                <a:latin typeface="Calibri" panose="020F0502020204030204" pitchFamily="34" charset="0"/>
                <a:cs typeface="Calibri" panose="020F0502020204030204" pitchFamily="34" charset="0"/>
              </a:rPr>
              <a:t>manage and deploy marketing tags (snippets of code or tracking pixels) on </a:t>
            </a:r>
            <a:r>
              <a:rPr lang="en-US" sz="2400" dirty="0" smtClean="0">
                <a:effectLst/>
                <a:latin typeface="Calibri" panose="020F0502020204030204" pitchFamily="34" charset="0"/>
                <a:cs typeface="Calibri" panose="020F0502020204030204" pitchFamily="34" charset="0"/>
              </a:rPr>
              <a:t>our </a:t>
            </a:r>
            <a:r>
              <a:rPr lang="en-US" sz="2400" dirty="0">
                <a:effectLst/>
                <a:latin typeface="Calibri" panose="020F0502020204030204" pitchFamily="34" charset="0"/>
                <a:cs typeface="Calibri" panose="020F0502020204030204" pitchFamily="34" charset="0"/>
              </a:rPr>
              <a:t>website (or mobile app) without having to modify the code.</a:t>
            </a:r>
          </a:p>
          <a:p>
            <a:pPr marL="0" indent="0">
              <a:buNone/>
            </a:pPr>
            <a:r>
              <a:rPr lang="en-US" sz="2400" b="1" dirty="0">
                <a:effectLst/>
                <a:latin typeface="Calibri" panose="020F0502020204030204" pitchFamily="34" charset="0"/>
                <a:cs typeface="Calibri" panose="020F0502020204030204" pitchFamily="34" charset="0"/>
              </a:rPr>
              <a:t> </a:t>
            </a:r>
            <a:endParaRPr lang="en-US" sz="240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72546105"/>
      </p:ext>
    </p:extLst>
  </p:cSld>
  <p:clrMapOvr>
    <a:masterClrMapping/>
  </p:clrMapOvr>
  <mc:AlternateContent xmlns:mc="http://schemas.openxmlformats.org/markup-compatibility/2006" xmlns:p14="http://schemas.microsoft.com/office/powerpoint/2010/main">
    <mc:Choice Requires="p14">
      <p:transition spd="slow" p14:dur="2000" advTm="104668"/>
    </mc:Choice>
    <mc:Fallback xmlns="">
      <p:transition spd="slow" advTm="104668"/>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7563" y="742949"/>
            <a:ext cx="9905998" cy="5610226"/>
          </a:xfrm>
          <a:effectLst>
            <a:outerShdw blurRad="50800" dir="5400000" algn="ctr" rotWithShape="0">
              <a:srgbClr val="000000">
                <a:alpha val="43137"/>
              </a:srgbClr>
            </a:outerShdw>
          </a:effectLst>
        </p:spPr>
        <p:txBody>
          <a:bodyPr/>
          <a:lstStyle/>
          <a:p>
            <a:r>
              <a:rPr lang="en-US" sz="2400" b="1" dirty="0" err="1">
                <a:effectLst/>
                <a:latin typeface="Calibri" panose="020F0502020204030204" pitchFamily="34" charset="0"/>
                <a:cs typeface="Calibri" panose="020F0502020204030204" pitchFamily="34" charset="0"/>
              </a:rPr>
              <a:t>WooCommerce</a:t>
            </a:r>
            <a:r>
              <a:rPr lang="en-US" sz="2400" b="1" dirty="0">
                <a:effectLst/>
                <a:latin typeface="Calibri" panose="020F0502020204030204" pitchFamily="34" charset="0"/>
                <a:cs typeface="Calibri" panose="020F0502020204030204" pitchFamily="34" charset="0"/>
              </a:rPr>
              <a:t>: </a:t>
            </a:r>
            <a:r>
              <a:rPr lang="en-US" sz="2400" dirty="0" err="1">
                <a:effectLst/>
                <a:latin typeface="Calibri" panose="020F0502020204030204" pitchFamily="34" charset="0"/>
                <a:cs typeface="Calibri" panose="020F0502020204030204" pitchFamily="34" charset="0"/>
              </a:rPr>
              <a:t>WooCommerce</a:t>
            </a:r>
            <a:r>
              <a:rPr lang="en-US" sz="2400" dirty="0">
                <a:effectLst/>
                <a:latin typeface="Calibri" panose="020F0502020204030204" pitchFamily="34" charset="0"/>
                <a:cs typeface="Calibri" panose="020F0502020204030204" pitchFamily="34" charset="0"/>
              </a:rPr>
              <a:t> is an open source e-commerce plugin for </a:t>
            </a:r>
            <a:r>
              <a:rPr lang="en-US" sz="2400" dirty="0" smtClean="0">
                <a:effectLst/>
                <a:latin typeface="Calibri" panose="020F0502020204030204" pitchFamily="34" charset="0"/>
                <a:cs typeface="Calibri" panose="020F0502020204030204" pitchFamily="34" charset="0"/>
              </a:rPr>
              <a:t>WordPress. </a:t>
            </a:r>
            <a:r>
              <a:rPr lang="en-US" sz="2400" dirty="0" err="1" smtClean="0">
                <a:effectLst/>
                <a:latin typeface="Calibri" panose="020F0502020204030204" pitchFamily="34" charset="0"/>
                <a:cs typeface="Calibri" panose="020F0502020204030204" pitchFamily="34" charset="0"/>
              </a:rPr>
              <a:t>WooCommerce</a:t>
            </a:r>
            <a:r>
              <a:rPr lang="en-US" sz="2400" dirty="0" smtClean="0">
                <a:effectLst/>
                <a:latin typeface="Calibri" panose="020F0502020204030204" pitchFamily="34" charset="0"/>
                <a:cs typeface="Calibri" panose="020F0502020204030204" pitchFamily="34" charset="0"/>
              </a:rPr>
              <a:t> </a:t>
            </a:r>
            <a:r>
              <a:rPr lang="en-US" sz="2400" dirty="0">
                <a:effectLst/>
                <a:latin typeface="Calibri" panose="020F0502020204030204" pitchFamily="34" charset="0"/>
                <a:cs typeface="Calibri" panose="020F0502020204030204" pitchFamily="34" charset="0"/>
              </a:rPr>
              <a:t>can create a basic online store and sell a variety of products and services that include physical goods, digital goods, affiliate </a:t>
            </a:r>
            <a:r>
              <a:rPr lang="en-US" sz="2400" dirty="0" smtClean="0">
                <a:effectLst/>
                <a:latin typeface="Calibri" panose="020F0502020204030204" pitchFamily="34" charset="0"/>
                <a:cs typeface="Calibri" panose="020F0502020204030204" pitchFamily="34" charset="0"/>
              </a:rPr>
              <a:t>transactions etc</a:t>
            </a:r>
            <a:r>
              <a:rPr lang="en-US" sz="2400" dirty="0">
                <a:effectLst/>
                <a:latin typeface="Calibri" panose="020F0502020204030204" pitchFamily="34" charset="0"/>
                <a:cs typeface="Calibri" panose="020F0502020204030204" pitchFamily="34" charset="0"/>
              </a:rPr>
              <a:t>. </a:t>
            </a:r>
            <a:r>
              <a:rPr lang="en-US" sz="2400" dirty="0" err="1">
                <a:effectLst/>
                <a:latin typeface="Calibri" panose="020F0502020204030204" pitchFamily="34" charset="0"/>
                <a:cs typeface="Calibri" panose="020F0502020204030204" pitchFamily="34" charset="0"/>
              </a:rPr>
              <a:t>WooCommerce</a:t>
            </a:r>
            <a:r>
              <a:rPr lang="en-US" sz="2400" dirty="0">
                <a:effectLst/>
                <a:latin typeface="Calibri" panose="020F0502020204030204" pitchFamily="34" charset="0"/>
                <a:cs typeface="Calibri" panose="020F0502020204030204" pitchFamily="34" charset="0"/>
              </a:rPr>
              <a:t> adds in basic product management, order processing, and shopping cart functionality.  The core software can manage essential ecommerce features like </a:t>
            </a:r>
            <a:r>
              <a:rPr lang="en-US" sz="2400" dirty="0" smtClean="0">
                <a:effectLst/>
                <a:latin typeface="Calibri" panose="020F0502020204030204" pitchFamily="34" charset="0"/>
                <a:cs typeface="Calibri" panose="020F0502020204030204" pitchFamily="34" charset="0"/>
              </a:rPr>
              <a:t>inventory </a:t>
            </a:r>
            <a:r>
              <a:rPr lang="en-US" sz="2400" dirty="0">
                <a:effectLst/>
                <a:latin typeface="Calibri" panose="020F0502020204030204" pitchFamily="34" charset="0"/>
                <a:cs typeface="Calibri" panose="020F0502020204030204" pitchFamily="34" charset="0"/>
              </a:rPr>
              <a:t>management, sales tax management, shipping cost calculations, and coupons.</a:t>
            </a:r>
          </a:p>
          <a:p>
            <a:endParaRPr lang="en-US" sz="2400" dirty="0"/>
          </a:p>
          <a:p>
            <a:pPr marL="0" indent="0">
              <a:buNone/>
            </a:pPr>
            <a:endParaRPr lang="en-US" dirty="0"/>
          </a:p>
        </p:txBody>
      </p:sp>
    </p:spTree>
    <p:extLst>
      <p:ext uri="{BB962C8B-B14F-4D97-AF65-F5344CB8AC3E}">
        <p14:creationId xmlns:p14="http://schemas.microsoft.com/office/powerpoint/2010/main" val="3093033275"/>
      </p:ext>
    </p:extLst>
  </p:cSld>
  <p:clrMapOvr>
    <a:masterClrMapping/>
  </p:clrMapOvr>
  <mc:AlternateContent xmlns:mc="http://schemas.openxmlformats.org/markup-compatibility/2006" xmlns:p14="http://schemas.microsoft.com/office/powerpoint/2010/main">
    <mc:Choice Requires="p14">
      <p:transition spd="slow" p14:dur="2000" advTm="55489"/>
    </mc:Choice>
    <mc:Fallback xmlns="">
      <p:transition spd="slow" advTm="55489"/>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effectLst/>
                <a:latin typeface="Calibri" panose="020F0502020204030204" pitchFamily="34" charset="0"/>
                <a:cs typeface="Calibri" panose="020F0502020204030204" pitchFamily="34" charset="0"/>
              </a:rPr>
              <a:t>INITIAL SYSTEM STUDY</a:t>
            </a:r>
            <a:br>
              <a:rPr lang="en-US" b="1" dirty="0">
                <a:effectLst/>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p:txBody>
          <a:bodyPr/>
          <a:lstStyle/>
          <a:p>
            <a:r>
              <a:rPr lang="en-US" b="1" dirty="0" smtClean="0">
                <a:effectLst/>
              </a:rPr>
              <a:t>		</a:t>
            </a:r>
            <a:r>
              <a:rPr lang="en-US" sz="2400" b="1" dirty="0" smtClean="0">
                <a:effectLst/>
                <a:latin typeface="Calibri" panose="020F0502020204030204" pitchFamily="34" charset="0"/>
                <a:cs typeface="Calibri" panose="020F0502020204030204" pitchFamily="34" charset="0"/>
              </a:rPr>
              <a:t>2.1  </a:t>
            </a:r>
            <a:r>
              <a:rPr lang="en-US" sz="2400" b="1" dirty="0">
                <a:effectLst/>
                <a:latin typeface="Calibri" panose="020F0502020204030204" pitchFamily="34" charset="0"/>
                <a:cs typeface="Calibri" panose="020F0502020204030204" pitchFamily="34" charset="0"/>
              </a:rPr>
              <a:t>Problem </a:t>
            </a:r>
            <a:r>
              <a:rPr lang="en-US" sz="2400" b="1" dirty="0" smtClean="0">
                <a:effectLst/>
                <a:latin typeface="Calibri" panose="020F0502020204030204" pitchFamily="34" charset="0"/>
                <a:cs typeface="Calibri" panose="020F0502020204030204" pitchFamily="34" charset="0"/>
              </a:rPr>
              <a:t>Statement</a:t>
            </a:r>
          </a:p>
          <a:p>
            <a:r>
              <a:rPr lang="en-US" sz="2400" b="1" dirty="0" smtClean="0">
                <a:effectLst/>
                <a:latin typeface="Calibri" panose="020F0502020204030204" pitchFamily="34" charset="0"/>
                <a:cs typeface="Calibri" panose="020F0502020204030204" pitchFamily="34" charset="0"/>
              </a:rPr>
              <a:t>2.2  </a:t>
            </a:r>
            <a:r>
              <a:rPr lang="en-US" sz="2400" b="1" dirty="0">
                <a:effectLst/>
                <a:latin typeface="Calibri" panose="020F0502020204030204" pitchFamily="34" charset="0"/>
                <a:cs typeface="Calibri" panose="020F0502020204030204" pitchFamily="34" charset="0"/>
              </a:rPr>
              <a:t>Approach</a:t>
            </a:r>
            <a:endParaRPr lang="en-US" sz="2400" dirty="0">
              <a:effectLst/>
              <a:latin typeface="Calibri" panose="020F0502020204030204" pitchFamily="34" charset="0"/>
              <a:cs typeface="Calibri" panose="020F0502020204030204" pitchFamily="34" charset="0"/>
            </a:endParaRPr>
          </a:p>
          <a:p>
            <a:endParaRPr lang="en-US" dirty="0">
              <a:effectLst/>
            </a:endParaRPr>
          </a:p>
        </p:txBody>
      </p:sp>
    </p:spTree>
    <p:extLst>
      <p:ext uri="{BB962C8B-B14F-4D97-AF65-F5344CB8AC3E}">
        <p14:creationId xmlns:p14="http://schemas.microsoft.com/office/powerpoint/2010/main" val="1874082845"/>
      </p:ext>
    </p:extLst>
  </p:cSld>
  <p:clrMapOvr>
    <a:masterClrMapping/>
  </p:clrMapOvr>
  <mc:AlternateContent xmlns:mc="http://schemas.openxmlformats.org/markup-compatibility/2006" xmlns:p14="http://schemas.microsoft.com/office/powerpoint/2010/main">
    <mc:Choice Requires="p14">
      <p:transition spd="slow" p14:dur="2000" advTm="11616"/>
    </mc:Choice>
    <mc:Fallback xmlns="">
      <p:transition spd="slow" advTm="11616"/>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687" y="658858"/>
            <a:ext cx="9905998" cy="1905000"/>
          </a:xfrm>
        </p:spPr>
        <p:txBody>
          <a:bodyPr>
            <a:normAutofit/>
          </a:bodyPr>
          <a:lstStyle/>
          <a:p>
            <a:r>
              <a:rPr lang="en-US" sz="3600" b="1" dirty="0">
                <a:effectLst/>
                <a:latin typeface="Calibri" panose="020F0502020204030204" pitchFamily="34" charset="0"/>
                <a:cs typeface="Calibri" panose="020F0502020204030204" pitchFamily="34" charset="0"/>
              </a:rPr>
              <a:t>2.1  Problem Statement</a:t>
            </a:r>
            <a:r>
              <a:rPr lang="en-US" sz="3600" dirty="0">
                <a:effectLst/>
                <a:latin typeface="Calibri" panose="020F0502020204030204" pitchFamily="34" charset="0"/>
                <a:cs typeface="Calibri" panose="020F0502020204030204" pitchFamily="34" charset="0"/>
              </a:rPr>
              <a:t/>
            </a:r>
            <a:br>
              <a:rPr lang="en-US" sz="3600" dirty="0">
                <a:effectLst/>
                <a:latin typeface="Calibri" panose="020F0502020204030204" pitchFamily="34" charset="0"/>
                <a:cs typeface="Calibri" panose="020F0502020204030204" pitchFamily="34" charset="0"/>
              </a:rPr>
            </a:br>
            <a:r>
              <a:rPr lang="en-US" sz="3600" b="1" dirty="0" smtClean="0">
                <a:effectLst/>
                <a:latin typeface="Calibri" panose="020F0502020204030204" pitchFamily="34" charset="0"/>
                <a:cs typeface="Calibri" panose="020F0502020204030204" pitchFamily="34" charset="0"/>
              </a:rPr>
              <a:t/>
            </a:r>
            <a:br>
              <a:rPr lang="en-US" sz="3600" b="1" dirty="0" smtClean="0">
                <a:effectLst/>
                <a:latin typeface="Calibri" panose="020F0502020204030204" pitchFamily="34" charset="0"/>
                <a:cs typeface="Calibri" panose="020F0502020204030204" pitchFamily="34" charset="0"/>
              </a:rPr>
            </a:br>
            <a:endParaRPr lang="en-US" sz="36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65137" y="1390650"/>
            <a:ext cx="10907713" cy="5876925"/>
          </a:xfrm>
        </p:spPr>
        <p:txBody>
          <a:bodyPr>
            <a:normAutofit/>
          </a:bodyPr>
          <a:lstStyle/>
          <a:p>
            <a:r>
              <a:rPr lang="en-US" sz="2400" b="1" dirty="0">
                <a:effectLst/>
                <a:latin typeface="Calibri" panose="020F0502020204030204" pitchFamily="34" charset="0"/>
                <a:cs typeface="Calibri" panose="020F0502020204030204" pitchFamily="34" charset="0"/>
              </a:rPr>
              <a:t>Real-Time Information Sharing: </a:t>
            </a:r>
            <a:r>
              <a:rPr lang="en-US" sz="2400" dirty="0">
                <a:effectLst/>
                <a:latin typeface="Calibri" panose="020F0502020204030204" pitchFamily="34" charset="0"/>
                <a:cs typeface="Calibri" panose="020F0502020204030204" pitchFamily="34" charset="0"/>
              </a:rPr>
              <a:t>There are many companies such as </a:t>
            </a:r>
            <a:r>
              <a:rPr lang="en-US" sz="2400" dirty="0" err="1">
                <a:effectLst/>
                <a:latin typeface="Calibri" panose="020F0502020204030204" pitchFamily="34" charset="0"/>
                <a:cs typeface="Calibri" panose="020F0502020204030204" pitchFamily="34" charset="0"/>
              </a:rPr>
              <a:t>BigCommerce</a:t>
            </a:r>
            <a:r>
              <a:rPr lang="en-US" sz="2400" dirty="0">
                <a:effectLst/>
                <a:latin typeface="Calibri" panose="020F0502020204030204" pitchFamily="34" charset="0"/>
                <a:cs typeface="Calibri" panose="020F0502020204030204" pitchFamily="34" charset="0"/>
              </a:rPr>
              <a:t>, Shopify, </a:t>
            </a:r>
            <a:r>
              <a:rPr lang="en-US" sz="2400" dirty="0" err="1">
                <a:effectLst/>
                <a:latin typeface="Calibri" panose="020F0502020204030204" pitchFamily="34" charset="0"/>
                <a:cs typeface="Calibri" panose="020F0502020204030204" pitchFamily="34" charset="0"/>
              </a:rPr>
              <a:t>Magento</a:t>
            </a:r>
            <a:r>
              <a:rPr lang="en-US" sz="2400" dirty="0">
                <a:effectLst/>
                <a:latin typeface="Calibri" panose="020F0502020204030204" pitchFamily="34" charset="0"/>
                <a:cs typeface="Calibri" panose="020F0502020204030204" pitchFamily="34" charset="0"/>
              </a:rPr>
              <a:t>, CS-Cart etc., that provides platforms for creating an online store. My first task was to extract real time information from </a:t>
            </a:r>
            <a:r>
              <a:rPr lang="en-US" sz="2400" dirty="0" err="1">
                <a:effectLst/>
                <a:latin typeface="Calibri" panose="020F0502020204030204" pitchFamily="34" charset="0"/>
                <a:cs typeface="Calibri" panose="020F0502020204030204" pitchFamily="34" charset="0"/>
              </a:rPr>
              <a:t>BigCommerce</a:t>
            </a:r>
            <a:r>
              <a:rPr lang="en-US" sz="2400" dirty="0">
                <a:effectLst/>
                <a:latin typeface="Calibri" panose="020F0502020204030204" pitchFamily="34" charset="0"/>
                <a:cs typeface="Calibri" panose="020F0502020204030204" pitchFamily="34" charset="0"/>
              </a:rPr>
              <a:t> &amp; Shopify API. I was assigned to work with </a:t>
            </a:r>
            <a:r>
              <a:rPr lang="en-US" sz="2400" dirty="0" smtClean="0">
                <a:effectLst/>
                <a:latin typeface="Calibri" panose="020F0502020204030204" pitchFamily="34" charset="0"/>
                <a:cs typeface="Calibri" panose="020F0502020204030204" pitchFamily="34" charset="0"/>
              </a:rPr>
              <a:t>Singer, </a:t>
            </a:r>
            <a:r>
              <a:rPr lang="en-US" sz="2400" dirty="0">
                <a:effectLst/>
                <a:latin typeface="Calibri" panose="020F0502020204030204" pitchFamily="34" charset="0"/>
                <a:cs typeface="Calibri" panose="020F0502020204030204" pitchFamily="34" charset="0"/>
              </a:rPr>
              <a:t>an open source standard for moving data between databases, web APIs, files, queues etc. </a:t>
            </a:r>
            <a:r>
              <a:rPr lang="en-US" sz="2400" dirty="0" smtClean="0">
                <a:effectLst/>
                <a:latin typeface="Calibri" panose="020F0502020204030204" pitchFamily="34" charset="0"/>
                <a:cs typeface="Calibri" panose="020F0502020204030204" pitchFamily="34" charset="0"/>
              </a:rPr>
              <a:t>The </a:t>
            </a:r>
            <a:r>
              <a:rPr lang="en-US" sz="2400" dirty="0">
                <a:effectLst/>
                <a:latin typeface="Calibri" panose="020F0502020204030204" pitchFamily="34" charset="0"/>
                <a:cs typeface="Calibri" panose="020F0502020204030204" pitchFamily="34" charset="0"/>
              </a:rPr>
              <a:t>Singer Shopify tap or </a:t>
            </a:r>
            <a:r>
              <a:rPr lang="en-US" sz="2400" dirty="0" err="1">
                <a:effectLst/>
                <a:latin typeface="Calibri" panose="020F0502020204030204" pitchFamily="34" charset="0"/>
                <a:cs typeface="Calibri" panose="020F0502020204030204" pitchFamily="34" charset="0"/>
              </a:rPr>
              <a:t>BigCommerce</a:t>
            </a:r>
            <a:r>
              <a:rPr lang="en-US" sz="2400" dirty="0">
                <a:effectLst/>
                <a:latin typeface="Calibri" panose="020F0502020204030204" pitchFamily="34" charset="0"/>
                <a:cs typeface="Calibri" panose="020F0502020204030204" pitchFamily="34" charset="0"/>
              </a:rPr>
              <a:t> tap pulls data out and delivers data in a standard, JSON-based format with the help of Python Programming. But storing data (push) to a particular database requires the involvement of a third party called Stitch. </a:t>
            </a:r>
            <a:r>
              <a:rPr lang="en-US" sz="2400" dirty="0">
                <a:effectLst/>
              </a:rPr>
              <a:t> </a:t>
            </a:r>
            <a:endParaRPr lang="en-US" sz="2400" dirty="0" smtClean="0">
              <a:effectLst/>
            </a:endParaRPr>
          </a:p>
          <a:p>
            <a:endParaRPr lang="en-US" sz="2900" dirty="0">
              <a:effectLst/>
              <a:latin typeface="Calibri" panose="020F0502020204030204" pitchFamily="34" charset="0"/>
              <a:cs typeface="Calibri" panose="020F0502020204030204" pitchFamily="34" charset="0"/>
            </a:endParaRPr>
          </a:p>
          <a:p>
            <a:pPr marL="0" indent="0">
              <a:buNone/>
            </a:pPr>
            <a:endParaRPr lang="en-US" sz="2900" dirty="0">
              <a:effectLst/>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726437622"/>
      </p:ext>
    </p:extLst>
  </p:cSld>
  <p:clrMapOvr>
    <a:masterClrMapping/>
  </p:clrMapOvr>
  <mc:AlternateContent xmlns:mc="http://schemas.openxmlformats.org/markup-compatibility/2006" xmlns:p14="http://schemas.microsoft.com/office/powerpoint/2010/main">
    <mc:Choice Requires="p14">
      <p:transition spd="slow" p14:dur="2000" advTm="173303"/>
    </mc:Choice>
    <mc:Fallback xmlns="">
      <p:transition spd="slow" advTm="173303"/>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1438" y="1285874"/>
            <a:ext cx="9905998" cy="5172076"/>
          </a:xfrm>
        </p:spPr>
        <p:txBody>
          <a:bodyPr>
            <a:normAutofit/>
          </a:bodyPr>
          <a:lstStyle/>
          <a:p>
            <a:r>
              <a:rPr lang="en-US" sz="2400" b="1" dirty="0">
                <a:effectLst/>
                <a:latin typeface="Calibri" panose="020F0502020204030204" pitchFamily="34" charset="0"/>
                <a:cs typeface="Calibri" panose="020F0502020204030204" pitchFamily="34" charset="0"/>
              </a:rPr>
              <a:t>Use of several marketing tags severely affects the website load time: </a:t>
            </a:r>
            <a:r>
              <a:rPr lang="en-US" sz="2400" dirty="0">
                <a:effectLst/>
                <a:latin typeface="Calibri" panose="020F0502020204030204" pitchFamily="34" charset="0"/>
                <a:cs typeface="Calibri" panose="020F0502020204030204" pitchFamily="34" charset="0"/>
              </a:rPr>
              <a:t>Information from one data source (our website) is shared with other data sources such as Google Analytics, </a:t>
            </a:r>
            <a:r>
              <a:rPr lang="en-US" sz="2400" dirty="0" err="1">
                <a:effectLst/>
                <a:latin typeface="Calibri" panose="020F0502020204030204" pitchFamily="34" charset="0"/>
                <a:cs typeface="Calibri" panose="020F0502020204030204" pitchFamily="34" charset="0"/>
              </a:rPr>
              <a:t>Adwords</a:t>
            </a:r>
            <a:r>
              <a:rPr lang="en-US" sz="2400" dirty="0">
                <a:effectLst/>
                <a:latin typeface="Calibri" panose="020F0502020204030204" pitchFamily="34" charset="0"/>
                <a:cs typeface="Calibri" panose="020F0502020204030204" pitchFamily="34" charset="0"/>
              </a:rPr>
              <a:t>, Facebook pixels, Twitter, Bing Ads etc with the help of their respective tags. Tags are snippets of code, which are added to a site to collect information and send it to third parties. The issue with traditional tracking tags is that if they fire synchronously, they can slow down site speeds. </a:t>
            </a:r>
          </a:p>
          <a:p>
            <a:endParaRPr lang="en-US" sz="2400" dirty="0"/>
          </a:p>
        </p:txBody>
      </p:sp>
    </p:spTree>
    <p:extLst>
      <p:ext uri="{BB962C8B-B14F-4D97-AF65-F5344CB8AC3E}">
        <p14:creationId xmlns:p14="http://schemas.microsoft.com/office/powerpoint/2010/main" val="2237706585"/>
      </p:ext>
    </p:extLst>
  </p:cSld>
  <p:clrMapOvr>
    <a:masterClrMapping/>
  </p:clrMapOvr>
  <mc:AlternateContent xmlns:mc="http://schemas.openxmlformats.org/markup-compatibility/2006" xmlns:p14="http://schemas.microsoft.com/office/powerpoint/2010/main">
    <mc:Choice Requires="p14">
      <p:transition spd="slow" p14:dur="2000" advTm="100557"/>
    </mc:Choice>
    <mc:Fallback xmlns="">
      <p:transition spd="slow" advTm="100557"/>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1650</TotalTime>
  <Words>2430</Words>
  <Application>Microsoft Office PowerPoint</Application>
  <PresentationFormat>Widescreen</PresentationFormat>
  <Paragraphs>138</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Century Gothic</vt:lpstr>
      <vt:lpstr>Times New Roman</vt:lpstr>
      <vt:lpstr>Wingdings</vt:lpstr>
      <vt:lpstr>Mesh</vt:lpstr>
      <vt:lpstr>Development of features and components for ecommerce websites</vt:lpstr>
      <vt:lpstr>About The Organisation</vt:lpstr>
      <vt:lpstr>Project Profile</vt:lpstr>
      <vt:lpstr>Introduction to Development of Features and Components for ECommerce Websites </vt:lpstr>
      <vt:lpstr>PowerPoint Presentation</vt:lpstr>
      <vt:lpstr>PowerPoint Presentation</vt:lpstr>
      <vt:lpstr>INITIAL SYSTEM STUDY </vt:lpstr>
      <vt:lpstr>2.1  Problem Statement  </vt:lpstr>
      <vt:lpstr>PowerPoint Presentation</vt:lpstr>
      <vt:lpstr>2.2  Approach</vt:lpstr>
      <vt:lpstr>3. SYSTEM ANALYSIS </vt:lpstr>
      <vt:lpstr>3.1 Real-Time Information Sharing </vt:lpstr>
      <vt:lpstr>Fig: Diagramatic Representation of Polling and Webhook</vt:lpstr>
      <vt:lpstr>PowerPoint Presentation</vt:lpstr>
      <vt:lpstr>3.2 Asynchronous use of marketing tags </vt:lpstr>
      <vt:lpstr>PowerPoint Presentation</vt:lpstr>
      <vt:lpstr>PowerPoint Presentation</vt:lpstr>
      <vt:lpstr>Fig: Google Tag Manager Tracking code</vt:lpstr>
      <vt:lpstr>3.3 E-Commerce platform in Wordpress </vt:lpstr>
      <vt:lpstr>Fig: Pricing Page of GetPy.biz website built using Elementor</vt:lpstr>
      <vt:lpstr>PowerPoint Presentation</vt:lpstr>
      <vt:lpstr>Fig: control flow diagram of GetPy.biz website</vt:lpstr>
      <vt:lpstr>4. SYSTEM REQUIREMENTS SPECIFICATIONS </vt:lpstr>
      <vt:lpstr>5. SYSTEM DESIGN </vt:lpstr>
      <vt:lpstr>5.1 Webhook in Azure Automation </vt:lpstr>
      <vt:lpstr>PowerPoint Presentation</vt:lpstr>
      <vt:lpstr>PowerPoint Presentation</vt:lpstr>
      <vt:lpstr>Starting a runbook from a webhook</vt:lpstr>
      <vt:lpstr>Fig: WebhookData Parameter Properties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features and components for ecommerce websites</dc:title>
  <dc:creator>HIRAK JYOTI NATH</dc:creator>
  <cp:lastModifiedBy>HIRAK JYOTI NATH</cp:lastModifiedBy>
  <cp:revision>44</cp:revision>
  <dcterms:created xsi:type="dcterms:W3CDTF">2020-06-29T13:40:56Z</dcterms:created>
  <dcterms:modified xsi:type="dcterms:W3CDTF">2020-07-01T02:10:15Z</dcterms:modified>
</cp:coreProperties>
</file>