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65" r:id="rId6"/>
    <p:sldId id="266" r:id="rId7"/>
    <p:sldId id="267" r:id="rId8"/>
    <p:sldId id="257" r:id="rId9"/>
    <p:sldId id="258" r:id="rId10"/>
    <p:sldId id="261" r:id="rId11"/>
    <p:sldId id="259" r:id="rId12"/>
    <p:sldId id="260" r:id="rId13"/>
    <p:sldId id="262" r:id="rId14"/>
    <p:sldId id="263"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3B5E8A-9B39-4350-AA0E-0E1EAC9CD7FD}"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3716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B5E8A-9B39-4350-AA0E-0E1EAC9CD7FD}"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26350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B5E8A-9B39-4350-AA0E-0E1EAC9CD7FD}"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182376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B5E8A-9B39-4350-AA0E-0E1EAC9CD7FD}"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189409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B5E8A-9B39-4350-AA0E-0E1EAC9CD7FD}"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197479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3B5E8A-9B39-4350-AA0E-0E1EAC9CD7FD}"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259788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3B5E8A-9B39-4350-AA0E-0E1EAC9CD7FD}"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231757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3B5E8A-9B39-4350-AA0E-0E1EAC9CD7FD}"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428253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B5E8A-9B39-4350-AA0E-0E1EAC9CD7FD}"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8797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B5E8A-9B39-4350-AA0E-0E1EAC9CD7FD}"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60694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B5E8A-9B39-4350-AA0E-0E1EAC9CD7FD}"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D95F-EFBD-4737-99E1-212D08F79FD8}" type="slidenum">
              <a:rPr lang="en-IN" smtClean="0"/>
              <a:t>‹#›</a:t>
            </a:fld>
            <a:endParaRPr lang="en-IN"/>
          </a:p>
        </p:txBody>
      </p:sp>
    </p:spTree>
    <p:extLst>
      <p:ext uri="{BB962C8B-B14F-4D97-AF65-F5344CB8AC3E}">
        <p14:creationId xmlns:p14="http://schemas.microsoft.com/office/powerpoint/2010/main" val="344159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B5E8A-9B39-4350-AA0E-0E1EAC9CD7FD}" type="datetimeFigureOut">
              <a:rPr lang="en-IN" smtClean="0"/>
              <a:t>12-01-2023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ED95F-EFBD-4737-99E1-212D08F79FD8}" type="slidenum">
              <a:rPr lang="en-IN" smtClean="0"/>
              <a:t>‹#›</a:t>
            </a:fld>
            <a:endParaRPr lang="en-IN"/>
          </a:p>
        </p:txBody>
      </p:sp>
    </p:spTree>
    <p:extLst>
      <p:ext uri="{BB962C8B-B14F-4D97-AF65-F5344CB8AC3E}">
        <p14:creationId xmlns:p14="http://schemas.microsoft.com/office/powerpoint/2010/main" val="3903109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orrester.com/blogs/17-01-09-welcome_to_2017_the_year_of_devop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Devops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3809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development team</a:t>
            </a:r>
            <a:r>
              <a:rPr lang="en-US" dirty="0"/>
              <a:t> is responsible for developing, designing, and building the application. The </a:t>
            </a:r>
            <a:r>
              <a:rPr lang="en-US" b="1" dirty="0"/>
              <a:t>operation team</a:t>
            </a:r>
            <a:r>
              <a:rPr lang="en-US" dirty="0"/>
              <a:t> deals with the deployment and testing of the application. If there are problems with the application, the operation team also provides feedback to the development team. Now let us get to the history of </a:t>
            </a:r>
            <a:r>
              <a:rPr lang="en-US" dirty="0" err="1"/>
              <a:t>DevOps</a:t>
            </a:r>
            <a:r>
              <a:rPr lang="en-US" dirty="0"/>
              <a:t>.</a:t>
            </a:r>
            <a:endParaRPr lang="en-IN" dirty="0"/>
          </a:p>
        </p:txBody>
      </p:sp>
    </p:spTree>
    <p:extLst>
      <p:ext uri="{BB962C8B-B14F-4D97-AF65-F5344CB8AC3E}">
        <p14:creationId xmlns:p14="http://schemas.microsoft.com/office/powerpoint/2010/main" val="151576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err="1" smtClean="0"/>
              <a:t>DevOps</a:t>
            </a:r>
            <a:r>
              <a:rPr lang="en-US" dirty="0" smtClean="0"/>
              <a:t> promotes collaboration between Development and Operations team to deploy code to production faster in an automated &amp; repeatable way.</a:t>
            </a:r>
          </a:p>
          <a:p>
            <a:endParaRPr lang="en-US" dirty="0" smtClean="0"/>
          </a:p>
          <a:p>
            <a:r>
              <a:rPr lang="en-US" dirty="0" err="1" smtClean="0"/>
              <a:t>DevOps</a:t>
            </a:r>
            <a:r>
              <a:rPr lang="en-US" dirty="0" smtClean="0"/>
              <a:t> helps to increase organization speed to deliver applications and services. It also allows organizations to serve their customers better and compete more strongly in the market.</a:t>
            </a:r>
          </a:p>
          <a:p>
            <a:endParaRPr lang="en-US" dirty="0" smtClean="0"/>
          </a:p>
          <a:p>
            <a:r>
              <a:rPr lang="en-US" dirty="0" err="1" smtClean="0"/>
              <a:t>DevOps</a:t>
            </a:r>
            <a:r>
              <a:rPr lang="en-US" dirty="0" smtClean="0"/>
              <a:t> can also be defined as a sequence of development and IT operations with better communication and collaboration.</a:t>
            </a:r>
          </a:p>
          <a:p>
            <a:endParaRPr lang="en-US" dirty="0" smtClean="0"/>
          </a:p>
          <a:p>
            <a:r>
              <a:rPr lang="en-US" dirty="0" err="1" smtClean="0"/>
              <a:t>DevOps</a:t>
            </a:r>
            <a:r>
              <a:rPr lang="en-US" dirty="0" smtClean="0"/>
              <a:t> has become one of the most valuable business disciplines for enterprises or organizations. With the help of </a:t>
            </a:r>
            <a:r>
              <a:rPr lang="en-US" dirty="0" err="1" smtClean="0"/>
              <a:t>DevOps</a:t>
            </a:r>
            <a:r>
              <a:rPr lang="en-US" dirty="0" smtClean="0"/>
              <a:t>, quality, and speed of the application delivery has improved to a great extent.</a:t>
            </a:r>
            <a:endParaRPr lang="en-IN" dirty="0"/>
          </a:p>
        </p:txBody>
      </p:sp>
    </p:spTree>
    <p:extLst>
      <p:ext uri="{BB962C8B-B14F-4D97-AF65-F5344CB8AC3E}">
        <p14:creationId xmlns:p14="http://schemas.microsoft.com/office/powerpoint/2010/main" val="239820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t>
            </a:r>
            <a:r>
              <a:rPr lang="en-US" dirty="0" err="1" smtClean="0"/>
              <a:t>Devops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Let </a:t>
            </a:r>
            <a:r>
              <a:rPr lang="en-US" dirty="0"/>
              <a:t>us see some important events of </a:t>
            </a:r>
            <a:r>
              <a:rPr lang="en-US" dirty="0" err="1"/>
              <a:t>DevOps</a:t>
            </a:r>
            <a:r>
              <a:rPr lang="en-US" dirty="0"/>
              <a:t> :</a:t>
            </a:r>
          </a:p>
          <a:p>
            <a:r>
              <a:rPr lang="en-US" b="1" dirty="0"/>
              <a:t>2007-2008</a:t>
            </a:r>
            <a:r>
              <a:rPr lang="en-US" dirty="0"/>
              <a:t>: The </a:t>
            </a:r>
            <a:r>
              <a:rPr lang="en-US" dirty="0" err="1"/>
              <a:t>DevOps</a:t>
            </a:r>
            <a:r>
              <a:rPr lang="en-US" dirty="0"/>
              <a:t> idea was started</a:t>
            </a:r>
          </a:p>
          <a:p>
            <a:r>
              <a:rPr lang="en-US" b="1" dirty="0"/>
              <a:t>2009</a:t>
            </a:r>
            <a:r>
              <a:rPr lang="en-US" dirty="0"/>
              <a:t>: In the initial stage the first conference was ” Deploys a day: </a:t>
            </a:r>
            <a:r>
              <a:rPr lang="en-US" dirty="0" err="1"/>
              <a:t>Dev</a:t>
            </a:r>
            <a:r>
              <a:rPr lang="en-US" dirty="0"/>
              <a:t> and Ops cooperation of flicker.”  Another conference called “</a:t>
            </a:r>
            <a:r>
              <a:rPr lang="en-US" dirty="0" err="1"/>
              <a:t>DevOps</a:t>
            </a:r>
            <a:r>
              <a:rPr lang="en-US" dirty="0"/>
              <a:t> Days in Ghent, Belgium” also happened.</a:t>
            </a:r>
          </a:p>
          <a:p>
            <a:r>
              <a:rPr lang="en-US" b="1" dirty="0"/>
              <a:t>2010</a:t>
            </a:r>
            <a:r>
              <a:rPr lang="en-US" dirty="0"/>
              <a:t>:DevOps days conference happened in the United States at mount view, </a:t>
            </a:r>
            <a:r>
              <a:rPr lang="en-US" dirty="0" err="1"/>
              <a:t>calif.</a:t>
            </a:r>
            <a:endParaRPr lang="en-US" dirty="0"/>
          </a:p>
          <a:p>
            <a:r>
              <a:rPr lang="en-US" b="1" dirty="0"/>
              <a:t>2012</a:t>
            </a:r>
            <a:r>
              <a:rPr lang="en-US" dirty="0"/>
              <a:t>: </a:t>
            </a:r>
            <a:r>
              <a:rPr lang="en-US" dirty="0" err="1"/>
              <a:t>Allana</a:t>
            </a:r>
            <a:r>
              <a:rPr lang="en-US" dirty="0"/>
              <a:t> browns at puppet creates a state of </a:t>
            </a:r>
            <a:r>
              <a:rPr lang="en-US" dirty="0" err="1"/>
              <a:t>DevOps</a:t>
            </a:r>
            <a:r>
              <a:rPr lang="en-US" dirty="0"/>
              <a:t> report</a:t>
            </a:r>
          </a:p>
          <a:p>
            <a:r>
              <a:rPr lang="en-US" b="1" dirty="0"/>
              <a:t>2014</a:t>
            </a:r>
            <a:r>
              <a:rPr lang="en-US" dirty="0"/>
              <a:t>: Publishing the annual “State of </a:t>
            </a:r>
            <a:r>
              <a:rPr lang="en-US" dirty="0" err="1"/>
              <a:t>DevOps</a:t>
            </a:r>
            <a:r>
              <a:rPr lang="en-US" dirty="0"/>
              <a:t> report”</a:t>
            </a:r>
          </a:p>
          <a:p>
            <a:r>
              <a:rPr lang="en-US" b="1" dirty="0"/>
              <a:t>2017</a:t>
            </a:r>
            <a:r>
              <a:rPr lang="en-US" dirty="0"/>
              <a:t>: Forrester Research calls 2017 “</a:t>
            </a:r>
            <a:r>
              <a:rPr lang="en-US" dirty="0">
                <a:hlinkClick r:id="rId2"/>
              </a:rPr>
              <a:t>The Year of </a:t>
            </a:r>
            <a:r>
              <a:rPr lang="en-US" dirty="0" err="1">
                <a:hlinkClick r:id="rId2"/>
              </a:rPr>
              <a:t>DevOps</a:t>
            </a:r>
            <a:r>
              <a:rPr lang="en-US" dirty="0"/>
              <a:t>”</a:t>
            </a:r>
          </a:p>
          <a:p>
            <a:r>
              <a:rPr lang="en-US" b="1" dirty="0"/>
              <a:t>2018</a:t>
            </a:r>
            <a:r>
              <a:rPr lang="en-US" dirty="0"/>
              <a:t>: 30 </a:t>
            </a:r>
            <a:r>
              <a:rPr lang="en-US" dirty="0" err="1"/>
              <a:t>DevOps</a:t>
            </a:r>
            <a:r>
              <a:rPr lang="en-US" dirty="0"/>
              <a:t> day conferences were scheduled across the united states.</a:t>
            </a:r>
          </a:p>
          <a:p>
            <a:endParaRPr lang="en-IN" dirty="0"/>
          </a:p>
        </p:txBody>
      </p:sp>
    </p:spTree>
    <p:extLst>
      <p:ext uri="{BB962C8B-B14F-4D97-AF65-F5344CB8AC3E}">
        <p14:creationId xmlns:p14="http://schemas.microsoft.com/office/powerpoint/2010/main" val="101115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did we need </a:t>
            </a:r>
            <a:r>
              <a:rPr lang="en-US" b="1" dirty="0" err="1"/>
              <a:t>DevOps</a:t>
            </a:r>
            <a:r>
              <a:rPr lang="en-US" b="1" dirty="0"/>
              <a:t>?</a:t>
            </a:r>
            <a:r>
              <a:rPr lang="en-US" dirty="0"/>
              <a:t/>
            </a:r>
            <a:br>
              <a:rPr lang="en-US" dirty="0"/>
            </a:br>
            <a:endParaRPr lang="en-IN" dirty="0"/>
          </a:p>
        </p:txBody>
      </p:sp>
      <p:sp>
        <p:nvSpPr>
          <p:cNvPr id="3" name="Content Placeholder 2"/>
          <p:cNvSpPr>
            <a:spLocks noGrp="1"/>
          </p:cNvSpPr>
          <p:nvPr>
            <p:ph idx="1"/>
          </p:nvPr>
        </p:nvSpPr>
        <p:spPr>
          <a:xfrm>
            <a:off x="502023" y="1252536"/>
            <a:ext cx="5257800" cy="5349969"/>
          </a:xfrm>
        </p:spPr>
        <p:txBody>
          <a:bodyPr>
            <a:normAutofit/>
          </a:bodyPr>
          <a:lstStyle/>
          <a:p>
            <a:r>
              <a:rPr lang="en-US" dirty="0" smtClean="0"/>
              <a:t>Traditional Model Problem</a:t>
            </a:r>
          </a:p>
          <a:p>
            <a:r>
              <a:rPr lang="en-US" dirty="0" smtClean="0"/>
              <a:t>Agile methodology problem</a:t>
            </a:r>
          </a:p>
          <a:p>
            <a:r>
              <a:rPr lang="en-US" dirty="0" smtClean="0"/>
              <a:t>Delay in Project feedback</a:t>
            </a:r>
          </a:p>
          <a:p>
            <a:pPr algn="just"/>
            <a:r>
              <a:rPr lang="en-US" dirty="0" err="1"/>
              <a:t>DevOps</a:t>
            </a:r>
            <a:r>
              <a:rPr lang="en-US" dirty="0"/>
              <a:t> is a practice or a methodology in which the development and operations teams work together by including automation at the initial stages. So they can work on rapidly changing systems, fix bugs, and help to deliver a good quality of software in time.</a:t>
            </a:r>
            <a:endParaRPr lang="en-IN" dirty="0"/>
          </a:p>
        </p:txBody>
      </p:sp>
      <p:pic>
        <p:nvPicPr>
          <p:cNvPr id="4" name="Picture 3"/>
          <p:cNvPicPr>
            <a:picLocks noChangeAspect="1"/>
          </p:cNvPicPr>
          <p:nvPr/>
        </p:nvPicPr>
        <p:blipFill>
          <a:blip r:embed="rId2"/>
          <a:stretch>
            <a:fillRect/>
          </a:stretch>
        </p:blipFill>
        <p:spPr>
          <a:xfrm>
            <a:off x="6001870" y="1928859"/>
            <a:ext cx="5953125" cy="2400300"/>
          </a:xfrm>
          <a:prstGeom prst="rect">
            <a:avLst/>
          </a:prstGeom>
        </p:spPr>
      </p:pic>
    </p:spTree>
    <p:extLst>
      <p:ext uri="{BB962C8B-B14F-4D97-AF65-F5344CB8AC3E}">
        <p14:creationId xmlns:p14="http://schemas.microsoft.com/office/powerpoint/2010/main" val="48164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Learn </a:t>
            </a:r>
            <a:r>
              <a:rPr lang="en-IN" b="1" dirty="0" err="1"/>
              <a:t>DevOps</a:t>
            </a:r>
            <a:r>
              <a:rPr lang="en-IN" b="1" dirty="0"/>
              <a:t>?</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US" b="1" dirty="0"/>
              <a:t>Improved Quality:</a:t>
            </a:r>
            <a:r>
              <a:rPr lang="en-US" dirty="0"/>
              <a:t> </a:t>
            </a:r>
            <a:r>
              <a:rPr lang="en-US" dirty="0" err="1"/>
              <a:t>DevOps</a:t>
            </a:r>
            <a:r>
              <a:rPr lang="en-US" dirty="0"/>
              <a:t> can help ensure that your applications are delivered on time and with high quality, and it can also help reduce the number of errors and defects in your code.</a:t>
            </a:r>
          </a:p>
          <a:p>
            <a:r>
              <a:rPr lang="en-US" b="1" dirty="0"/>
              <a:t>Faster Development Processes:</a:t>
            </a:r>
            <a:r>
              <a:rPr lang="en-US" dirty="0"/>
              <a:t> With </a:t>
            </a:r>
            <a:r>
              <a:rPr lang="en-US" dirty="0" err="1"/>
              <a:t>DevOps</a:t>
            </a:r>
            <a:r>
              <a:rPr lang="en-US" dirty="0"/>
              <a:t> in place, you can deploy new features faster and more efficiently. It will help you release new versions of your applications more frequently, leading to a higher level of customer satisfaction.</a:t>
            </a:r>
          </a:p>
          <a:p>
            <a:r>
              <a:rPr lang="en-US" b="1" dirty="0"/>
              <a:t>Increased Agility:</a:t>
            </a:r>
            <a:r>
              <a:rPr lang="en-US" dirty="0"/>
              <a:t> </a:t>
            </a:r>
            <a:r>
              <a:rPr lang="en-US" dirty="0" err="1"/>
              <a:t>DevOps</a:t>
            </a:r>
            <a:r>
              <a:rPr lang="en-US" dirty="0"/>
              <a:t> quickly respond to changes in the market or regulatory environment. This will enable you to stay ahead of the competition and maintain a leadership position in your field.</a:t>
            </a:r>
          </a:p>
          <a:p>
            <a:r>
              <a:rPr lang="en-US" b="1" dirty="0"/>
              <a:t>Reduced risk:</a:t>
            </a:r>
            <a:r>
              <a:rPr lang="en-US" dirty="0"/>
              <a:t> Operators can take over specific tasks or processes previously handled by developers, leading to a decrease in the number of errors and increased efficiency.</a:t>
            </a:r>
          </a:p>
          <a:p>
            <a:r>
              <a:rPr lang="en-US" b="1" dirty="0"/>
              <a:t>Improved communication:</a:t>
            </a:r>
            <a:r>
              <a:rPr lang="en-US" dirty="0"/>
              <a:t> When developers and operators work together closely, they can identify problems early on and make necessary changes before they become major issues.</a:t>
            </a:r>
          </a:p>
          <a:p>
            <a:pPr marL="0" indent="0">
              <a:buNone/>
            </a:pPr>
            <a:endParaRPr lang="en-IN" dirty="0"/>
          </a:p>
        </p:txBody>
      </p:sp>
    </p:spTree>
    <p:extLst>
      <p:ext uri="{BB962C8B-B14F-4D97-AF65-F5344CB8AC3E}">
        <p14:creationId xmlns:p14="http://schemas.microsoft.com/office/powerpoint/2010/main" val="121560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a:t>
            </a:r>
            <a:r>
              <a:rPr lang="en-IN" b="1" dirty="0" err="1"/>
              <a:t>DevOps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Online Financial Trading Company</a:t>
            </a:r>
          </a:p>
          <a:p>
            <a:r>
              <a:rPr lang="en-US" dirty="0"/>
              <a:t>Use of </a:t>
            </a:r>
            <a:r>
              <a:rPr lang="en-US" dirty="0" err="1"/>
              <a:t>DevOps</a:t>
            </a:r>
            <a:r>
              <a:rPr lang="en-US" dirty="0"/>
              <a:t> in Network cycling</a:t>
            </a:r>
          </a:p>
          <a:p>
            <a:r>
              <a:rPr lang="en-US" dirty="0"/>
              <a:t>Application in Car Manufacturing Industries</a:t>
            </a:r>
          </a:p>
          <a:p>
            <a:r>
              <a:rPr lang="en-US" dirty="0"/>
              <a:t>Benefits to Airlines Industry</a:t>
            </a:r>
          </a:p>
          <a:p>
            <a:r>
              <a:rPr lang="en-US" dirty="0"/>
              <a:t>It helps to decrease Computation Cost and Operation Time</a:t>
            </a:r>
          </a:p>
          <a:p>
            <a:r>
              <a:rPr lang="en-US" dirty="0"/>
              <a:t>Able to provide a better quality of applications to their customers</a:t>
            </a:r>
          </a:p>
          <a:p>
            <a:r>
              <a:rPr lang="en-US" dirty="0" err="1"/>
              <a:t>DevOps</a:t>
            </a:r>
            <a:r>
              <a:rPr lang="en-US" dirty="0"/>
              <a:t> helps in faster delivery of applications</a:t>
            </a:r>
          </a:p>
          <a:p>
            <a:endParaRPr lang="en-IN" dirty="0"/>
          </a:p>
        </p:txBody>
      </p:sp>
    </p:spTree>
    <p:extLst>
      <p:ext uri="{BB962C8B-B14F-4D97-AF65-F5344CB8AC3E}">
        <p14:creationId xmlns:p14="http://schemas.microsoft.com/office/powerpoint/2010/main" val="383350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a:t>
            </a:r>
            <a:r>
              <a:rPr lang="en-US" dirty="0" err="1" smtClean="0"/>
              <a:t>Devops</a:t>
            </a:r>
            <a:endParaRPr lang="en-IN" dirty="0"/>
          </a:p>
        </p:txBody>
      </p:sp>
      <p:pic>
        <p:nvPicPr>
          <p:cNvPr id="4" name="Content Placeholder 3"/>
          <p:cNvPicPr>
            <a:picLocks noGrp="1" noChangeAspect="1"/>
          </p:cNvPicPr>
          <p:nvPr>
            <p:ph idx="1"/>
          </p:nvPr>
        </p:nvPicPr>
        <p:blipFill>
          <a:blip r:embed="rId2"/>
          <a:stretch>
            <a:fillRect/>
          </a:stretch>
        </p:blipFill>
        <p:spPr>
          <a:xfrm>
            <a:off x="2073929" y="1811711"/>
            <a:ext cx="8280307" cy="3830664"/>
          </a:xfrm>
          <a:prstGeom prst="rect">
            <a:avLst/>
          </a:prstGeom>
        </p:spPr>
      </p:pic>
    </p:spTree>
    <p:extLst>
      <p:ext uri="{BB962C8B-B14F-4D97-AF65-F5344CB8AC3E}">
        <p14:creationId xmlns:p14="http://schemas.microsoft.com/office/powerpoint/2010/main" val="84704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Model</a:t>
            </a:r>
            <a:endParaRPr lang="en-IN" dirty="0"/>
          </a:p>
        </p:txBody>
      </p:sp>
      <p:pic>
        <p:nvPicPr>
          <p:cNvPr id="4" name="Content Placeholder 3"/>
          <p:cNvPicPr>
            <a:picLocks noGrp="1" noChangeAspect="1"/>
          </p:cNvPicPr>
          <p:nvPr>
            <p:ph idx="1"/>
          </p:nvPr>
        </p:nvPicPr>
        <p:blipFill>
          <a:blip r:embed="rId2"/>
          <a:stretch>
            <a:fillRect/>
          </a:stretch>
        </p:blipFill>
        <p:spPr>
          <a:xfrm>
            <a:off x="1603841" y="1797376"/>
            <a:ext cx="8521794" cy="4380833"/>
          </a:xfrm>
          <a:prstGeom prst="rect">
            <a:avLst/>
          </a:prstGeom>
        </p:spPr>
      </p:pic>
    </p:spTree>
    <p:extLst>
      <p:ext uri="{BB962C8B-B14F-4D97-AF65-F5344CB8AC3E}">
        <p14:creationId xmlns:p14="http://schemas.microsoft.com/office/powerpoint/2010/main" val="43529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4656" y="808878"/>
            <a:ext cx="9366438" cy="5107588"/>
          </a:xfrm>
          <a:prstGeom prst="rect">
            <a:avLst/>
          </a:prstGeom>
        </p:spPr>
      </p:pic>
    </p:spTree>
    <p:extLst>
      <p:ext uri="{BB962C8B-B14F-4D97-AF65-F5344CB8AC3E}">
        <p14:creationId xmlns:p14="http://schemas.microsoft.com/office/powerpoint/2010/main" val="248319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IN" dirty="0"/>
          </a:p>
        </p:txBody>
      </p:sp>
      <p:pic>
        <p:nvPicPr>
          <p:cNvPr id="4" name="Content Placeholder 3"/>
          <p:cNvPicPr>
            <a:picLocks noGrp="1" noChangeAspect="1"/>
          </p:cNvPicPr>
          <p:nvPr>
            <p:ph idx="1"/>
          </p:nvPr>
        </p:nvPicPr>
        <p:blipFill>
          <a:blip r:embed="rId2"/>
          <a:stretch>
            <a:fillRect/>
          </a:stretch>
        </p:blipFill>
        <p:spPr>
          <a:xfrm>
            <a:off x="1433513" y="1690688"/>
            <a:ext cx="9324974" cy="4299700"/>
          </a:xfrm>
          <a:prstGeom prst="rect">
            <a:avLst/>
          </a:prstGeom>
        </p:spPr>
      </p:pic>
    </p:spTree>
    <p:extLst>
      <p:ext uri="{BB962C8B-B14F-4D97-AF65-F5344CB8AC3E}">
        <p14:creationId xmlns:p14="http://schemas.microsoft.com/office/powerpoint/2010/main" val="232013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53644" y="1481091"/>
            <a:ext cx="9335061" cy="5006184"/>
          </a:xfrm>
          <a:prstGeom prst="rect">
            <a:avLst/>
          </a:prstGeom>
        </p:spPr>
      </p:pic>
    </p:spTree>
    <p:extLst>
      <p:ext uri="{BB962C8B-B14F-4D97-AF65-F5344CB8AC3E}">
        <p14:creationId xmlns:p14="http://schemas.microsoft.com/office/powerpoint/2010/main" val="53503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pic>
        <p:nvPicPr>
          <p:cNvPr id="4" name="Content Placeholder 3"/>
          <p:cNvPicPr>
            <a:picLocks noGrp="1" noChangeAspect="1"/>
          </p:cNvPicPr>
          <p:nvPr>
            <p:ph idx="1"/>
          </p:nvPr>
        </p:nvPicPr>
        <p:blipFill>
          <a:blip r:embed="rId2"/>
          <a:stretch>
            <a:fillRect/>
          </a:stretch>
        </p:blipFill>
        <p:spPr>
          <a:xfrm>
            <a:off x="838200" y="1798265"/>
            <a:ext cx="9979019" cy="4481512"/>
          </a:xfrm>
          <a:prstGeom prst="rect">
            <a:avLst/>
          </a:prstGeom>
        </p:spPr>
      </p:pic>
    </p:spTree>
    <p:extLst>
      <p:ext uri="{BB962C8B-B14F-4D97-AF65-F5344CB8AC3E}">
        <p14:creationId xmlns:p14="http://schemas.microsoft.com/office/powerpoint/2010/main" val="421003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85924" y="561135"/>
            <a:ext cx="7861487" cy="4916761"/>
          </a:xfrm>
          <a:prstGeom prst="rect">
            <a:avLst/>
          </a:prstGeom>
        </p:spPr>
      </p:pic>
    </p:spTree>
    <p:extLst>
      <p:ext uri="{BB962C8B-B14F-4D97-AF65-F5344CB8AC3E}">
        <p14:creationId xmlns:p14="http://schemas.microsoft.com/office/powerpoint/2010/main" val="60005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1294093"/>
          </a:xfrm>
        </p:spPr>
        <p:txBody>
          <a:bodyPr/>
          <a:lstStyle/>
          <a:p>
            <a:r>
              <a:rPr lang="en-US" dirty="0"/>
              <a:t>The </a:t>
            </a:r>
            <a:r>
              <a:rPr lang="en-US" dirty="0" err="1"/>
              <a:t>DevOps</a:t>
            </a:r>
            <a:r>
              <a:rPr lang="en-US" dirty="0"/>
              <a:t> is the combination of two words, one is </a:t>
            </a:r>
            <a:r>
              <a:rPr lang="en-US" b="1" dirty="0"/>
              <a:t>Development</a:t>
            </a:r>
            <a:r>
              <a:rPr lang="en-US" dirty="0"/>
              <a:t> and other is </a:t>
            </a:r>
            <a:r>
              <a:rPr lang="en-US" b="1" dirty="0"/>
              <a:t>Operations</a:t>
            </a:r>
            <a:r>
              <a:rPr lang="en-US" dirty="0"/>
              <a:t>. It is a culture to promote the development and operation process collectively</a:t>
            </a:r>
            <a:r>
              <a:rPr lang="en-US" dirty="0" smtClean="0"/>
              <a:t>.</a:t>
            </a:r>
          </a:p>
          <a:p>
            <a:endParaRPr lang="en-IN" dirty="0"/>
          </a:p>
        </p:txBody>
      </p:sp>
      <p:pic>
        <p:nvPicPr>
          <p:cNvPr id="1030" name="Picture 6" descr="DevOp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339" y="3119718"/>
            <a:ext cx="2896907" cy="2896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1751293"/>
          </a:xfrm>
        </p:spPr>
        <p:txBody>
          <a:bodyPr>
            <a:normAutofit fontScale="77500" lnSpcReduction="20000"/>
          </a:bodyPr>
          <a:lstStyle/>
          <a:p>
            <a:r>
              <a:rPr lang="en-US" dirty="0"/>
              <a:t> This allows a single team to handle the entire application lifecycle, from development to </a:t>
            </a:r>
            <a:r>
              <a:rPr lang="en-US" b="1" dirty="0"/>
              <a:t>testing, deployment</a:t>
            </a:r>
            <a:r>
              <a:rPr lang="en-US" dirty="0"/>
              <a:t>, and </a:t>
            </a:r>
            <a:r>
              <a:rPr lang="en-US" b="1" dirty="0"/>
              <a:t>operations</a:t>
            </a:r>
            <a:r>
              <a:rPr lang="en-US" dirty="0"/>
              <a:t>. </a:t>
            </a:r>
            <a:r>
              <a:rPr lang="en-US" dirty="0" err="1"/>
              <a:t>DevOps</a:t>
            </a:r>
            <a:r>
              <a:rPr lang="en-US" dirty="0"/>
              <a:t> helps you to reduce the disconnection between software developers, quality assurance (QA) engineers, and system administrators.</a:t>
            </a:r>
          </a:p>
          <a:p>
            <a:r>
              <a:rPr lang="en-US" dirty="0" smtClean="0"/>
              <a:t/>
            </a:r>
            <a:br>
              <a:rPr lang="en-US" dirty="0" smtClean="0"/>
            </a:br>
            <a:endParaRPr lang="en-IN" dirty="0"/>
          </a:p>
        </p:txBody>
      </p:sp>
      <p:pic>
        <p:nvPicPr>
          <p:cNvPr id="2050" name="Picture 2" descr="DevOp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505" y="2850777"/>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84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278</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Devops</vt:lpstr>
      <vt:lpstr>Traditional Model</vt:lpstr>
      <vt:lpstr>PowerPoint Presentation</vt:lpstr>
      <vt:lpstr>Agile Methodology</vt:lpstr>
      <vt:lpstr>PowerPoint Presentation</vt:lpstr>
      <vt:lpstr>Limitations</vt:lpstr>
      <vt:lpstr>PowerPoint Presentation</vt:lpstr>
      <vt:lpstr>PowerPoint Presentation</vt:lpstr>
      <vt:lpstr>PowerPoint Presentation</vt:lpstr>
      <vt:lpstr>PowerPoint Presentation</vt:lpstr>
      <vt:lpstr>PowerPoint Presentation</vt:lpstr>
      <vt:lpstr>History of Devops</vt:lpstr>
      <vt:lpstr>Why did we need DevOps? </vt:lpstr>
      <vt:lpstr>Why Learn DevOps? </vt:lpstr>
      <vt:lpstr>Applications of DevOps </vt:lpstr>
      <vt:lpstr>Stages in Devops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Welcome</dc:creator>
  <cp:lastModifiedBy>Welcome</cp:lastModifiedBy>
  <cp:revision>9</cp:revision>
  <dcterms:created xsi:type="dcterms:W3CDTF">2023-01-12T05:04:05Z</dcterms:created>
  <dcterms:modified xsi:type="dcterms:W3CDTF">2023-01-12T11:24:58Z</dcterms:modified>
</cp:coreProperties>
</file>