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yoti Maharana" userId="eb34158c4941e8dc" providerId="LiveId" clId="{FC44C64B-86F5-4EA9-8663-23CBC2110958}"/>
    <pc:docChg chg="undo custSel addSld modSld">
      <pc:chgData name="Jyoti Maharana" userId="eb34158c4941e8dc" providerId="LiveId" clId="{FC44C64B-86F5-4EA9-8663-23CBC2110958}" dt="2023-03-02T13:22:04.757" v="188"/>
      <pc:docMkLst>
        <pc:docMk/>
      </pc:docMkLst>
      <pc:sldChg chg="modSp mod">
        <pc:chgData name="Jyoti Maharana" userId="eb34158c4941e8dc" providerId="LiveId" clId="{FC44C64B-86F5-4EA9-8663-23CBC2110958}" dt="2023-03-02T09:57:41.120" v="137" actId="1076"/>
        <pc:sldMkLst>
          <pc:docMk/>
          <pc:sldMk cId="840661256" sldId="257"/>
        </pc:sldMkLst>
        <pc:spChg chg="mod">
          <ac:chgData name="Jyoti Maharana" userId="eb34158c4941e8dc" providerId="LiveId" clId="{FC44C64B-86F5-4EA9-8663-23CBC2110958}" dt="2023-03-02T09:48:57.436" v="133" actId="255"/>
          <ac:spMkLst>
            <pc:docMk/>
            <pc:sldMk cId="840661256" sldId="257"/>
            <ac:spMk id="2" creationId="{11E3A907-4E91-DB1E-8635-7E93660FBA57}"/>
          </ac:spMkLst>
        </pc:spChg>
        <pc:spChg chg="mod">
          <ac:chgData name="Jyoti Maharana" userId="eb34158c4941e8dc" providerId="LiveId" clId="{FC44C64B-86F5-4EA9-8663-23CBC2110958}" dt="2023-03-02T09:38:16.626" v="6" actId="20577"/>
          <ac:spMkLst>
            <pc:docMk/>
            <pc:sldMk cId="840661256" sldId="257"/>
            <ac:spMk id="6" creationId="{248D3BE5-E36C-8B81-B30A-023A5371F4DB}"/>
          </ac:spMkLst>
        </pc:spChg>
        <pc:picChg chg="mod">
          <ac:chgData name="Jyoti Maharana" userId="eb34158c4941e8dc" providerId="LiveId" clId="{FC44C64B-86F5-4EA9-8663-23CBC2110958}" dt="2023-03-02T09:57:41.120" v="137" actId="1076"/>
          <ac:picMkLst>
            <pc:docMk/>
            <pc:sldMk cId="840661256" sldId="257"/>
            <ac:picMk id="8" creationId="{83C441D8-6B4E-5DE6-97E5-27E70D379D97}"/>
          </ac:picMkLst>
        </pc:picChg>
      </pc:sldChg>
      <pc:sldChg chg="modSp mod">
        <pc:chgData name="Jyoti Maharana" userId="eb34158c4941e8dc" providerId="LiveId" clId="{FC44C64B-86F5-4EA9-8663-23CBC2110958}" dt="2023-03-02T09:39:04.720" v="13"/>
        <pc:sldMkLst>
          <pc:docMk/>
          <pc:sldMk cId="2685801738" sldId="258"/>
        </pc:sldMkLst>
        <pc:spChg chg="mod">
          <ac:chgData name="Jyoti Maharana" userId="eb34158c4941e8dc" providerId="LiveId" clId="{FC44C64B-86F5-4EA9-8663-23CBC2110958}" dt="2023-03-02T09:39:04.720" v="13"/>
          <ac:spMkLst>
            <pc:docMk/>
            <pc:sldMk cId="2685801738" sldId="258"/>
            <ac:spMk id="2" creationId="{830F3E69-B914-DC0B-2319-A35B1BE6314A}"/>
          </ac:spMkLst>
        </pc:spChg>
      </pc:sldChg>
      <pc:sldChg chg="addSp delSp modSp mod">
        <pc:chgData name="Jyoti Maharana" userId="eb34158c4941e8dc" providerId="LiveId" clId="{FC44C64B-86F5-4EA9-8663-23CBC2110958}" dt="2023-03-02T09:55:38.685" v="136" actId="1076"/>
        <pc:sldMkLst>
          <pc:docMk/>
          <pc:sldMk cId="1128269385" sldId="259"/>
        </pc:sldMkLst>
        <pc:picChg chg="del">
          <ac:chgData name="Jyoti Maharana" userId="eb34158c4941e8dc" providerId="LiveId" clId="{FC44C64B-86F5-4EA9-8663-23CBC2110958}" dt="2023-03-02T09:54:57.611" v="134" actId="478"/>
          <ac:picMkLst>
            <pc:docMk/>
            <pc:sldMk cId="1128269385" sldId="259"/>
            <ac:picMk id="10" creationId="{7958DB7B-24F3-A970-DD66-E97068FDAF6C}"/>
          </ac:picMkLst>
        </pc:picChg>
        <pc:picChg chg="add mod">
          <ac:chgData name="Jyoti Maharana" userId="eb34158c4941e8dc" providerId="LiveId" clId="{FC44C64B-86F5-4EA9-8663-23CBC2110958}" dt="2023-03-02T09:55:38.685" v="136" actId="1076"/>
          <ac:picMkLst>
            <pc:docMk/>
            <pc:sldMk cId="1128269385" sldId="259"/>
            <ac:picMk id="13" creationId="{6B59D14C-694E-0445-67BD-1C63DDE3BF3D}"/>
          </ac:picMkLst>
        </pc:picChg>
      </pc:sldChg>
      <pc:sldChg chg="modSp mod">
        <pc:chgData name="Jyoti Maharana" userId="eb34158c4941e8dc" providerId="LiveId" clId="{FC44C64B-86F5-4EA9-8663-23CBC2110958}" dt="2023-03-02T09:39:56.960" v="32" actId="20577"/>
        <pc:sldMkLst>
          <pc:docMk/>
          <pc:sldMk cId="2954611038" sldId="260"/>
        </pc:sldMkLst>
        <pc:spChg chg="mod">
          <ac:chgData name="Jyoti Maharana" userId="eb34158c4941e8dc" providerId="LiveId" clId="{FC44C64B-86F5-4EA9-8663-23CBC2110958}" dt="2023-03-02T09:39:56.960" v="32" actId="20577"/>
          <ac:spMkLst>
            <pc:docMk/>
            <pc:sldMk cId="2954611038" sldId="260"/>
            <ac:spMk id="2" creationId="{25FF39C8-F33A-1D89-0E78-F2AEDFF8638D}"/>
          </ac:spMkLst>
        </pc:spChg>
      </pc:sldChg>
      <pc:sldChg chg="modSp mod">
        <pc:chgData name="Jyoti Maharana" userId="eb34158c4941e8dc" providerId="LiveId" clId="{FC44C64B-86F5-4EA9-8663-23CBC2110958}" dt="2023-03-02T09:40:47.533" v="41" actId="255"/>
        <pc:sldMkLst>
          <pc:docMk/>
          <pc:sldMk cId="723108455" sldId="261"/>
        </pc:sldMkLst>
        <pc:spChg chg="mod">
          <ac:chgData name="Jyoti Maharana" userId="eb34158c4941e8dc" providerId="LiveId" clId="{FC44C64B-86F5-4EA9-8663-23CBC2110958}" dt="2023-03-02T09:40:40.078" v="40" actId="14100"/>
          <ac:spMkLst>
            <pc:docMk/>
            <pc:sldMk cId="723108455" sldId="261"/>
            <ac:spMk id="2" creationId="{66733EE6-4965-7046-100A-F50E547E851E}"/>
          </ac:spMkLst>
        </pc:spChg>
        <pc:spChg chg="mod">
          <ac:chgData name="Jyoti Maharana" userId="eb34158c4941e8dc" providerId="LiveId" clId="{FC44C64B-86F5-4EA9-8663-23CBC2110958}" dt="2023-03-02T09:40:47.533" v="41" actId="255"/>
          <ac:spMkLst>
            <pc:docMk/>
            <pc:sldMk cId="723108455" sldId="261"/>
            <ac:spMk id="3" creationId="{AB26CE4A-A2B9-1273-2620-E7D1B596FED9}"/>
          </ac:spMkLst>
        </pc:spChg>
      </pc:sldChg>
      <pc:sldChg chg="modSp mod">
        <pc:chgData name="Jyoti Maharana" userId="eb34158c4941e8dc" providerId="LiveId" clId="{FC44C64B-86F5-4EA9-8663-23CBC2110958}" dt="2023-03-02T09:41:42.578" v="72" actId="1076"/>
        <pc:sldMkLst>
          <pc:docMk/>
          <pc:sldMk cId="1437199815" sldId="262"/>
        </pc:sldMkLst>
        <pc:spChg chg="mod">
          <ac:chgData name="Jyoti Maharana" userId="eb34158c4941e8dc" providerId="LiveId" clId="{FC44C64B-86F5-4EA9-8663-23CBC2110958}" dt="2023-03-02T09:41:42.578" v="72" actId="1076"/>
          <ac:spMkLst>
            <pc:docMk/>
            <pc:sldMk cId="1437199815" sldId="262"/>
            <ac:spMk id="3" creationId="{12B2DD46-48CC-DFD4-D81C-62839DD07631}"/>
          </ac:spMkLst>
        </pc:spChg>
      </pc:sldChg>
      <pc:sldChg chg="addSp modSp mod">
        <pc:chgData name="Jyoti Maharana" userId="eb34158c4941e8dc" providerId="LiveId" clId="{FC44C64B-86F5-4EA9-8663-23CBC2110958}" dt="2023-03-02T09:42:48.888" v="85"/>
        <pc:sldMkLst>
          <pc:docMk/>
          <pc:sldMk cId="720293281" sldId="263"/>
        </pc:sldMkLst>
        <pc:spChg chg="add mod">
          <ac:chgData name="Jyoti Maharana" userId="eb34158c4941e8dc" providerId="LiveId" clId="{FC44C64B-86F5-4EA9-8663-23CBC2110958}" dt="2023-03-02T09:42:48.888" v="85"/>
          <ac:spMkLst>
            <pc:docMk/>
            <pc:sldMk cId="720293281" sldId="263"/>
            <ac:spMk id="10" creationId="{5E359325-051D-39BA-8AFD-2C2FDF1D38B4}"/>
          </ac:spMkLst>
        </pc:spChg>
      </pc:sldChg>
      <pc:sldChg chg="modSp mod">
        <pc:chgData name="Jyoti Maharana" userId="eb34158c4941e8dc" providerId="LiveId" clId="{FC44C64B-86F5-4EA9-8663-23CBC2110958}" dt="2023-03-02T09:43:59.085" v="94" actId="20577"/>
        <pc:sldMkLst>
          <pc:docMk/>
          <pc:sldMk cId="2784380435" sldId="264"/>
        </pc:sldMkLst>
        <pc:spChg chg="mod">
          <ac:chgData name="Jyoti Maharana" userId="eb34158c4941e8dc" providerId="LiveId" clId="{FC44C64B-86F5-4EA9-8663-23CBC2110958}" dt="2023-03-02T09:43:59.085" v="94" actId="20577"/>
          <ac:spMkLst>
            <pc:docMk/>
            <pc:sldMk cId="2784380435" sldId="264"/>
            <ac:spMk id="2" creationId="{D49010D4-7D37-5E6F-46DC-2CE03FD0F638}"/>
          </ac:spMkLst>
        </pc:spChg>
        <pc:spChg chg="mod">
          <ac:chgData name="Jyoti Maharana" userId="eb34158c4941e8dc" providerId="LiveId" clId="{FC44C64B-86F5-4EA9-8663-23CBC2110958}" dt="2023-03-02T09:43:41.091" v="90" actId="255"/>
          <ac:spMkLst>
            <pc:docMk/>
            <pc:sldMk cId="2784380435" sldId="264"/>
            <ac:spMk id="3" creationId="{18DE69FD-B92B-52E2-D409-FDB2BF1B5A05}"/>
          </ac:spMkLst>
        </pc:spChg>
      </pc:sldChg>
      <pc:sldChg chg="addSp modSp mod">
        <pc:chgData name="Jyoti Maharana" userId="eb34158c4941e8dc" providerId="LiveId" clId="{FC44C64B-86F5-4EA9-8663-23CBC2110958}" dt="2023-03-02T09:44:21.434" v="96" actId="1076"/>
        <pc:sldMkLst>
          <pc:docMk/>
          <pc:sldMk cId="3497829406" sldId="265"/>
        </pc:sldMkLst>
        <pc:spChg chg="add mod">
          <ac:chgData name="Jyoti Maharana" userId="eb34158c4941e8dc" providerId="LiveId" clId="{FC44C64B-86F5-4EA9-8663-23CBC2110958}" dt="2023-03-02T09:44:21.434" v="96" actId="1076"/>
          <ac:spMkLst>
            <pc:docMk/>
            <pc:sldMk cId="3497829406" sldId="265"/>
            <ac:spMk id="9" creationId="{00AEF340-BA03-67D1-8989-3F3DD1FC76E7}"/>
          </ac:spMkLst>
        </pc:spChg>
      </pc:sldChg>
      <pc:sldChg chg="modSp mod">
        <pc:chgData name="Jyoti Maharana" userId="eb34158c4941e8dc" providerId="LiveId" clId="{FC44C64B-86F5-4EA9-8663-23CBC2110958}" dt="2023-03-02T09:44:47.585" v="101" actId="20577"/>
        <pc:sldMkLst>
          <pc:docMk/>
          <pc:sldMk cId="3688819781" sldId="266"/>
        </pc:sldMkLst>
        <pc:spChg chg="mod">
          <ac:chgData name="Jyoti Maharana" userId="eb34158c4941e8dc" providerId="LiveId" clId="{FC44C64B-86F5-4EA9-8663-23CBC2110958}" dt="2023-03-02T09:44:47.585" v="101" actId="20577"/>
          <ac:spMkLst>
            <pc:docMk/>
            <pc:sldMk cId="3688819781" sldId="266"/>
            <ac:spMk id="2" creationId="{FDECEDF5-B9DB-53C4-4E59-FBC33A1FE89F}"/>
          </ac:spMkLst>
        </pc:spChg>
      </pc:sldChg>
      <pc:sldChg chg="modSp mod">
        <pc:chgData name="Jyoti Maharana" userId="eb34158c4941e8dc" providerId="LiveId" clId="{FC44C64B-86F5-4EA9-8663-23CBC2110958}" dt="2023-03-02T09:45:05.846" v="104" actId="20577"/>
        <pc:sldMkLst>
          <pc:docMk/>
          <pc:sldMk cId="3384076917" sldId="267"/>
        </pc:sldMkLst>
        <pc:spChg chg="mod">
          <ac:chgData name="Jyoti Maharana" userId="eb34158c4941e8dc" providerId="LiveId" clId="{FC44C64B-86F5-4EA9-8663-23CBC2110958}" dt="2023-03-02T09:45:05.846" v="104" actId="20577"/>
          <ac:spMkLst>
            <pc:docMk/>
            <pc:sldMk cId="3384076917" sldId="267"/>
            <ac:spMk id="2" creationId="{69345AB3-20DC-40E9-CCA5-C24C6F5DD3D5}"/>
          </ac:spMkLst>
        </pc:spChg>
      </pc:sldChg>
      <pc:sldChg chg="modSp mod">
        <pc:chgData name="Jyoti Maharana" userId="eb34158c4941e8dc" providerId="LiveId" clId="{FC44C64B-86F5-4EA9-8663-23CBC2110958}" dt="2023-03-02T09:45:21.124" v="108"/>
        <pc:sldMkLst>
          <pc:docMk/>
          <pc:sldMk cId="3564963796" sldId="268"/>
        </pc:sldMkLst>
        <pc:spChg chg="mod">
          <ac:chgData name="Jyoti Maharana" userId="eb34158c4941e8dc" providerId="LiveId" clId="{FC44C64B-86F5-4EA9-8663-23CBC2110958}" dt="2023-03-02T09:45:21.124" v="108"/>
          <ac:spMkLst>
            <pc:docMk/>
            <pc:sldMk cId="3564963796" sldId="268"/>
            <ac:spMk id="2" creationId="{EDF06A81-C01B-6DB3-1FDC-2E950686F458}"/>
          </ac:spMkLst>
        </pc:spChg>
      </pc:sldChg>
      <pc:sldChg chg="modSp mod">
        <pc:chgData name="Jyoti Maharana" userId="eb34158c4941e8dc" providerId="LiveId" clId="{FC44C64B-86F5-4EA9-8663-23CBC2110958}" dt="2023-03-02T09:45:34.325" v="112" actId="20577"/>
        <pc:sldMkLst>
          <pc:docMk/>
          <pc:sldMk cId="2592875762" sldId="269"/>
        </pc:sldMkLst>
        <pc:spChg chg="mod">
          <ac:chgData name="Jyoti Maharana" userId="eb34158c4941e8dc" providerId="LiveId" clId="{FC44C64B-86F5-4EA9-8663-23CBC2110958}" dt="2023-03-02T09:45:34.325" v="112" actId="20577"/>
          <ac:spMkLst>
            <pc:docMk/>
            <pc:sldMk cId="2592875762" sldId="269"/>
            <ac:spMk id="2" creationId="{47296D63-BA40-2945-0567-67AFCB376A96}"/>
          </ac:spMkLst>
        </pc:spChg>
      </pc:sldChg>
      <pc:sldChg chg="modSp mod">
        <pc:chgData name="Jyoti Maharana" userId="eb34158c4941e8dc" providerId="LiveId" clId="{FC44C64B-86F5-4EA9-8663-23CBC2110958}" dt="2023-03-02T09:46:28.131" v="126" actId="1076"/>
        <pc:sldMkLst>
          <pc:docMk/>
          <pc:sldMk cId="1277967554" sldId="270"/>
        </pc:sldMkLst>
        <pc:spChg chg="mod">
          <ac:chgData name="Jyoti Maharana" userId="eb34158c4941e8dc" providerId="LiveId" clId="{FC44C64B-86F5-4EA9-8663-23CBC2110958}" dt="2023-03-02T09:46:14.343" v="124" actId="20577"/>
          <ac:spMkLst>
            <pc:docMk/>
            <pc:sldMk cId="1277967554" sldId="270"/>
            <ac:spMk id="7" creationId="{BE83E5FF-A0FD-897E-07A8-2C7BFFD984DE}"/>
          </ac:spMkLst>
        </pc:spChg>
        <pc:spChg chg="mod">
          <ac:chgData name="Jyoti Maharana" userId="eb34158c4941e8dc" providerId="LiveId" clId="{FC44C64B-86F5-4EA9-8663-23CBC2110958}" dt="2023-03-02T09:46:22.531" v="125" actId="1076"/>
          <ac:spMkLst>
            <pc:docMk/>
            <pc:sldMk cId="1277967554" sldId="270"/>
            <ac:spMk id="8" creationId="{8C6C1EA7-5826-7820-F715-F99C9AC883BB}"/>
          </ac:spMkLst>
        </pc:spChg>
        <pc:spChg chg="mod">
          <ac:chgData name="Jyoti Maharana" userId="eb34158c4941e8dc" providerId="LiveId" clId="{FC44C64B-86F5-4EA9-8663-23CBC2110958}" dt="2023-03-02T09:46:28.131" v="126" actId="1076"/>
          <ac:spMkLst>
            <pc:docMk/>
            <pc:sldMk cId="1277967554" sldId="270"/>
            <ac:spMk id="12" creationId="{3020E70C-C6E6-268C-DF97-0D785DB83881}"/>
          </ac:spMkLst>
        </pc:spChg>
      </pc:sldChg>
      <pc:sldChg chg="addSp modSp mod">
        <pc:chgData name="Jyoti Maharana" userId="eb34158c4941e8dc" providerId="LiveId" clId="{FC44C64B-86F5-4EA9-8663-23CBC2110958}" dt="2023-03-02T10:00:17.190" v="138" actId="1076"/>
        <pc:sldMkLst>
          <pc:docMk/>
          <pc:sldMk cId="3675411571" sldId="271"/>
        </pc:sldMkLst>
        <pc:spChg chg="mod">
          <ac:chgData name="Jyoti Maharana" userId="eb34158c4941e8dc" providerId="LiveId" clId="{FC44C64B-86F5-4EA9-8663-23CBC2110958}" dt="2023-03-02T10:00:17.190" v="138" actId="1076"/>
          <ac:spMkLst>
            <pc:docMk/>
            <pc:sldMk cId="3675411571" sldId="271"/>
            <ac:spMk id="8" creationId="{78132ED3-BF91-0C87-4580-02251D139D01}"/>
          </ac:spMkLst>
        </pc:spChg>
        <pc:spChg chg="add mod">
          <ac:chgData name="Jyoti Maharana" userId="eb34158c4941e8dc" providerId="LiveId" clId="{FC44C64B-86F5-4EA9-8663-23CBC2110958}" dt="2023-03-02T09:47:11.861" v="130" actId="1076"/>
          <ac:spMkLst>
            <pc:docMk/>
            <pc:sldMk cId="3675411571" sldId="271"/>
            <ac:spMk id="9" creationId="{AF0FDE79-A4F0-3818-4827-BFFD75F99767}"/>
          </ac:spMkLst>
        </pc:spChg>
        <pc:picChg chg="mod">
          <ac:chgData name="Jyoti Maharana" userId="eb34158c4941e8dc" providerId="LiveId" clId="{FC44C64B-86F5-4EA9-8663-23CBC2110958}" dt="2023-03-02T09:47:32.362" v="131" actId="1076"/>
          <ac:picMkLst>
            <pc:docMk/>
            <pc:sldMk cId="3675411571" sldId="271"/>
            <ac:picMk id="5" creationId="{52247B16-B14D-D8D0-4915-AE0E52A9106C}"/>
          </ac:picMkLst>
        </pc:picChg>
      </pc:sldChg>
      <pc:sldChg chg="addSp delSp modSp new mod">
        <pc:chgData name="Jyoti Maharana" userId="eb34158c4941e8dc" providerId="LiveId" clId="{FC44C64B-86F5-4EA9-8663-23CBC2110958}" dt="2023-03-02T12:35:52.695" v="184"/>
        <pc:sldMkLst>
          <pc:docMk/>
          <pc:sldMk cId="497405612" sldId="272"/>
        </pc:sldMkLst>
        <pc:spChg chg="del">
          <ac:chgData name="Jyoti Maharana" userId="eb34158c4941e8dc" providerId="LiveId" clId="{FC44C64B-86F5-4EA9-8663-23CBC2110958}" dt="2023-03-02T12:26:43.895" v="140" actId="478"/>
          <ac:spMkLst>
            <pc:docMk/>
            <pc:sldMk cId="497405612" sldId="272"/>
            <ac:spMk id="2" creationId="{3FD4680C-6C4C-FEF1-1CFE-278B8442B0AA}"/>
          </ac:spMkLst>
        </pc:spChg>
        <pc:spChg chg="del mod">
          <ac:chgData name="Jyoti Maharana" userId="eb34158c4941e8dc" providerId="LiveId" clId="{FC44C64B-86F5-4EA9-8663-23CBC2110958}" dt="2023-03-02T12:29:07.312" v="147" actId="22"/>
          <ac:spMkLst>
            <pc:docMk/>
            <pc:sldMk cId="497405612" sldId="272"/>
            <ac:spMk id="3" creationId="{9F077849-57C2-62DB-FDC2-57F00984D1B4}"/>
          </ac:spMkLst>
        </pc:spChg>
        <pc:spChg chg="add mod">
          <ac:chgData name="Jyoti Maharana" userId="eb34158c4941e8dc" providerId="LiveId" clId="{FC44C64B-86F5-4EA9-8663-23CBC2110958}" dt="2023-03-02T12:35:35.962" v="183" actId="1076"/>
          <ac:spMkLst>
            <pc:docMk/>
            <pc:sldMk cId="497405612" sldId="272"/>
            <ac:spMk id="6" creationId="{8FCF8213-3A33-2521-9B9C-342ED7B75BFC}"/>
          </ac:spMkLst>
        </pc:spChg>
        <pc:picChg chg="add mod ord">
          <ac:chgData name="Jyoti Maharana" userId="eb34158c4941e8dc" providerId="LiveId" clId="{FC44C64B-86F5-4EA9-8663-23CBC2110958}" dt="2023-03-02T12:35:52.695" v="184"/>
          <ac:picMkLst>
            <pc:docMk/>
            <pc:sldMk cId="497405612" sldId="272"/>
            <ac:picMk id="5" creationId="{E566488E-E774-D1B9-F498-E6D5C5C8FD10}"/>
          </ac:picMkLst>
        </pc:picChg>
      </pc:sldChg>
      <pc:sldChg chg="addSp delSp new">
        <pc:chgData name="Jyoti Maharana" userId="eb34158c4941e8dc" providerId="LiveId" clId="{FC44C64B-86F5-4EA9-8663-23CBC2110958}" dt="2023-03-02T13:22:04.757" v="188"/>
        <pc:sldMkLst>
          <pc:docMk/>
          <pc:sldMk cId="2672030078" sldId="273"/>
        </pc:sldMkLst>
        <pc:spChg chg="add del">
          <ac:chgData name="Jyoti Maharana" userId="eb34158c4941e8dc" providerId="LiveId" clId="{FC44C64B-86F5-4EA9-8663-23CBC2110958}" dt="2023-03-02T13:22:04.744" v="187"/>
          <ac:spMkLst>
            <pc:docMk/>
            <pc:sldMk cId="2672030078" sldId="273"/>
            <ac:spMk id="4" creationId="{A96B29AA-AB96-3318-9BBF-40292E9F4866}"/>
          </ac:spMkLst>
        </pc:spChg>
        <pc:picChg chg="add">
          <ac:chgData name="Jyoti Maharana" userId="eb34158c4941e8dc" providerId="LiveId" clId="{FC44C64B-86F5-4EA9-8663-23CBC2110958}" dt="2023-03-02T13:22:04.757" v="188"/>
          <ac:picMkLst>
            <pc:docMk/>
            <pc:sldMk cId="2672030078" sldId="273"/>
            <ac:picMk id="5" creationId="{30274EFA-DB1B-55CB-10C3-E43C6BAEA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0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4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4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52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93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691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3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97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9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2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5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6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6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2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066A-CEAA-490C-9CB6-F21B8A5A075E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E381-A72D-404F-9991-CF692D5D2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268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he lies in eCommerce that people believe in | Grind Web Studio">
            <a:extLst>
              <a:ext uri="{FF2B5EF4-FFF2-40B4-BE49-F238E27FC236}">
                <a16:creationId xmlns:a16="http://schemas.microsoft.com/office/drawing/2014/main" id="{4AC83630-0DB7-D6DF-B209-6BD96D6F9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64EC4-89A6-CEB9-373C-6B144382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338" y="490193"/>
            <a:ext cx="9001462" cy="1624602"/>
          </a:xfrm>
        </p:spPr>
        <p:txBody>
          <a:bodyPr>
            <a:normAutofit/>
          </a:bodyPr>
          <a:lstStyle/>
          <a:p>
            <a:r>
              <a:rPr lang="en-US" sz="5400" b="1" dirty="0"/>
              <a:t>CONSUMER GOODS </a:t>
            </a:r>
            <a:br>
              <a:rPr lang="en-US" sz="5400" b="1" dirty="0"/>
            </a:br>
            <a:r>
              <a:rPr lang="en-US" sz="5400" b="1" dirty="0" err="1"/>
              <a:t>Ad_Hoc</a:t>
            </a:r>
            <a:r>
              <a:rPr lang="en-US" sz="5400" b="1" dirty="0"/>
              <a:t> Insights</a:t>
            </a:r>
            <a:endParaRPr lang="en-IN" sz="5400" b="1" dirty="0"/>
          </a:p>
        </p:txBody>
      </p:sp>
      <p:pic>
        <p:nvPicPr>
          <p:cNvPr id="1034" name="Picture 10" descr="codebasics · GitHub">
            <a:extLst>
              <a:ext uri="{FF2B5EF4-FFF2-40B4-BE49-F238E27FC236}">
                <a16:creationId xmlns:a16="http://schemas.microsoft.com/office/drawing/2014/main" id="{3FFAD633-5DF0-56B7-ED75-824EEA31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5694"/>
            <a:ext cx="1723534" cy="17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10D4-7D37-5E6F-46DC-2CE03FD0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9" y="204247"/>
            <a:ext cx="10965898" cy="1326321"/>
          </a:xfrm>
        </p:spPr>
        <p:txBody>
          <a:bodyPr>
            <a:normAutofit/>
          </a:bodyPr>
          <a:lstStyle/>
          <a:p>
            <a:pPr algn="l"/>
            <a:r>
              <a:rPr lang="en-US" sz="1800" cap="none" dirty="0">
                <a:effectLst/>
              </a:rPr>
              <a:t>5. Get The Products That Have The Highest And Lowest Manufacturing Costs.</a:t>
            </a:r>
            <a:br>
              <a:rPr lang="en-US" sz="1800" cap="none" dirty="0">
                <a:effectLst/>
              </a:rPr>
            </a:br>
            <a:r>
              <a:rPr lang="en-US" sz="1800" cap="none" dirty="0">
                <a:effectLst/>
              </a:rPr>
              <a:t>	The Final Output Should Contain These Fields, </a:t>
            </a:r>
            <a:br>
              <a:rPr lang="en-US" sz="1800" cap="none" dirty="0">
                <a:effectLst/>
              </a:rPr>
            </a:br>
            <a:r>
              <a:rPr lang="en-US" sz="1800" cap="none" dirty="0">
                <a:effectLst/>
              </a:rPr>
              <a:t>		</a:t>
            </a:r>
            <a:r>
              <a:rPr lang="en-US" sz="1800" cap="none" dirty="0" err="1">
                <a:effectLst/>
              </a:rPr>
              <a:t>Product_code</a:t>
            </a:r>
            <a:r>
              <a:rPr lang="en-US" sz="1800" cap="none" dirty="0">
                <a:effectLst/>
              </a:rPr>
              <a:t> </a:t>
            </a:r>
            <a:br>
              <a:rPr lang="en-US" sz="1800" cap="none" dirty="0">
                <a:effectLst/>
              </a:rPr>
            </a:br>
            <a:r>
              <a:rPr lang="en-US" sz="1800" cap="none" dirty="0">
                <a:effectLst/>
              </a:rPr>
              <a:t>		Product </a:t>
            </a:r>
            <a:br>
              <a:rPr lang="en-US" sz="1800" cap="none" dirty="0">
                <a:effectLst/>
              </a:rPr>
            </a:br>
            <a:r>
              <a:rPr lang="en-US" sz="1800" cap="none" dirty="0">
                <a:effectLst/>
              </a:rPr>
              <a:t>		</a:t>
            </a:r>
            <a:r>
              <a:rPr lang="en-US" sz="1800" cap="none" dirty="0" err="1">
                <a:effectLst/>
              </a:rPr>
              <a:t>Manufacturing_cost</a:t>
            </a:r>
            <a:endParaRPr lang="en-IN" sz="1800" cap="none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69FD-B92B-52E2-D409-FDB2BF1B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68" y="1681284"/>
            <a:ext cx="11585542" cy="5073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effectLst/>
              </a:rPr>
              <a:t>Output :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SELECT </a:t>
            </a:r>
            <a:r>
              <a:rPr lang="en-US" sz="1500" dirty="0" err="1">
                <a:effectLst/>
              </a:rPr>
              <a:t>dp.product</a:t>
            </a:r>
            <a:r>
              <a:rPr lang="en-US" sz="1500" dirty="0">
                <a:effectLst/>
              </a:rPr>
              <a:t>  ,   </a:t>
            </a:r>
            <a:r>
              <a:rPr lang="en-US" sz="1500" dirty="0" err="1">
                <a:effectLst/>
              </a:rPr>
              <a:t>dp.product_code</a:t>
            </a:r>
            <a:r>
              <a:rPr lang="en-US" sz="1500" dirty="0">
                <a:effectLst/>
              </a:rPr>
              <a:t>,   </a:t>
            </a:r>
            <a:r>
              <a:rPr lang="en-US" sz="1500" dirty="0" err="1">
                <a:effectLst/>
              </a:rPr>
              <a:t>manufacturing_cost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>
                <a:effectLst/>
              </a:rPr>
              <a:t>		FROM </a:t>
            </a:r>
            <a:r>
              <a:rPr lang="en-US" sz="1500" dirty="0" err="1">
                <a:effectLst/>
              </a:rPr>
              <a:t>fact_manufacturing_cost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fm</a:t>
            </a:r>
            <a:r>
              <a:rPr lang="en-US" sz="15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	JOIN </a:t>
            </a:r>
            <a:r>
              <a:rPr lang="en-US" sz="1500" dirty="0" err="1">
                <a:effectLst/>
              </a:rPr>
              <a:t>dim_product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dp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>
                <a:effectLst/>
              </a:rPr>
              <a:t>		ON </a:t>
            </a:r>
            <a:r>
              <a:rPr lang="en-US" sz="1500" dirty="0" err="1">
                <a:effectLst/>
              </a:rPr>
              <a:t>fm.product_code</a:t>
            </a:r>
            <a:r>
              <a:rPr lang="en-US" sz="1500" dirty="0">
                <a:effectLst/>
              </a:rPr>
              <a:t>=</a:t>
            </a:r>
            <a:r>
              <a:rPr lang="en-US" sz="1500" dirty="0" err="1">
                <a:effectLst/>
              </a:rPr>
              <a:t>dp.product_code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>
                <a:effectLst/>
              </a:rPr>
              <a:t>		WHERE </a:t>
            </a:r>
            <a:r>
              <a:rPr lang="en-US" sz="1500" dirty="0" err="1">
                <a:effectLst/>
              </a:rPr>
              <a:t>manufacturing_cost</a:t>
            </a:r>
            <a:r>
              <a:rPr lang="en-US" sz="1500" dirty="0">
                <a:effectLst/>
              </a:rPr>
              <a:t>= ( SELECT max (</a:t>
            </a:r>
            <a:r>
              <a:rPr lang="en-US" sz="1500" dirty="0" err="1">
                <a:effectLst/>
              </a:rPr>
              <a:t>manufacturing_cost</a:t>
            </a:r>
            <a:r>
              <a:rPr lang="en-US" sz="1500" dirty="0">
                <a:effectLst/>
              </a:rPr>
              <a:t>) FROM </a:t>
            </a:r>
            <a:r>
              <a:rPr lang="en-US" sz="1500" dirty="0" err="1">
                <a:effectLst/>
              </a:rPr>
              <a:t>fact_manufacturing_cost</a:t>
            </a:r>
            <a:r>
              <a:rPr lang="en-US" sz="1500" dirty="0">
                <a:effectLst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UNION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        SELECT </a:t>
            </a:r>
            <a:r>
              <a:rPr lang="en-US" sz="1500" dirty="0" err="1">
                <a:effectLst/>
              </a:rPr>
              <a:t>dp.product</a:t>
            </a:r>
            <a:r>
              <a:rPr lang="en-US" sz="1500" dirty="0">
                <a:effectLst/>
              </a:rPr>
              <a:t>,  </a:t>
            </a:r>
            <a:r>
              <a:rPr lang="en-US" sz="1500" dirty="0" err="1">
                <a:effectLst/>
              </a:rPr>
              <a:t>dp.product_code</a:t>
            </a:r>
            <a:r>
              <a:rPr lang="en-US" sz="1500" dirty="0">
                <a:effectLst/>
              </a:rPr>
              <a:t>,   </a:t>
            </a:r>
            <a:r>
              <a:rPr lang="en-US" sz="1500" dirty="0" err="1">
                <a:effectLst/>
              </a:rPr>
              <a:t>manufacturing_cost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>
                <a:effectLst/>
              </a:rPr>
              <a:t>		FROM </a:t>
            </a:r>
            <a:r>
              <a:rPr lang="en-US" sz="1500" dirty="0" err="1">
                <a:effectLst/>
              </a:rPr>
              <a:t>fact_manufacturing_cost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fm</a:t>
            </a:r>
            <a:r>
              <a:rPr lang="en-US" sz="15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	JOIN </a:t>
            </a:r>
            <a:r>
              <a:rPr lang="en-US" sz="1500" dirty="0" err="1">
                <a:effectLst/>
              </a:rPr>
              <a:t>dim_product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dp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>
                <a:effectLst/>
              </a:rPr>
              <a:t>		ON </a:t>
            </a:r>
            <a:r>
              <a:rPr lang="en-US" sz="1500" dirty="0" err="1">
                <a:effectLst/>
              </a:rPr>
              <a:t>fm.product_code</a:t>
            </a:r>
            <a:r>
              <a:rPr lang="en-US" sz="1500" dirty="0">
                <a:effectLst/>
              </a:rPr>
              <a:t> = </a:t>
            </a:r>
            <a:r>
              <a:rPr lang="en-US" sz="1500" dirty="0" err="1">
                <a:effectLst/>
              </a:rPr>
              <a:t>dp.product_code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>
                <a:effectLst/>
              </a:rPr>
              <a:t>		WHERE </a:t>
            </a:r>
            <a:r>
              <a:rPr lang="en-US" sz="1500" dirty="0" err="1">
                <a:effectLst/>
              </a:rPr>
              <a:t>manufacturing_cost</a:t>
            </a:r>
            <a:r>
              <a:rPr lang="en-US" sz="1500" dirty="0">
                <a:effectLst/>
              </a:rPr>
              <a:t> = (SELECT min(</a:t>
            </a:r>
            <a:r>
              <a:rPr lang="en-US" sz="1500" dirty="0" err="1">
                <a:effectLst/>
              </a:rPr>
              <a:t>manufacturing_cost</a:t>
            </a:r>
            <a:r>
              <a:rPr lang="en-US" sz="1500" dirty="0">
                <a:effectLst/>
              </a:rPr>
              <a:t>) FROM </a:t>
            </a:r>
            <a:r>
              <a:rPr lang="en-US" sz="1500" dirty="0" err="1">
                <a:effectLst/>
              </a:rPr>
              <a:t>fact_manufacturing_cost</a:t>
            </a:r>
            <a:r>
              <a:rPr lang="en-US" sz="1500" dirty="0">
                <a:effectLst/>
              </a:rPr>
              <a:t>) ;</a:t>
            </a:r>
          </a:p>
          <a:p>
            <a:pPr marL="0" indent="0" algn="r">
              <a:buNone/>
            </a:pPr>
            <a:r>
              <a:rPr lang="en-US" sz="1500" dirty="0">
                <a:effectLst/>
              </a:rPr>
              <a:t>To be continued …</a:t>
            </a:r>
          </a:p>
          <a:p>
            <a:pPr marL="0" indent="0">
              <a:buNone/>
            </a:pPr>
            <a:endParaRPr lang="en-IN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438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CA7BEF-35A2-4F9B-0DA6-766C5349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530" y="591001"/>
            <a:ext cx="4421279" cy="1482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902F7-C449-9044-F2F8-8A158BC3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0" y="2611225"/>
            <a:ext cx="6264290" cy="3636920"/>
          </a:xfrm>
          <a:prstGeom prst="rect">
            <a:avLst/>
          </a:prstGeom>
        </p:spPr>
      </p:pic>
      <p:sp>
        <p:nvSpPr>
          <p:cNvPr id="8" name="Arrow: Left-Up 7">
            <a:extLst>
              <a:ext uri="{FF2B5EF4-FFF2-40B4-BE49-F238E27FC236}">
                <a16:creationId xmlns:a16="http://schemas.microsoft.com/office/drawing/2014/main" id="{F03A50BC-CD2F-7D4D-D753-FCBC6B917111}"/>
              </a:ext>
            </a:extLst>
          </p:cNvPr>
          <p:cNvSpPr/>
          <p:nvPr/>
        </p:nvSpPr>
        <p:spPr>
          <a:xfrm>
            <a:off x="7173798" y="2377911"/>
            <a:ext cx="3450210" cy="2102177"/>
          </a:xfrm>
          <a:prstGeom prst="leftUpArrow">
            <a:avLst>
              <a:gd name="adj1" fmla="val 16928"/>
              <a:gd name="adj2" fmla="val 25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AEF340-BA03-67D1-8989-3F3DD1FC76E7}"/>
              </a:ext>
            </a:extLst>
          </p:cNvPr>
          <p:cNvSpPr txBox="1"/>
          <p:nvPr/>
        </p:nvSpPr>
        <p:spPr>
          <a:xfrm>
            <a:off x="4336329" y="113121"/>
            <a:ext cx="197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Result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49782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EDF5-B9DB-53C4-4E59-FBC33A1F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" y="149982"/>
            <a:ext cx="12126013" cy="1326321"/>
          </a:xfrm>
        </p:spPr>
        <p:txBody>
          <a:bodyPr>
            <a:normAutofit/>
          </a:bodyPr>
          <a:lstStyle/>
          <a:p>
            <a:pPr algn="l"/>
            <a:r>
              <a:rPr lang="en-US" sz="1500" cap="none" dirty="0">
                <a:effectLst/>
              </a:rPr>
              <a:t>6. Generate A Report Which Contains The Top 5 Customers Who Received An Average High </a:t>
            </a:r>
            <a:r>
              <a:rPr lang="en-US" sz="1500" cap="none" dirty="0" err="1">
                <a:effectLst/>
              </a:rPr>
              <a:t>Pre_invoice_discount_pct</a:t>
            </a:r>
            <a:r>
              <a:rPr lang="en-US" sz="1500" cap="none" dirty="0">
                <a:effectLst/>
              </a:rPr>
              <a:t> For The Fiscal Year 2021 And In The Indian Market. </a:t>
            </a:r>
            <a:br>
              <a:rPr lang="en-US" sz="1500" cap="none" dirty="0">
                <a:effectLst/>
              </a:rPr>
            </a:br>
            <a:r>
              <a:rPr lang="en-US" sz="1500" cap="none" dirty="0">
                <a:effectLst/>
              </a:rPr>
              <a:t>	The Final Output Contains These Fields, </a:t>
            </a:r>
            <a:br>
              <a:rPr lang="en-US" sz="1500" cap="none" dirty="0">
                <a:effectLst/>
              </a:rPr>
            </a:br>
            <a:r>
              <a:rPr lang="en-US" sz="1500" cap="none" dirty="0">
                <a:effectLst/>
              </a:rPr>
              <a:t>		</a:t>
            </a:r>
            <a:r>
              <a:rPr lang="en-US" sz="1500" cap="none" dirty="0" err="1">
                <a:effectLst/>
              </a:rPr>
              <a:t>Customer_code</a:t>
            </a:r>
            <a:r>
              <a:rPr lang="en-US" sz="1500" cap="none" dirty="0">
                <a:effectLst/>
              </a:rPr>
              <a:t> </a:t>
            </a:r>
            <a:br>
              <a:rPr lang="en-US" sz="1500" cap="none" dirty="0">
                <a:effectLst/>
              </a:rPr>
            </a:br>
            <a:r>
              <a:rPr lang="en-US" sz="1500" cap="none" dirty="0">
                <a:effectLst/>
              </a:rPr>
              <a:t>		Customer </a:t>
            </a:r>
            <a:br>
              <a:rPr lang="en-US" sz="1500" cap="none" dirty="0">
                <a:effectLst/>
              </a:rPr>
            </a:br>
            <a:r>
              <a:rPr lang="en-US" sz="1500" cap="none" dirty="0">
                <a:effectLst/>
              </a:rPr>
              <a:t>		</a:t>
            </a:r>
            <a:r>
              <a:rPr lang="en-US" sz="1500" cap="none" dirty="0" err="1">
                <a:effectLst/>
              </a:rPr>
              <a:t>Average_discount_percentage</a:t>
            </a:r>
            <a:r>
              <a:rPr lang="en-US" sz="1500" cap="none" dirty="0">
                <a:effectLst/>
              </a:rPr>
              <a:t> </a:t>
            </a:r>
            <a:endParaRPr lang="en-IN" sz="1500" cap="none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693B-F563-B2F2-A205-B82F1356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33" y="1624724"/>
            <a:ext cx="11934334" cy="5233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Output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IN" sz="1400" dirty="0"/>
              <a:t>	SELECT </a:t>
            </a:r>
            <a:r>
              <a:rPr lang="en-IN" sz="1400" dirty="0" err="1"/>
              <a:t>dc.customer_code</a:t>
            </a:r>
            <a:r>
              <a:rPr lang="en-IN" sz="1400" dirty="0"/>
              <a:t>,   </a:t>
            </a:r>
            <a:r>
              <a:rPr lang="en-IN" sz="1400" dirty="0" err="1"/>
              <a:t>dc.customer</a:t>
            </a:r>
            <a:r>
              <a:rPr lang="en-IN" sz="1400" dirty="0"/>
              <a:t>,  </a:t>
            </a:r>
          </a:p>
          <a:p>
            <a:pPr marL="0" indent="0">
              <a:buNone/>
            </a:pPr>
            <a:r>
              <a:rPr lang="en-IN" sz="1400" dirty="0"/>
              <a:t>	 round(AVG(</a:t>
            </a:r>
            <a:r>
              <a:rPr lang="en-IN" sz="1400" dirty="0" err="1"/>
              <a:t>fp.pre_invoice_discount_pct</a:t>
            </a:r>
            <a:r>
              <a:rPr lang="en-IN" sz="1400" dirty="0"/>
              <a:t>)*100,2) </a:t>
            </a:r>
          </a:p>
          <a:p>
            <a:pPr marL="0" indent="0">
              <a:buNone/>
            </a:pPr>
            <a:r>
              <a:rPr lang="en-IN" sz="1400" dirty="0"/>
              <a:t>		AS </a:t>
            </a:r>
            <a:r>
              <a:rPr lang="en-IN" sz="1400" dirty="0" err="1"/>
              <a:t>average_discount_pct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	FROM </a:t>
            </a:r>
            <a:r>
              <a:rPr lang="en-IN" sz="1400" dirty="0" err="1"/>
              <a:t>fact_sales_monthly</a:t>
            </a:r>
            <a:r>
              <a:rPr lang="en-IN" sz="1400" dirty="0"/>
              <a:t> fs</a:t>
            </a:r>
          </a:p>
          <a:p>
            <a:pPr marL="0" indent="0">
              <a:buNone/>
            </a:pPr>
            <a:r>
              <a:rPr lang="en-IN" sz="1400" dirty="0"/>
              <a:t>		JOIN </a:t>
            </a:r>
            <a:r>
              <a:rPr lang="en-IN" sz="1400" dirty="0" err="1"/>
              <a:t>dim_customer</a:t>
            </a:r>
            <a:r>
              <a:rPr lang="en-IN" sz="1400" dirty="0"/>
              <a:t> dc</a:t>
            </a:r>
          </a:p>
          <a:p>
            <a:pPr marL="0" indent="0">
              <a:buNone/>
            </a:pPr>
            <a:r>
              <a:rPr lang="en-IN" sz="1400" dirty="0"/>
              <a:t>		ON </a:t>
            </a:r>
            <a:r>
              <a:rPr lang="en-IN" sz="1400" dirty="0" err="1"/>
              <a:t>fs.customer_code</a:t>
            </a:r>
            <a:r>
              <a:rPr lang="en-IN" sz="1400" dirty="0"/>
              <a:t>= </a:t>
            </a:r>
            <a:r>
              <a:rPr lang="en-IN" sz="1400" dirty="0" err="1"/>
              <a:t>dc.customer_code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	JOIN </a:t>
            </a:r>
            <a:r>
              <a:rPr lang="en-IN" sz="1400" dirty="0" err="1"/>
              <a:t>fact_pre_invoice_deductions</a:t>
            </a:r>
            <a:r>
              <a:rPr lang="en-IN" sz="1400" dirty="0"/>
              <a:t> </a:t>
            </a:r>
            <a:r>
              <a:rPr lang="en-IN" sz="1400" dirty="0" err="1"/>
              <a:t>fp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	ON </a:t>
            </a:r>
            <a:r>
              <a:rPr lang="en-IN" sz="1400" dirty="0" err="1"/>
              <a:t>fs.customer_code</a:t>
            </a:r>
            <a:r>
              <a:rPr lang="en-IN" sz="1400" dirty="0"/>
              <a:t>=</a:t>
            </a:r>
            <a:r>
              <a:rPr lang="en-IN" sz="1400" dirty="0" err="1"/>
              <a:t>fp.customer_code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/>
              <a:t>		AND </a:t>
            </a:r>
            <a:r>
              <a:rPr lang="en-IN" sz="1400" dirty="0" err="1"/>
              <a:t>fs.fiscal_year</a:t>
            </a:r>
            <a:r>
              <a:rPr lang="en-IN" sz="1400" dirty="0"/>
              <a:t>=</a:t>
            </a:r>
            <a:r>
              <a:rPr lang="en-IN" sz="1400" dirty="0" err="1"/>
              <a:t>fp.fiscal_year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	WHERE </a:t>
            </a:r>
            <a:r>
              <a:rPr lang="en-IN" sz="1400" dirty="0" err="1"/>
              <a:t>fs.fiscal_year</a:t>
            </a:r>
            <a:r>
              <a:rPr lang="en-IN" sz="1400" dirty="0"/>
              <a:t>=2021 AND </a:t>
            </a:r>
            <a:r>
              <a:rPr lang="en-IN" sz="1400" dirty="0" err="1"/>
              <a:t>dc.market</a:t>
            </a:r>
            <a:r>
              <a:rPr lang="en-IN" sz="1400" dirty="0"/>
              <a:t>="India"</a:t>
            </a:r>
          </a:p>
          <a:p>
            <a:pPr marL="0" indent="0">
              <a:buNone/>
            </a:pPr>
            <a:r>
              <a:rPr lang="en-IN" sz="1400" dirty="0"/>
              <a:t>		GROUP BY </a:t>
            </a:r>
            <a:r>
              <a:rPr lang="en-IN" sz="1400" dirty="0" err="1"/>
              <a:t>dc.customer</a:t>
            </a:r>
            <a:r>
              <a:rPr lang="en-IN" sz="1400" dirty="0"/>
              <a:t>, </a:t>
            </a:r>
            <a:r>
              <a:rPr lang="en-IN" sz="1400" dirty="0" err="1"/>
              <a:t>dc.customer_code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		ORDER BY  </a:t>
            </a:r>
            <a:r>
              <a:rPr lang="en-IN" sz="1400" dirty="0" err="1"/>
              <a:t>average_discount_pct</a:t>
            </a:r>
            <a:r>
              <a:rPr lang="en-IN" sz="1400" dirty="0"/>
              <a:t>  DESC   LIMIT 5 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EECE5D-16BC-9D54-AFD9-CF20BEC9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212" y="1755966"/>
            <a:ext cx="3947367" cy="20053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C8582-577A-B236-DC02-159D0118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987" y="4154748"/>
            <a:ext cx="4677665" cy="242358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076593B-AB1F-22E3-A545-C0F9208C4011}"/>
              </a:ext>
            </a:extLst>
          </p:cNvPr>
          <p:cNvSpPr/>
          <p:nvPr/>
        </p:nvSpPr>
        <p:spPr>
          <a:xfrm>
            <a:off x="9134573" y="3813086"/>
            <a:ext cx="414780" cy="28987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1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5AB3-20DC-40E9-CCA5-C24C6F5D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1" y="166540"/>
            <a:ext cx="11652135" cy="1326321"/>
          </a:xfrm>
        </p:spPr>
        <p:txBody>
          <a:bodyPr>
            <a:normAutofit/>
          </a:bodyPr>
          <a:lstStyle/>
          <a:p>
            <a:pPr algn="l"/>
            <a:r>
              <a:rPr lang="en-US" sz="1500" cap="none" dirty="0"/>
              <a:t>7. Get The Complete Report Of The Gross Sales Amount For The Customer “</a:t>
            </a:r>
            <a:r>
              <a:rPr lang="en-US" sz="1500" cap="none" dirty="0" err="1"/>
              <a:t>Atliq</a:t>
            </a:r>
            <a:r>
              <a:rPr lang="en-US" sz="1500" cap="none" dirty="0"/>
              <a:t> Exclusive” For Each Month. This Analysis Helps To Get An Idea Of Low And High-performing Months And Take Strategic Decisions. </a:t>
            </a:r>
            <a:br>
              <a:rPr lang="en-US" sz="1500" cap="none" dirty="0"/>
            </a:br>
            <a:r>
              <a:rPr lang="en-US" sz="1500" cap="none" dirty="0"/>
              <a:t>	The Final Report Contains These Columns: </a:t>
            </a:r>
            <a:br>
              <a:rPr lang="en-US" sz="1500" cap="none" dirty="0"/>
            </a:br>
            <a:r>
              <a:rPr lang="en-US" sz="1500" cap="none" dirty="0"/>
              <a:t>		Month </a:t>
            </a:r>
            <a:br>
              <a:rPr lang="en-US" sz="1500" cap="none" dirty="0"/>
            </a:br>
            <a:r>
              <a:rPr lang="en-US" sz="1500" cap="none" dirty="0"/>
              <a:t>		Year </a:t>
            </a:r>
            <a:br>
              <a:rPr lang="en-US" sz="1500" cap="none" dirty="0"/>
            </a:br>
            <a:r>
              <a:rPr lang="en-US" sz="1500" cap="none" dirty="0"/>
              <a:t>		Gross Sales Amount</a:t>
            </a:r>
            <a:endParaRPr lang="en-IN" sz="15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ECE8-0B9C-63FA-6A81-DDD23CE2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1" y="1737844"/>
            <a:ext cx="11812390" cy="5120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effectLst/>
              </a:rPr>
              <a:t>Output :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	SELECT  month(date) as month, year(date) as year, sum(</a:t>
            </a:r>
            <a:r>
              <a:rPr lang="en-US" sz="1400" b="1" dirty="0" err="1">
                <a:effectLst/>
              </a:rPr>
              <a:t>sold_quantity</a:t>
            </a:r>
            <a:r>
              <a:rPr lang="en-US" sz="1400" b="1" dirty="0">
                <a:effectLst/>
              </a:rPr>
              <a:t> * </a:t>
            </a:r>
            <a:r>
              <a:rPr lang="en-US" sz="1400" b="1" dirty="0" err="1">
                <a:effectLst/>
              </a:rPr>
              <a:t>gross_price</a:t>
            </a:r>
            <a:r>
              <a:rPr lang="en-US" sz="1400" b="1" dirty="0">
                <a:effectLst/>
              </a:rPr>
              <a:t>) AS </a:t>
            </a:r>
            <a:r>
              <a:rPr lang="en-US" sz="1400" b="1" dirty="0" err="1">
                <a:effectLst/>
              </a:rPr>
              <a:t>gross_sales_amount</a:t>
            </a:r>
            <a:endParaRPr lang="en-US" sz="1400" b="1" dirty="0">
              <a:effectLst/>
            </a:endParaRPr>
          </a:p>
          <a:p>
            <a:pPr marL="0" indent="0">
              <a:buNone/>
            </a:pPr>
            <a:r>
              <a:rPr lang="en-US" sz="1400" b="1" dirty="0">
                <a:effectLst/>
              </a:rPr>
              <a:t>	FROM </a:t>
            </a:r>
            <a:r>
              <a:rPr lang="en-US" sz="1400" b="1" dirty="0" err="1">
                <a:effectLst/>
              </a:rPr>
              <a:t>fact_sales_monthly</a:t>
            </a:r>
            <a:r>
              <a:rPr lang="en-US" sz="1400" b="1" dirty="0">
                <a:effectLst/>
              </a:rPr>
              <a:t> fs 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	JOIN </a:t>
            </a:r>
            <a:r>
              <a:rPr lang="en-US" sz="1400" b="1" dirty="0" err="1">
                <a:effectLst/>
              </a:rPr>
              <a:t>dim_customer</a:t>
            </a:r>
            <a:r>
              <a:rPr lang="en-US" sz="1400" b="1" dirty="0">
                <a:effectLst/>
              </a:rPr>
              <a:t> dc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	ON </a:t>
            </a:r>
            <a:r>
              <a:rPr lang="en-US" sz="1400" b="1" dirty="0" err="1">
                <a:effectLst/>
              </a:rPr>
              <a:t>fs.customer_code</a:t>
            </a:r>
            <a:r>
              <a:rPr lang="en-US" sz="1400" b="1" dirty="0">
                <a:effectLst/>
              </a:rPr>
              <a:t>= </a:t>
            </a:r>
            <a:r>
              <a:rPr lang="en-US" sz="1400" b="1" dirty="0" err="1">
                <a:effectLst/>
              </a:rPr>
              <a:t>dc.customer_code</a:t>
            </a:r>
            <a:endParaRPr lang="en-US" sz="1400" b="1" dirty="0">
              <a:effectLst/>
            </a:endParaRPr>
          </a:p>
          <a:p>
            <a:pPr marL="0" indent="0">
              <a:buNone/>
            </a:pPr>
            <a:r>
              <a:rPr lang="en-US" sz="1400" b="1" dirty="0">
                <a:effectLst/>
              </a:rPr>
              <a:t>	JOIN </a:t>
            </a:r>
            <a:r>
              <a:rPr lang="en-US" sz="1400" b="1" dirty="0" err="1">
                <a:effectLst/>
              </a:rPr>
              <a:t>fact_gross_price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fg</a:t>
            </a:r>
            <a:endParaRPr lang="en-US" sz="1400" b="1" dirty="0">
              <a:effectLst/>
            </a:endParaRPr>
          </a:p>
          <a:p>
            <a:pPr marL="0" indent="0">
              <a:buNone/>
            </a:pPr>
            <a:r>
              <a:rPr lang="en-US" sz="1400" b="1" dirty="0">
                <a:effectLst/>
              </a:rPr>
              <a:t>	ON </a:t>
            </a:r>
            <a:r>
              <a:rPr lang="en-US" sz="1400" b="1" dirty="0" err="1">
                <a:effectLst/>
              </a:rPr>
              <a:t>fg.fiscal_year</a:t>
            </a:r>
            <a:r>
              <a:rPr lang="en-US" sz="1400" b="1" dirty="0">
                <a:effectLst/>
              </a:rPr>
              <a:t>= </a:t>
            </a:r>
            <a:r>
              <a:rPr lang="en-US" sz="1400" b="1" dirty="0" err="1">
                <a:effectLst/>
              </a:rPr>
              <a:t>fs.fiscal_year</a:t>
            </a:r>
            <a:r>
              <a:rPr lang="en-US" sz="1400" b="1" dirty="0">
                <a:effectLst/>
              </a:rPr>
              <a:t> AND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	</a:t>
            </a:r>
            <a:r>
              <a:rPr lang="en-US" sz="1400" b="1" dirty="0" err="1">
                <a:effectLst/>
              </a:rPr>
              <a:t>fg.product_code</a:t>
            </a:r>
            <a:r>
              <a:rPr lang="en-US" sz="1400" b="1" dirty="0">
                <a:effectLst/>
              </a:rPr>
              <a:t>=</a:t>
            </a:r>
            <a:r>
              <a:rPr lang="en-US" sz="1400" b="1" dirty="0" err="1">
                <a:effectLst/>
              </a:rPr>
              <a:t>fs.product_code</a:t>
            </a:r>
            <a:endParaRPr lang="en-US" sz="1400" b="1" dirty="0">
              <a:effectLst/>
            </a:endParaRPr>
          </a:p>
          <a:p>
            <a:pPr marL="0" indent="0">
              <a:buNone/>
            </a:pPr>
            <a:r>
              <a:rPr lang="en-US" sz="1400" b="1" dirty="0">
                <a:effectLst/>
              </a:rPr>
              <a:t>	WHERE </a:t>
            </a:r>
            <a:r>
              <a:rPr lang="en-US" sz="1400" b="1" dirty="0" err="1">
                <a:effectLst/>
              </a:rPr>
              <a:t>dc.customer</a:t>
            </a:r>
            <a:r>
              <a:rPr lang="en-US" sz="1400" b="1" dirty="0">
                <a:effectLst/>
              </a:rPr>
              <a:t>="</a:t>
            </a:r>
            <a:r>
              <a:rPr lang="en-US" sz="1400" b="1" dirty="0" err="1">
                <a:effectLst/>
              </a:rPr>
              <a:t>Atliq</a:t>
            </a:r>
            <a:r>
              <a:rPr lang="en-US" sz="1400" b="1" dirty="0">
                <a:effectLst/>
              </a:rPr>
              <a:t> Exclusive"</a:t>
            </a:r>
          </a:p>
          <a:p>
            <a:pPr marL="0" indent="0">
              <a:buNone/>
            </a:pPr>
            <a:r>
              <a:rPr lang="en-US" sz="1400" b="1" dirty="0">
                <a:effectLst/>
              </a:rPr>
              <a:t>	GROUP BY </a:t>
            </a:r>
            <a:r>
              <a:rPr lang="en-US" sz="1400" b="1" dirty="0" err="1">
                <a:effectLst/>
              </a:rPr>
              <a:t>month,year</a:t>
            </a:r>
            <a:endParaRPr lang="en-US" sz="1400" b="1" dirty="0">
              <a:effectLst/>
            </a:endParaRPr>
          </a:p>
          <a:p>
            <a:pPr marL="0" indent="0">
              <a:buNone/>
            </a:pPr>
            <a:r>
              <a:rPr lang="en-US" sz="1400" b="1" dirty="0">
                <a:effectLst/>
              </a:rPr>
              <a:t>	ORDER BY year ;</a:t>
            </a:r>
            <a:endParaRPr lang="en-IN" sz="1400" b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3E904-D276-A0F3-EAEC-660ACD23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63" y="2771480"/>
            <a:ext cx="4722829" cy="38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7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A81-C01B-6DB3-1FDC-2E950686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89556"/>
            <a:ext cx="11425286" cy="1326321"/>
          </a:xfrm>
        </p:spPr>
        <p:txBody>
          <a:bodyPr>
            <a:normAutofit/>
          </a:bodyPr>
          <a:lstStyle/>
          <a:p>
            <a:pPr algn="l"/>
            <a:r>
              <a:rPr lang="en-US" sz="1600" cap="none" dirty="0">
                <a:effectLst/>
              </a:rPr>
              <a:t>8. In Which Quarter Of 2020, Got The Maximum </a:t>
            </a:r>
            <a:r>
              <a:rPr lang="en-US" sz="1600" cap="none" dirty="0" err="1">
                <a:effectLst/>
              </a:rPr>
              <a:t>Total_sold_quantity</a:t>
            </a:r>
            <a:r>
              <a:rPr lang="en-US" sz="1600" cap="none" dirty="0">
                <a:effectLst/>
              </a:rPr>
              <a:t>? </a:t>
            </a:r>
            <a:br>
              <a:rPr lang="en-US" sz="1600" cap="none" dirty="0">
                <a:effectLst/>
              </a:rPr>
            </a:br>
            <a:r>
              <a:rPr lang="en-US" sz="1600" cap="none" dirty="0">
                <a:effectLst/>
              </a:rPr>
              <a:t>	The Final Output Contains These Fields Sorted By The </a:t>
            </a:r>
            <a:br>
              <a:rPr lang="en-US" sz="1600" cap="none" dirty="0">
                <a:effectLst/>
              </a:rPr>
            </a:br>
            <a:r>
              <a:rPr lang="en-US" sz="1600" cap="none" dirty="0">
                <a:effectLst/>
              </a:rPr>
              <a:t>		</a:t>
            </a:r>
            <a:r>
              <a:rPr lang="en-US" sz="1600" cap="none" dirty="0" err="1">
                <a:effectLst/>
              </a:rPr>
              <a:t>Total_sold_quantity</a:t>
            </a:r>
            <a:r>
              <a:rPr lang="en-US" sz="1600" cap="none" dirty="0">
                <a:effectLst/>
              </a:rPr>
              <a:t>, </a:t>
            </a:r>
            <a:br>
              <a:rPr lang="en-US" sz="1600" cap="none" dirty="0">
                <a:effectLst/>
              </a:rPr>
            </a:br>
            <a:r>
              <a:rPr lang="en-US" sz="1600" cap="none" dirty="0">
                <a:effectLst/>
              </a:rPr>
              <a:t>		Quarter </a:t>
            </a:r>
            <a:br>
              <a:rPr lang="en-US" sz="1600" cap="none" dirty="0">
                <a:effectLst/>
              </a:rPr>
            </a:br>
            <a:r>
              <a:rPr lang="en-US" sz="1600" cap="none" dirty="0">
                <a:effectLst/>
              </a:rPr>
              <a:t>		</a:t>
            </a:r>
            <a:r>
              <a:rPr lang="en-US" sz="1600" cap="none" dirty="0" err="1">
                <a:effectLst/>
              </a:rPr>
              <a:t>Total_sold_quantity</a:t>
            </a:r>
            <a:endParaRPr lang="en-IN" sz="1600" cap="none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2E08-3563-EC5A-6C4F-2A450F57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89" y="1502174"/>
            <a:ext cx="11689237" cy="5266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/>
              <a:t>Output</a:t>
            </a:r>
            <a:r>
              <a:rPr lang="en-US" sz="1800" b="1" dirty="0"/>
              <a:t> :</a:t>
            </a:r>
          </a:p>
          <a:p>
            <a:pPr marL="0" indent="0">
              <a:buNone/>
            </a:pPr>
            <a:r>
              <a:rPr lang="en-US" sz="1500" b="1" dirty="0"/>
              <a:t>	SELECT CASE</a:t>
            </a:r>
          </a:p>
          <a:p>
            <a:pPr marL="0" indent="0">
              <a:buNone/>
            </a:pPr>
            <a:r>
              <a:rPr lang="en-US" sz="1500" b="1" dirty="0"/>
              <a:t>		WHEN MONTH(date) IN(9,10,11) THEN 'Q1’</a:t>
            </a:r>
          </a:p>
          <a:p>
            <a:pPr marL="0" indent="0">
              <a:buNone/>
            </a:pPr>
            <a:r>
              <a:rPr lang="en-US" sz="1500" b="1" dirty="0"/>
              <a:t>	 	WHEN MONTH(date) IN(12,1,2) THEN 'Q2'</a:t>
            </a:r>
          </a:p>
          <a:p>
            <a:pPr marL="0" indent="0">
              <a:buNone/>
            </a:pPr>
            <a:r>
              <a:rPr lang="en-US" sz="1500" b="1" dirty="0"/>
              <a:t>    		 WHEN MONTH(date) IN(3,4,5) THEN 'Q3'</a:t>
            </a:r>
          </a:p>
          <a:p>
            <a:pPr marL="0" indent="0">
              <a:buNone/>
            </a:pPr>
            <a:r>
              <a:rPr lang="en-US" sz="1500" b="1" dirty="0"/>
              <a:t>     		WHEN MONTH(date) IN(6,7,8) THEN 'Q4’</a:t>
            </a:r>
          </a:p>
          <a:p>
            <a:pPr marL="0" indent="0">
              <a:buNone/>
            </a:pPr>
            <a:r>
              <a:rPr lang="en-US" sz="1500" b="1" dirty="0"/>
              <a:t>	END AS quarter,</a:t>
            </a:r>
          </a:p>
          <a:p>
            <a:pPr marL="0" indent="0">
              <a:buNone/>
            </a:pPr>
            <a:r>
              <a:rPr lang="en-US" sz="1500" b="1" dirty="0"/>
              <a:t>		SUM(</a:t>
            </a:r>
            <a:r>
              <a:rPr lang="en-US" sz="1500" b="1" dirty="0" err="1"/>
              <a:t>sold_quantity</a:t>
            </a:r>
            <a:r>
              <a:rPr lang="en-US" sz="1500" b="1" dirty="0"/>
              <a:t>) AS </a:t>
            </a:r>
            <a:r>
              <a:rPr lang="en-US" sz="1500" b="1" dirty="0" err="1"/>
              <a:t>total_sold_quantity</a:t>
            </a:r>
            <a:r>
              <a:rPr lang="en-US" sz="1500" b="1" dirty="0"/>
              <a:t> FROM </a:t>
            </a:r>
            <a:r>
              <a:rPr lang="en-US" sz="1500" b="1" dirty="0" err="1"/>
              <a:t>fact_sales_monthly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		WHERE </a:t>
            </a:r>
            <a:r>
              <a:rPr lang="en-US" sz="1500" b="1" dirty="0" err="1"/>
              <a:t>fiscal_year</a:t>
            </a:r>
            <a:r>
              <a:rPr lang="en-US" sz="1500" b="1" dirty="0"/>
              <a:t>= 2020</a:t>
            </a:r>
          </a:p>
          <a:p>
            <a:pPr marL="0" indent="0">
              <a:buNone/>
            </a:pPr>
            <a:r>
              <a:rPr lang="en-US" sz="1500" b="1" dirty="0"/>
              <a:t>		GROUP BY quarter</a:t>
            </a:r>
          </a:p>
          <a:p>
            <a:pPr marL="0" indent="0">
              <a:buNone/>
            </a:pPr>
            <a:r>
              <a:rPr lang="en-US" sz="1500" b="1" dirty="0"/>
              <a:t>		ORDER BY </a:t>
            </a:r>
            <a:r>
              <a:rPr lang="en-US" sz="1500" b="1" dirty="0" err="1"/>
              <a:t>total_sold_quantity</a:t>
            </a:r>
            <a:r>
              <a:rPr lang="en-US" sz="1500" b="1" dirty="0"/>
              <a:t> DESC;</a:t>
            </a:r>
            <a:endParaRPr lang="en-IN" sz="1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03893-A5FB-DCBF-E1EA-3C06F0C7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22" y="2356702"/>
            <a:ext cx="4098936" cy="1845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9BC61-CE09-C8C2-C88E-2D28957A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01" y="4790876"/>
            <a:ext cx="4392891" cy="18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6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6D63-BA40-2945-0567-67AFCB37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92" y="166540"/>
            <a:ext cx="11670988" cy="1326321"/>
          </a:xfrm>
        </p:spPr>
        <p:txBody>
          <a:bodyPr anchor="t">
            <a:normAutofit/>
          </a:bodyPr>
          <a:lstStyle/>
          <a:p>
            <a:pPr algn="l"/>
            <a:r>
              <a:rPr lang="en-US" sz="1500" cap="none" dirty="0">
                <a:effectLst/>
              </a:rPr>
              <a:t>9. Which Channel Helped To Bring More Gross Sales In The Fiscal Year 2021 And The Percentage Of Contribution? 	The Final Output Contains These Fields, </a:t>
            </a:r>
            <a:br>
              <a:rPr lang="en-US" sz="1500" cap="none" dirty="0">
                <a:effectLst/>
              </a:rPr>
            </a:br>
            <a:r>
              <a:rPr lang="en-US" sz="1500" cap="none" dirty="0">
                <a:effectLst/>
              </a:rPr>
              <a:t>		Channel</a:t>
            </a:r>
            <a:br>
              <a:rPr lang="en-US" sz="1500" cap="none" dirty="0">
                <a:effectLst/>
              </a:rPr>
            </a:br>
            <a:r>
              <a:rPr lang="en-US" sz="1500" cap="none" dirty="0">
                <a:effectLst/>
              </a:rPr>
              <a:t>		</a:t>
            </a:r>
            <a:r>
              <a:rPr lang="en-US" sz="1500" cap="none" dirty="0" err="1">
                <a:effectLst/>
              </a:rPr>
              <a:t>Gross_sales_mln</a:t>
            </a:r>
            <a:br>
              <a:rPr lang="en-US" sz="1500" cap="none" dirty="0">
                <a:effectLst/>
              </a:rPr>
            </a:br>
            <a:r>
              <a:rPr lang="en-US" sz="1500" cap="none" dirty="0">
                <a:effectLst/>
              </a:rPr>
              <a:t>		Percentage </a:t>
            </a:r>
            <a:endParaRPr lang="en-IN" sz="1500" cap="none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7F12-C45E-E225-0357-A5FD9C26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5484"/>
            <a:ext cx="11915480" cy="563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/>
              <a:t>Output</a:t>
            </a:r>
            <a:r>
              <a:rPr lang="en-US" sz="1800" b="1" dirty="0"/>
              <a:t> :</a:t>
            </a:r>
          </a:p>
          <a:p>
            <a:pPr marL="0" indent="0">
              <a:buNone/>
            </a:pPr>
            <a:r>
              <a:rPr lang="en-US" sz="1500" dirty="0"/>
              <a:t>	WITH CTE AS</a:t>
            </a:r>
          </a:p>
          <a:p>
            <a:pPr marL="0" indent="0">
              <a:buNone/>
            </a:pPr>
            <a:r>
              <a:rPr lang="en-US" sz="1500" dirty="0"/>
              <a:t>	(  SELECT </a:t>
            </a:r>
            <a:r>
              <a:rPr lang="en-US" sz="1500" dirty="0" err="1"/>
              <a:t>channel,SUM</a:t>
            </a:r>
            <a:r>
              <a:rPr lang="en-US" sz="1500" dirty="0"/>
              <a:t>(</a:t>
            </a:r>
            <a:r>
              <a:rPr lang="en-US" sz="1500" dirty="0" err="1"/>
              <a:t>gross_price</a:t>
            </a:r>
            <a:r>
              <a:rPr lang="en-US" sz="1500" dirty="0"/>
              <a:t>*</a:t>
            </a:r>
            <a:r>
              <a:rPr lang="en-US" sz="1500" dirty="0" err="1"/>
              <a:t>sold_quantity</a:t>
            </a:r>
            <a:r>
              <a:rPr lang="en-US" sz="1500" dirty="0"/>
              <a:t>) AS </a:t>
            </a:r>
            <a:r>
              <a:rPr lang="en-US" sz="1500" dirty="0" err="1"/>
              <a:t>gross_sales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		FROM </a:t>
            </a:r>
            <a:r>
              <a:rPr lang="en-US" sz="1500" dirty="0" err="1"/>
              <a:t>fact_sales_monthly</a:t>
            </a:r>
            <a:r>
              <a:rPr lang="en-US" sz="1500" dirty="0"/>
              <a:t> fs</a:t>
            </a:r>
          </a:p>
          <a:p>
            <a:pPr marL="0" indent="0">
              <a:buNone/>
            </a:pPr>
            <a:r>
              <a:rPr lang="en-US" sz="1500" dirty="0"/>
              <a:t>		JOIN </a:t>
            </a:r>
            <a:r>
              <a:rPr lang="en-US" sz="1500" dirty="0" err="1"/>
              <a:t>fact_gross_price</a:t>
            </a:r>
            <a:r>
              <a:rPr lang="en-US" sz="1500" dirty="0"/>
              <a:t> </a:t>
            </a:r>
            <a:r>
              <a:rPr lang="en-US" sz="1500" dirty="0" err="1"/>
              <a:t>fg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		ON </a:t>
            </a:r>
            <a:r>
              <a:rPr lang="en-US" sz="1500" dirty="0" err="1"/>
              <a:t>fs.product_code</a:t>
            </a:r>
            <a:r>
              <a:rPr lang="en-US" sz="1500" dirty="0"/>
              <a:t> = </a:t>
            </a:r>
            <a:r>
              <a:rPr lang="en-US" sz="1500" dirty="0" err="1"/>
              <a:t>fg.product_code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		JOIN </a:t>
            </a:r>
            <a:r>
              <a:rPr lang="en-US" sz="1500" dirty="0" err="1"/>
              <a:t>dim_customer</a:t>
            </a:r>
            <a:r>
              <a:rPr lang="en-US" sz="1500" dirty="0"/>
              <a:t> dm</a:t>
            </a:r>
          </a:p>
          <a:p>
            <a:pPr marL="0" indent="0">
              <a:buNone/>
            </a:pPr>
            <a:r>
              <a:rPr lang="en-US" sz="1500" dirty="0"/>
              <a:t>		ON </a:t>
            </a:r>
            <a:r>
              <a:rPr lang="en-US" sz="1500" dirty="0" err="1"/>
              <a:t>fs.customer_code</a:t>
            </a:r>
            <a:r>
              <a:rPr lang="en-US" sz="1500" dirty="0"/>
              <a:t> = </a:t>
            </a:r>
            <a:r>
              <a:rPr lang="en-US" sz="1500" dirty="0" err="1"/>
              <a:t>dm.customer_code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		WHERE </a:t>
            </a:r>
            <a:r>
              <a:rPr lang="en-US" sz="1500" dirty="0" err="1"/>
              <a:t>fs.fiscal_year</a:t>
            </a:r>
            <a:r>
              <a:rPr lang="en-US" sz="1500" dirty="0"/>
              <a:t> = 2021 </a:t>
            </a:r>
          </a:p>
          <a:p>
            <a:pPr marL="0" indent="0">
              <a:buNone/>
            </a:pPr>
            <a:r>
              <a:rPr lang="en-US" sz="1500" dirty="0"/>
              <a:t>		GROUP BY channel</a:t>
            </a:r>
          </a:p>
          <a:p>
            <a:pPr marL="0" indent="0">
              <a:buNone/>
            </a:pPr>
            <a:r>
              <a:rPr lang="en-US" sz="1500" dirty="0"/>
              <a:t>		ORDER BY </a:t>
            </a:r>
            <a:r>
              <a:rPr lang="en-US" sz="1500" dirty="0" err="1"/>
              <a:t>gross_sales</a:t>
            </a:r>
            <a:r>
              <a:rPr lang="en-US" sz="1500" dirty="0"/>
              <a:t> DESC  )</a:t>
            </a:r>
          </a:p>
          <a:p>
            <a:pPr marL="0" indent="0">
              <a:buNone/>
            </a:pPr>
            <a:r>
              <a:rPr lang="en-US" sz="1500" dirty="0"/>
              <a:t>	SELECT channel,  ROUND(</a:t>
            </a:r>
            <a:r>
              <a:rPr lang="en-US" sz="1500" dirty="0" err="1"/>
              <a:t>gross_sales</a:t>
            </a:r>
            <a:r>
              <a:rPr lang="en-US" sz="1500" dirty="0"/>
              <a:t>/1000000,2) AS </a:t>
            </a:r>
            <a:r>
              <a:rPr lang="en-US" sz="1500" dirty="0" err="1"/>
              <a:t>gross_sales_mln</a:t>
            </a:r>
            <a:r>
              <a:rPr lang="en-US" sz="1500" dirty="0"/>
              <a:t>, </a:t>
            </a:r>
          </a:p>
          <a:p>
            <a:pPr marL="0" indent="0">
              <a:buNone/>
            </a:pPr>
            <a:r>
              <a:rPr lang="en-US" sz="1500" dirty="0"/>
              <a:t>	ROUND(</a:t>
            </a:r>
            <a:r>
              <a:rPr lang="en-US" sz="1500" dirty="0" err="1"/>
              <a:t>gross_sales</a:t>
            </a:r>
            <a:r>
              <a:rPr lang="en-US" sz="1500" dirty="0"/>
              <a:t>/(SELECT SUM(</a:t>
            </a:r>
            <a:r>
              <a:rPr lang="en-US" sz="1500" dirty="0" err="1"/>
              <a:t>gross_sales</a:t>
            </a:r>
            <a:r>
              <a:rPr lang="en-US" sz="1500" dirty="0"/>
              <a:t>) FROM CTE)*100,2) AS </a:t>
            </a:r>
            <a:r>
              <a:rPr lang="en-US" sz="1500" dirty="0" err="1"/>
              <a:t>percentage_of_contribution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	FROM CTE ;</a:t>
            </a:r>
            <a:endParaRPr lang="en-IN" sz="1500" dirty="0"/>
          </a:p>
          <a:p>
            <a:pPr marL="0" indent="0">
              <a:buNone/>
            </a:pPr>
            <a:endParaRPr lang="en-IN" sz="1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89B36-F6B9-10FE-290D-68CA7B81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86" y="1888645"/>
            <a:ext cx="4269267" cy="1326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FB1001-F456-A521-FEE7-1455F7A9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410" y="3343604"/>
            <a:ext cx="4389070" cy="26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7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83E5FF-A0FD-897E-07A8-2C7BFFD984DE}"/>
              </a:ext>
            </a:extLst>
          </p:cNvPr>
          <p:cNvSpPr txBox="1"/>
          <p:nvPr/>
        </p:nvSpPr>
        <p:spPr>
          <a:xfrm>
            <a:off x="106051" y="219967"/>
            <a:ext cx="115360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10. Get The Top 3 Products In Each Division That Have A High </a:t>
            </a:r>
            <a:r>
              <a:rPr lang="en-US" b="1" dirty="0" err="1"/>
              <a:t>Total_sold_quantity</a:t>
            </a:r>
            <a:r>
              <a:rPr lang="en-US" b="1" dirty="0"/>
              <a:t> In The </a:t>
            </a:r>
            <a:r>
              <a:rPr lang="en-US" b="1" dirty="0" err="1"/>
              <a:t>Fiscal_year</a:t>
            </a:r>
            <a:r>
              <a:rPr lang="en-US" b="1" dirty="0"/>
              <a:t> 2021?</a:t>
            </a:r>
          </a:p>
          <a:p>
            <a:r>
              <a:rPr lang="en-US" b="1" dirty="0"/>
              <a:t>	The Final Output Contains These Fields, </a:t>
            </a:r>
          </a:p>
          <a:p>
            <a:r>
              <a:rPr lang="en-US" b="1" dirty="0"/>
              <a:t>		Division </a:t>
            </a:r>
          </a:p>
          <a:p>
            <a:r>
              <a:rPr lang="en-US" b="1" dirty="0"/>
              <a:t>		</a:t>
            </a:r>
            <a:r>
              <a:rPr lang="en-US" b="1" dirty="0" err="1"/>
              <a:t>Product_code</a:t>
            </a:r>
            <a:r>
              <a:rPr lang="en-US" b="1" dirty="0"/>
              <a:t> </a:t>
            </a:r>
          </a:p>
          <a:p>
            <a:r>
              <a:rPr lang="en-US" b="1" dirty="0"/>
              <a:t>		Product</a:t>
            </a:r>
          </a:p>
          <a:p>
            <a:r>
              <a:rPr lang="en-US" b="1" dirty="0"/>
              <a:t>		</a:t>
            </a:r>
            <a:r>
              <a:rPr lang="en-US" b="1" dirty="0" err="1"/>
              <a:t>Total_sold_quantity</a:t>
            </a:r>
            <a:r>
              <a:rPr lang="en-US" b="1" dirty="0"/>
              <a:t>		</a:t>
            </a:r>
          </a:p>
          <a:p>
            <a:r>
              <a:rPr lang="en-US" b="1" dirty="0"/>
              <a:t>		</a:t>
            </a:r>
            <a:r>
              <a:rPr lang="en-US" b="1" dirty="0" err="1"/>
              <a:t>Rank_order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C1EA7-5826-7820-F715-F99C9AC883BB}"/>
              </a:ext>
            </a:extLst>
          </p:cNvPr>
          <p:cNvSpPr txBox="1"/>
          <p:nvPr/>
        </p:nvSpPr>
        <p:spPr>
          <a:xfrm>
            <a:off x="327974" y="2479335"/>
            <a:ext cx="11536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Output</a:t>
            </a:r>
            <a:r>
              <a:rPr lang="en-US" sz="2000" dirty="0"/>
              <a:t> </a:t>
            </a:r>
            <a:r>
              <a:rPr lang="en-US" sz="2000" b="1" dirty="0"/>
              <a:t>:</a:t>
            </a:r>
          </a:p>
          <a:p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0E70C-C6E6-268C-DF97-0D785DB83881}"/>
              </a:ext>
            </a:extLst>
          </p:cNvPr>
          <p:cNvSpPr txBox="1"/>
          <p:nvPr/>
        </p:nvSpPr>
        <p:spPr>
          <a:xfrm>
            <a:off x="473697" y="2993534"/>
            <a:ext cx="115360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WITH sales AS (</a:t>
            </a:r>
          </a:p>
          <a:p>
            <a:r>
              <a:rPr lang="en-US" dirty="0"/>
              <a:t>		SELECT division, </a:t>
            </a:r>
            <a:r>
              <a:rPr lang="en-US" dirty="0" err="1"/>
              <a:t>fs.product_code,product</a:t>
            </a:r>
            <a:r>
              <a:rPr lang="en-US" dirty="0"/>
              <a:t>, sum(</a:t>
            </a:r>
            <a:r>
              <a:rPr lang="en-US" dirty="0" err="1"/>
              <a:t>sold_quantity</a:t>
            </a:r>
            <a:r>
              <a:rPr lang="en-US" dirty="0"/>
              <a:t>) AS </a:t>
            </a:r>
            <a:r>
              <a:rPr lang="en-US" dirty="0" err="1"/>
              <a:t>total_sold_quantity</a:t>
            </a:r>
            <a:endParaRPr lang="en-US" dirty="0"/>
          </a:p>
          <a:p>
            <a:r>
              <a:rPr lang="en-US" dirty="0"/>
              <a:t>			FROM </a:t>
            </a:r>
            <a:r>
              <a:rPr lang="en-US" dirty="0" err="1"/>
              <a:t>fact_sales_monthly</a:t>
            </a:r>
            <a:r>
              <a:rPr lang="en-US" dirty="0"/>
              <a:t> AS fs</a:t>
            </a:r>
          </a:p>
          <a:p>
            <a:r>
              <a:rPr lang="en-US" dirty="0"/>
              <a:t>			LEFT JOIN  </a:t>
            </a:r>
            <a:r>
              <a:rPr lang="en-US" dirty="0" err="1"/>
              <a:t>dim_product</a:t>
            </a:r>
            <a:r>
              <a:rPr lang="en-US" dirty="0"/>
              <a:t> AS </a:t>
            </a:r>
            <a:r>
              <a:rPr lang="en-US" dirty="0" err="1"/>
              <a:t>dp</a:t>
            </a:r>
            <a:endParaRPr lang="en-US" dirty="0"/>
          </a:p>
          <a:p>
            <a:r>
              <a:rPr lang="en-US" dirty="0"/>
              <a:t>			ON </a:t>
            </a:r>
            <a:r>
              <a:rPr lang="en-US" dirty="0" err="1"/>
              <a:t>fs.product_code</a:t>
            </a:r>
            <a:r>
              <a:rPr lang="en-US" dirty="0"/>
              <a:t> = </a:t>
            </a:r>
            <a:r>
              <a:rPr lang="en-US" dirty="0" err="1"/>
              <a:t>dp.product_code</a:t>
            </a:r>
            <a:endParaRPr lang="en-US" dirty="0"/>
          </a:p>
          <a:p>
            <a:r>
              <a:rPr lang="en-US" dirty="0"/>
              <a:t>			WHERE </a:t>
            </a:r>
            <a:r>
              <a:rPr lang="en-US" dirty="0" err="1"/>
              <a:t>fiscal_year</a:t>
            </a:r>
            <a:r>
              <a:rPr lang="en-US" dirty="0"/>
              <a:t> = 2021</a:t>
            </a:r>
          </a:p>
          <a:p>
            <a:r>
              <a:rPr lang="en-US" dirty="0"/>
              <a:t>			GROUP BY </a:t>
            </a:r>
            <a:r>
              <a:rPr lang="en-US" dirty="0" err="1"/>
              <a:t>fs.product_code</a:t>
            </a:r>
            <a:r>
              <a:rPr lang="en-US" dirty="0"/>
              <a:t>, </a:t>
            </a:r>
            <a:r>
              <a:rPr lang="en-US" dirty="0" err="1"/>
              <a:t>division,product</a:t>
            </a:r>
            <a:r>
              <a:rPr lang="en-US" dirty="0"/>
              <a:t>), </a:t>
            </a:r>
            <a:r>
              <a:rPr lang="en-US" dirty="0" err="1"/>
              <a:t>rank_ov</a:t>
            </a:r>
            <a:r>
              <a:rPr lang="en-US" dirty="0"/>
              <a:t> AS</a:t>
            </a:r>
          </a:p>
          <a:p>
            <a:endParaRPr lang="en-US" dirty="0"/>
          </a:p>
          <a:p>
            <a:r>
              <a:rPr lang="en-US" dirty="0"/>
              <a:t>	(SELECT </a:t>
            </a:r>
            <a:r>
              <a:rPr lang="en-US" dirty="0" err="1"/>
              <a:t>product_code</a:t>
            </a:r>
            <a:r>
              <a:rPr lang="en-US" dirty="0"/>
              <a:t>,   </a:t>
            </a:r>
            <a:r>
              <a:rPr lang="en-US" dirty="0" err="1"/>
              <a:t>total_sold_quantity</a:t>
            </a:r>
            <a:r>
              <a:rPr lang="en-US" dirty="0"/>
              <a:t>,</a:t>
            </a:r>
          </a:p>
          <a:p>
            <a:r>
              <a:rPr lang="en-US" dirty="0"/>
              <a:t>	   		DENSE_RANK () OVER(PARTITION BY division ORDER BY </a:t>
            </a:r>
            <a:r>
              <a:rPr lang="en-US" dirty="0" err="1"/>
              <a:t>total_sold_quantity</a:t>
            </a:r>
            <a:r>
              <a:rPr lang="en-US" dirty="0"/>
              <a:t> desc) </a:t>
            </a:r>
          </a:p>
          <a:p>
            <a:r>
              <a:rPr lang="en-US" dirty="0"/>
              <a:t>				AS </a:t>
            </a:r>
            <a:r>
              <a:rPr lang="en-US" dirty="0" err="1"/>
              <a:t>Rank_order</a:t>
            </a:r>
            <a:r>
              <a:rPr lang="en-US" dirty="0"/>
              <a:t>  FROM sales AS S)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400" dirty="0"/>
              <a:t>To be continued…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967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47B16-B14D-D8D0-4915-AE0E52A9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131" y="3736540"/>
            <a:ext cx="6214712" cy="230956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32ED3-BF91-0C87-4580-02251D139D01}"/>
              </a:ext>
            </a:extLst>
          </p:cNvPr>
          <p:cNvSpPr txBox="1"/>
          <p:nvPr/>
        </p:nvSpPr>
        <p:spPr>
          <a:xfrm>
            <a:off x="586818" y="536137"/>
            <a:ext cx="101314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SELECT division,</a:t>
            </a:r>
          </a:p>
          <a:p>
            <a:r>
              <a:rPr lang="en-US" dirty="0"/>
              <a:t>       			</a:t>
            </a:r>
            <a:r>
              <a:rPr lang="en-US" dirty="0" err="1"/>
              <a:t>S.product_code</a:t>
            </a:r>
            <a:r>
              <a:rPr lang="en-US" dirty="0"/>
              <a:t>, </a:t>
            </a:r>
          </a:p>
          <a:p>
            <a:r>
              <a:rPr lang="en-US" dirty="0"/>
              <a:t>       			product ,</a:t>
            </a:r>
          </a:p>
          <a:p>
            <a:r>
              <a:rPr lang="en-US" dirty="0"/>
              <a:t>      			 </a:t>
            </a:r>
            <a:r>
              <a:rPr lang="en-US" dirty="0" err="1"/>
              <a:t>S.total_sold_quantity</a:t>
            </a:r>
            <a:r>
              <a:rPr lang="en-US" dirty="0"/>
              <a:t>, </a:t>
            </a:r>
          </a:p>
          <a:p>
            <a:r>
              <a:rPr lang="en-US" dirty="0"/>
              <a:t>      			 </a:t>
            </a:r>
            <a:r>
              <a:rPr lang="en-US" dirty="0" err="1"/>
              <a:t>Rank_order</a:t>
            </a:r>
            <a:endParaRPr lang="en-US" dirty="0"/>
          </a:p>
          <a:p>
            <a:r>
              <a:rPr lang="en-US" dirty="0"/>
              <a:t>	FROM sales AS S</a:t>
            </a:r>
          </a:p>
          <a:p>
            <a:r>
              <a:rPr lang="en-US" dirty="0"/>
              <a:t>		INNER JOIN </a:t>
            </a:r>
            <a:r>
              <a:rPr lang="en-US" dirty="0" err="1"/>
              <a:t>rank_ov</a:t>
            </a:r>
            <a:r>
              <a:rPr lang="en-US" dirty="0"/>
              <a:t> AS R</a:t>
            </a:r>
          </a:p>
          <a:p>
            <a:r>
              <a:rPr lang="en-US" dirty="0"/>
              <a:t>		ON </a:t>
            </a:r>
            <a:r>
              <a:rPr lang="en-US" dirty="0" err="1"/>
              <a:t>R.product_code</a:t>
            </a:r>
            <a:r>
              <a:rPr lang="en-US" dirty="0"/>
              <a:t> = </a:t>
            </a:r>
            <a:r>
              <a:rPr lang="en-US" dirty="0" err="1"/>
              <a:t>S.product_code</a:t>
            </a:r>
            <a:endParaRPr lang="en-US" dirty="0"/>
          </a:p>
          <a:p>
            <a:r>
              <a:rPr lang="en-US" dirty="0"/>
              <a:t>		WHERE </a:t>
            </a:r>
            <a:r>
              <a:rPr lang="en-US" dirty="0" err="1"/>
              <a:t>Rank_order</a:t>
            </a:r>
            <a:r>
              <a:rPr lang="en-US" dirty="0"/>
              <a:t> BETWEEN 1 AND 3 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FDE79-A4F0-3818-4827-BFFD75F99767}"/>
              </a:ext>
            </a:extLst>
          </p:cNvPr>
          <p:cNvSpPr txBox="1"/>
          <p:nvPr/>
        </p:nvSpPr>
        <p:spPr>
          <a:xfrm>
            <a:off x="4213781" y="3296182"/>
            <a:ext cx="197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Result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6754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2F03-1AA8-A41F-B331-F49FFEF2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476E-B045-AFAD-FF3F-B8142A02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74EFA-DB1B-55CB-10C3-E43C6BAE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66488E-E774-D1B9-F498-E6D5C5C8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483" y="1157026"/>
            <a:ext cx="9500698" cy="52038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CF8213-3A33-2521-9B9C-342ED7B75BFC}"/>
              </a:ext>
            </a:extLst>
          </p:cNvPr>
          <p:cNvSpPr txBox="1"/>
          <p:nvPr/>
        </p:nvSpPr>
        <p:spPr>
          <a:xfrm>
            <a:off x="2766407" y="273378"/>
            <a:ext cx="6136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Dataset Connections</a:t>
            </a: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49740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907-4E91-DB1E-8635-7E93660F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36" y="317369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/>
              <a:t>1. Provide The List Of Markets In Which Customer "</a:t>
            </a:r>
            <a:r>
              <a:rPr lang="en-US" sz="2400" cap="none" dirty="0" err="1"/>
              <a:t>Atliq</a:t>
            </a:r>
            <a:r>
              <a:rPr lang="en-US" sz="2400" cap="none" dirty="0"/>
              <a:t> Exclusive" Operates Its Business In The APAC Region.</a:t>
            </a:r>
            <a:endParaRPr lang="en-IN" sz="24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699E12-A0E4-91AB-5F79-35D8DC578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15" y="3723589"/>
            <a:ext cx="2524790" cy="27243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D3BE5-E36C-8B81-B30A-023A5371F4DB}"/>
              </a:ext>
            </a:extLst>
          </p:cNvPr>
          <p:cNvSpPr txBox="1"/>
          <p:nvPr/>
        </p:nvSpPr>
        <p:spPr>
          <a:xfrm>
            <a:off x="913794" y="2037308"/>
            <a:ext cx="100024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:</a:t>
            </a:r>
          </a:p>
          <a:p>
            <a:pPr lvl="3"/>
            <a:r>
              <a:rPr lang="en-US" dirty="0"/>
              <a:t>SELECT DISTINCT market </a:t>
            </a:r>
          </a:p>
          <a:p>
            <a:pPr lvl="3"/>
            <a:r>
              <a:rPr lang="en-US" dirty="0"/>
              <a:t>	FROM </a:t>
            </a:r>
            <a:r>
              <a:rPr lang="en-US" dirty="0" err="1"/>
              <a:t>dim_customer</a:t>
            </a:r>
            <a:endParaRPr lang="en-US" dirty="0"/>
          </a:p>
          <a:p>
            <a:pPr lvl="3"/>
            <a:r>
              <a:rPr lang="en-US" dirty="0"/>
              <a:t>	WHERE customer="</a:t>
            </a:r>
            <a:r>
              <a:rPr lang="en-US" dirty="0" err="1"/>
              <a:t>Atliq</a:t>
            </a:r>
            <a:r>
              <a:rPr lang="en-US" dirty="0"/>
              <a:t> Exclusive" AND region="APAC" 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441D8-6B4E-5DE6-97E5-27E70D37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997" y="3723589"/>
            <a:ext cx="2285513" cy="272434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970070D-8296-1F67-8D6D-792DE76D95E6}"/>
              </a:ext>
            </a:extLst>
          </p:cNvPr>
          <p:cNvSpPr/>
          <p:nvPr/>
        </p:nvSpPr>
        <p:spPr>
          <a:xfrm>
            <a:off x="5156462" y="4760536"/>
            <a:ext cx="2036190" cy="61274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066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3E69-B914-DC0B-2319-A35B1BE6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72" y="373930"/>
            <a:ext cx="10353761" cy="1429904"/>
          </a:xfrm>
        </p:spPr>
        <p:txBody>
          <a:bodyPr anchor="t">
            <a:normAutofit/>
          </a:bodyPr>
          <a:lstStyle/>
          <a:p>
            <a:pPr algn="l"/>
            <a:r>
              <a:rPr lang="en-US" sz="1600" cap="none" dirty="0"/>
              <a:t>2. What Is The Percentage Of Unique Product Increase In 2021 Vs. 2020? 	The Final Output Contains These Fields, </a:t>
            </a:r>
            <a:br>
              <a:rPr lang="en-US" sz="1600" cap="none" dirty="0"/>
            </a:br>
            <a:r>
              <a:rPr lang="en-US" sz="1600" cap="none" dirty="0"/>
              <a:t>	  	Unique_products_2020 </a:t>
            </a:r>
            <a:br>
              <a:rPr lang="en-US" sz="1600" cap="none" dirty="0"/>
            </a:br>
            <a:r>
              <a:rPr lang="en-US" sz="1600" cap="none" dirty="0"/>
              <a:t>	  	Unique_products_2021</a:t>
            </a:r>
            <a:br>
              <a:rPr lang="en-US" sz="1600" cap="none" dirty="0"/>
            </a:br>
            <a:r>
              <a:rPr lang="en-US" sz="1600" cap="none" dirty="0"/>
              <a:t>               	Percentage_chg</a:t>
            </a:r>
            <a:endParaRPr lang="en-IN" sz="1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AF1D-D05A-8D99-1770-10EC0C56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60" y="1803833"/>
            <a:ext cx="10958299" cy="482320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u="sng" dirty="0"/>
              <a:t>Output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6000" dirty="0"/>
              <a:t>WITH CTE AS(</a:t>
            </a:r>
          </a:p>
          <a:p>
            <a:pPr marL="0" indent="0">
              <a:buNone/>
            </a:pPr>
            <a:r>
              <a:rPr lang="en-US" sz="6000" dirty="0"/>
              <a:t>		SELECT count(DISTINCT </a:t>
            </a:r>
            <a:r>
              <a:rPr lang="en-US" sz="6000" dirty="0" err="1"/>
              <a:t>fs.product_code</a:t>
            </a:r>
            <a:r>
              <a:rPr lang="en-US" sz="6000" dirty="0"/>
              <a:t>) AS unique_product_2020</a:t>
            </a:r>
          </a:p>
          <a:p>
            <a:pPr marL="0" indent="0">
              <a:buNone/>
            </a:pPr>
            <a:r>
              <a:rPr lang="en-US" sz="6000" dirty="0"/>
              <a:t>			FROM </a:t>
            </a:r>
            <a:r>
              <a:rPr lang="en-US" sz="6000" dirty="0" err="1"/>
              <a:t>fact_sales_monthly</a:t>
            </a:r>
            <a:r>
              <a:rPr lang="en-US" sz="6000" dirty="0"/>
              <a:t> fs</a:t>
            </a:r>
          </a:p>
          <a:p>
            <a:pPr marL="0" indent="0">
              <a:buNone/>
            </a:pPr>
            <a:r>
              <a:rPr lang="en-US" sz="6000" dirty="0"/>
              <a:t>			JOIN </a:t>
            </a:r>
            <a:r>
              <a:rPr lang="en-US" sz="6000" dirty="0" err="1"/>
              <a:t>dim_product</a:t>
            </a:r>
            <a:r>
              <a:rPr lang="en-US" sz="6000" dirty="0"/>
              <a:t> </a:t>
            </a:r>
            <a:r>
              <a:rPr lang="en-US" sz="6000" dirty="0" err="1"/>
              <a:t>dp</a:t>
            </a: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 			 ON </a:t>
            </a:r>
            <a:r>
              <a:rPr lang="en-US" sz="6000" dirty="0" err="1"/>
              <a:t>fs.product_code</a:t>
            </a:r>
            <a:r>
              <a:rPr lang="en-US" sz="6000" dirty="0"/>
              <a:t>=</a:t>
            </a:r>
            <a:r>
              <a:rPr lang="en-US" sz="6000" dirty="0" err="1"/>
              <a:t>dp.product_code</a:t>
            </a:r>
            <a:endParaRPr lang="en-US" sz="6000" dirty="0"/>
          </a:p>
          <a:p>
            <a:pPr marL="0" indent="0">
              <a:buNone/>
            </a:pPr>
            <a:r>
              <a:rPr lang="en-US" sz="6000" dirty="0"/>
              <a:t>			WHERE </a:t>
            </a:r>
            <a:r>
              <a:rPr lang="en-US" sz="6000" dirty="0" err="1"/>
              <a:t>fiscal_year</a:t>
            </a:r>
            <a:r>
              <a:rPr lang="en-US" sz="6000" dirty="0"/>
              <a:t>=2020),</a:t>
            </a:r>
          </a:p>
          <a:p>
            <a:pPr marL="0" indent="0">
              <a:buNone/>
            </a:pPr>
            <a:r>
              <a:rPr lang="en-US" sz="6000" dirty="0"/>
              <a:t>	CTE2 AS(</a:t>
            </a:r>
          </a:p>
          <a:p>
            <a:pPr marL="0" indent="0">
              <a:buNone/>
            </a:pPr>
            <a:r>
              <a:rPr lang="en-US" sz="6000" dirty="0"/>
              <a:t>		SELECT count(DISTINCT </a:t>
            </a:r>
            <a:r>
              <a:rPr lang="en-US" sz="6000" dirty="0" err="1"/>
              <a:t>fs.product_code</a:t>
            </a:r>
            <a:r>
              <a:rPr lang="en-US" sz="6000" dirty="0"/>
              <a:t>) AS unique_product_2021 </a:t>
            </a:r>
          </a:p>
          <a:p>
            <a:pPr marL="0" indent="0">
              <a:buNone/>
            </a:pPr>
            <a:r>
              <a:rPr lang="en-US" sz="6000" dirty="0"/>
              <a:t>			FROM </a:t>
            </a:r>
            <a:r>
              <a:rPr lang="en-US" sz="6000" dirty="0" err="1"/>
              <a:t>fact_sales_monthly</a:t>
            </a:r>
            <a:r>
              <a:rPr lang="en-US" sz="6000" dirty="0"/>
              <a:t> fs</a:t>
            </a:r>
          </a:p>
          <a:p>
            <a:pPr marL="0" indent="0">
              <a:buNone/>
            </a:pPr>
            <a:r>
              <a:rPr lang="en-US" sz="6000" dirty="0"/>
              <a:t>			JOIN </a:t>
            </a:r>
            <a:r>
              <a:rPr lang="en-US" sz="6000" dirty="0" err="1"/>
              <a:t>dim_product</a:t>
            </a:r>
            <a:r>
              <a:rPr lang="en-US" sz="6000" dirty="0"/>
              <a:t> </a:t>
            </a:r>
            <a:r>
              <a:rPr lang="en-US" sz="6000" dirty="0" err="1"/>
              <a:t>dp</a:t>
            </a:r>
            <a:endParaRPr lang="en-US" sz="6000" dirty="0"/>
          </a:p>
          <a:p>
            <a:pPr marL="0" indent="0">
              <a:buNone/>
            </a:pPr>
            <a:r>
              <a:rPr lang="en-US" sz="6000" dirty="0"/>
              <a:t>      		 	ON </a:t>
            </a:r>
            <a:r>
              <a:rPr lang="en-US" sz="6000" dirty="0" err="1"/>
              <a:t>fs.product_code</a:t>
            </a:r>
            <a:r>
              <a:rPr lang="en-US" sz="6000" dirty="0"/>
              <a:t>=</a:t>
            </a:r>
            <a:r>
              <a:rPr lang="en-US" sz="6000" dirty="0" err="1"/>
              <a:t>dp.product_code</a:t>
            </a:r>
            <a:endParaRPr lang="en-US" sz="6000" dirty="0"/>
          </a:p>
          <a:p>
            <a:pPr marL="0" indent="0">
              <a:buNone/>
            </a:pPr>
            <a:r>
              <a:rPr lang="en-US" sz="6000" dirty="0"/>
              <a:t>			WHERE </a:t>
            </a:r>
            <a:r>
              <a:rPr lang="en-US" sz="6000" dirty="0" err="1"/>
              <a:t>fiscal_year</a:t>
            </a:r>
            <a:r>
              <a:rPr lang="en-US" sz="6000" dirty="0"/>
              <a:t>=2021)  </a:t>
            </a:r>
          </a:p>
          <a:p>
            <a:pPr marL="0" indent="0" algn="r">
              <a:buNone/>
            </a:pPr>
            <a:r>
              <a:rPr lang="en-US" sz="6000" dirty="0"/>
              <a:t>To be continued …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858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7254-B2BC-4430-B088-698DF3CF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597203"/>
            <a:ext cx="11745798" cy="3695136"/>
          </a:xfrm>
        </p:spPr>
        <p:txBody>
          <a:bodyPr/>
          <a:lstStyle/>
          <a:p>
            <a:r>
              <a:rPr lang="en-IN" sz="2000" dirty="0"/>
              <a:t>SELECT *,</a:t>
            </a:r>
            <a:br>
              <a:rPr lang="en-IN" sz="2000" dirty="0"/>
            </a:br>
            <a:r>
              <a:rPr lang="en-IN" sz="2000" dirty="0"/>
              <a:t>	round(((unique_product_2021-unique_product_2020)/unique_product_2020)*100,2) </a:t>
            </a:r>
            <a:r>
              <a:rPr lang="en-IN" dirty="0"/>
              <a:t>  </a:t>
            </a:r>
            <a:r>
              <a:rPr lang="en-IN" sz="2000" dirty="0"/>
              <a:t>as 	</a:t>
            </a:r>
            <a:r>
              <a:rPr lang="en-IN" sz="2000" dirty="0" err="1"/>
              <a:t>percentage_chg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	 FROM CTE,CTE2 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FF0F2-6CB5-DA4A-78FC-D2201FDFE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32"/>
          <a:stretch/>
        </p:blipFill>
        <p:spPr>
          <a:xfrm>
            <a:off x="6230765" y="2266360"/>
            <a:ext cx="5072323" cy="1162640"/>
          </a:xfrm>
          <a:prstGeom prst="rect">
            <a:avLst/>
          </a:prstGeom>
        </p:spPr>
      </p:pic>
      <p:sp>
        <p:nvSpPr>
          <p:cNvPr id="11" name="Arrow: Left-Up 10">
            <a:extLst>
              <a:ext uri="{FF2B5EF4-FFF2-40B4-BE49-F238E27FC236}">
                <a16:creationId xmlns:a16="http://schemas.microsoft.com/office/drawing/2014/main" id="{438ECF2F-25BB-A57B-0449-6D00B35562A3}"/>
              </a:ext>
            </a:extLst>
          </p:cNvPr>
          <p:cNvSpPr/>
          <p:nvPr/>
        </p:nvSpPr>
        <p:spPr>
          <a:xfrm>
            <a:off x="6096000" y="3674097"/>
            <a:ext cx="2488677" cy="1162639"/>
          </a:xfrm>
          <a:prstGeom prst="leftUp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59D14C-694E-0445-67BD-1C63DDE3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95" y="3429000"/>
            <a:ext cx="4580017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9A9858F0-70A7-798E-A573-33F0E626A95A}"/>
              </a:ext>
            </a:extLst>
          </p:cNvPr>
          <p:cNvSpPr/>
          <p:nvPr/>
        </p:nvSpPr>
        <p:spPr>
          <a:xfrm>
            <a:off x="1005445" y="4355346"/>
            <a:ext cx="4744905" cy="2268000"/>
          </a:xfrm>
          <a:prstGeom prst="righ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F39C8-F33A-1D89-0E78-F2AEDFF8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21" y="311292"/>
            <a:ext cx="11642393" cy="1326321"/>
          </a:xfrm>
        </p:spPr>
        <p:txBody>
          <a:bodyPr>
            <a:normAutofit/>
          </a:bodyPr>
          <a:lstStyle/>
          <a:p>
            <a:pPr algn="l"/>
            <a:r>
              <a:rPr lang="en-US" sz="1600" cap="none" dirty="0"/>
              <a:t>3. Provide A Report With All The Unique Product Counts For Each Segment And Sort  Them In Descending Order Of Product Counts.</a:t>
            </a:r>
            <a:br>
              <a:rPr lang="en-US" sz="1600" cap="none" dirty="0"/>
            </a:br>
            <a:r>
              <a:rPr lang="en-US" sz="1600" cap="none" dirty="0"/>
              <a:t>		 The Final Output Contains 2 Fields,</a:t>
            </a:r>
            <a:br>
              <a:rPr lang="en-US" sz="1600" cap="none" dirty="0"/>
            </a:br>
            <a:r>
              <a:rPr lang="en-US" sz="1600" cap="none" dirty="0"/>
              <a:t>		 	Segment </a:t>
            </a:r>
            <a:br>
              <a:rPr lang="en-US" sz="1600" cap="none" dirty="0"/>
            </a:br>
            <a:r>
              <a:rPr lang="en-US" sz="1600" cap="none" dirty="0"/>
              <a:t>		 	</a:t>
            </a:r>
            <a:r>
              <a:rPr lang="en-US" sz="1600" cap="none" dirty="0" err="1"/>
              <a:t>Product_count</a:t>
            </a:r>
            <a:endParaRPr lang="en-IN" sz="1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F27A-4496-435C-5E93-71FDEC89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21" y="1637613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SELECT segment, count(DISTINCT </a:t>
            </a:r>
            <a:r>
              <a:rPr lang="en-US" sz="1800" dirty="0" err="1"/>
              <a:t>product_code</a:t>
            </a:r>
            <a:r>
              <a:rPr lang="en-US" sz="1800" dirty="0"/>
              <a:t>) AS </a:t>
            </a:r>
            <a:r>
              <a:rPr lang="en-US" sz="1800" dirty="0" err="1"/>
              <a:t>product_count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		FROM </a:t>
            </a:r>
            <a:r>
              <a:rPr lang="en-US" sz="1800" dirty="0" err="1"/>
              <a:t>dim_product</a:t>
            </a: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US" sz="1800" dirty="0"/>
              <a:t>		GROUP BY segment	</a:t>
            </a:r>
          </a:p>
          <a:p>
            <a:pPr marL="0" indent="0">
              <a:buNone/>
            </a:pPr>
            <a:r>
              <a:rPr lang="en-US" sz="1800" dirty="0"/>
              <a:t>		ORDER BY </a:t>
            </a:r>
            <a:r>
              <a:rPr lang="en-US" sz="1800" dirty="0" err="1"/>
              <a:t>product_count</a:t>
            </a:r>
            <a:r>
              <a:rPr lang="en-US" sz="1800" dirty="0"/>
              <a:t> DESC ;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D57DE-183B-9595-0D41-B77088F1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45" y="4355346"/>
            <a:ext cx="3114068" cy="2268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7AF71F-80E5-66BD-01CB-FD00629D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48" y="4355346"/>
            <a:ext cx="5131922" cy="22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3EE6-4965-7046-100A-F50E547E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8" y="279662"/>
            <a:ext cx="10786789" cy="1652833"/>
          </a:xfrm>
        </p:spPr>
        <p:txBody>
          <a:bodyPr>
            <a:noAutofit/>
          </a:bodyPr>
          <a:lstStyle/>
          <a:p>
            <a:pPr algn="l"/>
            <a:r>
              <a:rPr lang="en-US" sz="2000" cap="none" dirty="0"/>
              <a:t>4. Follow-up: Which Segment Had The Most Increase In Unique Products In 2021 Vs 2020? 	</a:t>
            </a:r>
            <a:br>
              <a:rPr lang="en-US" sz="2000" cap="none" dirty="0"/>
            </a:br>
            <a:r>
              <a:rPr lang="en-US" sz="2000" cap="none" dirty="0"/>
              <a:t>	The Final Output Contains These Fields, </a:t>
            </a:r>
            <a:br>
              <a:rPr lang="en-US" sz="2000" cap="none" dirty="0"/>
            </a:br>
            <a:r>
              <a:rPr lang="en-US" sz="2000" cap="none" dirty="0"/>
              <a:t>		Segment Product_count_2020 </a:t>
            </a:r>
            <a:br>
              <a:rPr lang="en-US" sz="2000" cap="none" dirty="0"/>
            </a:br>
            <a:r>
              <a:rPr lang="en-US" sz="2000" cap="none" dirty="0"/>
              <a:t>		Product_count_2021 </a:t>
            </a:r>
            <a:br>
              <a:rPr lang="en-US" sz="2000" cap="none" dirty="0"/>
            </a:br>
            <a:r>
              <a:rPr lang="en-US" sz="2000" cap="none" dirty="0"/>
              <a:t>		Difference</a:t>
            </a:r>
            <a:endParaRPr lang="en-IN" sz="2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6CE4A-A2B9-1273-2620-E7D1B596F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76" y="2114917"/>
            <a:ext cx="11190222" cy="4361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/>
              <a:t>Output</a:t>
            </a:r>
            <a:r>
              <a:rPr lang="en-US" sz="1800" b="1" dirty="0"/>
              <a:t> :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	WITH CTE AS(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	          SELECT </a:t>
            </a:r>
            <a:r>
              <a:rPr lang="en-US" sz="1600" dirty="0" err="1">
                <a:effectLst/>
              </a:rPr>
              <a:t>dp.segment,count</a:t>
            </a:r>
            <a:r>
              <a:rPr lang="en-US" sz="1600" dirty="0">
                <a:effectLst/>
              </a:rPr>
              <a:t>(DISTINCT </a:t>
            </a:r>
            <a:r>
              <a:rPr lang="en-US" sz="1600" dirty="0" err="1">
                <a:effectLst/>
              </a:rPr>
              <a:t>dp.product_code</a:t>
            </a:r>
            <a:r>
              <a:rPr lang="en-US" sz="1600" dirty="0">
                <a:effectLst/>
              </a:rPr>
              <a:t>) AS product_count_2020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		FROM </a:t>
            </a:r>
            <a:r>
              <a:rPr lang="en-US" sz="1600" dirty="0" err="1">
                <a:effectLst/>
              </a:rPr>
              <a:t>dim_product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dp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>
                <a:effectLst/>
              </a:rPr>
              <a:t>		JOIN </a:t>
            </a:r>
            <a:r>
              <a:rPr lang="en-US" sz="1600" dirty="0" err="1">
                <a:effectLst/>
              </a:rPr>
              <a:t>fact_sales_monthly</a:t>
            </a:r>
            <a:r>
              <a:rPr lang="en-US" sz="1600" dirty="0">
                <a:effectLst/>
              </a:rPr>
              <a:t> fs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		ON </a:t>
            </a:r>
            <a:r>
              <a:rPr lang="en-US" sz="1600" dirty="0" err="1">
                <a:effectLst/>
              </a:rPr>
              <a:t>dp.product_code</a:t>
            </a:r>
            <a:r>
              <a:rPr lang="en-US" sz="1600" dirty="0">
                <a:effectLst/>
              </a:rPr>
              <a:t>=</a:t>
            </a:r>
            <a:r>
              <a:rPr lang="en-US" sz="1600" dirty="0" err="1">
                <a:effectLst/>
              </a:rPr>
              <a:t>fs.product_code</a:t>
            </a:r>
            <a:endParaRPr lang="en-US" sz="1600" dirty="0">
              <a:effectLst/>
            </a:endParaRPr>
          </a:p>
          <a:p>
            <a:pPr marL="0" indent="0">
              <a:buNone/>
            </a:pPr>
            <a:r>
              <a:rPr lang="en-US" sz="1600" dirty="0">
                <a:effectLst/>
              </a:rPr>
              <a:t>		WHERE </a:t>
            </a:r>
            <a:r>
              <a:rPr lang="en-US" sz="1600" dirty="0" err="1">
                <a:effectLst/>
              </a:rPr>
              <a:t>fiscal_year</a:t>
            </a:r>
            <a:r>
              <a:rPr lang="en-US" sz="1600" dirty="0">
                <a:effectLst/>
              </a:rPr>
              <a:t>=2020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		GROUP BY segment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		ORDER BY product_count_2020 DESC),</a:t>
            </a:r>
          </a:p>
          <a:p>
            <a:pPr marL="0" indent="0" algn="r">
              <a:buNone/>
            </a:pPr>
            <a:r>
              <a:rPr lang="en-US" sz="1600" dirty="0">
                <a:effectLst/>
              </a:rPr>
              <a:t>	</a:t>
            </a:r>
          </a:p>
          <a:p>
            <a:pPr marL="0" indent="0" algn="r">
              <a:buNone/>
            </a:pPr>
            <a:r>
              <a:rPr lang="en-US" sz="1600" dirty="0">
                <a:effectLst/>
              </a:rPr>
              <a:t>To be continued …</a:t>
            </a:r>
          </a:p>
          <a:p>
            <a:pPr marL="0" indent="0" algn="r">
              <a:buNone/>
            </a:pP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1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DD46-48CC-DFD4-D81C-62839DD0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46" y="144715"/>
            <a:ext cx="11501306" cy="67132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effectLst/>
              </a:rPr>
              <a:t>CTE2 AS  (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SELECT </a:t>
            </a:r>
            <a:r>
              <a:rPr lang="en-US" sz="1500" dirty="0" err="1">
                <a:effectLst/>
              </a:rPr>
              <a:t>dp.segment,count</a:t>
            </a:r>
            <a:r>
              <a:rPr lang="en-US" sz="1500" dirty="0">
                <a:effectLst/>
              </a:rPr>
              <a:t>(DISTINCT </a:t>
            </a:r>
            <a:r>
              <a:rPr lang="en-US" sz="1500" dirty="0" err="1">
                <a:effectLst/>
              </a:rPr>
              <a:t>dp.product_code</a:t>
            </a:r>
            <a:r>
              <a:rPr lang="en-US" sz="1500" dirty="0">
                <a:effectLst/>
              </a:rPr>
              <a:t>) AS product_count_2021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	FROM </a:t>
            </a:r>
            <a:r>
              <a:rPr lang="en-US" sz="1500" dirty="0" err="1">
                <a:effectLst/>
              </a:rPr>
              <a:t>dim_product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dp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>
                <a:effectLst/>
              </a:rPr>
              <a:t>		JOIN </a:t>
            </a:r>
            <a:r>
              <a:rPr lang="en-US" sz="1500" dirty="0" err="1">
                <a:effectLst/>
              </a:rPr>
              <a:t>fact_sales_monthly</a:t>
            </a:r>
            <a:r>
              <a:rPr lang="en-US" sz="1500" dirty="0">
                <a:effectLst/>
              </a:rPr>
              <a:t> fs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	ON </a:t>
            </a:r>
            <a:r>
              <a:rPr lang="en-US" sz="1500" dirty="0" err="1">
                <a:effectLst/>
              </a:rPr>
              <a:t>dp.product_code</a:t>
            </a:r>
            <a:r>
              <a:rPr lang="en-US" sz="1500" dirty="0">
                <a:effectLst/>
              </a:rPr>
              <a:t>=</a:t>
            </a:r>
            <a:r>
              <a:rPr lang="en-US" sz="1500" dirty="0" err="1">
                <a:effectLst/>
              </a:rPr>
              <a:t>fs.product_code</a:t>
            </a:r>
            <a:endParaRPr lang="en-US" sz="1500" dirty="0">
              <a:effectLst/>
            </a:endParaRPr>
          </a:p>
          <a:p>
            <a:pPr marL="0" indent="0">
              <a:buNone/>
            </a:pPr>
            <a:r>
              <a:rPr lang="en-US" sz="1500" dirty="0">
                <a:effectLst/>
              </a:rPr>
              <a:t>		WHERE </a:t>
            </a:r>
            <a:r>
              <a:rPr lang="en-US" sz="1500" dirty="0" err="1">
                <a:effectLst/>
              </a:rPr>
              <a:t>fiscal_year</a:t>
            </a:r>
            <a:r>
              <a:rPr lang="en-US" sz="1500" dirty="0">
                <a:effectLst/>
              </a:rPr>
              <a:t>=2021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	GROUP BY segment</a:t>
            </a:r>
          </a:p>
          <a:p>
            <a:pPr marL="0" indent="0">
              <a:buNone/>
            </a:pPr>
            <a:r>
              <a:rPr lang="en-US" sz="1500" dirty="0">
                <a:effectLst/>
              </a:rPr>
              <a:t>		ORDER BY product_count_2021 DESC)</a:t>
            </a:r>
          </a:p>
          <a:p>
            <a:pPr marL="0" indent="0">
              <a:buNone/>
            </a:pPr>
            <a:r>
              <a:rPr lang="en-US" sz="1500" dirty="0"/>
              <a:t>	SELECT      </a:t>
            </a:r>
            <a:r>
              <a:rPr lang="en-US" sz="1500" dirty="0" err="1"/>
              <a:t>a.segment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		 a.product_count_2020,</a:t>
            </a:r>
          </a:p>
          <a:p>
            <a:pPr marL="0" indent="0">
              <a:buNone/>
            </a:pPr>
            <a:r>
              <a:rPr lang="en-US" sz="1500" dirty="0"/>
              <a:t>	       	 b.product_count_2021,</a:t>
            </a:r>
          </a:p>
          <a:p>
            <a:pPr marL="0" indent="0">
              <a:buNone/>
            </a:pPr>
            <a:r>
              <a:rPr lang="en-US" sz="1500" dirty="0"/>
              <a:t>		  b.product_count_2021-a.product_count_2020 AS diff,</a:t>
            </a:r>
          </a:p>
          <a:p>
            <a:pPr marL="0" indent="0">
              <a:buNone/>
            </a:pPr>
            <a:r>
              <a:rPr lang="en-US" sz="1500" dirty="0"/>
              <a:t>		          round(((b.product_count_2021-a.product_count_2020)/a.product_count_2020)*100,2) </a:t>
            </a:r>
          </a:p>
          <a:p>
            <a:pPr marL="0" indent="0">
              <a:buNone/>
            </a:pPr>
            <a:r>
              <a:rPr lang="en-US" sz="1500" dirty="0"/>
              <a:t>		FROM CTE a </a:t>
            </a:r>
          </a:p>
          <a:p>
            <a:pPr marL="0" indent="0">
              <a:buNone/>
            </a:pPr>
            <a:r>
              <a:rPr lang="en-US" sz="1500" dirty="0"/>
              <a:t>		JOIN CTE2 b</a:t>
            </a:r>
          </a:p>
          <a:p>
            <a:pPr marL="0" indent="0">
              <a:buNone/>
            </a:pPr>
            <a:r>
              <a:rPr lang="en-US" sz="1500" dirty="0"/>
              <a:t>		ON </a:t>
            </a:r>
            <a:r>
              <a:rPr lang="en-US" sz="1500" dirty="0" err="1"/>
              <a:t>a.segment</a:t>
            </a:r>
            <a:r>
              <a:rPr lang="en-US" sz="1500" dirty="0"/>
              <a:t> = </a:t>
            </a:r>
            <a:r>
              <a:rPr lang="en-US" sz="1500" dirty="0" err="1"/>
              <a:t>b.segment</a:t>
            </a:r>
            <a:r>
              <a:rPr lang="en-US" sz="1500" dirty="0"/>
              <a:t> ;</a:t>
            </a:r>
          </a:p>
          <a:p>
            <a:pPr marL="0" indent="0" algn="r">
              <a:buNone/>
            </a:pPr>
            <a:r>
              <a:rPr lang="en-US" sz="1500" dirty="0"/>
              <a:t>To be continued…</a:t>
            </a: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43719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9EF8F1-58D9-7B1B-24F4-8C9118A0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01" y="565606"/>
            <a:ext cx="6180511" cy="2177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6C4FE-B6FD-AE13-C075-8780ACB9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35" y="3054285"/>
            <a:ext cx="6152974" cy="3410707"/>
          </a:xfrm>
          <a:prstGeom prst="rect">
            <a:avLst/>
          </a:prstGeom>
        </p:spPr>
      </p:pic>
      <p:sp>
        <p:nvSpPr>
          <p:cNvPr id="9" name="Arrow: Bent-Up 8">
            <a:extLst>
              <a:ext uri="{FF2B5EF4-FFF2-40B4-BE49-F238E27FC236}">
                <a16:creationId xmlns:a16="http://schemas.microsoft.com/office/drawing/2014/main" id="{4356BFFE-7F97-14B6-AADD-82E8C2BF466A}"/>
              </a:ext>
            </a:extLst>
          </p:cNvPr>
          <p:cNvSpPr/>
          <p:nvPr/>
        </p:nvSpPr>
        <p:spPr>
          <a:xfrm rot="5400000">
            <a:off x="2853066" y="2818951"/>
            <a:ext cx="1398758" cy="1869426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59325-051D-39BA-8AFD-2C2FDF1D38B4}"/>
              </a:ext>
            </a:extLst>
          </p:cNvPr>
          <p:cNvSpPr txBox="1"/>
          <p:nvPr/>
        </p:nvSpPr>
        <p:spPr>
          <a:xfrm>
            <a:off x="4487158" y="141402"/>
            <a:ext cx="197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Result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720293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242</TotalTime>
  <Words>1907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CONSUMER GOODS  Ad_Hoc Insights</vt:lpstr>
      <vt:lpstr>PowerPoint Presentation</vt:lpstr>
      <vt:lpstr>1. Provide The List Of Markets In Which Customer "Atliq Exclusive" Operates Its Business In The APAC Region.</vt:lpstr>
      <vt:lpstr>2. What Is The Percentage Of Unique Product Increase In 2021 Vs. 2020?  The Final Output Contains These Fields,      Unique_products_2020      Unique_products_2021                 Percentage_chg</vt:lpstr>
      <vt:lpstr>PowerPoint Presentation</vt:lpstr>
      <vt:lpstr>3. Provide A Report With All The Unique Product Counts For Each Segment And Sort  Them In Descending Order Of Product Counts.    The Final Output Contains 2 Fields,     Segment      Product_count</vt:lpstr>
      <vt:lpstr>4. Follow-up: Which Segment Had The Most Increase In Unique Products In 2021 Vs 2020?    The Final Output Contains These Fields,    Segment Product_count_2020    Product_count_2021    Difference</vt:lpstr>
      <vt:lpstr>PowerPoint Presentation</vt:lpstr>
      <vt:lpstr>PowerPoint Presentation</vt:lpstr>
      <vt:lpstr>5. Get The Products That Have The Highest And Lowest Manufacturing Costs.  The Final Output Should Contain These Fields,    Product_code    Product    Manufacturing_cost</vt:lpstr>
      <vt:lpstr>PowerPoint Presentation</vt:lpstr>
      <vt:lpstr>6. Generate A Report Which Contains The Top 5 Customers Who Received An Average High Pre_invoice_discount_pct For The Fiscal Year 2021 And In The Indian Market.   The Final Output Contains These Fields,    Customer_code    Customer    Average_discount_percentage </vt:lpstr>
      <vt:lpstr>7. Get The Complete Report Of The Gross Sales Amount For The Customer “Atliq Exclusive” For Each Month. This Analysis Helps To Get An Idea Of Low And High-performing Months And Take Strategic Decisions.   The Final Report Contains These Columns:    Month    Year    Gross Sales Amount</vt:lpstr>
      <vt:lpstr>8. In Which Quarter Of 2020, Got The Maximum Total_sold_quantity?   The Final Output Contains These Fields Sorted By The    Total_sold_quantity,    Quarter    Total_sold_quantity</vt:lpstr>
      <vt:lpstr>9. Which Channel Helped To Bring More Gross Sales In The Fiscal Year 2021 And The Percentage Of Contribution?  The Final Output Contains These Fields,    Channel   Gross_sales_mln   Percentage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 Ad_Hoc Insights</dc:title>
  <dc:creator>Jyoti Maharana</dc:creator>
  <cp:lastModifiedBy>Jyoti Maharana</cp:lastModifiedBy>
  <cp:revision>1</cp:revision>
  <dcterms:created xsi:type="dcterms:W3CDTF">2023-03-02T07:12:52Z</dcterms:created>
  <dcterms:modified xsi:type="dcterms:W3CDTF">2023-03-02T13:22:13Z</dcterms:modified>
</cp:coreProperties>
</file>