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1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7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32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32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592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6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10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8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9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9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6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4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5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1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3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08D6-DCBB-4E40-8769-C5E641C3FFB6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D03D24-7E88-4521-B21B-D9B029518E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5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73F1A-C6A9-7DBB-5C46-EA891FBC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682" y="1160261"/>
            <a:ext cx="9227710" cy="2262781"/>
          </a:xfrm>
        </p:spPr>
        <p:txBody>
          <a:bodyPr>
            <a:normAutofit/>
          </a:bodyPr>
          <a:lstStyle/>
          <a:p>
            <a:r>
              <a:rPr lang="en-IN" dirty="0"/>
              <a:t>Telecom Churn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DA4DB-31E5-2726-C2AC-7CC366A8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864867"/>
          </a:xfrm>
        </p:spPr>
        <p:txBody>
          <a:bodyPr>
            <a:normAutofit/>
          </a:bodyPr>
          <a:lstStyle/>
          <a:p>
            <a:r>
              <a:rPr lang="en-IN" b="1" dirty="0"/>
              <a:t>Submitted By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Jyotirlaxmi</a:t>
            </a:r>
            <a:r>
              <a:rPr lang="en-IN" dirty="0"/>
              <a:t> Nayak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Neelima </a:t>
            </a:r>
            <a:r>
              <a:rPr lang="en-IN" dirty="0" err="1"/>
              <a:t>Pugalia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Mohit Parashar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9719-6F11-9D98-AC6E-92258DF3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567" y="1331168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Objective: </a:t>
            </a:r>
          </a:p>
          <a:p>
            <a:pPr marL="0" indent="0">
              <a:buNone/>
            </a:pPr>
            <a:r>
              <a:rPr lang="en-US" dirty="0"/>
              <a:t>To present a comprehensive strategy for reducing customer churn in the telecom industry by leveraging predictive analytics to identify high-risk customers, thereby prioritizing retention efforts and enhancing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Key Points: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Context:</a:t>
            </a:r>
            <a:r>
              <a:rPr lang="en-US" dirty="0"/>
              <a:t> Highlight the competitive nature of the telecom market and the high churn rates.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Importance of Retention: </a:t>
            </a:r>
            <a:r>
              <a:rPr lang="en-US" dirty="0"/>
              <a:t>Emphasize the cost difference between acquiring new customers and retaining existing 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Business Goal: </a:t>
            </a:r>
            <a:r>
              <a:rPr lang="en-US" dirty="0"/>
              <a:t>Focus on the primary objective of retaining highly profitable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Solution Approach: </a:t>
            </a:r>
            <a:r>
              <a:rPr lang="en-US" dirty="0"/>
              <a:t>Propose using predictive analytics to forecast churn and target retention efforts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3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C9F0-FE5D-D5EA-B311-C49E9868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Agenda:</a:t>
            </a:r>
            <a:b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FA31-232C-D5AB-A2C4-303F3587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Business Problem Overview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Data Analysis Summary &amp; Key Findings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ui-sans-serif"/>
              </a:rPr>
              <a:t>Recommendations &amp; Business Implications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6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7301-2DBA-353D-6083-DB6BDDEA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Business Problem Overview</a:t>
            </a:r>
            <a:b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CAC8-99E7-471D-75F0-DDFA3C8A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Industry Dynamics: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High annual churn rates (15-25%) due to intense competition.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High cost of customer acquisition (5-10 times more than retention).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Objective:</a:t>
            </a:r>
            <a:endParaRPr lang="en-US" sz="1600" b="1" dirty="0">
              <a:solidFill>
                <a:srgbClr val="0D0D0D"/>
              </a:solidFill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Predict churn risk and identify indicators for proactive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Market Focus:</a:t>
            </a:r>
            <a:endParaRPr lang="en-US" sz="1600" b="1" dirty="0">
              <a:solidFill>
                <a:srgbClr val="0D0D0D"/>
              </a:solidFill>
              <a:latin typeface="ui-sans-serif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Emphasis on prepaid markets, especially in India and Southeast Asia.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99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25C-78EA-8BE4-F085-9C5C77B0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l"/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Data Analysis Summary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0B-58AD-96CE-6BEA-F743D8A4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1446245"/>
            <a:ext cx="10198326" cy="525313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Data Overview: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Types of data collected (e.g., customer demographics, usage patterns).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Explanation of key variables (e.g., call usage, SMS usage, data usage).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Churning Definition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Churning customers are identified based on activity in the fourth month, with churn labeled as 1, and otherwise as 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Customers who have not made any calls or used mobile internet even once are considered to be in the churn phase.</a:t>
            </a:r>
          </a:p>
          <a:p>
            <a:pPr marL="0" indent="0">
              <a:buNone/>
            </a:pPr>
            <a:endParaRPr lang="en-US" sz="1600" dirty="0">
              <a:solidFill>
                <a:srgbClr val="0D0D0D"/>
              </a:solidFill>
              <a:latin typeface="ui-sans-serif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The churn rate, indicating customers who have discontinued services, stands at 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approximately 8%,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while the non-churn rate, representing customers who continue their subscriptions, is close 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to 92%.</a:t>
            </a:r>
          </a:p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This data demonstrates an imbalance between churned and non-churned customers.</a:t>
            </a:r>
          </a:p>
          <a:p>
            <a:pPr marL="457200" lvl="1" indent="0">
              <a:buNone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2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25C-78EA-8BE4-F085-9C5C77B0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l"/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Recommendations &amp; 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0B-58AD-96CE-6BEA-F743D8A4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1264555"/>
            <a:ext cx="10198326" cy="57196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Major Key Findings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An increase in the average revenue per user in month 6 suggests that dissatisfied users are more prone to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whose minutes of usage are more in month 6 are more likely to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exhibiting a significant disparity in call duration to other networks between month 6 and month 7 are prone to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are more likely to churn when there is a greater disparity in the total recharge amount.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The absence of 2G recharge activity does not provide conclusive evidence regarding churn behavior; the data does not offer clear indications.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In month 8, users with night packs, whose usage status is uncertain, exhibit a high churn rate of approximately 14%.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Among users engaging with Facebook in month 8, the churn rate is approximately 2%.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not utilizing Facebook experience a churn rate of close to 7% in month 8.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The average recharge amount for months 6, 7, and 8 is missing in the dataset, so there is a higher likelihood of churn among these users.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55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25C-78EA-8BE4-F085-9C5C77B0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l"/>
            <a:r>
              <a:rPr lang="en-US" sz="3600" b="0" i="0" dirty="0">
                <a:solidFill>
                  <a:srgbClr val="0D0D0D"/>
                </a:solidFill>
                <a:effectLst/>
                <a:latin typeface="ui-sans-serif"/>
              </a:rPr>
              <a:t>Recommendations &amp; Business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360B-58AD-96CE-6BEA-F743D8A40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6" y="1343609"/>
            <a:ext cx="10198326" cy="57196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D0D0D"/>
                </a:solidFill>
                <a:latin typeface="ui-sans-serif"/>
              </a:rPr>
              <a:t>Major Key Findings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with minimal local outgoing minutes are more prone to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are more likely to churn if there is a significant disparity in total outgoing minute usage between month 6 and month 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are more inclined to churn if their local outgoing minutes within the same operator are lower in months 6, 7, and 8.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A reduced amount of local outgoing minutes to other operators indicates a higher likelihood of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A lower median Age of network suggests a higher likelihood of churn.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who engage in a higher volume of STD calls are at a greater risk of churning.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A higher volume of incoming roaming minutes correlates with a higher likelihood of churning.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ui-sans-serif"/>
              </a:rPr>
              <a:t>Users are more prone to churn when there is an increase in outgoing roaming minutes.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111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5867</TotalTime>
  <Words>663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ui-sans-serif</vt:lpstr>
      <vt:lpstr>Wingdings 3</vt:lpstr>
      <vt:lpstr>Wisp</vt:lpstr>
      <vt:lpstr>Telecom Churn Case Study</vt:lpstr>
      <vt:lpstr>PowerPoint Presentation</vt:lpstr>
      <vt:lpstr>Agenda: </vt:lpstr>
      <vt:lpstr>Business Problem Overview </vt:lpstr>
      <vt:lpstr>Data Analysis Summary &amp; Key Findings</vt:lpstr>
      <vt:lpstr>Recommendations &amp; Business Implications</vt:lpstr>
      <vt:lpstr>Recommendations &amp; Business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Mohit Parashar</dc:creator>
  <cp:lastModifiedBy>Mohit Parashar</cp:lastModifiedBy>
  <cp:revision>5</cp:revision>
  <dcterms:created xsi:type="dcterms:W3CDTF">2023-12-17T14:49:10Z</dcterms:created>
  <dcterms:modified xsi:type="dcterms:W3CDTF">2024-06-02T12:13:27Z</dcterms:modified>
</cp:coreProperties>
</file>