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Name: Jyoti Patel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US" sz="2800" dirty="0"/>
              <a:t>Number of Investment in top 3 Sectors among the top 3 countries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2D04A-934C-4907-874D-E6B69221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5" y="1347762"/>
            <a:ext cx="8496886" cy="51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43270"/>
            <a:ext cx="11168742" cy="4555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j-ea"/>
              </a:rPr>
              <a:t>Spark Funds, an asset management company, is searching for best investment.</a:t>
            </a:r>
          </a:p>
          <a:p>
            <a:pPr marL="0" indent="0">
              <a:buNone/>
            </a:pPr>
            <a:r>
              <a:rPr lang="en-US" sz="2000" dirty="0"/>
              <a:t>The overall strategy is to invest where others are investing, implying that the 'best' sectors, countries and investment type where most investors are investing.</a:t>
            </a:r>
          </a:p>
          <a:p>
            <a:pPr marL="0" indent="0">
              <a:buNone/>
            </a:pPr>
            <a:r>
              <a:rPr lang="en-US" sz="2000" b="1" dirty="0">
                <a:ea typeface="+mj-ea"/>
              </a:rPr>
              <a:t>Business strategy:</a:t>
            </a:r>
          </a:p>
          <a:p>
            <a:pPr marL="0" indent="0">
              <a:buNone/>
            </a:pPr>
            <a:r>
              <a:rPr lang="en-US" sz="2000" dirty="0"/>
              <a:t>Spark Funds wants to invest between 5 to 15 million USD per round of investment.</a:t>
            </a:r>
          </a:p>
          <a:p>
            <a:pPr marL="0" indent="0">
              <a:buNone/>
            </a:pPr>
            <a:r>
              <a:rPr lang="en-US" sz="2000" dirty="0"/>
              <a:t>Spark Funds wants to invest only in English-speaking countries.</a:t>
            </a:r>
            <a:endParaRPr lang="en-US" sz="2000" dirty="0">
              <a:ea typeface="+mj-ea"/>
            </a:endParaRPr>
          </a:p>
          <a:p>
            <a:pPr marL="0" indent="0">
              <a:buNone/>
            </a:pPr>
            <a:r>
              <a:rPr lang="en-US" sz="2000" b="1" dirty="0"/>
              <a:t>Business objective: </a:t>
            </a:r>
            <a:r>
              <a:rPr lang="en-US" sz="2000" dirty="0"/>
              <a:t>To identify the best sectors, countries, and a suitable investment type for making investments. </a:t>
            </a:r>
          </a:p>
          <a:p>
            <a:pPr marL="0" indent="0">
              <a:buNone/>
            </a:pPr>
            <a:r>
              <a:rPr lang="en-US" sz="2000" b="1" dirty="0"/>
              <a:t>Goals of data analysis: </a:t>
            </a:r>
          </a:p>
          <a:p>
            <a:pPr marL="0" indent="0">
              <a:buNone/>
            </a:pPr>
            <a:r>
              <a:rPr lang="en-US" sz="2000" dirty="0"/>
              <a:t>• Investment type analysis </a:t>
            </a:r>
          </a:p>
          <a:p>
            <a:pPr marL="0" indent="0">
              <a:buNone/>
            </a:pPr>
            <a:r>
              <a:rPr lang="en-US" sz="2000" dirty="0"/>
              <a:t>• Country analysis</a:t>
            </a:r>
          </a:p>
          <a:p>
            <a:pPr marL="0" indent="0">
              <a:buNone/>
            </a:pPr>
            <a:r>
              <a:rPr lang="en-US" sz="2000" dirty="0"/>
              <a:t> • Sector analysis</a:t>
            </a:r>
            <a:endParaRPr lang="en-US" sz="2000" dirty="0">
              <a:ea typeface="+mj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            </a:t>
            </a:r>
            <a:r>
              <a:rPr lang="en-US" sz="2800" b="1" dirty="0"/>
              <a:t>Spark Funds – Investment Analysis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800" dirty="0"/>
              <a:t>Problem solving methodology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1BED9-B1BB-4760-A849-BA25B7C3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6" y="1311965"/>
            <a:ext cx="5546034" cy="51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US" sz="2800" dirty="0"/>
              <a:t>Data Preparation and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for analysis is real investment data from </a:t>
            </a:r>
            <a:r>
              <a:rPr lang="en-US" sz="2000" b="1" dirty="0"/>
              <a:t>crunchbase.com</a:t>
            </a:r>
            <a:r>
              <a:rPr lang="en-US" sz="2000" dirty="0"/>
              <a:t>.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Company Data</a:t>
            </a:r>
            <a:r>
              <a:rPr lang="en-US" sz="2000" dirty="0"/>
              <a:t>, A file with basic data of companies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Rounds Data</a:t>
            </a:r>
            <a:r>
              <a:rPr lang="en-US" sz="2000" dirty="0"/>
              <a:t>, companies past investment round details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Mapping File</a:t>
            </a:r>
            <a:r>
              <a:rPr lang="en-US" sz="2000" dirty="0"/>
              <a:t>, Contains main sector of subsectors in round data.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 cleaning performed: </a:t>
            </a:r>
          </a:p>
          <a:p>
            <a:pPr marL="0" indent="0">
              <a:buNone/>
            </a:pPr>
            <a:r>
              <a:rPr lang="en-US" sz="2000" dirty="0"/>
              <a:t>• Removing columns having null values which are not required for the current analysis. </a:t>
            </a:r>
          </a:p>
          <a:p>
            <a:pPr marL="0" indent="0">
              <a:buNone/>
            </a:pPr>
            <a:r>
              <a:rPr lang="en-US" sz="2000" dirty="0"/>
              <a:t>• Removing rows having null value in the required analysis fields. </a:t>
            </a:r>
          </a:p>
          <a:p>
            <a:pPr marL="0" indent="0">
              <a:buNone/>
            </a:pPr>
            <a:r>
              <a:rPr lang="en-US" sz="2000" dirty="0"/>
              <a:t>• Correcting incorrect or missing data wherever required to make data clean for analysis and filling the null values.</a:t>
            </a:r>
            <a:endParaRPr lang="en-IN" sz="2000" dirty="0"/>
          </a:p>
          <a:p>
            <a:r>
              <a:rPr lang="en-IN" sz="2000" dirty="0"/>
              <a:t>Merging the data after cleaning to perform the analysis on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latin typeface="+mj-lt"/>
                <a:cs typeface="+mj-cs"/>
              </a:rPr>
              <a:t> </a:t>
            </a:r>
            <a:r>
              <a:rPr lang="en-US" sz="5200">
                <a:latin typeface="+mj-lt"/>
                <a:cs typeface="+mj-cs"/>
              </a:rPr>
              <a:t>Funding Type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753E6-ED2C-48D1-AE8E-58BCAE61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75261"/>
            <a:ext cx="5289452" cy="4489309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2FDD2A6-34E5-4EE5-B985-644F710F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72" y="1675262"/>
            <a:ext cx="7106228" cy="46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B39D0-3B77-4BC6-A471-84A9662F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956604"/>
            <a:ext cx="11168742" cy="52425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Considering the points:</a:t>
            </a:r>
          </a:p>
          <a:p>
            <a:r>
              <a:rPr lang="en-US" sz="2000" dirty="0"/>
              <a:t>Spark Funds wants to invest between 5 to 15 million USD.</a:t>
            </a:r>
          </a:p>
          <a:p>
            <a:r>
              <a:rPr lang="en-US" sz="2000" dirty="0"/>
              <a:t>Spark Funds wants to invest venture, angel, seed, and private equity.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b="1" dirty="0"/>
              <a:t>The observation drawn from graph:</a:t>
            </a:r>
          </a:p>
          <a:p>
            <a:r>
              <a:rPr lang="en-US" sz="2000" dirty="0"/>
              <a:t>Avg. amount invested in private equity is beyond the 15M USD investment limit.</a:t>
            </a:r>
          </a:p>
          <a:p>
            <a:r>
              <a:rPr lang="en-US" sz="2000" dirty="0"/>
              <a:t>Avg. investment amount for seed and angel type are well below the 5M USD starting limit of Spark Fund.</a:t>
            </a:r>
          </a:p>
          <a:p>
            <a:r>
              <a:rPr lang="en-US" sz="2000" dirty="0"/>
              <a:t>Venture is the only investment funding type which is &gt;=5M and &lt;= 15M USD.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74984C1-6902-4609-99B4-718AE1F7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012875"/>
            <a:ext cx="11760591" cy="5605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239151"/>
            <a:ext cx="9313817" cy="900331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US" sz="2800" b="1" dirty="0"/>
              <a:t>Country Analysis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567654-5A98-4592-8C62-0C5761E4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046922"/>
            <a:ext cx="11169650" cy="5152266"/>
          </a:xfrm>
        </p:spPr>
        <p:txBody>
          <a:bodyPr>
            <a:normAutofit/>
          </a:bodyPr>
          <a:lstStyle/>
          <a:p>
            <a:r>
              <a:rPr lang="en-US" sz="3000" b="1" dirty="0"/>
              <a:t>Considering points: </a:t>
            </a:r>
            <a:r>
              <a:rPr lang="en-US" sz="2200" dirty="0"/>
              <a:t>Spark Funds wants to see the top nine countries which have received the highest total funding (across ALL sectors for the chosen investment type) and heavily invested.</a:t>
            </a:r>
          </a:p>
          <a:p>
            <a:r>
              <a:rPr lang="en-US" sz="2200" dirty="0"/>
              <a:t>Identify the top three English-speaking countries in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observation drawn from graph:</a:t>
            </a:r>
            <a:endParaRPr lang="en-US" dirty="0"/>
          </a:p>
          <a:p>
            <a:r>
              <a:rPr lang="en-US" sz="2200" dirty="0"/>
              <a:t>USA amounts as the most invested county with a total of  420068029342 USD.</a:t>
            </a:r>
          </a:p>
          <a:p>
            <a:r>
              <a:rPr lang="en-US" sz="2200" dirty="0"/>
              <a:t> China follows USA, but is NOT a English speaking country which does not fit in the criteria.</a:t>
            </a:r>
          </a:p>
          <a:p>
            <a:r>
              <a:rPr lang="en-US" sz="2200" dirty="0"/>
              <a:t> United Kingdom and India are among the Top 3 countries to attract investments.</a:t>
            </a:r>
          </a:p>
          <a:p>
            <a:r>
              <a:rPr lang="en-US" sz="2200" dirty="0"/>
              <a:t>Canada, France, Germany, Israel and Japan are other among the top 9 invested countries.</a:t>
            </a:r>
          </a:p>
          <a:p>
            <a:r>
              <a:rPr lang="en-US" sz="2200" dirty="0"/>
              <a:t>The top three countries are </a:t>
            </a:r>
            <a:r>
              <a:rPr lang="en-US" sz="2200" b="1" dirty="0"/>
              <a:t>USA , UK and India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BCACD9-2DAB-46A2-AE02-D70B265C4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15641"/>
              </p:ext>
            </p:extLst>
          </p:nvPr>
        </p:nvGraphicFramePr>
        <p:xfrm>
          <a:off x="848137" y="1496218"/>
          <a:ext cx="9435548" cy="4758690"/>
        </p:xfrm>
        <a:graphic>
          <a:graphicData uri="http://schemas.openxmlformats.org/drawingml/2006/table">
            <a:tbl>
              <a:tblPr/>
              <a:tblGrid>
                <a:gridCol w="1899775">
                  <a:extLst>
                    <a:ext uri="{9D8B030D-6E8A-4147-A177-3AD203B41FA5}">
                      <a16:colId xmlns:a16="http://schemas.microsoft.com/office/drawing/2014/main" val="2109978218"/>
                    </a:ext>
                  </a:extLst>
                </a:gridCol>
                <a:gridCol w="2301166">
                  <a:extLst>
                    <a:ext uri="{9D8B030D-6E8A-4147-A177-3AD203B41FA5}">
                      <a16:colId xmlns:a16="http://schemas.microsoft.com/office/drawing/2014/main" val="1110257402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4204025732"/>
                    </a:ext>
                  </a:extLst>
                </a:gridCol>
                <a:gridCol w="4041911">
                  <a:extLst>
                    <a:ext uri="{9D8B030D-6E8A-4147-A177-3AD203B41FA5}">
                      <a16:colId xmlns:a16="http://schemas.microsoft.com/office/drawing/2014/main" val="2073370391"/>
                    </a:ext>
                  </a:extLst>
                </a:gridCol>
              </a:tblGrid>
              <a:tr h="513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Name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3 sectors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investment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 highest Amount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931450"/>
                  </a:ext>
                </a:extLst>
              </a:tr>
              <a:tr h="27343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/organization/virtustream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80549"/>
                  </a:ext>
                </a:extLst>
              </a:tr>
              <a:tr h="546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Social,Finance,Analytics,Advertising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/organization/shotspotter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39561"/>
                  </a:ext>
                </a:extLst>
              </a:tr>
              <a:tr h="51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Cleantech/Semiconductor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biodesix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95022"/>
                  </a:ext>
                </a:extLst>
              </a:tr>
              <a:tr h="27343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 (United Kingdom)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/organization/electric-cloud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82482"/>
                  </a:ext>
                </a:extLst>
              </a:tr>
              <a:tr h="546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Social,Finance,Analytics,Advertising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celltick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-technologies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04707"/>
                  </a:ext>
                </a:extLst>
              </a:tr>
              <a:tr h="51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Cleantech/Semiconductor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eusa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32548"/>
                  </a:ext>
                </a:extLst>
              </a:tr>
              <a:tr h="27343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firstcry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7474"/>
                  </a:ext>
                </a:extLst>
              </a:tr>
              <a:tr h="546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Social,Finance,Analytics,Advertising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manthan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99228"/>
                  </a:ext>
                </a:extLst>
              </a:tr>
              <a:tr h="546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upshup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-technology-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pvtltd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31369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US" b="1" dirty="0"/>
              <a:t>Sector Analysis </a:t>
            </a:r>
            <a:br>
              <a:rPr lang="en-US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INVESTMENT ASSIGNMENT  SUBMISSION </vt:lpstr>
      <vt:lpstr>             Spark Funds – Investment Analysis</vt:lpstr>
      <vt:lpstr> Problem solving methodology </vt:lpstr>
      <vt:lpstr> Data Preparation and cleaning</vt:lpstr>
      <vt:lpstr> Funding Type Analysis</vt:lpstr>
      <vt:lpstr>PowerPoint Presentation</vt:lpstr>
      <vt:lpstr> Country Analysis</vt:lpstr>
      <vt:lpstr>PowerPoint Presentation</vt:lpstr>
      <vt:lpstr> Sector Analysis  </vt:lpstr>
      <vt:lpstr> Number of Investment in top 3 Sectors among the top 3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Patel, Jyoti</dc:creator>
  <cp:lastModifiedBy>Patel, Jyoti</cp:lastModifiedBy>
  <cp:revision>10</cp:revision>
  <dcterms:created xsi:type="dcterms:W3CDTF">2021-05-24T09:49:14Z</dcterms:created>
  <dcterms:modified xsi:type="dcterms:W3CDTF">2021-05-24T11:38:16Z</dcterms:modified>
</cp:coreProperties>
</file>