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Georgia" pitchFamily="18" charset="0"/>
      <p:regular r:id="rId36"/>
      <p:bold r:id="rId37"/>
      <p:italic r:id="rId38"/>
      <p:boldItalic r:id="rId39"/>
    </p:embeddedFont>
    <p:embeddedFont>
      <p:font typeface="Trebuchet MS" pitchFamily="34" charset="0"/>
      <p:regular r:id="rId40"/>
      <p:bold r:id="rId41"/>
      <p:italic r:id="rId42"/>
      <p:boldItalic r:id="rId43"/>
    </p:embeddedFont>
    <p:embeddedFont>
      <p:font typeface="Roboto" charset="0"/>
      <p:regular r:id="rId44"/>
      <p:bold r:id="rId45"/>
      <p:italic r:id="rId46"/>
      <p:boldItalic r:id="rId47"/>
    </p:embeddedFont>
    <p:embeddedFont>
      <p:font typeface="Verdana"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21a6a0b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21a6a0b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821a6a0b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821a6a0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821a6a0b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821a6a0b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49adad04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49adad04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649adad04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649adad04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649adad04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649adad04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49adad04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49adad04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649adad04_2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649adad04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649adad04_5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649adad04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649adad04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649adad04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21a6a0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21a6a0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649adad04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649adad04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649adad04_6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649adad04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649adad04_6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649adad04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649adad04_7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649adad04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649adad04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649adad04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6526f5e66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6526f5e66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6526f5e66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6526f5e66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6526f5e66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6526f5e66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6526f5e66_3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6526f5e66_3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6526f5e66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6526f5e66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821a6a0b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821a6a0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649adad04_6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649adad04_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6526f5e66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6526f5e66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6526f5e66_4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6526f5e66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6526f5e66_3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6526f5e66_3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649adad04_2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649adad04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821a6a0b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821a6a0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821a6a0b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821a6a0b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49adab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49adab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6526f5e66_3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6526f5e66_3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821a6a0b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821a6a0b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21875" b="21875"/>
          <a:stretch/>
        </p:blipFill>
        <p:spPr>
          <a:xfrm>
            <a:off x="777766" y="289800"/>
            <a:ext cx="7882758" cy="4418834"/>
          </a:xfrm>
          <a:prstGeom prst="rect">
            <a:avLst/>
          </a:prstGeom>
          <a:noFill/>
          <a:ln>
            <a:noFill/>
          </a:ln>
        </p:spPr>
      </p:pic>
      <p:sp>
        <p:nvSpPr>
          <p:cNvPr id="55" name="Google Shape;55;p13"/>
          <p:cNvSpPr txBox="1"/>
          <p:nvPr/>
        </p:nvSpPr>
        <p:spPr>
          <a:xfrm>
            <a:off x="7651537" y="4497634"/>
            <a:ext cx="1286100" cy="45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Times New Roman"/>
                <a:ea typeface="Times New Roman"/>
                <a:cs typeface="Times New Roman"/>
                <a:sym typeface="Times New Roman"/>
              </a:rPr>
              <a:t>Batch 4</a:t>
            </a:r>
            <a:endParaRPr sz="1600" b="1" dirty="0">
              <a:latin typeface="Times New Roman"/>
              <a:ea typeface="Times New Roman"/>
              <a:cs typeface="Times New Roman"/>
              <a:sym typeface="Times New Roman"/>
            </a:endParaRPr>
          </a:p>
          <a:p>
            <a:pPr marL="0" lvl="0" indent="0" algn="l" rtl="0">
              <a:spcBef>
                <a:spcPts val="0"/>
              </a:spcBef>
              <a:spcAft>
                <a:spcPts val="0"/>
              </a:spcAft>
              <a:buNone/>
            </a:pPr>
            <a:endParaRPr sz="16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158925" y="192700"/>
            <a:ext cx="3461700" cy="6399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u="sng">
                <a:latin typeface="Times New Roman"/>
                <a:ea typeface="Times New Roman"/>
                <a:cs typeface="Times New Roman"/>
                <a:sym typeface="Times New Roman"/>
              </a:rPr>
              <a:t>Features of  Linux OS:-</a:t>
            </a:r>
            <a:endParaRPr sz="2400" u="sng">
              <a:latin typeface="Times New Roman"/>
              <a:ea typeface="Times New Roman"/>
              <a:cs typeface="Times New Roman"/>
              <a:sym typeface="Times New Roman"/>
            </a:endParaRPr>
          </a:p>
        </p:txBody>
      </p:sp>
      <p:sp>
        <p:nvSpPr>
          <p:cNvPr id="109" name="Google Shape;109;p22"/>
          <p:cNvSpPr txBox="1">
            <a:spLocks noGrp="1"/>
          </p:cNvSpPr>
          <p:nvPr>
            <p:ph type="body" idx="1"/>
          </p:nvPr>
        </p:nvSpPr>
        <p:spPr>
          <a:xfrm>
            <a:off x="2480200" y="660750"/>
            <a:ext cx="6040500" cy="41031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endParaRPr sz="1950">
              <a:solidFill>
                <a:schemeClr val="dk1"/>
              </a:solidFill>
            </a:endParaRPr>
          </a:p>
          <a:p>
            <a:pPr marL="0" lvl="0" indent="0" algn="l" rtl="0">
              <a:spcBef>
                <a:spcPts val="400"/>
              </a:spcBef>
              <a:spcAft>
                <a:spcPts val="1600"/>
              </a:spcAft>
              <a:buNone/>
            </a:pPr>
            <a:endParaRPr/>
          </a:p>
        </p:txBody>
      </p:sp>
      <p:pic>
        <p:nvPicPr>
          <p:cNvPr id="110" name="Google Shape;110;p22"/>
          <p:cNvPicPr preferRelativeResize="0"/>
          <p:nvPr/>
        </p:nvPicPr>
        <p:blipFill>
          <a:blip r:embed="rId3">
            <a:alphaModFix/>
          </a:blip>
          <a:stretch>
            <a:fillRect/>
          </a:stretch>
        </p:blipFill>
        <p:spPr>
          <a:xfrm>
            <a:off x="3049250" y="192699"/>
            <a:ext cx="5423350" cy="47581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59300" y="216425"/>
            <a:ext cx="8520600" cy="5727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u="sng">
                <a:latin typeface="Times New Roman"/>
                <a:ea typeface="Times New Roman"/>
                <a:cs typeface="Times New Roman"/>
                <a:sym typeface="Times New Roman"/>
              </a:rPr>
              <a:t>Why linux is called secure ?</a:t>
            </a:r>
            <a:endParaRPr sz="2400" u="sng">
              <a:latin typeface="Times New Roman"/>
              <a:ea typeface="Times New Roman"/>
              <a:cs typeface="Times New Roman"/>
              <a:sym typeface="Times New Roman"/>
            </a:endParaRPr>
          </a:p>
        </p:txBody>
      </p:sp>
      <p:sp>
        <p:nvSpPr>
          <p:cNvPr id="116" name="Google Shape;116;p23"/>
          <p:cNvSpPr txBox="1">
            <a:spLocks noGrp="1"/>
          </p:cNvSpPr>
          <p:nvPr>
            <p:ph type="body" idx="1"/>
          </p:nvPr>
        </p:nvSpPr>
        <p:spPr>
          <a:xfrm>
            <a:off x="311700" y="974225"/>
            <a:ext cx="8520600" cy="3416400"/>
          </a:xfrm>
          <a:prstGeom prst="rect">
            <a:avLst/>
          </a:prstGeom>
        </p:spPr>
        <p:txBody>
          <a:bodyPr spcFirstLastPara="1" wrap="square" lIns="91425" tIns="91425" rIns="91425" bIns="91425" anchor="t" anchorCtr="0">
            <a:noAutofit/>
          </a:bodyPr>
          <a:lstStyle/>
          <a:p>
            <a:pPr marL="152400" marR="152400" lvl="0" indent="0" algn="l" rtl="0">
              <a:lnSpc>
                <a:spcPct val="150000"/>
              </a:lnSpc>
              <a:spcBef>
                <a:spcPts val="0"/>
              </a:spcBef>
              <a:spcAft>
                <a:spcPts val="0"/>
              </a:spcAft>
              <a:buClr>
                <a:schemeClr val="dk1"/>
              </a:buClr>
              <a:buSzPts val="1100"/>
              <a:buFont typeface="Arial"/>
              <a:buNone/>
            </a:pPr>
            <a:r>
              <a:rPr lang="en" sz="1600">
                <a:solidFill>
                  <a:schemeClr val="accent2"/>
                </a:solidFill>
                <a:highlight>
                  <a:srgbClr val="FFFFFF"/>
                </a:highlight>
                <a:latin typeface="Times New Roman"/>
                <a:ea typeface="Times New Roman"/>
                <a:cs typeface="Times New Roman"/>
                <a:sym typeface="Times New Roman"/>
              </a:rPr>
              <a:t>Linux Security provides core security capabilities for Linux environments: multi-engine anti-malware with vital Integrity Checking for endpoints and servers.</a:t>
            </a:r>
            <a:endParaRPr sz="1600">
              <a:solidFill>
                <a:schemeClr val="accent2"/>
              </a:solidFill>
              <a:highlight>
                <a:srgbClr val="FFFFFF"/>
              </a:highlight>
              <a:latin typeface="Times New Roman"/>
              <a:ea typeface="Times New Roman"/>
              <a:cs typeface="Times New Roman"/>
              <a:sym typeface="Times New Roman"/>
            </a:endParaRPr>
          </a:p>
          <a:p>
            <a:pPr marL="457200" marR="152400" lvl="0" indent="-330200" algn="l" rtl="0">
              <a:lnSpc>
                <a:spcPct val="150000"/>
              </a:lnSpc>
              <a:spcBef>
                <a:spcPts val="800"/>
              </a:spcBef>
              <a:spcAft>
                <a:spcPts val="0"/>
              </a:spcAft>
              <a:buClr>
                <a:schemeClr val="accent2"/>
              </a:buClr>
              <a:buSzPts val="1600"/>
              <a:buFont typeface="Times New Roman"/>
              <a:buChar char="●"/>
            </a:pPr>
            <a:r>
              <a:rPr lang="en" sz="1600">
                <a:solidFill>
                  <a:schemeClr val="accent2"/>
                </a:solidFill>
                <a:highlight>
                  <a:srgbClr val="FFFFFF"/>
                </a:highlight>
                <a:latin typeface="Times New Roman"/>
                <a:ea typeface="Times New Roman"/>
                <a:cs typeface="Times New Roman"/>
                <a:sym typeface="Times New Roman"/>
              </a:rPr>
              <a:t>Provides protection against unauthorized access within the corporate network</a:t>
            </a:r>
            <a:endParaRPr sz="1600">
              <a:solidFill>
                <a:schemeClr val="accent2"/>
              </a:solidFill>
              <a:highlight>
                <a:srgbClr val="FFFFFF"/>
              </a:highlight>
              <a:latin typeface="Times New Roman"/>
              <a:ea typeface="Times New Roman"/>
              <a:cs typeface="Times New Roman"/>
              <a:sym typeface="Times New Roman"/>
            </a:endParaRPr>
          </a:p>
          <a:p>
            <a:pPr marL="457200" marR="152400" lvl="0" indent="-330200" algn="l" rtl="0">
              <a:lnSpc>
                <a:spcPct val="150000"/>
              </a:lnSpc>
              <a:spcBef>
                <a:spcPts val="0"/>
              </a:spcBef>
              <a:spcAft>
                <a:spcPts val="0"/>
              </a:spcAft>
              <a:buClr>
                <a:schemeClr val="accent2"/>
              </a:buClr>
              <a:buSzPts val="1600"/>
              <a:buFont typeface="Times New Roman"/>
              <a:buChar char="●"/>
            </a:pPr>
            <a:r>
              <a:rPr lang="en" sz="1600">
                <a:solidFill>
                  <a:schemeClr val="accent2"/>
                </a:solidFill>
                <a:highlight>
                  <a:srgbClr val="FFFFFF"/>
                </a:highlight>
                <a:latin typeface="Times New Roman"/>
                <a:ea typeface="Times New Roman"/>
                <a:cs typeface="Times New Roman"/>
                <a:sym typeface="Times New Roman"/>
              </a:rPr>
              <a:t>Can protect your mixed environment against both Windows and Linux malware</a:t>
            </a:r>
            <a:endParaRPr sz="1600">
              <a:solidFill>
                <a:schemeClr val="accent2"/>
              </a:solidFill>
              <a:highlight>
                <a:srgbClr val="FFFFFF"/>
              </a:highlight>
              <a:latin typeface="Times New Roman"/>
              <a:ea typeface="Times New Roman"/>
              <a:cs typeface="Times New Roman"/>
              <a:sym typeface="Times New Roman"/>
            </a:endParaRPr>
          </a:p>
          <a:p>
            <a:pPr marL="457200" marR="152400" lvl="0" indent="-330200" algn="l" rtl="0">
              <a:lnSpc>
                <a:spcPct val="150000"/>
              </a:lnSpc>
              <a:spcBef>
                <a:spcPts val="0"/>
              </a:spcBef>
              <a:spcAft>
                <a:spcPts val="0"/>
              </a:spcAft>
              <a:buClr>
                <a:schemeClr val="accent2"/>
              </a:buClr>
              <a:buSzPts val="1600"/>
              <a:buFont typeface="Times New Roman"/>
              <a:buChar char="●"/>
            </a:pPr>
            <a:r>
              <a:rPr lang="en" sz="1600">
                <a:solidFill>
                  <a:schemeClr val="accent2"/>
                </a:solidFill>
                <a:highlight>
                  <a:srgbClr val="FFFFFF"/>
                </a:highlight>
                <a:latin typeface="Times New Roman"/>
                <a:ea typeface="Times New Roman"/>
                <a:cs typeface="Times New Roman"/>
                <a:sym typeface="Times New Roman"/>
              </a:rPr>
              <a:t>Scans malware on mail servers, web servers and file servers, as well as endpoints</a:t>
            </a:r>
            <a:endParaRPr sz="1600">
              <a:solidFill>
                <a:schemeClr val="accent2"/>
              </a:solidFill>
              <a:highlight>
                <a:srgbClr val="FFFFFF"/>
              </a:highlight>
              <a:latin typeface="Times New Roman"/>
              <a:ea typeface="Times New Roman"/>
              <a:cs typeface="Times New Roman"/>
              <a:sym typeface="Times New Roman"/>
            </a:endParaRPr>
          </a:p>
          <a:p>
            <a:pPr marL="457200" marR="152400" lvl="0" indent="-330200" algn="l" rtl="0">
              <a:lnSpc>
                <a:spcPct val="150000"/>
              </a:lnSpc>
              <a:spcBef>
                <a:spcPts val="0"/>
              </a:spcBef>
              <a:spcAft>
                <a:spcPts val="0"/>
              </a:spcAft>
              <a:buClr>
                <a:schemeClr val="accent2"/>
              </a:buClr>
              <a:buSzPts val="1600"/>
              <a:buFont typeface="Times New Roman"/>
              <a:buChar char="●"/>
            </a:pPr>
            <a:r>
              <a:rPr lang="en" sz="1600">
                <a:solidFill>
                  <a:schemeClr val="accent2"/>
                </a:solidFill>
                <a:highlight>
                  <a:srgbClr val="FFFFFF"/>
                </a:highlight>
                <a:latin typeface="Times New Roman"/>
                <a:ea typeface="Times New Roman"/>
                <a:cs typeface="Times New Roman"/>
                <a:sym typeface="Times New Roman"/>
              </a:rPr>
              <a:t>Protects system files against unauthorized modifications</a:t>
            </a:r>
            <a:endParaRPr sz="1600">
              <a:solidFill>
                <a:schemeClr val="accent2"/>
              </a:solidFill>
              <a:highlight>
                <a:srgbClr val="FFFFFF"/>
              </a:highlight>
              <a:latin typeface="Times New Roman"/>
              <a:ea typeface="Times New Roman"/>
              <a:cs typeface="Times New Roman"/>
              <a:sym typeface="Times New Roman"/>
            </a:endParaRPr>
          </a:p>
          <a:p>
            <a:pPr marL="457200" marR="152400" lvl="0" indent="-330200" algn="l" rtl="0">
              <a:lnSpc>
                <a:spcPct val="150000"/>
              </a:lnSpc>
              <a:spcBef>
                <a:spcPts val="0"/>
              </a:spcBef>
              <a:spcAft>
                <a:spcPts val="0"/>
              </a:spcAft>
              <a:buClr>
                <a:schemeClr val="accent2"/>
              </a:buClr>
              <a:buSzPts val="1600"/>
              <a:buFont typeface="Times New Roman"/>
              <a:buChar char="●"/>
            </a:pPr>
            <a:r>
              <a:rPr lang="en" sz="1600">
                <a:solidFill>
                  <a:schemeClr val="accent2"/>
                </a:solidFill>
                <a:highlight>
                  <a:srgbClr val="FFFFFF"/>
                </a:highlight>
                <a:latin typeface="Times New Roman"/>
                <a:ea typeface="Times New Roman"/>
                <a:cs typeface="Times New Roman"/>
                <a:sym typeface="Times New Roman"/>
              </a:rPr>
              <a:t>Extensive monitoring and alerting functions to notify administrators about infected content</a:t>
            </a:r>
            <a:endParaRPr sz="1600">
              <a:solidFill>
                <a:schemeClr val="accent2"/>
              </a:solidFill>
              <a:highlight>
                <a:srgbClr val="FFFFFF"/>
              </a:highlight>
              <a:latin typeface="Times New Roman"/>
              <a:ea typeface="Times New Roman"/>
              <a:cs typeface="Times New Roman"/>
              <a:sym typeface="Times New Roman"/>
            </a:endParaRPr>
          </a:p>
          <a:p>
            <a:pPr marL="457200" marR="152400" lvl="0" indent="-330200" algn="l" rtl="0">
              <a:lnSpc>
                <a:spcPct val="150000"/>
              </a:lnSpc>
              <a:spcBef>
                <a:spcPts val="0"/>
              </a:spcBef>
              <a:spcAft>
                <a:spcPts val="0"/>
              </a:spcAft>
              <a:buClr>
                <a:schemeClr val="accent2"/>
              </a:buClr>
              <a:buSzPts val="1600"/>
              <a:buFont typeface="Times New Roman"/>
              <a:buChar char="●"/>
            </a:pPr>
            <a:r>
              <a:rPr lang="en" sz="1600">
                <a:solidFill>
                  <a:schemeClr val="accent2"/>
                </a:solidFill>
                <a:highlight>
                  <a:srgbClr val="FFFFFF"/>
                </a:highlight>
                <a:latin typeface="Times New Roman"/>
                <a:ea typeface="Times New Roman"/>
                <a:cs typeface="Times New Roman"/>
                <a:sym typeface="Times New Roman"/>
              </a:rPr>
              <a:t>Easy deployment and management with Policy Manager, even for multiple servers</a:t>
            </a:r>
            <a:endParaRPr sz="1600">
              <a:solidFill>
                <a:schemeClr val="accent2"/>
              </a:solidFill>
              <a:highlight>
                <a:srgbClr val="FFFFFF"/>
              </a:highlight>
              <a:latin typeface="Times New Roman"/>
              <a:ea typeface="Times New Roman"/>
              <a:cs typeface="Times New Roman"/>
              <a:sym typeface="Times New Roman"/>
            </a:endParaRPr>
          </a:p>
          <a:p>
            <a:pPr marL="457200" marR="152400" lvl="0" indent="-330200" algn="l" rtl="0">
              <a:lnSpc>
                <a:spcPct val="150000"/>
              </a:lnSpc>
              <a:spcBef>
                <a:spcPts val="0"/>
              </a:spcBef>
              <a:spcAft>
                <a:spcPts val="0"/>
              </a:spcAft>
              <a:buClr>
                <a:schemeClr val="accent2"/>
              </a:buClr>
              <a:buSzPts val="1600"/>
              <a:buFont typeface="Times New Roman"/>
              <a:buChar char="●"/>
            </a:pPr>
            <a:r>
              <a:rPr lang="en" sz="1600">
                <a:solidFill>
                  <a:schemeClr val="accent2"/>
                </a:solidFill>
                <a:highlight>
                  <a:srgbClr val="FFFFFF"/>
                </a:highlight>
                <a:latin typeface="Times New Roman"/>
                <a:ea typeface="Times New Roman"/>
                <a:cs typeface="Times New Roman"/>
                <a:sym typeface="Times New Roman"/>
              </a:rPr>
              <a:t>Superior detection rates with multiple scanning engines</a:t>
            </a:r>
            <a:endParaRPr sz="1600">
              <a:solidFill>
                <a:schemeClr val="accent2"/>
              </a:solidFill>
              <a:highlight>
                <a:srgbClr val="FFFFFF"/>
              </a:highlight>
              <a:latin typeface="Times New Roman"/>
              <a:ea typeface="Times New Roman"/>
              <a:cs typeface="Times New Roman"/>
              <a:sym typeface="Times New Roman"/>
            </a:endParaRPr>
          </a:p>
          <a:p>
            <a:pPr marL="0" lvl="0" indent="0" algn="l" rtl="0">
              <a:spcBef>
                <a:spcPts val="3000"/>
              </a:spcBef>
              <a:spcAft>
                <a:spcPts val="160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a:t>
            </a:r>
            <a:endParaRPr sz="2400" b="1" u="sng">
              <a:latin typeface="Times New Roman"/>
              <a:ea typeface="Times New Roman"/>
              <a:cs typeface="Times New Roman"/>
              <a:sym typeface="Times New Roman"/>
            </a:endParaRPr>
          </a:p>
        </p:txBody>
      </p:sp>
      <p:sp>
        <p:nvSpPr>
          <p:cNvPr id="122" name="Google Shape;122;p24"/>
          <p:cNvSpPr txBox="1">
            <a:spLocks noGrp="1"/>
          </p:cNvSpPr>
          <p:nvPr>
            <p:ph type="body" idx="1"/>
          </p:nvPr>
        </p:nvSpPr>
        <p:spPr>
          <a:xfrm>
            <a:off x="196200" y="802000"/>
            <a:ext cx="8446800" cy="42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show the terminal.</a:t>
            </a:r>
            <a:endParaRPr sz="1400">
              <a:solidFill>
                <a:schemeClr val="dk1"/>
              </a:solidFill>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linux commands commands follow a general syntax.</a:t>
            </a:r>
            <a:endParaRPr sz="1400">
              <a:solidFill>
                <a:schemeClr val="dk1"/>
              </a:solidFill>
              <a:latin typeface="Times New Roman"/>
              <a:ea typeface="Times New Roman"/>
              <a:cs typeface="Times New Roman"/>
              <a:sym typeface="Times New Roman"/>
            </a:endParaRPr>
          </a:p>
          <a:p>
            <a:pPr marL="457200" lvl="0" indent="457200" algn="l" rtl="0">
              <a:spcBef>
                <a:spcPts val="400"/>
              </a:spcBef>
              <a:spcAft>
                <a:spcPts val="0"/>
              </a:spcAft>
              <a:buClr>
                <a:schemeClr val="dk1"/>
              </a:buClr>
              <a:buSzPts val="1100"/>
              <a:buFont typeface="Arial"/>
              <a:buNone/>
            </a:pPr>
            <a:r>
              <a:rPr lang="en" sz="1400" b="1">
                <a:solidFill>
                  <a:schemeClr val="dk1"/>
                </a:solidFill>
                <a:latin typeface="Times New Roman"/>
                <a:ea typeface="Times New Roman"/>
                <a:cs typeface="Times New Roman"/>
                <a:sym typeface="Times New Roman"/>
              </a:rPr>
              <a:t>$&lt;command name&gt; [option]</a:t>
            </a:r>
            <a:endParaRPr sz="1400" b="1">
              <a:solidFill>
                <a:schemeClr val="dk1"/>
              </a:solidFill>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1. pwd command</a:t>
            </a:r>
            <a:endParaRPr sz="1500" b="1">
              <a:solidFill>
                <a:schemeClr val="dk1"/>
              </a:solidFill>
              <a:latin typeface="Times New Roman"/>
              <a:ea typeface="Times New Roman"/>
              <a:cs typeface="Times New Roman"/>
              <a:sym typeface="Times New Roman"/>
            </a:endParaRPr>
          </a:p>
          <a:p>
            <a:pPr marL="0" lvl="0" indent="0" algn="just" rtl="0">
              <a:spcBef>
                <a:spcPts val="400"/>
              </a:spcBef>
              <a:spcAft>
                <a:spcPts val="0"/>
              </a:spcAft>
              <a:buNone/>
            </a:pPr>
            <a:r>
              <a:rPr lang="en" sz="1400">
                <a:solidFill>
                  <a:srgbClr val="000000"/>
                </a:solidFill>
                <a:latin typeface="Times New Roman"/>
                <a:ea typeface="Times New Roman"/>
                <a:cs typeface="Times New Roman"/>
                <a:sym typeface="Times New Roman"/>
              </a:rPr>
              <a:t>Use the pwd command to find out the path of the current working directory (folder) you’re in. The command will return an absolute (full) path, which is basically a path of all the directories that starts with a forward slash (/). An example of an absolute path is /home/username.</a:t>
            </a:r>
            <a:endParaRPr sz="1400">
              <a:solidFill>
                <a:srgbClr val="000000"/>
              </a:solidFill>
              <a:latin typeface="Times New Roman"/>
              <a:ea typeface="Times New Roman"/>
              <a:cs typeface="Times New Roman"/>
              <a:sym typeface="Times New Roman"/>
            </a:endParaRPr>
          </a:p>
          <a:p>
            <a:pPr marL="0" lvl="0" indent="0" algn="ctr" rtl="0">
              <a:lnSpc>
                <a:spcPct val="100000"/>
              </a:lnSpc>
              <a:spcBef>
                <a:spcPts val="1600"/>
              </a:spcBef>
              <a:spcAft>
                <a:spcPts val="0"/>
              </a:spcAft>
              <a:buNone/>
            </a:pPr>
            <a:r>
              <a:rPr lang="en" sz="1400" b="1">
                <a:solidFill>
                  <a:srgbClr val="000000"/>
                </a:solidFill>
                <a:latin typeface="Times New Roman"/>
                <a:ea typeface="Times New Roman"/>
                <a:cs typeface="Times New Roman"/>
                <a:sym typeface="Times New Roman"/>
              </a:rPr>
              <a:t>Syntax  - $pwd [options]</a:t>
            </a:r>
            <a:endParaRPr sz="1400" b="1">
              <a:solidFill>
                <a:srgbClr val="000000"/>
              </a:solidFill>
              <a:latin typeface="Times New Roman"/>
              <a:ea typeface="Times New Roman"/>
              <a:cs typeface="Times New Roman"/>
              <a:sym typeface="Times New Roman"/>
            </a:endParaRPr>
          </a:p>
          <a:p>
            <a:pPr marL="0" lvl="0" indent="0" algn="just" rtl="0">
              <a:lnSpc>
                <a:spcPct val="100000"/>
              </a:lnSpc>
              <a:spcBef>
                <a:spcPts val="1600"/>
              </a:spcBef>
              <a:spcAft>
                <a:spcPts val="0"/>
              </a:spcAft>
              <a:buNone/>
            </a:pPr>
            <a:r>
              <a:rPr lang="en" sz="1400">
                <a:solidFill>
                  <a:srgbClr val="000000"/>
                </a:solidFill>
                <a:latin typeface="Times New Roman"/>
                <a:ea typeface="Times New Roman"/>
                <a:cs typeface="Times New Roman"/>
                <a:sym typeface="Times New Roman"/>
              </a:rPr>
              <a:t>Options</a:t>
            </a:r>
            <a:endParaRPr sz="1400">
              <a:solidFill>
                <a:srgbClr val="000000"/>
              </a:solidFill>
              <a:latin typeface="Times New Roman"/>
              <a:ea typeface="Times New Roman"/>
              <a:cs typeface="Times New Roman"/>
              <a:sym typeface="Times New Roman"/>
            </a:endParaRPr>
          </a:p>
          <a:p>
            <a:pPr marL="457200" lvl="0" indent="-317500" algn="l" rtl="0">
              <a:lnSpc>
                <a:spcPct val="100000"/>
              </a:lnSpc>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-L (logical)</a:t>
            </a:r>
            <a:r>
              <a:rPr lang="en" sz="1400">
                <a:solidFill>
                  <a:srgbClr val="000000"/>
                </a:solidFill>
                <a:latin typeface="Times New Roman"/>
                <a:ea typeface="Times New Roman"/>
                <a:cs typeface="Times New Roman"/>
                <a:sym typeface="Times New Roman"/>
              </a:rPr>
              <a:t> - Use PWD from environment, even if it contains symbolic links</a:t>
            </a:r>
            <a:endParaRPr sz="1400">
              <a:solidFill>
                <a:srgbClr val="000000"/>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 (physical) </a:t>
            </a:r>
            <a:r>
              <a:rPr lang="en" sz="1400">
                <a:solidFill>
                  <a:srgbClr val="000000"/>
                </a:solidFill>
                <a:latin typeface="Times New Roman"/>
                <a:ea typeface="Times New Roman"/>
                <a:cs typeface="Times New Roman"/>
                <a:sym typeface="Times New Roman"/>
              </a:rPr>
              <a:t>- Avoid all symbolic links</a:t>
            </a:r>
            <a:endParaRPr sz="1400">
              <a:solidFill>
                <a:srgbClr val="000000"/>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-help</a:t>
            </a:r>
            <a:r>
              <a:rPr lang="en" sz="1400">
                <a:solidFill>
                  <a:srgbClr val="000000"/>
                </a:solidFill>
                <a:latin typeface="Times New Roman"/>
                <a:ea typeface="Times New Roman"/>
                <a:cs typeface="Times New Roman"/>
                <a:sym typeface="Times New Roman"/>
              </a:rPr>
              <a:t> - Display this help and exit</a:t>
            </a:r>
            <a:endParaRPr sz="1400">
              <a:solidFill>
                <a:srgbClr val="000000"/>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 -version </a:t>
            </a:r>
            <a:r>
              <a:rPr lang="en" sz="1400">
                <a:solidFill>
                  <a:srgbClr val="000000"/>
                </a:solidFill>
                <a:latin typeface="Times New Roman"/>
                <a:ea typeface="Times New Roman"/>
                <a:cs typeface="Times New Roman"/>
                <a:sym typeface="Times New Roman"/>
              </a:rPr>
              <a:t>- Output version information and exit</a:t>
            </a:r>
            <a:endParaRPr sz="14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400">
              <a:latin typeface="Times New Roman"/>
              <a:ea typeface="Times New Roman"/>
              <a:cs typeface="Times New Roman"/>
              <a:sym typeface="Times New Roman"/>
            </a:endParaRPr>
          </a:p>
          <a:p>
            <a:pPr marL="0" lvl="0" indent="0" algn="l" rtl="0">
              <a:spcBef>
                <a:spcPts val="16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29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29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290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2900"/>
              </a:spcBef>
              <a:spcAft>
                <a:spcPts val="1600"/>
              </a:spcAft>
              <a:buNone/>
            </a:pPr>
            <a:endParaRPr sz="14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body" idx="1"/>
          </p:nvPr>
        </p:nvSpPr>
        <p:spPr>
          <a:xfrm>
            <a:off x="222575" y="749450"/>
            <a:ext cx="8520600" cy="501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2. cd command</a:t>
            </a:r>
            <a:endParaRPr sz="1500" b="1">
              <a:solidFill>
                <a:schemeClr val="dk1"/>
              </a:solidFill>
              <a:latin typeface="Times New Roman"/>
              <a:ea typeface="Times New Roman"/>
              <a:cs typeface="Times New Roman"/>
              <a:sym typeface="Times New Roman"/>
            </a:endParaRPr>
          </a:p>
          <a:p>
            <a:pPr marL="0" lvl="0" indent="0" algn="l" rtl="0">
              <a:lnSpc>
                <a:spcPct val="100000"/>
              </a:lnSpc>
              <a:spcBef>
                <a:spcPts val="4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To navigate through the Linux files and directories, use the </a:t>
            </a:r>
            <a:r>
              <a:rPr lang="en" sz="1400" b="1">
                <a:solidFill>
                  <a:schemeClr val="dk1"/>
                </a:solidFill>
                <a:latin typeface="Times New Roman"/>
                <a:ea typeface="Times New Roman"/>
                <a:cs typeface="Times New Roman"/>
                <a:sym typeface="Times New Roman"/>
              </a:rPr>
              <a:t>cd</a:t>
            </a:r>
            <a:r>
              <a:rPr lang="en" sz="1400">
                <a:solidFill>
                  <a:schemeClr val="dk1"/>
                </a:solidFill>
                <a:latin typeface="Times New Roman"/>
                <a:ea typeface="Times New Roman"/>
                <a:cs typeface="Times New Roman"/>
                <a:sym typeface="Times New Roman"/>
              </a:rPr>
              <a:t> command. It requires either the full path or the name of the directory, depending on the current working directory that you’re in. </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29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Another scenario is if you want to switch to a completely new directory, for example,</a:t>
            </a:r>
            <a:r>
              <a:rPr lang="en" sz="1400" b="1">
                <a:solidFill>
                  <a:schemeClr val="dk1"/>
                </a:solidFill>
                <a:latin typeface="Times New Roman"/>
                <a:ea typeface="Times New Roman"/>
                <a:cs typeface="Times New Roman"/>
                <a:sym typeface="Times New Roman"/>
              </a:rPr>
              <a:t>/home/username/Movies</a:t>
            </a:r>
            <a:r>
              <a:rPr lang="en" sz="1400">
                <a:solidFill>
                  <a:schemeClr val="dk1"/>
                </a:solidFill>
                <a:latin typeface="Times New Roman"/>
                <a:ea typeface="Times New Roman"/>
                <a:cs typeface="Times New Roman"/>
                <a:sym typeface="Times New Roman"/>
              </a:rPr>
              <a:t>. In this case, you have to type </a:t>
            </a:r>
            <a:r>
              <a:rPr lang="en" sz="1400" b="1">
                <a:solidFill>
                  <a:schemeClr val="dk1"/>
                </a:solidFill>
                <a:latin typeface="Times New Roman"/>
                <a:ea typeface="Times New Roman"/>
                <a:cs typeface="Times New Roman"/>
                <a:sym typeface="Times New Roman"/>
              </a:rPr>
              <a:t>cd</a:t>
            </a:r>
            <a:r>
              <a:rPr lang="en" sz="1400">
                <a:solidFill>
                  <a:schemeClr val="dk1"/>
                </a:solidFill>
                <a:latin typeface="Times New Roman"/>
                <a:ea typeface="Times New Roman"/>
                <a:cs typeface="Times New Roman"/>
                <a:sym typeface="Times New Roman"/>
              </a:rPr>
              <a:t> followed by the directory’s absolute path: </a:t>
            </a:r>
            <a:r>
              <a:rPr lang="en" sz="1400" b="1">
                <a:solidFill>
                  <a:schemeClr val="dk1"/>
                </a:solidFill>
                <a:latin typeface="Times New Roman"/>
                <a:ea typeface="Times New Roman"/>
                <a:cs typeface="Times New Roman"/>
                <a:sym typeface="Times New Roman"/>
              </a:rPr>
              <a:t>cd /home/username/Movies</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0" lvl="0" indent="0" algn="ctr" rtl="0">
              <a:lnSpc>
                <a:spcPct val="100000"/>
              </a:lnSpc>
              <a:spcBef>
                <a:spcPts val="29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Syntax  - $ cd [option]</a:t>
            </a:r>
            <a:endParaRPr sz="1500" b="1">
              <a:solidFill>
                <a:schemeClr val="dk1"/>
              </a:solidFill>
              <a:latin typeface="Times New Roman"/>
              <a:ea typeface="Times New Roman"/>
              <a:cs typeface="Times New Roman"/>
              <a:sym typeface="Times New Roman"/>
            </a:endParaRPr>
          </a:p>
          <a:p>
            <a:pPr marL="0" lvl="0" indent="0" algn="l" rtl="0">
              <a:lnSpc>
                <a:spcPct val="100000"/>
              </a:lnSpc>
              <a:spcBef>
                <a:spcPts val="29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Options </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290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cd ..</a:t>
            </a:r>
            <a:r>
              <a:rPr lang="en" sz="1400">
                <a:solidFill>
                  <a:schemeClr val="dk1"/>
                </a:solidFill>
                <a:latin typeface="Times New Roman"/>
                <a:ea typeface="Times New Roman"/>
                <a:cs typeface="Times New Roman"/>
                <a:sym typeface="Times New Roman"/>
              </a:rPr>
              <a:t> (with two dots) to move one directory up</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cd or  cd ~  </a:t>
            </a:r>
            <a:r>
              <a:rPr lang="en" sz="1400">
                <a:solidFill>
                  <a:schemeClr val="dk1"/>
                </a:solidFill>
                <a:latin typeface="Times New Roman"/>
                <a:ea typeface="Times New Roman"/>
                <a:cs typeface="Times New Roman"/>
                <a:sym typeface="Times New Roman"/>
              </a:rPr>
              <a:t>to go straight to the home folder</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cd-</a:t>
            </a:r>
            <a:r>
              <a:rPr lang="en" sz="1400">
                <a:solidFill>
                  <a:schemeClr val="dk1"/>
                </a:solidFill>
                <a:latin typeface="Times New Roman"/>
                <a:ea typeface="Times New Roman"/>
                <a:cs typeface="Times New Roman"/>
                <a:sym typeface="Times New Roman"/>
              </a:rPr>
              <a:t> (with a hyphen) to move to your previous directory</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2400"/>
              </a:spcBef>
              <a:spcAft>
                <a:spcPts val="1600"/>
              </a:spcAft>
              <a:buNone/>
            </a:pPr>
            <a:endParaRPr sz="1400">
              <a:latin typeface="Times New Roman"/>
              <a:ea typeface="Times New Roman"/>
              <a:cs typeface="Times New Roman"/>
              <a:sym typeface="Times New Roman"/>
            </a:endParaRPr>
          </a:p>
        </p:txBody>
      </p:sp>
      <p:sp>
        <p:nvSpPr>
          <p:cNvPr id="128" name="Google Shape;128;p25"/>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body" idx="1"/>
          </p:nvPr>
        </p:nvSpPr>
        <p:spPr>
          <a:xfrm>
            <a:off x="235500" y="831300"/>
            <a:ext cx="8520600" cy="4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3. ls command</a:t>
            </a:r>
            <a:endParaRPr sz="1500" b="1">
              <a:solidFill>
                <a:schemeClr val="dk1"/>
              </a:solidFill>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a:t>
            </a:r>
            <a:r>
              <a:rPr lang="en" sz="1400" b="1">
                <a:solidFill>
                  <a:schemeClr val="dk1"/>
                </a:solidFill>
                <a:latin typeface="Times New Roman"/>
                <a:ea typeface="Times New Roman"/>
                <a:cs typeface="Times New Roman"/>
                <a:sym typeface="Times New Roman"/>
              </a:rPr>
              <a:t> ls</a:t>
            </a:r>
            <a:r>
              <a:rPr lang="en" sz="1400">
                <a:solidFill>
                  <a:schemeClr val="dk1"/>
                </a:solidFill>
                <a:latin typeface="Times New Roman"/>
                <a:ea typeface="Times New Roman"/>
                <a:cs typeface="Times New Roman"/>
                <a:sym typeface="Times New Roman"/>
              </a:rPr>
              <a:t> command is used to view the contents of a directory. By default, this command will display the contents of your current working directory.</a:t>
            </a:r>
            <a:endParaRPr sz="1400">
              <a:solidFill>
                <a:schemeClr val="dk1"/>
              </a:solidFill>
              <a:latin typeface="Times New Roman"/>
              <a:ea typeface="Times New Roman"/>
              <a:cs typeface="Times New Roman"/>
              <a:sym typeface="Times New Roman"/>
            </a:endParaRPr>
          </a:p>
          <a:p>
            <a:pPr marL="0" lvl="0" indent="0" algn="l" rtl="0">
              <a:spcBef>
                <a:spcPts val="29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If you want to see the content of other directories, type </a:t>
            </a:r>
            <a:r>
              <a:rPr lang="en" sz="1400" b="1">
                <a:solidFill>
                  <a:schemeClr val="dk1"/>
                </a:solidFill>
                <a:latin typeface="Times New Roman"/>
                <a:ea typeface="Times New Roman"/>
                <a:cs typeface="Times New Roman"/>
                <a:sym typeface="Times New Roman"/>
              </a:rPr>
              <a:t>ls</a:t>
            </a:r>
            <a:r>
              <a:rPr lang="en" sz="1400">
                <a:solidFill>
                  <a:schemeClr val="dk1"/>
                </a:solidFill>
                <a:latin typeface="Times New Roman"/>
                <a:ea typeface="Times New Roman"/>
                <a:cs typeface="Times New Roman"/>
                <a:sym typeface="Times New Roman"/>
              </a:rPr>
              <a:t> and then the directory’s path. For example, enter </a:t>
            </a:r>
            <a:r>
              <a:rPr lang="en" sz="1400" b="1">
                <a:solidFill>
                  <a:schemeClr val="dk1"/>
                </a:solidFill>
                <a:latin typeface="Times New Roman"/>
                <a:ea typeface="Times New Roman"/>
                <a:cs typeface="Times New Roman"/>
                <a:sym typeface="Times New Roman"/>
              </a:rPr>
              <a:t>ls</a:t>
            </a:r>
            <a:r>
              <a:rPr lang="en" sz="1400">
                <a:solidFill>
                  <a:schemeClr val="dk1"/>
                </a:solidFill>
                <a:latin typeface="Times New Roman"/>
                <a:ea typeface="Times New Roman"/>
                <a:cs typeface="Times New Roman"/>
                <a:sym typeface="Times New Roman"/>
              </a:rPr>
              <a:t> </a:t>
            </a:r>
            <a:r>
              <a:rPr lang="en" sz="1400" b="1">
                <a:solidFill>
                  <a:schemeClr val="dk1"/>
                </a:solidFill>
                <a:latin typeface="Times New Roman"/>
                <a:ea typeface="Times New Roman"/>
                <a:cs typeface="Times New Roman"/>
                <a:sym typeface="Times New Roman"/>
              </a:rPr>
              <a:t>/home/username/Documents</a:t>
            </a:r>
            <a:r>
              <a:rPr lang="en" sz="1400">
                <a:solidFill>
                  <a:schemeClr val="dk1"/>
                </a:solidFill>
                <a:latin typeface="Times New Roman"/>
                <a:ea typeface="Times New Roman"/>
                <a:cs typeface="Times New Roman"/>
                <a:sym typeface="Times New Roman"/>
              </a:rPr>
              <a:t> to view the content of </a:t>
            </a:r>
            <a:r>
              <a:rPr lang="en" sz="1400" b="1">
                <a:solidFill>
                  <a:schemeClr val="dk1"/>
                </a:solidFill>
                <a:latin typeface="Times New Roman"/>
                <a:ea typeface="Times New Roman"/>
                <a:cs typeface="Times New Roman"/>
                <a:sym typeface="Times New Roman"/>
              </a:rPr>
              <a:t>Documents</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0" lvl="0" indent="457200" algn="ctr" rtl="0">
              <a:spcBef>
                <a:spcPts val="2900"/>
              </a:spcBef>
              <a:spcAft>
                <a:spcPts val="0"/>
              </a:spcAft>
              <a:buClr>
                <a:schemeClr val="dk1"/>
              </a:buClr>
              <a:buSzPts val="1100"/>
              <a:buFont typeface="Arial"/>
              <a:buNone/>
            </a:pPr>
            <a:r>
              <a:rPr lang="en" sz="1400" b="1">
                <a:solidFill>
                  <a:schemeClr val="dk1"/>
                </a:solidFill>
                <a:latin typeface="Times New Roman"/>
                <a:ea typeface="Times New Roman"/>
                <a:cs typeface="Times New Roman"/>
                <a:sym typeface="Times New Roman"/>
              </a:rPr>
              <a:t>Syntax - $ls [option] </a:t>
            </a:r>
            <a:endParaRPr sz="1400" b="1">
              <a:solidFill>
                <a:schemeClr val="dk1"/>
              </a:solidFill>
              <a:latin typeface="Times New Roman"/>
              <a:ea typeface="Times New Roman"/>
              <a:cs typeface="Times New Roman"/>
              <a:sym typeface="Times New Roman"/>
            </a:endParaRPr>
          </a:p>
          <a:p>
            <a:pPr marL="0" lvl="0" indent="0" algn="l" rtl="0">
              <a:spcBef>
                <a:spcPts val="29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Option-  </a:t>
            </a:r>
            <a:endParaRPr sz="1400">
              <a:solidFill>
                <a:schemeClr val="dk1"/>
              </a:solidFill>
              <a:latin typeface="Times New Roman"/>
              <a:ea typeface="Times New Roman"/>
              <a:cs typeface="Times New Roman"/>
              <a:sym typeface="Times New Roman"/>
            </a:endParaRPr>
          </a:p>
          <a:p>
            <a:pPr marL="457200" lvl="0" indent="-317500" algn="l" rtl="0">
              <a:spcBef>
                <a:spcPts val="290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ls -R</a:t>
            </a:r>
            <a:r>
              <a:rPr lang="en" sz="1400">
                <a:solidFill>
                  <a:schemeClr val="dk1"/>
                </a:solidFill>
                <a:latin typeface="Times New Roman"/>
                <a:ea typeface="Times New Roman"/>
                <a:cs typeface="Times New Roman"/>
                <a:sym typeface="Times New Roman"/>
              </a:rPr>
              <a:t> will list all the files in the sub-directories as well</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ls -a</a:t>
            </a:r>
            <a:r>
              <a:rPr lang="en" sz="1400">
                <a:solidFill>
                  <a:schemeClr val="dk1"/>
                </a:solidFill>
                <a:latin typeface="Times New Roman"/>
                <a:ea typeface="Times New Roman"/>
                <a:cs typeface="Times New Roman"/>
                <a:sym typeface="Times New Roman"/>
              </a:rPr>
              <a:t> will show the hidden files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ls -al</a:t>
            </a:r>
            <a:r>
              <a:rPr lang="en" sz="1400">
                <a:solidFill>
                  <a:schemeClr val="dk1"/>
                </a:solidFill>
                <a:latin typeface="Times New Roman"/>
                <a:ea typeface="Times New Roman"/>
                <a:cs typeface="Times New Roman"/>
                <a:sym typeface="Times New Roman"/>
              </a:rPr>
              <a:t> will list the files and directories with detailed information like the permissions, size, owner, etc.</a:t>
            </a:r>
            <a:endParaRPr sz="1400">
              <a:solidFill>
                <a:schemeClr val="dk1"/>
              </a:solidFill>
              <a:latin typeface="Times New Roman"/>
              <a:ea typeface="Times New Roman"/>
              <a:cs typeface="Times New Roman"/>
              <a:sym typeface="Times New Roman"/>
            </a:endParaRPr>
          </a:p>
          <a:p>
            <a:pPr marL="0" lvl="0" indent="0" algn="l" rtl="0">
              <a:spcBef>
                <a:spcPts val="2400"/>
              </a:spcBef>
              <a:spcAft>
                <a:spcPts val="1600"/>
              </a:spcAft>
              <a:buNone/>
            </a:pPr>
            <a:endParaRPr sz="2200">
              <a:latin typeface="Times New Roman"/>
              <a:ea typeface="Times New Roman"/>
              <a:cs typeface="Times New Roman"/>
              <a:sym typeface="Times New Roman"/>
            </a:endParaRPr>
          </a:p>
        </p:txBody>
      </p:sp>
      <p:sp>
        <p:nvSpPr>
          <p:cNvPr id="134" name="Google Shape;134;p26"/>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body" idx="1"/>
          </p:nvPr>
        </p:nvSpPr>
        <p:spPr>
          <a:xfrm>
            <a:off x="107525" y="802700"/>
            <a:ext cx="8893500" cy="42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4. cat command</a:t>
            </a:r>
            <a:endParaRPr sz="1500" b="1">
              <a:solidFill>
                <a:schemeClr val="dk1"/>
              </a:solidFill>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 sz="1400" b="1">
                <a:solidFill>
                  <a:schemeClr val="dk1"/>
                </a:solidFill>
                <a:latin typeface="Times New Roman"/>
                <a:ea typeface="Times New Roman"/>
                <a:cs typeface="Times New Roman"/>
                <a:sym typeface="Times New Roman"/>
              </a:rPr>
              <a:t>cat</a:t>
            </a:r>
            <a:r>
              <a:rPr lang="en" sz="1400">
                <a:solidFill>
                  <a:schemeClr val="dk1"/>
                </a:solidFill>
                <a:latin typeface="Times New Roman"/>
                <a:ea typeface="Times New Roman"/>
                <a:cs typeface="Times New Roman"/>
                <a:sym typeface="Times New Roman"/>
              </a:rPr>
              <a:t> (short for concatenate) is one of the most frequently used commands in Linux. It is used to list the contents of a file on the standard output (sdout). To run this command, type </a:t>
            </a:r>
            <a:r>
              <a:rPr lang="en" sz="1400" b="1">
                <a:solidFill>
                  <a:schemeClr val="dk1"/>
                </a:solidFill>
                <a:latin typeface="Times New Roman"/>
                <a:ea typeface="Times New Roman"/>
                <a:cs typeface="Times New Roman"/>
                <a:sym typeface="Times New Roman"/>
              </a:rPr>
              <a:t>cat</a:t>
            </a:r>
            <a:r>
              <a:rPr lang="en" sz="1400">
                <a:solidFill>
                  <a:schemeClr val="dk1"/>
                </a:solidFill>
                <a:latin typeface="Times New Roman"/>
                <a:ea typeface="Times New Roman"/>
                <a:cs typeface="Times New Roman"/>
                <a:sym typeface="Times New Roman"/>
              </a:rPr>
              <a:t> followed by the file’s name and its extension. For instance: </a:t>
            </a:r>
            <a:r>
              <a:rPr lang="en" sz="1400" b="1">
                <a:solidFill>
                  <a:schemeClr val="dk1"/>
                </a:solidFill>
                <a:latin typeface="Times New Roman"/>
                <a:ea typeface="Times New Roman"/>
                <a:cs typeface="Times New Roman"/>
                <a:sym typeface="Times New Roman"/>
              </a:rPr>
              <a:t>cat file.txt</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0" lvl="0" indent="0" algn="ctr" rtl="0">
              <a:spcBef>
                <a:spcPts val="2900"/>
              </a:spcBef>
              <a:spcAft>
                <a:spcPts val="0"/>
              </a:spcAft>
              <a:buClr>
                <a:schemeClr val="dk1"/>
              </a:buClr>
              <a:buSzPts val="1100"/>
              <a:buFont typeface="Arial"/>
              <a:buNone/>
            </a:pPr>
            <a:r>
              <a:rPr lang="en" sz="1400" b="1">
                <a:solidFill>
                  <a:schemeClr val="dk1"/>
                </a:solidFill>
                <a:latin typeface="Times New Roman"/>
                <a:ea typeface="Times New Roman"/>
                <a:cs typeface="Times New Roman"/>
                <a:sym typeface="Times New Roman"/>
              </a:rPr>
              <a:t>Syntax - $cat [option]&lt;filename&gt;</a:t>
            </a:r>
            <a:endParaRPr sz="1400">
              <a:solidFill>
                <a:schemeClr val="dk1"/>
              </a:solidFill>
              <a:latin typeface="Times New Roman"/>
              <a:ea typeface="Times New Roman"/>
              <a:cs typeface="Times New Roman"/>
              <a:sym typeface="Times New Roman"/>
            </a:endParaRPr>
          </a:p>
          <a:p>
            <a:pPr marL="0" lvl="0" indent="0" algn="l" rtl="0">
              <a:spcBef>
                <a:spcPts val="29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Here are other ways to use the </a:t>
            </a:r>
            <a:r>
              <a:rPr lang="en" sz="1400" b="1">
                <a:solidFill>
                  <a:schemeClr val="dk1"/>
                </a:solidFill>
                <a:latin typeface="Times New Roman"/>
                <a:ea typeface="Times New Roman"/>
                <a:cs typeface="Times New Roman"/>
                <a:sym typeface="Times New Roman"/>
              </a:rPr>
              <a:t>cat</a:t>
            </a:r>
            <a:r>
              <a:rPr lang="en" sz="1400">
                <a:solidFill>
                  <a:schemeClr val="dk1"/>
                </a:solidFill>
                <a:latin typeface="Times New Roman"/>
                <a:ea typeface="Times New Roman"/>
                <a:cs typeface="Times New Roman"/>
                <a:sym typeface="Times New Roman"/>
              </a:rPr>
              <a:t> command:</a:t>
            </a:r>
            <a:endParaRPr sz="1400">
              <a:solidFill>
                <a:schemeClr val="dk1"/>
              </a:solidFill>
              <a:latin typeface="Times New Roman"/>
              <a:ea typeface="Times New Roman"/>
              <a:cs typeface="Times New Roman"/>
              <a:sym typeface="Times New Roman"/>
            </a:endParaRPr>
          </a:p>
          <a:p>
            <a:pPr marL="457200" lvl="0" indent="-317500" algn="l" rtl="0">
              <a:spcBef>
                <a:spcPts val="290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$cat &gt; filename - </a:t>
            </a:r>
            <a:r>
              <a:rPr lang="en" sz="1400">
                <a:solidFill>
                  <a:schemeClr val="dk1"/>
                </a:solidFill>
                <a:latin typeface="Times New Roman"/>
                <a:ea typeface="Times New Roman"/>
                <a:cs typeface="Times New Roman"/>
                <a:sym typeface="Times New Roman"/>
              </a:rPr>
              <a:t>creates a new file</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$cat filename1 filename2&gt;filename3 - </a:t>
            </a:r>
            <a:r>
              <a:rPr lang="en" sz="1400">
                <a:solidFill>
                  <a:schemeClr val="dk1"/>
                </a:solidFill>
                <a:latin typeface="Times New Roman"/>
                <a:ea typeface="Times New Roman"/>
                <a:cs typeface="Times New Roman"/>
                <a:sym typeface="Times New Roman"/>
              </a:rPr>
              <a:t>joins two files (1 and 2) and stores the output of them in a new file (3)</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$cat filename | tr a-z A-Z &gt;output.txt - </a:t>
            </a:r>
            <a:r>
              <a:rPr lang="en" sz="1400">
                <a:solidFill>
                  <a:schemeClr val="dk1"/>
                </a:solidFill>
                <a:latin typeface="Times New Roman"/>
                <a:ea typeface="Times New Roman"/>
                <a:cs typeface="Times New Roman"/>
                <a:sym typeface="Times New Roman"/>
              </a:rPr>
              <a:t>to convert a file to upper or lower case use.</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$cat filename</a:t>
            </a:r>
            <a:r>
              <a:rPr lang="en" sz="1400">
                <a:solidFill>
                  <a:schemeClr val="dk1"/>
                </a:solidFill>
                <a:latin typeface="Times New Roman"/>
                <a:ea typeface="Times New Roman"/>
                <a:cs typeface="Times New Roman"/>
                <a:sym typeface="Times New Roman"/>
              </a:rPr>
              <a:t> - display  single file </a:t>
            </a:r>
            <a:endParaRPr sz="1400">
              <a:solidFill>
                <a:schemeClr val="dk1"/>
              </a:solidFill>
              <a:highlight>
                <a:srgbClr val="E0E0E0"/>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rebuchet MS"/>
              <a:buChar char="●"/>
            </a:pPr>
            <a:r>
              <a:rPr lang="en" sz="1400" b="1">
                <a:solidFill>
                  <a:schemeClr val="dk1"/>
                </a:solidFill>
                <a:latin typeface="Times New Roman"/>
                <a:ea typeface="Times New Roman"/>
                <a:cs typeface="Times New Roman"/>
                <a:sym typeface="Times New Roman"/>
              </a:rPr>
              <a:t>$cat file1 file 2</a:t>
            </a:r>
            <a:r>
              <a:rPr lang="en" sz="1400">
                <a:solidFill>
                  <a:schemeClr val="dk1"/>
                </a:solidFill>
                <a:latin typeface="Times New Roman"/>
                <a:ea typeface="Times New Roman"/>
                <a:cs typeface="Times New Roman"/>
                <a:sym typeface="Times New Roman"/>
              </a:rPr>
              <a:t> - display multiple files </a:t>
            </a:r>
            <a:endParaRPr sz="1400">
              <a:latin typeface="Times New Roman"/>
              <a:ea typeface="Times New Roman"/>
              <a:cs typeface="Times New Roman"/>
              <a:sym typeface="Times New Roman"/>
            </a:endParaRPr>
          </a:p>
        </p:txBody>
      </p:sp>
      <p:sp>
        <p:nvSpPr>
          <p:cNvPr id="140" name="Google Shape;140;p27"/>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body" idx="1"/>
          </p:nvPr>
        </p:nvSpPr>
        <p:spPr>
          <a:xfrm>
            <a:off x="311700" y="891200"/>
            <a:ext cx="8520600" cy="4252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$cat -n</a:t>
            </a:r>
            <a:r>
              <a:rPr lang="en" sz="1400">
                <a:solidFill>
                  <a:srgbClr val="000000"/>
                </a:solidFill>
                <a:latin typeface="Times New Roman"/>
                <a:ea typeface="Times New Roman"/>
                <a:cs typeface="Times New Roman"/>
                <a:sym typeface="Times New Roman"/>
              </a:rPr>
              <a:t> filename - line number in file output</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$cat -s</a:t>
            </a:r>
            <a:r>
              <a:rPr lang="en" sz="1400">
                <a:solidFill>
                  <a:srgbClr val="000000"/>
                </a:solidFill>
                <a:latin typeface="Times New Roman"/>
                <a:ea typeface="Times New Roman"/>
                <a:cs typeface="Times New Roman"/>
                <a:sym typeface="Times New Roman"/>
              </a:rPr>
              <a:t> filename - suppress repeated lines </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$cat file1 &gt;&gt; file2</a:t>
            </a:r>
            <a:r>
              <a:rPr lang="en" sz="1400">
                <a:solidFill>
                  <a:srgbClr val="000000"/>
                </a:solidFill>
                <a:latin typeface="Times New Roman"/>
                <a:ea typeface="Times New Roman"/>
                <a:cs typeface="Times New Roman"/>
                <a:sym typeface="Times New Roman"/>
              </a:rPr>
              <a:t> - append the contents of one file to the end of another file.</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$tac filename</a:t>
            </a:r>
            <a:r>
              <a:rPr lang="en" sz="1400">
                <a:solidFill>
                  <a:srgbClr val="000000"/>
                </a:solidFill>
                <a:latin typeface="Times New Roman"/>
                <a:ea typeface="Times New Roman"/>
                <a:cs typeface="Times New Roman"/>
                <a:sym typeface="Times New Roman"/>
              </a:rPr>
              <a:t> - display content in reverse order using tac command.</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$cat -E "filename"</a:t>
            </a:r>
            <a:r>
              <a:rPr lang="en" sz="1400">
                <a:solidFill>
                  <a:srgbClr val="000000"/>
                </a:solidFill>
                <a:latin typeface="Times New Roman"/>
                <a:ea typeface="Times New Roman"/>
                <a:cs typeface="Times New Roman"/>
                <a:sym typeface="Times New Roman"/>
              </a:rPr>
              <a:t> -can highlight the end of line.</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$cat -- "-dashfile"</a:t>
            </a:r>
            <a:r>
              <a:rPr lang="en" sz="1400">
                <a:solidFill>
                  <a:srgbClr val="000000"/>
                </a:solidFill>
                <a:latin typeface="Times New Roman"/>
                <a:ea typeface="Times New Roman"/>
                <a:cs typeface="Times New Roman"/>
                <a:sym typeface="Times New Roman"/>
              </a:rPr>
              <a:t> - open dashed files.</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$cat "filename" | more</a:t>
            </a:r>
            <a:r>
              <a:rPr lang="en" sz="1400">
                <a:solidFill>
                  <a:srgbClr val="000000"/>
                </a:solidFill>
                <a:latin typeface="Times New Roman"/>
                <a:ea typeface="Times New Roman"/>
                <a:cs typeface="Times New Roman"/>
                <a:sym typeface="Times New Roman"/>
              </a:rPr>
              <a:t> -  show that much content, which could fit in terminal and will ask to show more.</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$cat *.txt </a:t>
            </a:r>
            <a:r>
              <a:rPr lang="en" sz="1400">
                <a:solidFill>
                  <a:srgbClr val="000000"/>
                </a:solidFill>
                <a:latin typeface="Times New Roman"/>
                <a:ea typeface="Times New Roman"/>
                <a:cs typeface="Times New Roman"/>
                <a:sym typeface="Times New Roman"/>
              </a:rPr>
              <a:t>- display the content of all text files in the folder.</a:t>
            </a:r>
            <a:endParaRPr sz="1400">
              <a:solidFill>
                <a:srgbClr val="000000"/>
              </a:solidFill>
              <a:latin typeface="Times New Roman"/>
              <a:ea typeface="Times New Roman"/>
              <a:cs typeface="Times New Roman"/>
              <a:sym typeface="Times New Roman"/>
            </a:endParaRPr>
          </a:p>
          <a:p>
            <a:pPr marL="457200" lvl="0" indent="0" algn="l" rtl="0">
              <a:lnSpc>
                <a:spcPct val="115000"/>
              </a:lnSpc>
              <a:spcBef>
                <a:spcPts val="1600"/>
              </a:spcBef>
              <a:spcAft>
                <a:spcPts val="1600"/>
              </a:spcAft>
              <a:buNone/>
            </a:pPr>
            <a:endParaRPr sz="1400">
              <a:latin typeface="Times New Roman"/>
              <a:ea typeface="Times New Roman"/>
              <a:cs typeface="Times New Roman"/>
              <a:sym typeface="Times New Roman"/>
            </a:endParaRPr>
          </a:p>
        </p:txBody>
      </p:sp>
      <p:sp>
        <p:nvSpPr>
          <p:cNvPr id="146" name="Google Shape;146;p28"/>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body" idx="1"/>
          </p:nvPr>
        </p:nvSpPr>
        <p:spPr>
          <a:xfrm>
            <a:off x="311700" y="712925"/>
            <a:ext cx="8520600" cy="4485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5. cp command </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1100"/>
              <a:buFont typeface="Arial"/>
              <a:buNone/>
            </a:pPr>
            <a:r>
              <a:rPr lang="en" sz="1400">
                <a:solidFill>
                  <a:srgbClr val="000000"/>
                </a:solidFill>
                <a:highlight>
                  <a:schemeClr val="lt1"/>
                </a:highlight>
                <a:latin typeface="Times New Roman"/>
                <a:ea typeface="Times New Roman"/>
                <a:cs typeface="Times New Roman"/>
                <a:sym typeface="Times New Roman"/>
              </a:rPr>
              <a:t>It is used to copy files from the current directory to a different directory.</a:t>
            </a:r>
            <a:r>
              <a:rPr lang="en" sz="1400" b="1">
                <a:solidFill>
                  <a:srgbClr val="000000"/>
                </a:solidFill>
                <a:highlight>
                  <a:srgbClr val="FFFFFF"/>
                </a:highlight>
                <a:latin typeface="Times New Roman"/>
                <a:ea typeface="Times New Roman"/>
                <a:cs typeface="Times New Roman"/>
                <a:sym typeface="Times New Roman"/>
              </a:rPr>
              <a:t>cp</a:t>
            </a:r>
            <a:r>
              <a:rPr lang="en" sz="1400">
                <a:solidFill>
                  <a:srgbClr val="000000"/>
                </a:solidFill>
                <a:highlight>
                  <a:srgbClr val="FFFFFF"/>
                </a:highlight>
                <a:latin typeface="Times New Roman"/>
                <a:ea typeface="Times New Roman"/>
                <a:cs typeface="Times New Roman"/>
                <a:sym typeface="Times New Roman"/>
              </a:rPr>
              <a:t> stands for copy. It creates an exact image of a file on a disk with different file name. </a:t>
            </a:r>
            <a:r>
              <a:rPr lang="en" sz="1400" b="1">
                <a:solidFill>
                  <a:srgbClr val="000000"/>
                </a:solidFill>
                <a:highlight>
                  <a:srgbClr val="FFFFFF"/>
                </a:highlight>
                <a:latin typeface="Times New Roman"/>
                <a:ea typeface="Times New Roman"/>
                <a:cs typeface="Times New Roman"/>
                <a:sym typeface="Times New Roman"/>
              </a:rPr>
              <a:t>cp command</a:t>
            </a:r>
            <a:r>
              <a:rPr lang="en" sz="1400">
                <a:solidFill>
                  <a:srgbClr val="000000"/>
                </a:solidFill>
                <a:highlight>
                  <a:srgbClr val="FFFFFF"/>
                </a:highlight>
                <a:latin typeface="Times New Roman"/>
                <a:ea typeface="Times New Roman"/>
                <a:cs typeface="Times New Roman"/>
                <a:sym typeface="Times New Roman"/>
              </a:rPr>
              <a:t> require at least two filenames in its arguments.</a:t>
            </a:r>
            <a:endParaRPr sz="1400">
              <a:solidFill>
                <a:srgbClr val="000000"/>
              </a:solidFill>
              <a:highlight>
                <a:schemeClr val="lt1"/>
              </a:highlight>
              <a:latin typeface="Times New Roman"/>
              <a:ea typeface="Times New Roman"/>
              <a:cs typeface="Times New Roman"/>
              <a:sym typeface="Times New Roman"/>
            </a:endParaRPr>
          </a:p>
          <a:p>
            <a:pPr marL="0" lvl="0" indent="0" algn="ctr" rtl="0">
              <a:lnSpc>
                <a:spcPct val="115000"/>
              </a:lnSpc>
              <a:spcBef>
                <a:spcPts val="400"/>
              </a:spcBef>
              <a:spcAft>
                <a:spcPts val="0"/>
              </a:spcAft>
              <a:buClr>
                <a:schemeClr val="dk1"/>
              </a:buClr>
              <a:buSzPts val="1100"/>
              <a:buFont typeface="Arial"/>
              <a:buNone/>
            </a:pPr>
            <a:r>
              <a:rPr lang="en" sz="1400" b="1">
                <a:solidFill>
                  <a:srgbClr val="000000"/>
                </a:solidFill>
                <a:latin typeface="Times New Roman"/>
                <a:ea typeface="Times New Roman"/>
                <a:cs typeface="Times New Roman"/>
                <a:sym typeface="Times New Roman"/>
              </a:rPr>
              <a:t>Syntax - $ cp [options] source dest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r>
              <a:rPr lang="en" sz="1400" b="1">
                <a:solidFill>
                  <a:srgbClr val="000000"/>
                </a:solidFill>
                <a:latin typeface="Times New Roman"/>
                <a:ea typeface="Times New Roman"/>
                <a:cs typeface="Times New Roman"/>
                <a:sym typeface="Times New Roman"/>
              </a:rPr>
              <a:t>Options </a:t>
            </a:r>
            <a:endParaRPr sz="1400" b="1">
              <a:solidFill>
                <a:srgbClr val="000000"/>
              </a:solidFill>
              <a:latin typeface="Times New Roman"/>
              <a:ea typeface="Times New Roman"/>
              <a:cs typeface="Times New Roman"/>
              <a:sym typeface="Times New Roman"/>
            </a:endParaRPr>
          </a:p>
          <a:p>
            <a:pPr marL="457200" lvl="0" indent="-317500" algn="l" rtl="0">
              <a:lnSpc>
                <a:spcPct val="115000"/>
              </a:lnSpc>
              <a:spcBef>
                <a:spcPts val="160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a:t>
            </a:r>
            <a:r>
              <a:rPr lang="en" sz="1400" b="1">
                <a:solidFill>
                  <a:srgbClr val="000000"/>
                </a:solidFill>
                <a:latin typeface="Times New Roman"/>
                <a:ea typeface="Times New Roman"/>
                <a:cs typeface="Times New Roman"/>
                <a:sym typeface="Times New Roman"/>
              </a:rPr>
              <a:t>cp -a</a:t>
            </a:r>
            <a:r>
              <a:rPr lang="en" sz="1400">
                <a:solidFill>
                  <a:srgbClr val="000000"/>
                </a:solidFill>
                <a:latin typeface="Times New Roman"/>
                <a:ea typeface="Times New Roman"/>
                <a:cs typeface="Times New Roman"/>
                <a:sym typeface="Times New Roman"/>
              </a:rPr>
              <a:t> -archive files</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Char char="●"/>
            </a:pPr>
            <a:r>
              <a:rPr lang="en" sz="1400" b="1">
                <a:solidFill>
                  <a:srgbClr val="000000"/>
                </a:solidFill>
                <a:latin typeface="Times New Roman"/>
                <a:ea typeface="Times New Roman"/>
                <a:cs typeface="Times New Roman"/>
                <a:sym typeface="Times New Roman"/>
              </a:rPr>
              <a:t>$cp -f</a:t>
            </a:r>
            <a:r>
              <a:rPr lang="en" sz="1400">
                <a:solidFill>
                  <a:srgbClr val="000000"/>
                </a:solidFill>
                <a:latin typeface="Times New Roman"/>
                <a:ea typeface="Times New Roman"/>
                <a:cs typeface="Times New Roman"/>
                <a:sym typeface="Times New Roman"/>
              </a:rPr>
              <a:t> -force copy by removing the destination file if needed</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Char char="●"/>
            </a:pPr>
            <a:r>
              <a:rPr lang="en" sz="1400" b="1">
                <a:solidFill>
                  <a:srgbClr val="000000"/>
                </a:solidFill>
                <a:latin typeface="Times New Roman"/>
                <a:ea typeface="Times New Roman"/>
                <a:cs typeface="Times New Roman"/>
                <a:sym typeface="Times New Roman"/>
              </a:rPr>
              <a:t>$cp -i</a:t>
            </a:r>
            <a:r>
              <a:rPr lang="en" sz="1400">
                <a:solidFill>
                  <a:srgbClr val="000000"/>
                </a:solidFill>
                <a:latin typeface="Times New Roman"/>
                <a:ea typeface="Times New Roman"/>
                <a:cs typeface="Times New Roman"/>
                <a:sym typeface="Times New Roman"/>
              </a:rPr>
              <a:t> -interactive - ask before overwrite</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Char char="●"/>
            </a:pPr>
            <a:r>
              <a:rPr lang="en" sz="1400" b="1">
                <a:solidFill>
                  <a:srgbClr val="000000"/>
                </a:solidFill>
                <a:latin typeface="Times New Roman"/>
                <a:ea typeface="Times New Roman"/>
                <a:cs typeface="Times New Roman"/>
                <a:sym typeface="Times New Roman"/>
              </a:rPr>
              <a:t>$cp -l -</a:t>
            </a:r>
            <a:r>
              <a:rPr lang="en" sz="1400">
                <a:solidFill>
                  <a:srgbClr val="000000"/>
                </a:solidFill>
                <a:latin typeface="Times New Roman"/>
                <a:ea typeface="Times New Roman"/>
                <a:cs typeface="Times New Roman"/>
                <a:sym typeface="Times New Roman"/>
              </a:rPr>
              <a:t>link files instead of copy</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Char char="●"/>
            </a:pPr>
            <a:r>
              <a:rPr lang="en" sz="1400" b="1">
                <a:solidFill>
                  <a:srgbClr val="000000"/>
                </a:solidFill>
                <a:latin typeface="Times New Roman"/>
                <a:ea typeface="Times New Roman"/>
                <a:cs typeface="Times New Roman"/>
                <a:sym typeface="Times New Roman"/>
              </a:rPr>
              <a:t>$cp -L</a:t>
            </a:r>
            <a:r>
              <a:rPr lang="en" sz="1400">
                <a:solidFill>
                  <a:srgbClr val="000000"/>
                </a:solidFill>
                <a:latin typeface="Times New Roman"/>
                <a:ea typeface="Times New Roman"/>
                <a:cs typeface="Times New Roman"/>
                <a:sym typeface="Times New Roman"/>
              </a:rPr>
              <a:t> -follow symbolic links</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Char char="●"/>
            </a:pPr>
            <a:r>
              <a:rPr lang="en" sz="1400" b="1">
                <a:solidFill>
                  <a:srgbClr val="000000"/>
                </a:solidFill>
                <a:latin typeface="Times New Roman"/>
                <a:ea typeface="Times New Roman"/>
                <a:cs typeface="Times New Roman"/>
                <a:sym typeface="Times New Roman"/>
              </a:rPr>
              <a:t>$cp -n</a:t>
            </a:r>
            <a:r>
              <a:rPr lang="en" sz="1400">
                <a:solidFill>
                  <a:srgbClr val="000000"/>
                </a:solidFill>
                <a:latin typeface="Times New Roman"/>
                <a:ea typeface="Times New Roman"/>
                <a:cs typeface="Times New Roman"/>
                <a:sym typeface="Times New Roman"/>
              </a:rPr>
              <a:t> -no file overwrite</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Char char="●"/>
            </a:pPr>
            <a:r>
              <a:rPr lang="en" sz="1400" b="1">
                <a:solidFill>
                  <a:srgbClr val="000000"/>
                </a:solidFill>
                <a:latin typeface="Times New Roman"/>
                <a:ea typeface="Times New Roman"/>
                <a:cs typeface="Times New Roman"/>
                <a:sym typeface="Times New Roman"/>
              </a:rPr>
              <a:t>$cp -R -</a:t>
            </a:r>
            <a:r>
              <a:rPr lang="en" sz="1400">
                <a:solidFill>
                  <a:srgbClr val="000000"/>
                </a:solidFill>
                <a:latin typeface="Times New Roman"/>
                <a:ea typeface="Times New Roman"/>
                <a:cs typeface="Times New Roman"/>
                <a:sym typeface="Times New Roman"/>
              </a:rPr>
              <a:t>recursive copy (including hidden files)</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Char char="●"/>
            </a:pPr>
            <a:r>
              <a:rPr lang="en" sz="1400" b="1">
                <a:solidFill>
                  <a:srgbClr val="000000"/>
                </a:solidFill>
                <a:latin typeface="Times New Roman"/>
                <a:ea typeface="Times New Roman"/>
                <a:cs typeface="Times New Roman"/>
                <a:sym typeface="Times New Roman"/>
              </a:rPr>
              <a:t>$cp -u</a:t>
            </a:r>
            <a:r>
              <a:rPr lang="en" sz="1400">
                <a:solidFill>
                  <a:srgbClr val="000000"/>
                </a:solidFill>
                <a:latin typeface="Times New Roman"/>
                <a:ea typeface="Times New Roman"/>
                <a:cs typeface="Times New Roman"/>
                <a:sym typeface="Times New Roman"/>
              </a:rPr>
              <a:t> -update - copy when source is newer than dest</a:t>
            </a:r>
            <a:endParaRPr sz="1400">
              <a:solidFill>
                <a:srgbClr val="000000"/>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Char char="●"/>
            </a:pPr>
            <a:r>
              <a:rPr lang="en" sz="1400" b="1">
                <a:solidFill>
                  <a:srgbClr val="000000"/>
                </a:solidFill>
                <a:latin typeface="Times New Roman"/>
                <a:ea typeface="Times New Roman"/>
                <a:cs typeface="Times New Roman"/>
                <a:sym typeface="Times New Roman"/>
              </a:rPr>
              <a:t>$cp -v </a:t>
            </a:r>
            <a:r>
              <a:rPr lang="en" sz="1400">
                <a:solidFill>
                  <a:srgbClr val="000000"/>
                </a:solidFill>
                <a:latin typeface="Times New Roman"/>
                <a:ea typeface="Times New Roman"/>
                <a:cs typeface="Times New Roman"/>
                <a:sym typeface="Times New Roman"/>
              </a:rPr>
              <a:t>-verbose - print informative messages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endParaRPr sz="1400" b="1">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endParaRPr sz="1400" b="1">
              <a:solidFill>
                <a:schemeClr val="dk1"/>
              </a:solidFill>
              <a:latin typeface="Times New Roman"/>
              <a:ea typeface="Times New Roman"/>
              <a:cs typeface="Times New Roman"/>
              <a:sym typeface="Times New Roman"/>
            </a:endParaRPr>
          </a:p>
          <a:p>
            <a:pPr marL="0" lvl="0" indent="0" algn="l" rtl="0">
              <a:lnSpc>
                <a:spcPct val="115000"/>
              </a:lnSpc>
              <a:spcBef>
                <a:spcPts val="400"/>
              </a:spcBef>
              <a:spcAft>
                <a:spcPts val="1600"/>
              </a:spcAft>
              <a:buNone/>
            </a:pPr>
            <a:endParaRPr sz="1400">
              <a:latin typeface="Times New Roman"/>
              <a:ea typeface="Times New Roman"/>
              <a:cs typeface="Times New Roman"/>
              <a:sym typeface="Times New Roman"/>
            </a:endParaRPr>
          </a:p>
        </p:txBody>
      </p:sp>
      <p:sp>
        <p:nvSpPr>
          <p:cNvPr id="152" name="Google Shape;152;p29"/>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body" idx="1"/>
          </p:nvPr>
        </p:nvSpPr>
        <p:spPr>
          <a:xfrm>
            <a:off x="311700" y="827700"/>
            <a:ext cx="8520600" cy="4315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6. mv command </a:t>
            </a:r>
            <a:endParaRPr sz="1400" b="1">
              <a:solidFill>
                <a:srgbClr val="000000"/>
              </a:solidFill>
              <a:latin typeface="Times New Roman"/>
              <a:ea typeface="Times New Roman"/>
              <a:cs typeface="Times New Roman"/>
              <a:sym typeface="Times New Roman"/>
            </a:endParaRPr>
          </a:p>
          <a:p>
            <a:pPr marL="0" lvl="0" indent="0" algn="l" rtl="0">
              <a:lnSpc>
                <a:spcPct val="150000"/>
              </a:lnSpc>
              <a:spcBef>
                <a:spcPts val="4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It </a:t>
            </a:r>
            <a:r>
              <a:rPr lang="en" sz="1400">
                <a:solidFill>
                  <a:srgbClr val="000000"/>
                </a:solidFill>
                <a:highlight>
                  <a:schemeClr val="lt1"/>
                </a:highlight>
                <a:latin typeface="Times New Roman"/>
                <a:ea typeface="Times New Roman"/>
                <a:cs typeface="Times New Roman"/>
                <a:sym typeface="Times New Roman"/>
              </a:rPr>
              <a:t>is used to move files, although it can also be used to rename files</a:t>
            </a:r>
            <a:r>
              <a:rPr lang="en" sz="1400">
                <a:solidFill>
                  <a:srgbClr val="000000"/>
                </a:solidFill>
                <a:highlight>
                  <a:srgbClr val="FFFFFF"/>
                </a:highlight>
                <a:latin typeface="Times New Roman"/>
                <a:ea typeface="Times New Roman"/>
                <a:cs typeface="Times New Roman"/>
                <a:sym typeface="Times New Roman"/>
              </a:rPr>
              <a:t>.It moves group of files to different directory.</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50000"/>
              </a:lnSpc>
              <a:spcBef>
                <a:spcPts val="400"/>
              </a:spcBef>
              <a:spcAft>
                <a:spcPts val="0"/>
              </a:spcAft>
              <a:buClr>
                <a:schemeClr val="dk1"/>
              </a:buClr>
              <a:buSzPts val="1100"/>
              <a:buFont typeface="Arial"/>
              <a:buNone/>
            </a:pPr>
            <a:r>
              <a:rPr lang="en" sz="1400">
                <a:solidFill>
                  <a:srgbClr val="000000"/>
                </a:solidFill>
                <a:highlight>
                  <a:srgbClr val="FFFFFF"/>
                </a:highlight>
                <a:latin typeface="Times New Roman"/>
                <a:ea typeface="Times New Roman"/>
                <a:cs typeface="Times New Roman"/>
                <a:sym typeface="Times New Roman"/>
              </a:rPr>
              <a:t>No additional space is consumed on a disk during renaming. This command normally </a:t>
            </a:r>
            <a:r>
              <a:rPr lang="en" sz="1400" b="1">
                <a:solidFill>
                  <a:srgbClr val="000000"/>
                </a:solidFill>
                <a:highlight>
                  <a:srgbClr val="FFFFFF"/>
                </a:highlight>
                <a:latin typeface="Times New Roman"/>
                <a:ea typeface="Times New Roman"/>
                <a:cs typeface="Times New Roman"/>
                <a:sym typeface="Times New Roman"/>
              </a:rPr>
              <a:t>works silently</a:t>
            </a:r>
            <a:r>
              <a:rPr lang="en" sz="1400">
                <a:solidFill>
                  <a:srgbClr val="000000"/>
                </a:solidFill>
                <a:highlight>
                  <a:srgbClr val="FFFFFF"/>
                </a:highlight>
                <a:latin typeface="Times New Roman"/>
                <a:ea typeface="Times New Roman"/>
                <a:cs typeface="Times New Roman"/>
                <a:sym typeface="Times New Roman"/>
              </a:rPr>
              <a:t> means no prompt for confirmation.</a:t>
            </a:r>
            <a:r>
              <a:rPr lang="en" sz="1400">
                <a:solidFill>
                  <a:srgbClr val="000000"/>
                </a:solidFill>
                <a:highlight>
                  <a:schemeClr val="lt1"/>
                </a:highlight>
                <a:latin typeface="Times New Roman"/>
                <a:ea typeface="Times New Roman"/>
                <a:cs typeface="Times New Roman"/>
                <a:sym typeface="Times New Roman"/>
              </a:rPr>
              <a:t>.</a:t>
            </a:r>
            <a:endParaRPr sz="1400">
              <a:solidFill>
                <a:srgbClr val="000000"/>
              </a:solidFill>
              <a:highlight>
                <a:schemeClr val="lt1"/>
              </a:highlight>
              <a:latin typeface="Times New Roman"/>
              <a:ea typeface="Times New Roman"/>
              <a:cs typeface="Times New Roman"/>
              <a:sym typeface="Times New Roman"/>
            </a:endParaRPr>
          </a:p>
          <a:p>
            <a:pPr marL="0" lvl="0" indent="0" algn="ctr" rtl="0">
              <a:lnSpc>
                <a:spcPct val="150000"/>
              </a:lnSpc>
              <a:spcBef>
                <a:spcPts val="400"/>
              </a:spcBef>
              <a:spcAft>
                <a:spcPts val="0"/>
              </a:spcAft>
              <a:buClr>
                <a:schemeClr val="dk1"/>
              </a:buClr>
              <a:buSzPts val="1100"/>
              <a:buFont typeface="Arial"/>
              <a:buNone/>
            </a:pPr>
            <a:r>
              <a:rPr lang="en" sz="1400">
                <a:solidFill>
                  <a:srgbClr val="000000"/>
                </a:solidFill>
                <a:highlight>
                  <a:schemeClr val="lt1"/>
                </a:highlight>
                <a:latin typeface="Times New Roman"/>
                <a:ea typeface="Times New Roman"/>
                <a:cs typeface="Times New Roman"/>
                <a:sym typeface="Times New Roman"/>
              </a:rPr>
              <a:t>	</a:t>
            </a:r>
            <a:r>
              <a:rPr lang="en" sz="1400" b="1">
                <a:solidFill>
                  <a:srgbClr val="000000"/>
                </a:solidFill>
                <a:highlight>
                  <a:schemeClr val="lt1"/>
                </a:highlight>
                <a:latin typeface="Times New Roman"/>
                <a:ea typeface="Times New Roman"/>
                <a:cs typeface="Times New Roman"/>
                <a:sym typeface="Times New Roman"/>
              </a:rPr>
              <a:t>Syntax -</a:t>
            </a:r>
            <a:r>
              <a:rPr lang="en" sz="1400">
                <a:solidFill>
                  <a:srgbClr val="000000"/>
                </a:solidFill>
                <a:highlight>
                  <a:schemeClr val="lt1"/>
                </a:highlight>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 mv [options] source dest</a:t>
            </a:r>
            <a:endParaRPr sz="1400" b="1">
              <a:solidFill>
                <a:srgbClr val="000000"/>
              </a:solidFill>
              <a:latin typeface="Times New Roman"/>
              <a:ea typeface="Times New Roman"/>
              <a:cs typeface="Times New Roman"/>
              <a:sym typeface="Times New Roman"/>
            </a:endParaRPr>
          </a:p>
          <a:p>
            <a:pPr marL="0" lvl="0" indent="0" algn="l" rtl="0">
              <a:lnSpc>
                <a:spcPct val="150000"/>
              </a:lnSpc>
              <a:spcBef>
                <a:spcPts val="400"/>
              </a:spcBef>
              <a:spcAft>
                <a:spcPts val="0"/>
              </a:spcAft>
              <a:buClr>
                <a:schemeClr val="dk1"/>
              </a:buClr>
              <a:buSzPts val="1100"/>
              <a:buFont typeface="Arial"/>
              <a:buNone/>
            </a:pPr>
            <a:r>
              <a:rPr lang="en" sz="1400" b="1">
                <a:solidFill>
                  <a:srgbClr val="000000"/>
                </a:solidFill>
                <a:latin typeface="Times New Roman"/>
                <a:ea typeface="Times New Roman"/>
                <a:cs typeface="Times New Roman"/>
                <a:sym typeface="Times New Roman"/>
              </a:rPr>
              <a:t>Options </a:t>
            </a:r>
            <a:endParaRPr sz="1400" b="1">
              <a:solidFill>
                <a:srgbClr val="000000"/>
              </a:solidFill>
              <a:latin typeface="Times New Roman"/>
              <a:ea typeface="Times New Roman"/>
              <a:cs typeface="Times New Roman"/>
              <a:sym typeface="Times New Roman"/>
            </a:endParaRPr>
          </a:p>
          <a:p>
            <a:pPr marL="457200" marR="50800" lvl="0" indent="-317500" algn="l" rtl="0">
              <a:lnSpc>
                <a:spcPct val="150000"/>
              </a:lnSpc>
              <a:spcBef>
                <a:spcPts val="40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$mv -f - force move by overwriting destination file without prompt</a:t>
            </a:r>
            <a:endParaRPr sz="1400">
              <a:solidFill>
                <a:srgbClr val="000000"/>
              </a:solidFill>
              <a:latin typeface="Times New Roman"/>
              <a:ea typeface="Times New Roman"/>
              <a:cs typeface="Times New Roman"/>
              <a:sym typeface="Times New Roman"/>
            </a:endParaRPr>
          </a:p>
          <a:p>
            <a:pPr marL="457200" marR="50800" lvl="0" indent="-317500" algn="l" rtl="0">
              <a:lnSpc>
                <a:spcPct val="150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$mv -i - interactive prompt before overwrite</a:t>
            </a:r>
            <a:endParaRPr sz="1400">
              <a:solidFill>
                <a:srgbClr val="000000"/>
              </a:solidFill>
              <a:latin typeface="Times New Roman"/>
              <a:ea typeface="Times New Roman"/>
              <a:cs typeface="Times New Roman"/>
              <a:sym typeface="Times New Roman"/>
            </a:endParaRPr>
          </a:p>
          <a:p>
            <a:pPr marL="457200" marR="50800" lvl="0" indent="-317500" algn="l" rtl="0">
              <a:lnSpc>
                <a:spcPct val="150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$mv -u - update - move when source is newer than destination</a:t>
            </a:r>
            <a:endParaRPr sz="1400">
              <a:solidFill>
                <a:srgbClr val="000000"/>
              </a:solidFill>
              <a:latin typeface="Times New Roman"/>
              <a:ea typeface="Times New Roman"/>
              <a:cs typeface="Times New Roman"/>
              <a:sym typeface="Times New Roman"/>
            </a:endParaRPr>
          </a:p>
          <a:p>
            <a:pPr marL="457200" marR="50800" lvl="0" indent="-317500" algn="l" rtl="0">
              <a:lnSpc>
                <a:spcPct val="150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$mv -v - verbose - print source and destination files</a:t>
            </a:r>
            <a:endParaRPr sz="1400">
              <a:solidFill>
                <a:srgbClr val="000000"/>
              </a:solidFill>
              <a:latin typeface="Times New Roman"/>
              <a:ea typeface="Times New Roman"/>
              <a:cs typeface="Times New Roman"/>
              <a:sym typeface="Times New Roman"/>
            </a:endParaRPr>
          </a:p>
          <a:p>
            <a:pPr marL="457200" marR="50800" lvl="0" indent="-317500" algn="l" rtl="0">
              <a:lnSpc>
                <a:spcPct val="150000"/>
              </a:lnSpc>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$man mv - help manual</a:t>
            </a:r>
            <a:endParaRPr sz="1400">
              <a:solidFill>
                <a:srgbClr val="000000"/>
              </a:solidFill>
              <a:latin typeface="Times New Roman"/>
              <a:ea typeface="Times New Roman"/>
              <a:cs typeface="Times New Roman"/>
              <a:sym typeface="Times New Roman"/>
            </a:endParaRPr>
          </a:p>
          <a:p>
            <a:pPr marL="457200" lvl="0" indent="0" algn="l" rtl="0">
              <a:lnSpc>
                <a:spcPct val="150000"/>
              </a:lnSpc>
              <a:spcBef>
                <a:spcPts val="400"/>
              </a:spcBef>
              <a:spcAft>
                <a:spcPts val="400"/>
              </a:spcAft>
              <a:buNone/>
            </a:pPr>
            <a:endParaRPr sz="1400" b="1">
              <a:solidFill>
                <a:schemeClr val="dk1"/>
              </a:solidFill>
              <a:highlight>
                <a:srgbClr val="FFFFFF"/>
              </a:highlight>
              <a:latin typeface="Times New Roman"/>
              <a:ea typeface="Times New Roman"/>
              <a:cs typeface="Times New Roman"/>
              <a:sym typeface="Times New Roman"/>
            </a:endParaRPr>
          </a:p>
        </p:txBody>
      </p:sp>
      <p:sp>
        <p:nvSpPr>
          <p:cNvPr id="158" name="Google Shape;158;p30"/>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311700" y="743400"/>
            <a:ext cx="8520600" cy="440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solidFill>
                  <a:srgbClr val="000000"/>
                </a:solidFill>
                <a:latin typeface="Times New Roman"/>
                <a:ea typeface="Times New Roman"/>
                <a:cs typeface="Times New Roman"/>
                <a:sym typeface="Times New Roman"/>
              </a:rPr>
              <a:t>7. mkdir command</a:t>
            </a:r>
            <a:endParaRPr sz="1400" b="1">
              <a:solidFill>
                <a:srgbClr val="000000"/>
              </a:solidFill>
              <a:latin typeface="Times New Roman"/>
              <a:ea typeface="Times New Roman"/>
              <a:cs typeface="Times New Roman"/>
              <a:sym typeface="Times New Roman"/>
            </a:endParaRPr>
          </a:p>
          <a:p>
            <a:pPr marL="0" lvl="0" indent="0" algn="l" rtl="0">
              <a:lnSpc>
                <a:spcPct val="150000"/>
              </a:lnSpc>
              <a:spcBef>
                <a:spcPts val="400"/>
              </a:spcBef>
              <a:spcAft>
                <a:spcPts val="0"/>
              </a:spcAft>
              <a:buNone/>
            </a:pPr>
            <a:r>
              <a:rPr lang="en" sz="1400">
                <a:solidFill>
                  <a:srgbClr val="000000"/>
                </a:solidFill>
                <a:highlight>
                  <a:schemeClr val="lt1"/>
                </a:highlight>
                <a:latin typeface="Times New Roman"/>
                <a:ea typeface="Times New Roman"/>
                <a:cs typeface="Times New Roman"/>
                <a:sym typeface="Times New Roman"/>
              </a:rPr>
              <a:t>It is used to make a new directory.</a:t>
            </a:r>
            <a:r>
              <a:rPr lang="en" sz="1400">
                <a:solidFill>
                  <a:srgbClr val="000000"/>
                </a:solidFill>
                <a:highlight>
                  <a:srgbClr val="FFFFFF"/>
                </a:highlight>
                <a:latin typeface="Times New Roman"/>
                <a:ea typeface="Times New Roman"/>
                <a:cs typeface="Times New Roman"/>
                <a:sym typeface="Times New Roman"/>
              </a:rPr>
              <a:t>With </a:t>
            </a:r>
            <a:r>
              <a:rPr lang="en" sz="1400">
                <a:solidFill>
                  <a:srgbClr val="000000"/>
                </a:solidFill>
                <a:highlight>
                  <a:srgbClr val="F7F7F7"/>
                </a:highlight>
                <a:latin typeface="Times New Roman"/>
                <a:ea typeface="Times New Roman"/>
                <a:cs typeface="Times New Roman"/>
                <a:sym typeface="Times New Roman"/>
              </a:rPr>
              <a:t>mkdir</a:t>
            </a:r>
            <a:r>
              <a:rPr lang="en" sz="1400">
                <a:solidFill>
                  <a:srgbClr val="000000"/>
                </a:solidFill>
                <a:highlight>
                  <a:srgbClr val="FFFFFF"/>
                </a:highlight>
                <a:latin typeface="Times New Roman"/>
                <a:ea typeface="Times New Roman"/>
                <a:cs typeface="Times New Roman"/>
                <a:sym typeface="Times New Roman"/>
              </a:rPr>
              <a:t>, you can also set permissions, create multiple directories (folders) at once, and much more.</a:t>
            </a:r>
            <a:endParaRPr sz="1400">
              <a:solidFill>
                <a:srgbClr val="000000"/>
              </a:solidFill>
              <a:highlight>
                <a:srgbClr val="FFFFFF"/>
              </a:highlight>
              <a:latin typeface="Times New Roman"/>
              <a:ea typeface="Times New Roman"/>
              <a:cs typeface="Times New Roman"/>
              <a:sym typeface="Times New Roman"/>
            </a:endParaRPr>
          </a:p>
          <a:p>
            <a:pPr marL="0" lvl="0" indent="0" algn="ctr" rtl="0">
              <a:lnSpc>
                <a:spcPct val="150000"/>
              </a:lnSpc>
              <a:spcBef>
                <a:spcPts val="400"/>
              </a:spcBef>
              <a:spcAft>
                <a:spcPts val="0"/>
              </a:spcAft>
              <a:buNone/>
            </a:pPr>
            <a:r>
              <a:rPr lang="en" sz="1400" b="1">
                <a:solidFill>
                  <a:srgbClr val="000000"/>
                </a:solidFill>
                <a:latin typeface="Times New Roman"/>
                <a:ea typeface="Times New Roman"/>
                <a:cs typeface="Times New Roman"/>
                <a:sym typeface="Times New Roman"/>
              </a:rPr>
              <a:t>Syntax-   mkdir [option] dir_name</a:t>
            </a:r>
            <a:endParaRPr sz="1400" b="1">
              <a:solidFill>
                <a:srgbClr val="000000"/>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r>
              <a:rPr lang="en" sz="1400" b="1">
                <a:solidFill>
                  <a:srgbClr val="000000"/>
                </a:solidFill>
                <a:latin typeface="Times New Roman"/>
                <a:ea typeface="Times New Roman"/>
                <a:cs typeface="Times New Roman"/>
                <a:sym typeface="Times New Roman"/>
              </a:rPr>
              <a:t>Options </a:t>
            </a:r>
            <a:endParaRPr sz="1400" b="1">
              <a:solidFill>
                <a:srgbClr val="000000"/>
              </a:solidFill>
              <a:latin typeface="Times New Roman"/>
              <a:ea typeface="Times New Roman"/>
              <a:cs typeface="Times New Roman"/>
              <a:sym typeface="Times New Roman"/>
            </a:endParaRPr>
          </a:p>
          <a:p>
            <a:pPr marL="457200" lvl="0" indent="-317500" algn="just" rtl="0">
              <a:lnSpc>
                <a:spcPct val="150000"/>
              </a:lnSpc>
              <a:spcBef>
                <a:spcPts val="160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mkdir directory_name -</a:t>
            </a:r>
            <a:r>
              <a:rPr lang="en" sz="1400">
                <a:solidFill>
                  <a:srgbClr val="000000"/>
                </a:solidFill>
                <a:latin typeface="Times New Roman"/>
                <a:ea typeface="Times New Roman"/>
                <a:cs typeface="Times New Roman"/>
                <a:sym typeface="Times New Roman"/>
              </a:rPr>
              <a:t>Creates a directory in the current location</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mkdir {dir1,dir2,dir3,dir4}</a:t>
            </a:r>
            <a:r>
              <a:rPr lang="en" sz="1400">
                <a:solidFill>
                  <a:srgbClr val="000000"/>
                </a:solidFill>
                <a:latin typeface="Times New Roman"/>
                <a:ea typeface="Times New Roman"/>
                <a:cs typeface="Times New Roman"/>
                <a:sym typeface="Times New Roman"/>
              </a:rPr>
              <a:t>  -Creates multiple directories in the current location. Do not use spaces inside {}</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mkdir –p directory/path/newdir -</a:t>
            </a:r>
            <a:r>
              <a:rPr lang="en" sz="1400">
                <a:solidFill>
                  <a:srgbClr val="000000"/>
                </a:solidFill>
                <a:latin typeface="Times New Roman"/>
                <a:ea typeface="Times New Roman"/>
                <a:cs typeface="Times New Roman"/>
                <a:sym typeface="Times New Roman"/>
              </a:rPr>
              <a:t>Creates a directory structure with the missing parent directories (if any)</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mkdir –m777 directory_name -</a:t>
            </a:r>
            <a:r>
              <a:rPr lang="en" sz="1400">
                <a:solidFill>
                  <a:srgbClr val="000000"/>
                </a:solidFill>
                <a:latin typeface="Times New Roman"/>
                <a:ea typeface="Times New Roman"/>
                <a:cs typeface="Times New Roman"/>
                <a:sym typeface="Times New Roman"/>
              </a:rPr>
              <a:t>Creates a directory and sets full read, write, execute permissions for all users</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mkdir –v directory_name(s) -</a:t>
            </a:r>
            <a:r>
              <a:rPr lang="en" sz="1400">
                <a:solidFill>
                  <a:srgbClr val="000000"/>
                </a:solidFill>
                <a:latin typeface="Times New Roman"/>
                <a:ea typeface="Times New Roman"/>
                <a:cs typeface="Times New Roman"/>
                <a:sym typeface="Times New Roman"/>
              </a:rPr>
              <a:t>Creates a directory in the current location</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endParaRPr sz="1400">
              <a:latin typeface="Times New Roman"/>
              <a:ea typeface="Times New Roman"/>
              <a:cs typeface="Times New Roman"/>
              <a:sym typeface="Times New Roman"/>
            </a:endParaRPr>
          </a:p>
          <a:p>
            <a:pPr marL="0" marR="177800" lvl="0" indent="0" algn="l" rtl="0">
              <a:lnSpc>
                <a:spcPct val="150000"/>
              </a:lnSpc>
              <a:spcBef>
                <a:spcPts val="1600"/>
              </a:spcBef>
              <a:spcAft>
                <a:spcPts val="0"/>
              </a:spcAft>
              <a:buNone/>
            </a:pPr>
            <a:endParaRPr sz="1400">
              <a:solidFill>
                <a:schemeClr val="dk1"/>
              </a:solidFill>
              <a:highlight>
                <a:srgbClr val="F7F7F7"/>
              </a:highlight>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40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400"/>
              </a:spcBef>
              <a:spcAft>
                <a:spcPts val="0"/>
              </a:spcAft>
              <a:buNone/>
            </a:pPr>
            <a:endParaRPr sz="1400" b="1">
              <a:solidFill>
                <a:schemeClr val="dk1"/>
              </a:solidFill>
              <a:highlight>
                <a:schemeClr val="lt1"/>
              </a:highlight>
              <a:latin typeface="Times New Roman"/>
              <a:ea typeface="Times New Roman"/>
              <a:cs typeface="Times New Roman"/>
              <a:sym typeface="Times New Roman"/>
            </a:endParaRPr>
          </a:p>
          <a:p>
            <a:pPr marL="0" lvl="0" indent="0" algn="l" rtl="0">
              <a:lnSpc>
                <a:spcPct val="150000"/>
              </a:lnSpc>
              <a:spcBef>
                <a:spcPts val="400"/>
              </a:spcBef>
              <a:spcAft>
                <a:spcPts val="1600"/>
              </a:spcAft>
              <a:buNone/>
            </a:pPr>
            <a:endParaRPr sz="1400">
              <a:latin typeface="Times New Roman"/>
              <a:ea typeface="Times New Roman"/>
              <a:cs typeface="Times New Roman"/>
              <a:sym typeface="Times New Roman"/>
            </a:endParaRPr>
          </a:p>
        </p:txBody>
      </p:sp>
      <p:sp>
        <p:nvSpPr>
          <p:cNvPr id="164" name="Google Shape;164;p31"/>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76125" y="167775"/>
            <a:ext cx="8520600" cy="572700"/>
          </a:xfrm>
          <a:prstGeom prst="rect">
            <a:avLst/>
          </a:prstGeom>
          <a:solidFill>
            <a:srgbClr val="FFFF00"/>
          </a:solidFill>
        </p:spPr>
        <p:txBody>
          <a:bodyPr spcFirstLastPara="1" wrap="square" lIns="91425" tIns="91425" rIns="91425" bIns="91425" anchor="t" anchorCtr="0">
            <a:noAutofit/>
          </a:bodyPr>
          <a:lstStyle/>
          <a:p>
            <a:pPr marL="0" lvl="0" indent="0" algn="just" rtl="0">
              <a:spcBef>
                <a:spcPts val="0"/>
              </a:spcBef>
              <a:spcAft>
                <a:spcPts val="0"/>
              </a:spcAft>
              <a:buNone/>
            </a:pPr>
            <a:r>
              <a:rPr lang="en" sz="2400" b="1" u="sng">
                <a:latin typeface="Times New Roman"/>
                <a:ea typeface="Times New Roman"/>
                <a:cs typeface="Times New Roman"/>
                <a:sym typeface="Times New Roman"/>
              </a:rPr>
              <a:t>What is linux ?</a:t>
            </a:r>
            <a:endParaRPr sz="2400" b="1" u="sng">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1260400" y="1045275"/>
            <a:ext cx="7436400" cy="3828300"/>
          </a:xfrm>
          <a:prstGeom prst="rect">
            <a:avLst/>
          </a:prstGeom>
          <a:noFill/>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is a Unix like Operating System.</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can run on 32-bit and 64 bit Software.</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Linux Os ,is freely distributable, and a cross- platform.</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Supports Multiple Processors.</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True Multitasking and Multi-User Os.</a:t>
            </a:r>
            <a:endParaRPr>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body" idx="1"/>
          </p:nvPr>
        </p:nvSpPr>
        <p:spPr>
          <a:xfrm>
            <a:off x="311700" y="782875"/>
            <a:ext cx="8520600" cy="4231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solidFill>
                  <a:schemeClr val="dk1"/>
                </a:solidFill>
                <a:highlight>
                  <a:schemeClr val="lt1"/>
                </a:highlight>
                <a:latin typeface="Trebuchet MS"/>
                <a:ea typeface="Trebuchet MS"/>
                <a:cs typeface="Trebuchet MS"/>
                <a:sym typeface="Trebuchet MS"/>
              </a:rPr>
              <a:t>8</a:t>
            </a:r>
            <a:r>
              <a:rPr lang="en" sz="1500" b="1">
                <a:solidFill>
                  <a:schemeClr val="dk1"/>
                </a:solidFill>
                <a:highlight>
                  <a:schemeClr val="lt1"/>
                </a:highlight>
                <a:latin typeface="Times New Roman"/>
                <a:ea typeface="Times New Roman"/>
                <a:cs typeface="Times New Roman"/>
                <a:sym typeface="Times New Roman"/>
              </a:rPr>
              <a:t>. head command</a:t>
            </a:r>
            <a:endParaRPr sz="1400" b="1">
              <a:solidFill>
                <a:schemeClr val="dk1"/>
              </a:solidFill>
              <a:highlight>
                <a:schemeClr val="lt1"/>
              </a:highlight>
              <a:latin typeface="Times New Roman"/>
              <a:ea typeface="Times New Roman"/>
              <a:cs typeface="Times New Roman"/>
              <a:sym typeface="Times New Roman"/>
            </a:endParaRPr>
          </a:p>
          <a:p>
            <a:pPr marL="0" lvl="0" indent="0" algn="l" rtl="0">
              <a:lnSpc>
                <a:spcPct val="150000"/>
              </a:lnSpc>
              <a:spcBef>
                <a:spcPts val="400"/>
              </a:spcBef>
              <a:spcAft>
                <a:spcPts val="0"/>
              </a:spcAft>
              <a:buNone/>
            </a:pPr>
            <a:r>
              <a:rPr lang="en" sz="1400">
                <a:solidFill>
                  <a:schemeClr val="dk1"/>
                </a:solidFill>
                <a:highlight>
                  <a:srgbClr val="FFFFFF"/>
                </a:highlight>
                <a:latin typeface="Times New Roman"/>
                <a:ea typeface="Times New Roman"/>
                <a:cs typeface="Times New Roman"/>
                <a:sym typeface="Times New Roman"/>
              </a:rPr>
              <a:t>The head command, as the name implies, print the top N number of data of the given input. By default, it prints the first 10 lines of the specified files.</a:t>
            </a:r>
            <a:endParaRPr sz="1400">
              <a:solidFill>
                <a:schemeClr val="dk1"/>
              </a:solidFill>
              <a:highlight>
                <a:srgbClr val="FFFFFF"/>
              </a:highlight>
              <a:latin typeface="Times New Roman"/>
              <a:ea typeface="Times New Roman"/>
              <a:cs typeface="Times New Roman"/>
              <a:sym typeface="Times New Roman"/>
            </a:endParaRPr>
          </a:p>
          <a:p>
            <a:pPr marL="0" lvl="0" indent="0" algn="ctr" rtl="0">
              <a:lnSpc>
                <a:spcPct val="150000"/>
              </a:lnSpc>
              <a:spcBef>
                <a:spcPts val="400"/>
              </a:spcBef>
              <a:spcAft>
                <a:spcPts val="0"/>
              </a:spcAft>
              <a:buNone/>
            </a:pPr>
            <a:r>
              <a:rPr lang="en" sz="1400">
                <a:solidFill>
                  <a:schemeClr val="dk1"/>
                </a:solidFill>
                <a:highlight>
                  <a:srgbClr val="FFFFFF"/>
                </a:highlight>
                <a:latin typeface="Times New Roman"/>
                <a:ea typeface="Times New Roman"/>
                <a:cs typeface="Times New Roman"/>
                <a:sym typeface="Times New Roman"/>
              </a:rPr>
              <a:t>	</a:t>
            </a:r>
            <a:r>
              <a:rPr lang="en" sz="1400" b="1">
                <a:solidFill>
                  <a:schemeClr val="dk1"/>
                </a:solidFill>
                <a:highlight>
                  <a:srgbClr val="FFFFFF"/>
                </a:highlight>
                <a:latin typeface="Times New Roman"/>
                <a:ea typeface="Times New Roman"/>
                <a:cs typeface="Times New Roman"/>
                <a:sym typeface="Times New Roman"/>
              </a:rPr>
              <a:t>Syntax: </a:t>
            </a:r>
            <a:r>
              <a:rPr lang="en" sz="1400" b="1">
                <a:solidFill>
                  <a:srgbClr val="000000"/>
                </a:solidFill>
                <a:latin typeface="Times New Roman"/>
                <a:ea typeface="Times New Roman"/>
                <a:cs typeface="Times New Roman"/>
                <a:sym typeface="Times New Roman"/>
              </a:rPr>
              <a:t>head [OPTION]... [FILE]...</a:t>
            </a:r>
            <a:endParaRPr sz="1400" b="1">
              <a:solidFill>
                <a:srgbClr val="000000"/>
              </a:solidFill>
              <a:highlight>
                <a:srgbClr val="E0E0E0"/>
              </a:highlight>
              <a:latin typeface="Times New Roman"/>
              <a:ea typeface="Times New Roman"/>
              <a:cs typeface="Times New Roman"/>
              <a:sym typeface="Times New Roman"/>
            </a:endParaRPr>
          </a:p>
          <a:p>
            <a:pPr marL="0" lvl="0" indent="0" algn="l" rtl="0">
              <a:lnSpc>
                <a:spcPct val="150000"/>
              </a:lnSpc>
              <a:spcBef>
                <a:spcPts val="400"/>
              </a:spcBef>
              <a:spcAft>
                <a:spcPts val="0"/>
              </a:spcAft>
              <a:buNone/>
            </a:pPr>
            <a:r>
              <a:rPr lang="en" sz="1400" b="1">
                <a:solidFill>
                  <a:schemeClr val="dk1"/>
                </a:solidFill>
                <a:highlight>
                  <a:srgbClr val="FFFFFF"/>
                </a:highlight>
                <a:latin typeface="Times New Roman"/>
                <a:ea typeface="Times New Roman"/>
                <a:cs typeface="Times New Roman"/>
                <a:sym typeface="Times New Roman"/>
              </a:rPr>
              <a:t>Options</a:t>
            </a:r>
            <a:r>
              <a:rPr lang="en"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400"/>
              </a:spcBef>
              <a:spcAft>
                <a:spcPts val="0"/>
              </a:spcAft>
              <a:buClr>
                <a:schemeClr val="dk1"/>
              </a:buClr>
              <a:buSzPts val="1100"/>
              <a:buFont typeface="Arial"/>
              <a:buNone/>
            </a:pPr>
            <a:r>
              <a:rPr lang="en" sz="1400" b="1">
                <a:solidFill>
                  <a:schemeClr val="dk1"/>
                </a:solidFill>
                <a:highlight>
                  <a:srgbClr val="FFFFFF"/>
                </a:highlight>
                <a:latin typeface="Times New Roman"/>
                <a:ea typeface="Times New Roman"/>
                <a:cs typeface="Times New Roman"/>
                <a:sym typeface="Times New Roman"/>
              </a:rPr>
              <a:t>$head -n num  &lt;filename &gt;  : </a:t>
            </a:r>
            <a:r>
              <a:rPr lang="en" sz="1400">
                <a:solidFill>
                  <a:schemeClr val="dk1"/>
                </a:solidFill>
                <a:highlight>
                  <a:srgbClr val="FFFFFF"/>
                </a:highlight>
                <a:latin typeface="Times New Roman"/>
                <a:ea typeface="Times New Roman"/>
                <a:cs typeface="Times New Roman"/>
                <a:sym typeface="Times New Roman"/>
              </a:rPr>
              <a:t>Prints the first ‘num’ lines instead of first 10 lines. num  means number of lines.</a:t>
            </a:r>
            <a:endParaRPr sz="140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400"/>
              </a:spcBef>
              <a:spcAft>
                <a:spcPts val="0"/>
              </a:spcAft>
              <a:buNone/>
            </a:pPr>
            <a:r>
              <a:rPr lang="en" sz="1400" b="1">
                <a:solidFill>
                  <a:schemeClr val="dk1"/>
                </a:solidFill>
                <a:highlight>
                  <a:srgbClr val="FFFFFF"/>
                </a:highlight>
                <a:latin typeface="Times New Roman"/>
                <a:ea typeface="Times New Roman"/>
                <a:cs typeface="Times New Roman"/>
                <a:sym typeface="Times New Roman"/>
              </a:rPr>
              <a:t>$head -c num &lt;filename&gt; : </a:t>
            </a:r>
            <a:r>
              <a:rPr lang="en" sz="1400">
                <a:solidFill>
                  <a:schemeClr val="dk1"/>
                </a:solidFill>
                <a:highlight>
                  <a:srgbClr val="FFFFFF"/>
                </a:highlight>
                <a:latin typeface="Times New Roman"/>
                <a:ea typeface="Times New Roman"/>
                <a:cs typeface="Times New Roman"/>
                <a:sym typeface="Times New Roman"/>
              </a:rPr>
              <a:t>Prints the first ‘num’ bytes from the file specified.</a:t>
            </a:r>
            <a:endParaRPr sz="140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400"/>
              </a:spcBef>
              <a:spcAft>
                <a:spcPts val="400"/>
              </a:spcAft>
              <a:buClr>
                <a:schemeClr val="dk1"/>
              </a:buClr>
              <a:buSzPts val="1100"/>
              <a:buFont typeface="Arial"/>
              <a:buNone/>
            </a:pPr>
            <a:endParaRPr sz="1400">
              <a:solidFill>
                <a:schemeClr val="dk1"/>
              </a:solidFill>
              <a:highlight>
                <a:srgbClr val="FFFFFF"/>
              </a:highlight>
              <a:latin typeface="Times New Roman"/>
              <a:ea typeface="Times New Roman"/>
              <a:cs typeface="Times New Roman"/>
              <a:sym typeface="Times New Roman"/>
            </a:endParaRPr>
          </a:p>
        </p:txBody>
      </p:sp>
      <p:sp>
        <p:nvSpPr>
          <p:cNvPr id="170" name="Google Shape;170;p32"/>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p:nvPr/>
        </p:nvSpPr>
        <p:spPr>
          <a:xfrm>
            <a:off x="311700" y="852975"/>
            <a:ext cx="8520600" cy="472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chemeClr val="dk1"/>
                </a:solidFill>
                <a:highlight>
                  <a:schemeClr val="lt1"/>
                </a:highlight>
                <a:latin typeface="Times New Roman"/>
                <a:ea typeface="Times New Roman"/>
                <a:cs typeface="Times New Roman"/>
                <a:sym typeface="Times New Roman"/>
              </a:rPr>
              <a:t>9. tail  command</a:t>
            </a:r>
            <a:endParaRPr b="1">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400"/>
              </a:spcBef>
              <a:spcAft>
                <a:spcPts val="0"/>
              </a:spcAft>
              <a:buNone/>
            </a:pPr>
            <a:r>
              <a:rPr lang="en">
                <a:solidFill>
                  <a:schemeClr val="dk1"/>
                </a:solidFill>
                <a:highlight>
                  <a:srgbClr val="FFFFFF"/>
                </a:highlight>
                <a:latin typeface="Times New Roman"/>
                <a:ea typeface="Times New Roman"/>
                <a:cs typeface="Times New Roman"/>
                <a:sym typeface="Times New Roman"/>
              </a:rPr>
              <a:t>The tail command, as the name implies, print the last N number of data of the given input. By default it prints the last 10 lines of the specified files.</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4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400"/>
              </a:spcBef>
              <a:spcAft>
                <a:spcPts val="0"/>
              </a:spcAft>
              <a:buNone/>
            </a:pPr>
            <a:r>
              <a:rPr lang="en">
                <a:solidFill>
                  <a:schemeClr val="dk1"/>
                </a:solidFill>
                <a:highlight>
                  <a:srgbClr val="FFFFFF"/>
                </a:highlight>
                <a:latin typeface="Times New Roman"/>
                <a:ea typeface="Times New Roman"/>
                <a:cs typeface="Times New Roman"/>
                <a:sym typeface="Times New Roman"/>
              </a:rPr>
              <a:t>	</a:t>
            </a:r>
            <a:r>
              <a:rPr lang="en" b="1">
                <a:solidFill>
                  <a:schemeClr val="dk1"/>
                </a:solidFill>
                <a:highlight>
                  <a:srgbClr val="FFFFFF"/>
                </a:highlight>
                <a:latin typeface="Times New Roman"/>
                <a:ea typeface="Times New Roman"/>
                <a:cs typeface="Times New Roman"/>
                <a:sym typeface="Times New Roman"/>
              </a:rPr>
              <a:t>Syntax: $t</a:t>
            </a:r>
            <a:r>
              <a:rPr lang="en" b="1"/>
              <a:t>ail [OPTION]... [FILE]...</a:t>
            </a:r>
            <a:endParaRPr b="1">
              <a:solidFill>
                <a:schemeClr val="dk1"/>
              </a:solidFill>
              <a:highlight>
                <a:srgbClr val="E0E0E0"/>
              </a:highlight>
              <a:latin typeface="Times New Roman"/>
              <a:ea typeface="Times New Roman"/>
              <a:cs typeface="Times New Roman"/>
              <a:sym typeface="Times New Roman"/>
            </a:endParaRPr>
          </a:p>
          <a:p>
            <a:pPr marL="0" lvl="0" indent="0" algn="l" rtl="0">
              <a:lnSpc>
                <a:spcPct val="115000"/>
              </a:lnSpc>
              <a:spcBef>
                <a:spcPts val="400"/>
              </a:spcBef>
              <a:spcAft>
                <a:spcPts val="0"/>
              </a:spcAft>
              <a:buNone/>
            </a:pPr>
            <a:r>
              <a:rPr lang="en" b="1">
                <a:solidFill>
                  <a:schemeClr val="dk1"/>
                </a:solidFill>
                <a:highlight>
                  <a:srgbClr val="FFFFFF"/>
                </a:highlight>
                <a:latin typeface="Times New Roman"/>
                <a:ea typeface="Times New Roman"/>
                <a:cs typeface="Times New Roman"/>
                <a:sym typeface="Times New Roman"/>
              </a:rPr>
              <a:t>Options </a:t>
            </a:r>
            <a:endParaRPr b="1">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400"/>
              </a:spcBef>
              <a:spcAft>
                <a:spcPts val="0"/>
              </a:spcAft>
              <a:buClr>
                <a:schemeClr val="dk1"/>
              </a:buClr>
              <a:buSzPts val="1400"/>
              <a:buFont typeface="Times New Roman"/>
              <a:buChar char="●"/>
            </a:pPr>
            <a:r>
              <a:rPr lang="en" b="1">
                <a:solidFill>
                  <a:schemeClr val="dk1"/>
                </a:solidFill>
                <a:highlight>
                  <a:srgbClr val="FFFFFF"/>
                </a:highlight>
                <a:latin typeface="Times New Roman"/>
                <a:ea typeface="Times New Roman"/>
                <a:cs typeface="Times New Roman"/>
                <a:sym typeface="Times New Roman"/>
              </a:rPr>
              <a:t>$tail &lt;filename&gt; - </a:t>
            </a:r>
            <a:r>
              <a:rPr lang="en">
                <a:solidFill>
                  <a:schemeClr val="dk1"/>
                </a:solidFill>
                <a:highlight>
                  <a:srgbClr val="FFFFFF"/>
                </a:highlight>
                <a:latin typeface="Times New Roman"/>
                <a:ea typeface="Times New Roman"/>
                <a:cs typeface="Times New Roman"/>
                <a:sym typeface="Times New Roman"/>
              </a:rPr>
              <a:t>display last 10 lines of file</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b="1">
                <a:solidFill>
                  <a:schemeClr val="dk1"/>
                </a:solidFill>
                <a:highlight>
                  <a:srgbClr val="FFFFFF"/>
                </a:highlight>
                <a:latin typeface="Times New Roman"/>
                <a:ea typeface="Times New Roman"/>
                <a:cs typeface="Times New Roman"/>
                <a:sym typeface="Times New Roman"/>
              </a:rPr>
              <a:t>$tail +n &lt;file_name&gt;</a:t>
            </a:r>
            <a:r>
              <a:rPr lang="en">
                <a:solidFill>
                  <a:schemeClr val="dk1"/>
                </a:solidFill>
                <a:highlight>
                  <a:srgbClr val="FFFFFF"/>
                </a:highlight>
                <a:latin typeface="Times New Roman"/>
                <a:ea typeface="Times New Roman"/>
                <a:cs typeface="Times New Roman"/>
                <a:sym typeface="Times New Roman"/>
              </a:rPr>
              <a:t>,-data will start printing from line number ‘n’ till the end of the file specified.</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b="1">
                <a:solidFill>
                  <a:schemeClr val="dk1"/>
                </a:solidFill>
                <a:highlight>
                  <a:srgbClr val="FFFFFF"/>
                </a:highlight>
                <a:latin typeface="Times New Roman"/>
                <a:ea typeface="Times New Roman"/>
                <a:cs typeface="Times New Roman"/>
                <a:sym typeface="Times New Roman"/>
              </a:rPr>
              <a:t>$tail -n num &lt;file name&gt; -</a:t>
            </a:r>
            <a:r>
              <a:rPr lang="en">
                <a:solidFill>
                  <a:schemeClr val="dk1"/>
                </a:solidFill>
                <a:highlight>
                  <a:srgbClr val="FFFFFF"/>
                </a:highlight>
                <a:latin typeface="Times New Roman"/>
                <a:ea typeface="Times New Roman"/>
                <a:cs typeface="Times New Roman"/>
                <a:sym typeface="Times New Roman"/>
              </a:rPr>
              <a:t> display  last ‘num’ lines instead of last 10 lines. </a:t>
            </a:r>
            <a:r>
              <a:rPr lang="en" b="1">
                <a:solidFill>
                  <a:schemeClr val="dk1"/>
                </a:solidFill>
                <a:highlight>
                  <a:srgbClr val="FFFFFF"/>
                </a:highlight>
                <a:latin typeface="Times New Roman"/>
                <a:ea typeface="Times New Roman"/>
                <a:cs typeface="Times New Roman"/>
                <a:sym typeface="Times New Roman"/>
              </a:rPr>
              <a:t>num</a:t>
            </a:r>
            <a:r>
              <a:rPr lang="en">
                <a:solidFill>
                  <a:schemeClr val="dk1"/>
                </a:solidFill>
                <a:highlight>
                  <a:srgbClr val="FFFFFF"/>
                </a:highlight>
                <a:latin typeface="Times New Roman"/>
                <a:ea typeface="Times New Roman"/>
                <a:cs typeface="Times New Roman"/>
                <a:sym typeface="Times New Roman"/>
              </a:rPr>
              <a:t> is mandatory to be specified in command otherwise it displays an error. </a:t>
            </a:r>
            <a:endParaRPr>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b="1">
                <a:solidFill>
                  <a:schemeClr val="dk1"/>
                </a:solidFill>
                <a:highlight>
                  <a:srgbClr val="FFFFFF"/>
                </a:highlight>
                <a:latin typeface="Times New Roman"/>
                <a:ea typeface="Times New Roman"/>
                <a:cs typeface="Times New Roman"/>
                <a:sym typeface="Times New Roman"/>
              </a:rPr>
              <a:t>$tail  -c num &lt;file_name&gt;  -</a:t>
            </a:r>
            <a:r>
              <a:rPr lang="en">
                <a:solidFill>
                  <a:schemeClr val="dk1"/>
                </a:solidFill>
                <a:highlight>
                  <a:srgbClr val="FFFFFF"/>
                </a:highlight>
                <a:latin typeface="Times New Roman"/>
                <a:ea typeface="Times New Roman"/>
                <a:cs typeface="Times New Roman"/>
                <a:sym typeface="Times New Roman"/>
              </a:rPr>
              <a:t> Prints the last ‘num’ bytes from the file specified. </a:t>
            </a:r>
            <a:endParaRPr>
              <a:solidFill>
                <a:schemeClr val="dk1"/>
              </a:solidFill>
              <a:highlight>
                <a:srgbClr val="FFFFFF"/>
              </a:highlight>
              <a:latin typeface="Times New Roman"/>
              <a:ea typeface="Times New Roman"/>
              <a:cs typeface="Times New Roman"/>
              <a:sym typeface="Times New Roman"/>
            </a:endParaRPr>
          </a:p>
        </p:txBody>
      </p:sp>
      <p:sp>
        <p:nvSpPr>
          <p:cNvPr id="176" name="Google Shape;176;p33"/>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body" idx="1"/>
          </p:nvPr>
        </p:nvSpPr>
        <p:spPr>
          <a:xfrm>
            <a:off x="311700" y="871500"/>
            <a:ext cx="8520600" cy="4272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solidFill>
                  <a:srgbClr val="000000"/>
                </a:solidFill>
                <a:highlight>
                  <a:schemeClr val="lt1"/>
                </a:highlight>
                <a:latin typeface="Times New Roman"/>
                <a:ea typeface="Times New Roman"/>
                <a:cs typeface="Times New Roman"/>
                <a:sym typeface="Times New Roman"/>
              </a:rPr>
              <a:t>10. touch command</a:t>
            </a:r>
            <a:endParaRPr sz="1400" b="1">
              <a:solidFill>
                <a:srgbClr val="000000"/>
              </a:solidFill>
              <a:highlight>
                <a:schemeClr val="lt1"/>
              </a:highlight>
              <a:latin typeface="Times New Roman"/>
              <a:ea typeface="Times New Roman"/>
              <a:cs typeface="Times New Roman"/>
              <a:sym typeface="Times New Roman"/>
            </a:endParaRPr>
          </a:p>
          <a:p>
            <a:pPr marL="0" lvl="0" indent="0" algn="l" rtl="0">
              <a:lnSpc>
                <a:spcPct val="150000"/>
              </a:lnSpc>
              <a:spcBef>
                <a:spcPts val="4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It is used to create a file without any content. The file created using touch command is empty. This command can be used when the user doesn’t have data to store at the time of file creation.</a:t>
            </a:r>
            <a:endParaRPr sz="1400">
              <a:solidFill>
                <a:srgbClr val="000000"/>
              </a:solidFill>
              <a:highlight>
                <a:srgbClr val="FFFFFF"/>
              </a:highlight>
              <a:latin typeface="Times New Roman"/>
              <a:ea typeface="Times New Roman"/>
              <a:cs typeface="Times New Roman"/>
              <a:sym typeface="Times New Roman"/>
            </a:endParaRPr>
          </a:p>
          <a:p>
            <a:pPr marL="0" lvl="0" indent="0" algn="ctr" rtl="0">
              <a:lnSpc>
                <a:spcPct val="150000"/>
              </a:lnSpc>
              <a:spcBef>
                <a:spcPts val="400"/>
              </a:spcBef>
              <a:spcAft>
                <a:spcPts val="0"/>
              </a:spcAft>
              <a:buNone/>
            </a:pPr>
            <a:r>
              <a:rPr lang="en" sz="1400" b="1">
                <a:solidFill>
                  <a:srgbClr val="000000"/>
                </a:solidFill>
                <a:highlight>
                  <a:schemeClr val="lt1"/>
                </a:highlight>
                <a:latin typeface="Times New Roman"/>
                <a:ea typeface="Times New Roman"/>
                <a:cs typeface="Times New Roman"/>
                <a:sym typeface="Times New Roman"/>
              </a:rPr>
              <a:t>	Syntax  - $touch &lt;filename&gt; - we can create multiple files </a:t>
            </a:r>
            <a:endParaRPr sz="1400" b="1">
              <a:solidFill>
                <a:srgbClr val="000000"/>
              </a:solidFill>
              <a:highlight>
                <a:schemeClr val="lt1"/>
              </a:highlight>
              <a:latin typeface="Times New Roman"/>
              <a:ea typeface="Times New Roman"/>
              <a:cs typeface="Times New Roman"/>
              <a:sym typeface="Times New Roman"/>
            </a:endParaRPr>
          </a:p>
          <a:p>
            <a:pPr marL="0" lvl="0" indent="0" algn="l" rtl="0">
              <a:lnSpc>
                <a:spcPct val="150000"/>
              </a:lnSpc>
              <a:spcBef>
                <a:spcPts val="400"/>
              </a:spcBef>
              <a:spcAft>
                <a:spcPts val="0"/>
              </a:spcAft>
              <a:buNone/>
            </a:pPr>
            <a:r>
              <a:rPr lang="en" sz="1400" b="1">
                <a:solidFill>
                  <a:srgbClr val="000000"/>
                </a:solidFill>
                <a:highlight>
                  <a:schemeClr val="lt1"/>
                </a:highlight>
                <a:latin typeface="Times New Roman"/>
                <a:ea typeface="Times New Roman"/>
                <a:cs typeface="Times New Roman"/>
                <a:sym typeface="Times New Roman"/>
              </a:rPr>
              <a:t>Options</a:t>
            </a:r>
            <a:endParaRPr sz="1400" b="1">
              <a:solidFill>
                <a:srgbClr val="000000"/>
              </a:solidFill>
              <a:highlight>
                <a:schemeClr val="lt1"/>
              </a:highlight>
              <a:latin typeface="Times New Roman"/>
              <a:ea typeface="Times New Roman"/>
              <a:cs typeface="Times New Roman"/>
              <a:sym typeface="Times New Roman"/>
            </a:endParaRPr>
          </a:p>
          <a:p>
            <a:pPr marL="457200" lvl="0" indent="-317500" algn="l" rtl="0">
              <a:lnSpc>
                <a:spcPct val="150000"/>
              </a:lnSpc>
              <a:spcBef>
                <a:spcPts val="400"/>
              </a:spcBef>
              <a:spcAft>
                <a:spcPts val="0"/>
              </a:spcAft>
              <a:buClr>
                <a:srgbClr val="000000"/>
              </a:buClr>
              <a:buSzPts val="1400"/>
              <a:buChar char="●"/>
            </a:pPr>
            <a:r>
              <a:rPr lang="en" sz="1400" b="1">
                <a:solidFill>
                  <a:srgbClr val="000000"/>
                </a:solidFill>
                <a:highlight>
                  <a:srgbClr val="FFFFFF"/>
                </a:highlight>
                <a:latin typeface="Times New Roman"/>
                <a:ea typeface="Times New Roman"/>
                <a:cs typeface="Times New Roman"/>
                <a:sym typeface="Times New Roman"/>
              </a:rPr>
              <a:t>$touch filename -a </a:t>
            </a:r>
            <a:r>
              <a:rPr lang="en" sz="1400">
                <a:solidFill>
                  <a:srgbClr val="000000"/>
                </a:solidFill>
                <a:highlight>
                  <a:srgbClr val="FFFFFF"/>
                </a:highlight>
                <a:latin typeface="Times New Roman"/>
                <a:ea typeface="Times New Roman"/>
                <a:cs typeface="Times New Roman"/>
                <a:sym typeface="Times New Roman"/>
              </a:rPr>
              <a:t>-  change the access time only</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Char char="●"/>
            </a:pPr>
            <a:r>
              <a:rPr lang="en" sz="1400" b="1">
                <a:solidFill>
                  <a:srgbClr val="000000"/>
                </a:solidFill>
                <a:highlight>
                  <a:srgbClr val="FFFFFF"/>
                </a:highlight>
                <a:latin typeface="Times New Roman"/>
                <a:ea typeface="Times New Roman"/>
                <a:cs typeface="Times New Roman"/>
                <a:sym typeface="Times New Roman"/>
              </a:rPr>
              <a:t>$touch filename -c -</a:t>
            </a:r>
            <a:r>
              <a:rPr lang="en" sz="1400">
                <a:solidFill>
                  <a:srgbClr val="000000"/>
                </a:solidFill>
                <a:highlight>
                  <a:srgbClr val="FFFFFF"/>
                </a:highlight>
                <a:latin typeface="Times New Roman"/>
                <a:ea typeface="Times New Roman"/>
                <a:cs typeface="Times New Roman"/>
                <a:sym typeface="Times New Roman"/>
              </a:rPr>
              <a:t> if the file does not exist, do not create it</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Char char="●"/>
            </a:pPr>
            <a:r>
              <a:rPr lang="en" sz="1400" b="1">
                <a:solidFill>
                  <a:srgbClr val="000000"/>
                </a:solidFill>
                <a:highlight>
                  <a:srgbClr val="FFFFFF"/>
                </a:highlight>
                <a:latin typeface="Times New Roman"/>
                <a:ea typeface="Times New Roman"/>
                <a:cs typeface="Times New Roman"/>
                <a:sym typeface="Times New Roman"/>
              </a:rPr>
              <a:t>$touch filename -d -</a:t>
            </a:r>
            <a:r>
              <a:rPr lang="en" sz="1400">
                <a:solidFill>
                  <a:srgbClr val="000000"/>
                </a:solidFill>
                <a:highlight>
                  <a:srgbClr val="FFFFFF"/>
                </a:highlight>
                <a:latin typeface="Times New Roman"/>
                <a:ea typeface="Times New Roman"/>
                <a:cs typeface="Times New Roman"/>
                <a:sym typeface="Times New Roman"/>
              </a:rPr>
              <a:t> update the access and modification times</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Char char="●"/>
            </a:pPr>
            <a:r>
              <a:rPr lang="en" sz="1400" b="1">
                <a:solidFill>
                  <a:srgbClr val="000000"/>
                </a:solidFill>
                <a:highlight>
                  <a:srgbClr val="FFFFFF"/>
                </a:highlight>
                <a:latin typeface="Times New Roman"/>
                <a:ea typeface="Times New Roman"/>
                <a:cs typeface="Times New Roman"/>
                <a:sym typeface="Times New Roman"/>
              </a:rPr>
              <a:t>$touch filename -m</a:t>
            </a:r>
            <a:r>
              <a:rPr lang="en" sz="1400">
                <a:solidFill>
                  <a:srgbClr val="000000"/>
                </a:solidFill>
                <a:highlight>
                  <a:srgbClr val="FFFFFF"/>
                </a:highlight>
                <a:latin typeface="Times New Roman"/>
                <a:ea typeface="Times New Roman"/>
                <a:cs typeface="Times New Roman"/>
                <a:sym typeface="Times New Roman"/>
              </a:rPr>
              <a:t> -change the modification time only</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Char char="●"/>
            </a:pPr>
            <a:r>
              <a:rPr lang="en" sz="1400" b="1">
                <a:solidFill>
                  <a:srgbClr val="000000"/>
                </a:solidFill>
                <a:highlight>
                  <a:srgbClr val="FFFFFF"/>
                </a:highlight>
                <a:latin typeface="Times New Roman"/>
                <a:ea typeface="Times New Roman"/>
                <a:cs typeface="Times New Roman"/>
                <a:sym typeface="Times New Roman"/>
              </a:rPr>
              <a:t>$touch filename -r</a:t>
            </a:r>
            <a:r>
              <a:rPr lang="en" sz="1400">
                <a:solidFill>
                  <a:srgbClr val="000000"/>
                </a:solidFill>
                <a:highlight>
                  <a:srgbClr val="FFFFFF"/>
                </a:highlight>
                <a:latin typeface="Times New Roman"/>
                <a:ea typeface="Times New Roman"/>
                <a:cs typeface="Times New Roman"/>
                <a:sym typeface="Times New Roman"/>
              </a:rPr>
              <a:t> - use the access and modification times of file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Char char="●"/>
            </a:pPr>
            <a:r>
              <a:rPr lang="en" sz="1400" b="1">
                <a:solidFill>
                  <a:srgbClr val="000000"/>
                </a:solidFill>
                <a:highlight>
                  <a:srgbClr val="FFFFFF"/>
                </a:highlight>
                <a:latin typeface="Times New Roman"/>
                <a:ea typeface="Times New Roman"/>
                <a:cs typeface="Times New Roman"/>
                <a:sym typeface="Times New Roman"/>
              </a:rPr>
              <a:t>$touch filename -t</a:t>
            </a:r>
            <a:r>
              <a:rPr lang="en" sz="1400">
                <a:solidFill>
                  <a:srgbClr val="000000"/>
                </a:solidFill>
                <a:highlight>
                  <a:srgbClr val="FFFFFF"/>
                </a:highlight>
                <a:latin typeface="Times New Roman"/>
                <a:ea typeface="Times New Roman"/>
                <a:cs typeface="Times New Roman"/>
                <a:sym typeface="Times New Roman"/>
              </a:rPr>
              <a:t> -creates a file using a specified time</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50000"/>
              </a:lnSpc>
              <a:spcBef>
                <a:spcPts val="2200"/>
              </a:spcBef>
              <a:spcAft>
                <a:spcPts val="0"/>
              </a:spcAft>
              <a:buClr>
                <a:schemeClr val="dk1"/>
              </a:buClr>
              <a:buSzPts val="1100"/>
              <a:buFont typeface="Arial"/>
              <a:buNone/>
            </a:pPr>
            <a:endParaRPr sz="1400">
              <a:solidFill>
                <a:schemeClr val="dk1"/>
              </a:solidFill>
              <a:highlight>
                <a:schemeClr val="lt1"/>
              </a:highlight>
              <a:latin typeface="Times New Roman"/>
              <a:ea typeface="Times New Roman"/>
              <a:cs typeface="Times New Roman"/>
              <a:sym typeface="Times New Roman"/>
            </a:endParaRPr>
          </a:p>
          <a:p>
            <a:pPr marL="0" lvl="0" indent="0" algn="l" rtl="0">
              <a:lnSpc>
                <a:spcPct val="150000"/>
              </a:lnSpc>
              <a:spcBef>
                <a:spcPts val="400"/>
              </a:spcBef>
              <a:spcAft>
                <a:spcPts val="1600"/>
              </a:spcAft>
              <a:buNone/>
            </a:pPr>
            <a:endParaRPr sz="1400">
              <a:latin typeface="Times New Roman"/>
              <a:ea typeface="Times New Roman"/>
              <a:cs typeface="Times New Roman"/>
              <a:sym typeface="Times New Roman"/>
            </a:endParaRPr>
          </a:p>
        </p:txBody>
      </p:sp>
      <p:sp>
        <p:nvSpPr>
          <p:cNvPr id="182" name="Google Shape;182;p34"/>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body" idx="1"/>
          </p:nvPr>
        </p:nvSpPr>
        <p:spPr>
          <a:xfrm>
            <a:off x="311700" y="674400"/>
            <a:ext cx="8520600" cy="45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rgbClr val="000000"/>
                </a:solidFill>
                <a:highlight>
                  <a:schemeClr val="lt1"/>
                </a:highlight>
                <a:latin typeface="Times New Roman"/>
                <a:ea typeface="Times New Roman"/>
                <a:cs typeface="Times New Roman"/>
                <a:sym typeface="Times New Roman"/>
              </a:rPr>
              <a:t>11. rm  command</a:t>
            </a:r>
            <a:endParaRPr sz="1500" b="1">
              <a:solidFill>
                <a:srgbClr val="000000"/>
              </a:solidFill>
              <a:highlight>
                <a:schemeClr val="lt1"/>
              </a:highlight>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 sz="1400" b="1">
                <a:solidFill>
                  <a:srgbClr val="000000"/>
                </a:solidFill>
                <a:highlight>
                  <a:srgbClr val="FFFFFF"/>
                </a:highlight>
                <a:latin typeface="Times New Roman"/>
                <a:ea typeface="Times New Roman"/>
                <a:cs typeface="Times New Roman"/>
                <a:sym typeface="Times New Roman"/>
              </a:rPr>
              <a:t>rm</a:t>
            </a:r>
            <a:r>
              <a:rPr lang="en" sz="1400">
                <a:solidFill>
                  <a:srgbClr val="000000"/>
                </a:solidFill>
                <a:highlight>
                  <a:srgbClr val="FFFFFF"/>
                </a:highlight>
                <a:latin typeface="Times New Roman"/>
                <a:ea typeface="Times New Roman"/>
                <a:cs typeface="Times New Roman"/>
                <a:sym typeface="Times New Roman"/>
              </a:rPr>
              <a:t> stands for remove here. </a:t>
            </a:r>
            <a:r>
              <a:rPr lang="en" sz="1400" b="1">
                <a:solidFill>
                  <a:srgbClr val="000000"/>
                </a:solidFill>
                <a:highlight>
                  <a:srgbClr val="FFFFFF"/>
                </a:highlight>
                <a:latin typeface="Times New Roman"/>
                <a:ea typeface="Times New Roman"/>
                <a:cs typeface="Times New Roman"/>
                <a:sym typeface="Times New Roman"/>
              </a:rPr>
              <a:t>rm command</a:t>
            </a:r>
            <a:r>
              <a:rPr lang="en" sz="1400">
                <a:solidFill>
                  <a:srgbClr val="000000"/>
                </a:solidFill>
                <a:highlight>
                  <a:srgbClr val="FFFFFF"/>
                </a:highlight>
                <a:latin typeface="Times New Roman"/>
                <a:ea typeface="Times New Roman"/>
                <a:cs typeface="Times New Roman"/>
                <a:sym typeface="Times New Roman"/>
              </a:rPr>
              <a:t> is used to remove objects such as files, directories, symbolic links and so on from the file system like UNIX.</a:t>
            </a:r>
            <a:endParaRPr sz="1400">
              <a:solidFill>
                <a:srgbClr val="000000"/>
              </a:solidFill>
              <a:highlight>
                <a:srgbClr val="FFFFFF"/>
              </a:highlight>
              <a:latin typeface="Times New Roman"/>
              <a:ea typeface="Times New Roman"/>
              <a:cs typeface="Times New Roman"/>
              <a:sym typeface="Times New Roman"/>
            </a:endParaRPr>
          </a:p>
          <a:p>
            <a:pPr marL="0" lvl="0" indent="457200" algn="ctr" rtl="0">
              <a:spcBef>
                <a:spcPts val="400"/>
              </a:spcBef>
              <a:spcAft>
                <a:spcPts val="0"/>
              </a:spcAft>
              <a:buClr>
                <a:schemeClr val="dk1"/>
              </a:buClr>
              <a:buSzPts val="1100"/>
              <a:buFont typeface="Arial"/>
              <a:buNone/>
            </a:pPr>
            <a:r>
              <a:rPr lang="en" sz="1400" b="1">
                <a:solidFill>
                  <a:srgbClr val="000000"/>
                </a:solidFill>
                <a:highlight>
                  <a:schemeClr val="lt1"/>
                </a:highlight>
                <a:latin typeface="Times New Roman"/>
                <a:ea typeface="Times New Roman"/>
                <a:cs typeface="Times New Roman"/>
                <a:sym typeface="Times New Roman"/>
              </a:rPr>
              <a:t>Syntax - </a:t>
            </a:r>
            <a:r>
              <a:rPr lang="en" sz="1400" b="1">
                <a:solidFill>
                  <a:srgbClr val="000000"/>
                </a:solidFill>
                <a:highlight>
                  <a:srgbClr val="FFFFFF"/>
                </a:highlight>
                <a:latin typeface="Times New Roman"/>
                <a:ea typeface="Times New Roman"/>
                <a:cs typeface="Times New Roman"/>
                <a:sym typeface="Times New Roman"/>
              </a:rPr>
              <a:t>rm [</a:t>
            </a:r>
            <a:r>
              <a:rPr lang="en" sz="1400" b="1" i="1">
                <a:solidFill>
                  <a:srgbClr val="000000"/>
                </a:solidFill>
                <a:highlight>
                  <a:srgbClr val="FFFFFF"/>
                </a:highlight>
                <a:latin typeface="Times New Roman"/>
                <a:ea typeface="Times New Roman"/>
                <a:cs typeface="Times New Roman"/>
                <a:sym typeface="Times New Roman"/>
              </a:rPr>
              <a:t>OPTION</a:t>
            </a:r>
            <a:r>
              <a:rPr lang="en" sz="1400" b="1">
                <a:solidFill>
                  <a:srgbClr val="000000"/>
                </a:solidFill>
                <a:highlight>
                  <a:srgbClr val="FFFFFF"/>
                </a:highlight>
                <a:latin typeface="Times New Roman"/>
                <a:ea typeface="Times New Roman"/>
                <a:cs typeface="Times New Roman"/>
                <a:sym typeface="Times New Roman"/>
              </a:rPr>
              <a:t>]... </a:t>
            </a:r>
            <a:r>
              <a:rPr lang="en" sz="1400" b="1" i="1">
                <a:solidFill>
                  <a:srgbClr val="000000"/>
                </a:solidFill>
                <a:highlight>
                  <a:srgbClr val="FFFFFF"/>
                </a:highlight>
                <a:latin typeface="Times New Roman"/>
                <a:ea typeface="Times New Roman"/>
                <a:cs typeface="Times New Roman"/>
                <a:sym typeface="Times New Roman"/>
              </a:rPr>
              <a:t>FILE</a:t>
            </a:r>
            <a:r>
              <a:rPr lang="en" sz="1400" b="1">
                <a:solidFill>
                  <a:srgbClr val="000000"/>
                </a:solidFill>
                <a:highlight>
                  <a:srgbClr val="FFFFFF"/>
                </a:highlight>
                <a:latin typeface="Times New Roman"/>
                <a:ea typeface="Times New Roman"/>
                <a:cs typeface="Times New Roman"/>
                <a:sym typeface="Times New Roman"/>
              </a:rPr>
              <a:t>...</a:t>
            </a:r>
            <a:endParaRPr sz="1400" b="1">
              <a:solidFill>
                <a:srgbClr val="000000"/>
              </a:solidFill>
              <a:highlight>
                <a:schemeClr val="lt1"/>
              </a:highlight>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 sz="1400" b="1">
                <a:solidFill>
                  <a:srgbClr val="000000"/>
                </a:solidFill>
                <a:highlight>
                  <a:schemeClr val="lt1"/>
                </a:highlight>
                <a:latin typeface="Times New Roman"/>
                <a:ea typeface="Times New Roman"/>
                <a:cs typeface="Times New Roman"/>
                <a:sym typeface="Times New Roman"/>
              </a:rPr>
              <a:t>Options </a:t>
            </a:r>
            <a:endParaRPr sz="1400" b="1">
              <a:solidFill>
                <a:srgbClr val="000000"/>
              </a:solidFill>
              <a:highlight>
                <a:schemeClr val="lt1"/>
              </a:highlight>
              <a:latin typeface="Times New Roman"/>
              <a:ea typeface="Times New Roman"/>
              <a:cs typeface="Times New Roman"/>
              <a:sym typeface="Times New Roman"/>
            </a:endParaRPr>
          </a:p>
          <a:p>
            <a:pPr marL="457200" lvl="0" indent="-317500" algn="l" rtl="0">
              <a:lnSpc>
                <a:spcPct val="150000"/>
              </a:lnSpc>
              <a:spcBef>
                <a:spcPts val="40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-f, --force</a:t>
            </a:r>
            <a:r>
              <a:rPr lang="en" sz="1400">
                <a:solidFill>
                  <a:srgbClr val="000000"/>
                </a:solidFill>
                <a:latin typeface="Times New Roman"/>
                <a:ea typeface="Times New Roman"/>
                <a:cs typeface="Times New Roman"/>
                <a:sym typeface="Times New Roman"/>
              </a:rPr>
              <a:t> -ignore nonexistent files, never prompt</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-i - </a:t>
            </a:r>
            <a:r>
              <a:rPr lang="en" sz="1400">
                <a:solidFill>
                  <a:srgbClr val="000000"/>
                </a:solidFill>
                <a:latin typeface="Times New Roman"/>
                <a:ea typeface="Times New Roman"/>
                <a:cs typeface="Times New Roman"/>
                <a:sym typeface="Times New Roman"/>
              </a:rPr>
              <a:t>prompt before every removal</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-I</a:t>
            </a:r>
            <a:r>
              <a:rPr lang="en" sz="1400">
                <a:solidFill>
                  <a:srgbClr val="000000"/>
                </a:solidFill>
                <a:latin typeface="Times New Roman"/>
                <a:ea typeface="Times New Roman"/>
                <a:cs typeface="Times New Roman"/>
                <a:sym typeface="Times New Roman"/>
              </a:rPr>
              <a:t> - prompt once before removing more than three files, or when removing recursively. </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--interactive[=WHEN] </a:t>
            </a:r>
            <a:r>
              <a:rPr lang="en" sz="1400">
                <a:solidFill>
                  <a:srgbClr val="000000"/>
                </a:solidFill>
                <a:latin typeface="Times New Roman"/>
                <a:ea typeface="Times New Roman"/>
                <a:cs typeface="Times New Roman"/>
                <a:sym typeface="Times New Roman"/>
              </a:rPr>
              <a:t>-prompt according to WHEN: never, once (-I), or always (-i). </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--one-file-system</a:t>
            </a:r>
            <a:r>
              <a:rPr lang="en" sz="1400">
                <a:solidFill>
                  <a:srgbClr val="000000"/>
                </a:solidFill>
                <a:latin typeface="Times New Roman"/>
                <a:ea typeface="Times New Roman"/>
                <a:cs typeface="Times New Roman"/>
                <a:sym typeface="Times New Roman"/>
              </a:rPr>
              <a:t> -  removing a hierarchy recursively, skip any directory that is on a file system different from that of the corresponding command line argument.</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--no-preserve-root</a:t>
            </a:r>
            <a:r>
              <a:rPr lang="en" sz="1400">
                <a:solidFill>
                  <a:srgbClr val="000000"/>
                </a:solidFill>
                <a:latin typeface="Times New Roman"/>
                <a:ea typeface="Times New Roman"/>
                <a:cs typeface="Times New Roman"/>
                <a:sym typeface="Times New Roman"/>
              </a:rPr>
              <a:t> -do not treat `/' specially</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--preserve-root</a:t>
            </a:r>
            <a:r>
              <a:rPr lang="en" sz="1400">
                <a:solidFill>
                  <a:srgbClr val="000000"/>
                </a:solidFill>
                <a:latin typeface="Times New Roman"/>
                <a:ea typeface="Times New Roman"/>
                <a:cs typeface="Times New Roman"/>
                <a:sym typeface="Times New Roman"/>
              </a:rPr>
              <a:t> - do not remove `/' (default)</a:t>
            </a:r>
            <a:endParaRPr sz="1400">
              <a:solidFill>
                <a:srgbClr val="000000"/>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latin typeface="Times New Roman"/>
                <a:ea typeface="Times New Roman"/>
                <a:cs typeface="Times New Roman"/>
                <a:sym typeface="Times New Roman"/>
              </a:rPr>
              <a:t>-r, -R, --recursive</a:t>
            </a:r>
            <a:r>
              <a:rPr lang="en" sz="1400">
                <a:solidFill>
                  <a:srgbClr val="000000"/>
                </a:solidFill>
                <a:latin typeface="Times New Roman"/>
                <a:ea typeface="Times New Roman"/>
                <a:cs typeface="Times New Roman"/>
                <a:sym typeface="Times New Roman"/>
              </a:rPr>
              <a:t> - remove directories and their contents recursively</a:t>
            </a:r>
            <a:endParaRPr sz="1400">
              <a:solidFill>
                <a:srgbClr val="000000"/>
              </a:solidFill>
              <a:latin typeface="Times New Roman"/>
              <a:ea typeface="Times New Roman"/>
              <a:cs typeface="Times New Roman"/>
              <a:sym typeface="Times New Roman"/>
            </a:endParaRPr>
          </a:p>
          <a:p>
            <a:pPr marL="457200" lvl="0" indent="0" algn="l" rtl="0">
              <a:lnSpc>
                <a:spcPct val="150000"/>
              </a:lnSpc>
              <a:spcBef>
                <a:spcPts val="160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b="1">
                <a:solidFill>
                  <a:srgbClr val="000000"/>
                </a:solidFill>
                <a:highlight>
                  <a:schemeClr val="lt1"/>
                </a:highlight>
                <a:latin typeface="Times New Roman"/>
                <a:ea typeface="Times New Roman"/>
                <a:cs typeface="Times New Roman"/>
                <a:sym typeface="Times New Roman"/>
              </a:rPr>
              <a:t> </a:t>
            </a:r>
            <a:endParaRPr sz="1400" b="1">
              <a:solidFill>
                <a:srgbClr val="000000"/>
              </a:solidFill>
              <a:highlight>
                <a:schemeClr val="lt1"/>
              </a:highlight>
              <a:latin typeface="Times New Roman"/>
              <a:ea typeface="Times New Roman"/>
              <a:cs typeface="Times New Roman"/>
              <a:sym typeface="Times New Roman"/>
            </a:endParaRPr>
          </a:p>
          <a:p>
            <a:pPr marL="0" lvl="0" indent="0" algn="l" rtl="0">
              <a:spcBef>
                <a:spcPts val="400"/>
              </a:spcBef>
              <a:spcAft>
                <a:spcPts val="400"/>
              </a:spcAft>
              <a:buClr>
                <a:schemeClr val="dk1"/>
              </a:buClr>
              <a:buSzPts val="1100"/>
              <a:buFont typeface="Arial"/>
              <a:buNone/>
            </a:pPr>
            <a:endParaRPr sz="1400">
              <a:solidFill>
                <a:srgbClr val="000000"/>
              </a:solidFill>
              <a:latin typeface="Times New Roman"/>
              <a:ea typeface="Times New Roman"/>
              <a:cs typeface="Times New Roman"/>
              <a:sym typeface="Times New Roman"/>
            </a:endParaRPr>
          </a:p>
        </p:txBody>
      </p:sp>
      <p:sp>
        <p:nvSpPr>
          <p:cNvPr id="188" name="Google Shape;188;p35"/>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body" idx="1"/>
          </p:nvPr>
        </p:nvSpPr>
        <p:spPr>
          <a:xfrm>
            <a:off x="221075" y="728675"/>
            <a:ext cx="8687400" cy="488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a:solidFill>
                  <a:srgbClr val="000000"/>
                </a:solidFill>
                <a:highlight>
                  <a:schemeClr val="lt1"/>
                </a:highlight>
                <a:latin typeface="Times New Roman"/>
                <a:ea typeface="Times New Roman"/>
                <a:cs typeface="Times New Roman"/>
                <a:sym typeface="Times New Roman"/>
              </a:rPr>
              <a:t>12. file  command</a:t>
            </a:r>
            <a:endParaRPr sz="1400" b="1">
              <a:solidFill>
                <a:srgbClr val="000000"/>
              </a:solidFill>
              <a:highlight>
                <a:schemeClr val="lt1"/>
              </a:highlight>
              <a:latin typeface="Times New Roman"/>
              <a:ea typeface="Times New Roman"/>
              <a:cs typeface="Times New Roman"/>
              <a:sym typeface="Times New Roman"/>
            </a:endParaRPr>
          </a:p>
          <a:p>
            <a:pPr marL="0" lvl="0" indent="0" algn="l" rtl="0">
              <a:lnSpc>
                <a:spcPct val="100000"/>
              </a:lnSpc>
              <a:spcBef>
                <a:spcPts val="400"/>
              </a:spcBef>
              <a:spcAft>
                <a:spcPts val="0"/>
              </a:spcAft>
              <a:buClr>
                <a:schemeClr val="dk1"/>
              </a:buClr>
              <a:buSzPts val="1100"/>
              <a:buFont typeface="Arial"/>
              <a:buNone/>
            </a:pPr>
            <a:r>
              <a:rPr lang="en" sz="1400">
                <a:solidFill>
                  <a:srgbClr val="000000"/>
                </a:solidFill>
                <a:highlight>
                  <a:schemeClr val="lt1"/>
                </a:highlight>
                <a:latin typeface="Times New Roman"/>
                <a:ea typeface="Times New Roman"/>
                <a:cs typeface="Times New Roman"/>
                <a:sym typeface="Times New Roman"/>
              </a:rPr>
              <a:t>U</a:t>
            </a:r>
            <a:r>
              <a:rPr lang="en" sz="1400">
                <a:solidFill>
                  <a:srgbClr val="000000"/>
                </a:solidFill>
                <a:highlight>
                  <a:srgbClr val="FFFFFF"/>
                </a:highlight>
                <a:latin typeface="Times New Roman"/>
                <a:ea typeface="Times New Roman"/>
                <a:cs typeface="Times New Roman"/>
                <a:sym typeface="Times New Roman"/>
              </a:rPr>
              <a:t>sed to determine the type of a file. </a:t>
            </a:r>
            <a:r>
              <a:rPr lang="en" sz="1400" b="1" i="1">
                <a:solidFill>
                  <a:srgbClr val="000000"/>
                </a:solidFill>
                <a:highlight>
                  <a:srgbClr val="FFFFFF"/>
                </a:highlight>
                <a:latin typeface="Times New Roman"/>
                <a:ea typeface="Times New Roman"/>
                <a:cs typeface="Times New Roman"/>
                <a:sym typeface="Times New Roman"/>
              </a:rPr>
              <a:t>.file</a:t>
            </a:r>
            <a:r>
              <a:rPr lang="en" sz="1400">
                <a:solidFill>
                  <a:srgbClr val="000000"/>
                </a:solidFill>
                <a:highlight>
                  <a:srgbClr val="FFFFFF"/>
                </a:highlight>
                <a:latin typeface="Times New Roman"/>
                <a:ea typeface="Times New Roman"/>
                <a:cs typeface="Times New Roman"/>
                <a:sym typeface="Times New Roman"/>
              </a:rPr>
              <a:t> type may be of human-readable(e.g. ‘ASCII text’) or MIME type(e.g. ‘text/plain; charset=us-ascii’). This command tests each argument in an attempt to categorize it.</a:t>
            </a:r>
            <a:endParaRPr sz="1400">
              <a:solidFill>
                <a:srgbClr val="000000"/>
              </a:solidFill>
              <a:highlight>
                <a:srgbClr val="FFFFFF"/>
              </a:highlight>
              <a:latin typeface="Times New Roman"/>
              <a:ea typeface="Times New Roman"/>
              <a:cs typeface="Times New Roman"/>
              <a:sym typeface="Times New Roman"/>
            </a:endParaRPr>
          </a:p>
          <a:p>
            <a:pPr marL="0" lvl="0" indent="0" algn="ctr" rtl="0">
              <a:lnSpc>
                <a:spcPct val="100000"/>
              </a:lnSpc>
              <a:spcBef>
                <a:spcPts val="400"/>
              </a:spcBef>
              <a:spcAft>
                <a:spcPts val="0"/>
              </a:spcAft>
              <a:buClr>
                <a:schemeClr val="dk1"/>
              </a:buClr>
              <a:buSzPts val="1100"/>
              <a:buFont typeface="Arial"/>
              <a:buNone/>
            </a:pP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Syntax - file [option] [filename]</a:t>
            </a:r>
            <a:endParaRPr sz="1400" b="1">
              <a:solidFill>
                <a:srgbClr val="000000"/>
              </a:solidFill>
              <a:highlight>
                <a:srgbClr val="E0E0E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sz="1400" b="1">
                <a:solidFill>
                  <a:srgbClr val="000000"/>
                </a:solidFill>
                <a:highlight>
                  <a:schemeClr val="lt1"/>
                </a:highlight>
                <a:latin typeface="Times New Roman"/>
                <a:ea typeface="Times New Roman"/>
                <a:cs typeface="Times New Roman"/>
                <a:sym typeface="Times New Roman"/>
              </a:rPr>
              <a:t>Options -</a:t>
            </a:r>
            <a:endParaRPr sz="1400" b="1">
              <a:solidFill>
                <a:srgbClr val="000000"/>
              </a:solidFill>
              <a:highlight>
                <a:schemeClr val="lt1"/>
              </a:highlight>
              <a:latin typeface="Times New Roman"/>
              <a:ea typeface="Times New Roman"/>
              <a:cs typeface="Times New Roman"/>
              <a:sym typeface="Times New Roman"/>
            </a:endParaRPr>
          </a:p>
          <a:p>
            <a:pPr marL="457200" lvl="0" indent="-317500" algn="l" rtl="0">
              <a:lnSpc>
                <a:spcPct val="150000"/>
              </a:lnSpc>
              <a:spcBef>
                <a:spcPts val="40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$file -b filename :</a:t>
            </a:r>
            <a:r>
              <a:rPr lang="en" sz="1400">
                <a:solidFill>
                  <a:srgbClr val="000000"/>
                </a:solidFill>
                <a:highlight>
                  <a:srgbClr val="FFFFFF"/>
                </a:highlight>
                <a:latin typeface="Times New Roman"/>
                <a:ea typeface="Times New Roman"/>
                <a:cs typeface="Times New Roman"/>
                <a:sym typeface="Times New Roman"/>
              </a:rPr>
              <a:t> This is used to display just file type in brief mode.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$file * &lt;option&gt;</a:t>
            </a:r>
            <a:r>
              <a:rPr lang="en" sz="1400">
                <a:solidFill>
                  <a:srgbClr val="000000"/>
                </a:solidFill>
                <a:highlight>
                  <a:srgbClr val="FFFFFF"/>
                </a:highlight>
                <a:latin typeface="Times New Roman"/>
                <a:ea typeface="Times New Roman"/>
                <a:cs typeface="Times New Roman"/>
                <a:sym typeface="Times New Roman"/>
              </a:rPr>
              <a:t> :Command displays the all file’s file type.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$file directoryname/* option :</a:t>
            </a:r>
            <a:r>
              <a:rPr lang="en" sz="1400">
                <a:solidFill>
                  <a:srgbClr val="000000"/>
                </a:solidFill>
                <a:highlight>
                  <a:srgbClr val="FFFFFF"/>
                </a:highlight>
                <a:latin typeface="Times New Roman"/>
                <a:ea typeface="Times New Roman"/>
                <a:cs typeface="Times New Roman"/>
                <a:sym typeface="Times New Roman"/>
              </a:rPr>
              <a:t> This is used to display all files file types in particular directory.</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$file [range]* option: </a:t>
            </a:r>
            <a:r>
              <a:rPr lang="en" sz="1400">
                <a:solidFill>
                  <a:srgbClr val="000000"/>
                </a:solidFill>
                <a:highlight>
                  <a:srgbClr val="FFFFFF"/>
                </a:highlight>
                <a:latin typeface="Times New Roman"/>
                <a:ea typeface="Times New Roman"/>
                <a:cs typeface="Times New Roman"/>
                <a:sym typeface="Times New Roman"/>
              </a:rPr>
              <a:t>To display the file type of files in specific range.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$file</a:t>
            </a:r>
            <a:r>
              <a:rPr lang="en" sz="1400">
                <a:solidFill>
                  <a:srgbClr val="000000"/>
                </a:solidFill>
                <a:highlight>
                  <a:srgbClr val="FFFFFF"/>
                </a:highlight>
                <a:latin typeface="Times New Roman"/>
                <a:ea typeface="Times New Roman"/>
                <a:cs typeface="Times New Roman"/>
                <a:sym typeface="Times New Roman"/>
              </a:rPr>
              <a:t> </a:t>
            </a:r>
            <a:r>
              <a:rPr lang="en" sz="1400" b="1">
                <a:solidFill>
                  <a:srgbClr val="000000"/>
                </a:solidFill>
                <a:highlight>
                  <a:srgbClr val="FFFFFF"/>
                </a:highlight>
                <a:latin typeface="Times New Roman"/>
                <a:ea typeface="Times New Roman"/>
                <a:cs typeface="Times New Roman"/>
                <a:sym typeface="Times New Roman"/>
              </a:rPr>
              <a:t>-c option:</a:t>
            </a:r>
            <a:r>
              <a:rPr lang="en" sz="1400">
                <a:solidFill>
                  <a:srgbClr val="000000"/>
                </a:solidFill>
                <a:highlight>
                  <a:srgbClr val="FFFFFF"/>
                </a:highlight>
                <a:latin typeface="Times New Roman"/>
                <a:ea typeface="Times New Roman"/>
                <a:cs typeface="Times New Roman"/>
                <a:sym typeface="Times New Roman"/>
              </a:rPr>
              <a:t> Cause a checking printout of the parsed form of the magic file. </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$file</a:t>
            </a:r>
            <a:r>
              <a:rPr lang="en" sz="1400">
                <a:solidFill>
                  <a:srgbClr val="000000"/>
                </a:solidFill>
                <a:highlight>
                  <a:srgbClr val="FFFFFF"/>
                </a:highlight>
                <a:latin typeface="Times New Roman"/>
                <a:ea typeface="Times New Roman"/>
                <a:cs typeface="Times New Roman"/>
                <a:sym typeface="Times New Roman"/>
              </a:rPr>
              <a:t> </a:t>
            </a:r>
            <a:r>
              <a:rPr lang="en" sz="1400" b="1">
                <a:solidFill>
                  <a:srgbClr val="000000"/>
                </a:solidFill>
                <a:highlight>
                  <a:srgbClr val="FFFFFF"/>
                </a:highlight>
                <a:latin typeface="Times New Roman"/>
                <a:ea typeface="Times New Roman"/>
                <a:cs typeface="Times New Roman"/>
                <a:sym typeface="Times New Roman"/>
              </a:rPr>
              <a:t>-f option:</a:t>
            </a:r>
            <a:r>
              <a:rPr lang="en" sz="1400">
                <a:solidFill>
                  <a:srgbClr val="000000"/>
                </a:solidFill>
                <a:highlight>
                  <a:srgbClr val="FFFFFF"/>
                </a:highlight>
                <a:latin typeface="Times New Roman"/>
                <a:ea typeface="Times New Roman"/>
                <a:cs typeface="Times New Roman"/>
                <a:sym typeface="Times New Roman"/>
              </a:rPr>
              <a:t> Read the names of the files to be examined from namefile (one per line) before the argument list. Either namefile or atleast one filename argument must be present; to test the standard input, use ‘-’ as a filename argument.</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$file -F option :</a:t>
            </a:r>
            <a:r>
              <a:rPr lang="en" sz="1400">
                <a:solidFill>
                  <a:srgbClr val="000000"/>
                </a:solidFill>
                <a:highlight>
                  <a:srgbClr val="FFFFFF"/>
                </a:highlight>
                <a:latin typeface="Times New Roman"/>
                <a:ea typeface="Times New Roman"/>
                <a:cs typeface="Times New Roman"/>
                <a:sym typeface="Times New Roman"/>
              </a:rPr>
              <a:t> File and file type are separated by </a:t>
            </a:r>
            <a:r>
              <a:rPr lang="en" sz="1400" i="1">
                <a:solidFill>
                  <a:srgbClr val="000000"/>
                </a:solidFill>
                <a:highlight>
                  <a:srgbClr val="FFFFFF"/>
                </a:highlight>
                <a:latin typeface="Times New Roman"/>
                <a:ea typeface="Times New Roman"/>
                <a:cs typeface="Times New Roman"/>
                <a:sym typeface="Times New Roman"/>
              </a:rPr>
              <a:t>:</a:t>
            </a:r>
            <a:r>
              <a:rPr lang="en" sz="1400">
                <a:solidFill>
                  <a:srgbClr val="000000"/>
                </a:solidFill>
                <a:highlight>
                  <a:srgbClr val="FFFFFF"/>
                </a:highlight>
                <a:latin typeface="Times New Roman"/>
                <a:ea typeface="Times New Roman"/>
                <a:cs typeface="Times New Roman"/>
                <a:sym typeface="Times New Roman"/>
              </a:rPr>
              <a:t>. But we can change separator using -F option.</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50000"/>
              </a:lnSpc>
              <a:spcBef>
                <a:spcPts val="1600"/>
              </a:spcBef>
              <a:spcAft>
                <a:spcPts val="0"/>
              </a:spcAft>
              <a:buNone/>
            </a:pP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endParaRPr sz="14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600"/>
              </a:spcBef>
              <a:spcAft>
                <a:spcPts val="0"/>
              </a:spcAft>
              <a:buNone/>
            </a:pPr>
            <a:endParaRPr sz="14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600"/>
              </a:spcBef>
              <a:spcAft>
                <a:spcPts val="1600"/>
              </a:spcAft>
              <a:buNone/>
            </a:pPr>
            <a:endParaRPr sz="1400">
              <a:solidFill>
                <a:schemeClr val="dk1"/>
              </a:solidFill>
              <a:highlight>
                <a:srgbClr val="FFFFFF"/>
              </a:highlight>
              <a:latin typeface="Times New Roman"/>
              <a:ea typeface="Times New Roman"/>
              <a:cs typeface="Times New Roman"/>
              <a:sym typeface="Times New Roman"/>
            </a:endParaRPr>
          </a:p>
        </p:txBody>
      </p:sp>
      <p:sp>
        <p:nvSpPr>
          <p:cNvPr id="194" name="Google Shape;194;p36"/>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body" idx="1"/>
          </p:nvPr>
        </p:nvSpPr>
        <p:spPr>
          <a:xfrm>
            <a:off x="311700" y="712925"/>
            <a:ext cx="8520600" cy="45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000000"/>
                </a:solidFill>
                <a:highlight>
                  <a:schemeClr val="lt1"/>
                </a:highlight>
                <a:latin typeface="Times New Roman"/>
                <a:ea typeface="Times New Roman"/>
                <a:cs typeface="Times New Roman"/>
                <a:sym typeface="Times New Roman"/>
              </a:rPr>
              <a:t>13 . rename command</a:t>
            </a:r>
            <a:endParaRPr sz="1500" b="1">
              <a:solidFill>
                <a:srgbClr val="000000"/>
              </a:solidFill>
              <a:highlight>
                <a:schemeClr val="lt1"/>
              </a:highlight>
              <a:latin typeface="Times New Roman"/>
              <a:ea typeface="Times New Roman"/>
              <a:cs typeface="Times New Roman"/>
              <a:sym typeface="Times New Roman"/>
            </a:endParaRPr>
          </a:p>
          <a:p>
            <a:pPr marL="0" lvl="0" indent="0" algn="l" rtl="0">
              <a:spcBef>
                <a:spcPts val="4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It is used to rename the named files according to the regular expression </a:t>
            </a:r>
            <a:r>
              <a:rPr lang="en" sz="1400" i="1">
                <a:solidFill>
                  <a:srgbClr val="000000"/>
                </a:solidFill>
                <a:highlight>
                  <a:srgbClr val="FFFFFF"/>
                </a:highlight>
                <a:latin typeface="Times New Roman"/>
                <a:ea typeface="Times New Roman"/>
                <a:cs typeface="Times New Roman"/>
                <a:sym typeface="Times New Roman"/>
              </a:rPr>
              <a:t>perlexpr</a:t>
            </a:r>
            <a:r>
              <a:rPr lang="en" sz="1400">
                <a:solidFill>
                  <a:srgbClr val="000000"/>
                </a:solidFill>
                <a:highlight>
                  <a:srgbClr val="FFFFFF"/>
                </a:highlight>
                <a:latin typeface="Times New Roman"/>
                <a:ea typeface="Times New Roman"/>
                <a:cs typeface="Times New Roman"/>
                <a:sym typeface="Times New Roman"/>
              </a:rPr>
              <a:t>. It can change the name of the multiple files.</a:t>
            </a:r>
            <a:endParaRPr sz="1400">
              <a:solidFill>
                <a:srgbClr val="000000"/>
              </a:solidFill>
              <a:highlight>
                <a:srgbClr val="FFFFFF"/>
              </a:highlight>
              <a:latin typeface="Times New Roman"/>
              <a:ea typeface="Times New Roman"/>
              <a:cs typeface="Times New Roman"/>
              <a:sym typeface="Times New Roman"/>
            </a:endParaRPr>
          </a:p>
          <a:p>
            <a:pPr marL="0" lvl="0" indent="0" algn="ctr" rtl="0">
              <a:spcBef>
                <a:spcPts val="4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	</a:t>
            </a:r>
            <a:r>
              <a:rPr lang="en" sz="1400" b="1">
                <a:solidFill>
                  <a:srgbClr val="000000"/>
                </a:solidFill>
                <a:highlight>
                  <a:srgbClr val="FFFFFF"/>
                </a:highlight>
                <a:latin typeface="Times New Roman"/>
                <a:ea typeface="Times New Roman"/>
                <a:cs typeface="Times New Roman"/>
                <a:sym typeface="Times New Roman"/>
              </a:rPr>
              <a:t>Syntax  - </a:t>
            </a:r>
            <a:r>
              <a:rPr lang="en" sz="1400" b="1">
                <a:solidFill>
                  <a:srgbClr val="000000"/>
                </a:solidFill>
                <a:latin typeface="Times New Roman"/>
                <a:ea typeface="Times New Roman"/>
                <a:cs typeface="Times New Roman"/>
                <a:sym typeface="Times New Roman"/>
              </a:rPr>
              <a:t>rename [options] expression replacement file...</a:t>
            </a:r>
            <a:endParaRPr sz="1400" b="1">
              <a:solidFill>
                <a:srgbClr val="000000"/>
              </a:solidFill>
              <a:highlight>
                <a:srgbClr val="E0E0E0"/>
              </a:highlight>
              <a:latin typeface="Times New Roman"/>
              <a:ea typeface="Times New Roman"/>
              <a:cs typeface="Times New Roman"/>
              <a:sym typeface="Times New Roman"/>
            </a:endParaRPr>
          </a:p>
          <a:p>
            <a:pPr marL="0" lvl="0" indent="0" algn="l" rtl="0">
              <a:spcBef>
                <a:spcPts val="400"/>
              </a:spcBef>
              <a:spcAft>
                <a:spcPts val="0"/>
              </a:spcAft>
              <a:buNone/>
            </a:pPr>
            <a:r>
              <a:rPr lang="en" sz="1400" b="1">
                <a:solidFill>
                  <a:srgbClr val="000000"/>
                </a:solidFill>
                <a:highlight>
                  <a:srgbClr val="FFFFFF"/>
                </a:highlight>
                <a:latin typeface="Times New Roman"/>
                <a:ea typeface="Times New Roman"/>
                <a:cs typeface="Times New Roman"/>
                <a:sym typeface="Times New Roman"/>
              </a:rPr>
              <a:t>Options </a:t>
            </a:r>
            <a:endParaRPr sz="1400" b="1">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400"/>
              </a:spcBef>
              <a:spcAft>
                <a:spcPts val="0"/>
              </a:spcAft>
              <a:buClr>
                <a:srgbClr val="000000"/>
              </a:buClr>
              <a:buSzPts val="1400"/>
              <a:buFont typeface="Roboto"/>
              <a:buChar char="●"/>
            </a:pPr>
            <a:r>
              <a:rPr lang="en" sz="1400">
                <a:solidFill>
                  <a:srgbClr val="000000"/>
                </a:solidFill>
                <a:highlight>
                  <a:srgbClr val="FFFFFF"/>
                </a:highlight>
                <a:latin typeface="Times New Roman"/>
                <a:ea typeface="Times New Roman"/>
                <a:cs typeface="Times New Roman"/>
                <a:sym typeface="Times New Roman"/>
              </a:rPr>
              <a:t>$</a:t>
            </a:r>
            <a:r>
              <a:rPr lang="en" sz="1400" b="1">
                <a:solidFill>
                  <a:srgbClr val="000000"/>
                </a:solidFill>
                <a:highlight>
                  <a:srgbClr val="FFFFFF"/>
                </a:highlight>
                <a:latin typeface="Times New Roman"/>
                <a:ea typeface="Times New Roman"/>
                <a:cs typeface="Times New Roman"/>
                <a:sym typeface="Times New Roman"/>
              </a:rPr>
              <a:t>rename -s: </a:t>
            </a:r>
            <a:r>
              <a:rPr lang="en" sz="1400">
                <a:solidFill>
                  <a:srgbClr val="000000"/>
                </a:solidFill>
                <a:highlight>
                  <a:srgbClr val="FFFFFF"/>
                </a:highlight>
                <a:latin typeface="Times New Roman"/>
                <a:ea typeface="Times New Roman"/>
                <a:cs typeface="Times New Roman"/>
                <a:sym typeface="Times New Roman"/>
              </a:rPr>
              <a:t>This option renames the files ignoring the symbolic links.</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000000"/>
              </a:buClr>
              <a:buSzPts val="1400"/>
              <a:buFont typeface="Roboto"/>
              <a:buChar char="●"/>
            </a:pPr>
            <a:r>
              <a:rPr lang="en" sz="1400">
                <a:solidFill>
                  <a:srgbClr val="000000"/>
                </a:solidFill>
                <a:highlight>
                  <a:srgbClr val="FFFFFF"/>
                </a:highlight>
                <a:latin typeface="Times New Roman"/>
                <a:ea typeface="Times New Roman"/>
                <a:cs typeface="Times New Roman"/>
                <a:sym typeface="Times New Roman"/>
              </a:rPr>
              <a:t>$</a:t>
            </a:r>
            <a:r>
              <a:rPr lang="en" sz="1400" b="1">
                <a:solidFill>
                  <a:srgbClr val="000000"/>
                </a:solidFill>
                <a:highlight>
                  <a:srgbClr val="FFFFFF"/>
                </a:highlight>
                <a:latin typeface="Times New Roman"/>
                <a:ea typeface="Times New Roman"/>
                <a:cs typeface="Times New Roman"/>
                <a:sym typeface="Times New Roman"/>
              </a:rPr>
              <a:t>rename -v:</a:t>
            </a:r>
            <a:r>
              <a:rPr lang="en" sz="1400">
                <a:solidFill>
                  <a:srgbClr val="000000"/>
                </a:solidFill>
                <a:highlight>
                  <a:srgbClr val="FFFFFF"/>
                </a:highlight>
                <a:latin typeface="Times New Roman"/>
                <a:ea typeface="Times New Roman"/>
                <a:cs typeface="Times New Roman"/>
                <a:sym typeface="Times New Roman"/>
              </a:rPr>
              <a:t> This option is used to show which files is being renamed, if there is any.</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000000"/>
              </a:buClr>
              <a:buSzPts val="1400"/>
              <a:buFont typeface="Roboto"/>
              <a:buChar char="●"/>
            </a:pPr>
            <a:r>
              <a:rPr lang="en" sz="1400" b="1">
                <a:solidFill>
                  <a:srgbClr val="000000"/>
                </a:solidFill>
                <a:highlight>
                  <a:srgbClr val="FFFFFF"/>
                </a:highlight>
                <a:latin typeface="Times New Roman"/>
                <a:ea typeface="Times New Roman"/>
                <a:cs typeface="Times New Roman"/>
                <a:sym typeface="Times New Roman"/>
              </a:rPr>
              <a:t>$rename -n : </a:t>
            </a:r>
            <a:r>
              <a:rPr lang="en" sz="1400">
                <a:solidFill>
                  <a:srgbClr val="000000"/>
                </a:solidFill>
                <a:highlight>
                  <a:srgbClr val="FFFFFF"/>
                </a:highlight>
                <a:latin typeface="Times New Roman"/>
                <a:ea typeface="Times New Roman"/>
                <a:cs typeface="Times New Roman"/>
                <a:sym typeface="Times New Roman"/>
              </a:rPr>
              <a:t>This option comes into play when the user wants to see only the final change.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000000"/>
              </a:buClr>
              <a:buSzPts val="1400"/>
              <a:buChar char="●"/>
            </a:pPr>
            <a:r>
              <a:rPr lang="en" sz="1400" b="1">
                <a:solidFill>
                  <a:srgbClr val="000000"/>
                </a:solidFill>
                <a:highlight>
                  <a:srgbClr val="FFFFFF"/>
                </a:highlight>
                <a:latin typeface="Times New Roman"/>
                <a:ea typeface="Times New Roman"/>
                <a:cs typeface="Times New Roman"/>
                <a:sym typeface="Times New Roman"/>
              </a:rPr>
              <a:t>$rename -o :</a:t>
            </a:r>
            <a:r>
              <a:rPr lang="en" sz="1400">
                <a:solidFill>
                  <a:srgbClr val="000000"/>
                </a:solidFill>
                <a:highlight>
                  <a:srgbClr val="FFFFFF"/>
                </a:highlight>
                <a:latin typeface="Times New Roman"/>
                <a:ea typeface="Times New Roman"/>
                <a:cs typeface="Times New Roman"/>
                <a:sym typeface="Times New Roman"/>
              </a:rPr>
              <a:t> This option will not going to overwrite the existing files.</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200000"/>
              </a:lnSpc>
              <a:spcBef>
                <a:spcPts val="0"/>
              </a:spcBef>
              <a:spcAft>
                <a:spcPts val="0"/>
              </a:spcAft>
              <a:buClr>
                <a:srgbClr val="000000"/>
              </a:buClr>
              <a:buSzPts val="1400"/>
              <a:buFont typeface="Roboto"/>
              <a:buChar char="●"/>
            </a:pPr>
            <a:r>
              <a:rPr lang="en" sz="1400" b="1">
                <a:solidFill>
                  <a:srgbClr val="000000"/>
                </a:solidFill>
                <a:highlight>
                  <a:srgbClr val="FFFFFF"/>
                </a:highlight>
                <a:latin typeface="Times New Roman"/>
                <a:ea typeface="Times New Roman"/>
                <a:cs typeface="Times New Roman"/>
                <a:sym typeface="Times New Roman"/>
              </a:rPr>
              <a:t>$rename -V:</a:t>
            </a:r>
            <a:r>
              <a:rPr lang="en" sz="1400">
                <a:solidFill>
                  <a:srgbClr val="000000"/>
                </a:solidFill>
                <a:highlight>
                  <a:srgbClr val="FFFFFF"/>
                </a:highlight>
                <a:latin typeface="Times New Roman"/>
                <a:ea typeface="Times New Roman"/>
                <a:cs typeface="Times New Roman"/>
                <a:sym typeface="Times New Roman"/>
              </a:rPr>
              <a:t> This option will show the version information and exit.</a:t>
            </a:r>
            <a:endParaRPr sz="1400">
              <a:solidFill>
                <a:srgbClr val="000000"/>
              </a:solidFill>
              <a:highlight>
                <a:srgbClr val="FFFFFF"/>
              </a:highlight>
              <a:latin typeface="Times New Roman"/>
              <a:ea typeface="Times New Roman"/>
              <a:cs typeface="Times New Roman"/>
              <a:sym typeface="Times New Roman"/>
            </a:endParaRPr>
          </a:p>
        </p:txBody>
      </p:sp>
      <p:sp>
        <p:nvSpPr>
          <p:cNvPr id="200" name="Google Shape;200;p37"/>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body" idx="1"/>
          </p:nvPr>
        </p:nvSpPr>
        <p:spPr>
          <a:xfrm>
            <a:off x="311700" y="778925"/>
            <a:ext cx="8520600" cy="426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a:solidFill>
                  <a:srgbClr val="000000"/>
                </a:solidFill>
                <a:highlight>
                  <a:schemeClr val="lt1"/>
                </a:highlight>
                <a:latin typeface="Times New Roman"/>
                <a:ea typeface="Times New Roman"/>
                <a:cs typeface="Times New Roman"/>
                <a:sym typeface="Times New Roman"/>
              </a:rPr>
              <a:t>14. grep  command</a:t>
            </a:r>
            <a:endParaRPr sz="1400" b="1">
              <a:solidFill>
                <a:srgbClr val="000000"/>
              </a:solidFill>
              <a:highlight>
                <a:schemeClr val="lt1"/>
              </a:highlight>
              <a:latin typeface="Times New Roman"/>
              <a:ea typeface="Times New Roman"/>
              <a:cs typeface="Times New Roman"/>
              <a:sym typeface="Times New Roman"/>
            </a:endParaRPr>
          </a:p>
          <a:p>
            <a:pPr marL="0" lvl="0" indent="0" algn="l" rtl="0">
              <a:lnSpc>
                <a:spcPct val="100000"/>
              </a:lnSpc>
              <a:spcBef>
                <a:spcPts val="400"/>
              </a:spcBef>
              <a:spcAft>
                <a:spcPts val="0"/>
              </a:spcAft>
              <a:buClr>
                <a:schemeClr val="dk1"/>
              </a:buClr>
              <a:buSzPts val="1100"/>
              <a:buFont typeface="Arial"/>
              <a:buNone/>
            </a:pPr>
            <a:r>
              <a:rPr lang="en" sz="1400">
                <a:solidFill>
                  <a:srgbClr val="000000"/>
                </a:solidFill>
                <a:highlight>
                  <a:srgbClr val="FFFFFF"/>
                </a:highlight>
                <a:latin typeface="Times New Roman"/>
                <a:ea typeface="Times New Roman"/>
                <a:cs typeface="Times New Roman"/>
                <a:sym typeface="Times New Roman"/>
              </a:rPr>
              <a:t>The 'grep' command stands for </a:t>
            </a:r>
            <a:r>
              <a:rPr lang="en" sz="1400" b="1">
                <a:solidFill>
                  <a:srgbClr val="000000"/>
                </a:solidFill>
                <a:highlight>
                  <a:srgbClr val="FFFFFF"/>
                </a:highlight>
                <a:latin typeface="Times New Roman"/>
                <a:ea typeface="Times New Roman"/>
                <a:cs typeface="Times New Roman"/>
                <a:sym typeface="Times New Roman"/>
              </a:rPr>
              <a:t>"global regular expression print"</a:t>
            </a:r>
            <a:r>
              <a:rPr lang="en" sz="1400">
                <a:solidFill>
                  <a:srgbClr val="000000"/>
                </a:solidFill>
                <a:highlight>
                  <a:srgbClr val="FFFFFF"/>
                </a:highlight>
                <a:latin typeface="Times New Roman"/>
                <a:ea typeface="Times New Roman"/>
                <a:cs typeface="Times New Roman"/>
                <a:sym typeface="Times New Roman"/>
              </a:rPr>
              <a:t>. grep command filters the content of a file which makes our search easy.The 'grep' command is generally used with pipe </a:t>
            </a:r>
            <a:r>
              <a:rPr lang="en" sz="1400" b="1">
                <a:solidFill>
                  <a:srgbClr val="000000"/>
                </a:solidFill>
                <a:highlight>
                  <a:srgbClr val="FFFFFF"/>
                </a:highlight>
                <a:latin typeface="Times New Roman"/>
                <a:ea typeface="Times New Roman"/>
                <a:cs typeface="Times New Roman"/>
                <a:sym typeface="Times New Roman"/>
              </a:rPr>
              <a:t>(|)</a:t>
            </a:r>
            <a:r>
              <a:rPr lang="en" sz="1400">
                <a:solidFill>
                  <a:srgbClr val="000000"/>
                </a:solidFill>
                <a:highlight>
                  <a:srgbClr val="FFFFFF"/>
                </a:highlight>
                <a:latin typeface="Times New Roman"/>
                <a:ea typeface="Times New Roman"/>
                <a:cs typeface="Times New Roman"/>
                <a:sym typeface="Times New Roman"/>
              </a:rPr>
              <a:t>.</a:t>
            </a:r>
            <a:endParaRPr sz="1400">
              <a:solidFill>
                <a:srgbClr val="000000"/>
              </a:solidFill>
              <a:highlight>
                <a:srgbClr val="FFFFFF"/>
              </a:highlight>
              <a:latin typeface="Times New Roman"/>
              <a:ea typeface="Times New Roman"/>
              <a:cs typeface="Times New Roman"/>
              <a:sym typeface="Times New Roman"/>
            </a:endParaRPr>
          </a:p>
          <a:p>
            <a:pPr marL="0" lvl="0" indent="0" algn="ctr" rtl="0">
              <a:lnSpc>
                <a:spcPct val="100000"/>
              </a:lnSpc>
              <a:spcBef>
                <a:spcPts val="400"/>
              </a:spcBef>
              <a:spcAft>
                <a:spcPts val="0"/>
              </a:spcAft>
              <a:buClr>
                <a:schemeClr val="dk1"/>
              </a:buClr>
              <a:buSzPts val="1100"/>
              <a:buFont typeface="Arial"/>
              <a:buNone/>
            </a:pPr>
            <a:r>
              <a:rPr lang="en" sz="1400" b="1">
                <a:solidFill>
                  <a:srgbClr val="000000"/>
                </a:solidFill>
                <a:highlight>
                  <a:srgbClr val="FFFFFF"/>
                </a:highlight>
                <a:latin typeface="Times New Roman"/>
                <a:ea typeface="Times New Roman"/>
                <a:cs typeface="Times New Roman"/>
                <a:sym typeface="Times New Roman"/>
              </a:rPr>
              <a:t>Syntax:  </a:t>
            </a:r>
            <a:r>
              <a:rPr lang="en" sz="1400" b="1">
                <a:solidFill>
                  <a:srgbClr val="000000"/>
                </a:solidFill>
                <a:latin typeface="Times New Roman"/>
                <a:ea typeface="Times New Roman"/>
                <a:cs typeface="Times New Roman"/>
                <a:sym typeface="Times New Roman"/>
              </a:rPr>
              <a:t>command | grep &lt;searchWord&gt;  </a:t>
            </a:r>
            <a:endParaRPr sz="1400" b="1">
              <a:solidFill>
                <a:srgbClr val="000000"/>
              </a:solidFill>
              <a:latin typeface="Times New Roman"/>
              <a:ea typeface="Times New Roman"/>
              <a:cs typeface="Times New Roman"/>
              <a:sym typeface="Times New Roman"/>
            </a:endParaRPr>
          </a:p>
          <a:p>
            <a:pPr marL="0" lvl="0" indent="0" algn="l" rtl="0">
              <a:lnSpc>
                <a:spcPct val="100000"/>
              </a:lnSpc>
              <a:spcBef>
                <a:spcPts val="1800"/>
              </a:spcBef>
              <a:spcAft>
                <a:spcPts val="0"/>
              </a:spcAft>
              <a:buNone/>
            </a:pPr>
            <a:r>
              <a:rPr lang="en" sz="1400" b="1">
                <a:solidFill>
                  <a:srgbClr val="000000"/>
                </a:solidFill>
                <a:highlight>
                  <a:srgbClr val="FFFFFF"/>
                </a:highlight>
                <a:latin typeface="Times New Roman"/>
                <a:ea typeface="Times New Roman"/>
                <a:cs typeface="Times New Roman"/>
                <a:sym typeface="Times New Roman"/>
              </a:rPr>
              <a:t>Options :</a:t>
            </a:r>
            <a:endParaRPr sz="1400" b="1">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r>
              <a:rPr lang="en" sz="1400" b="1">
                <a:solidFill>
                  <a:srgbClr val="000000"/>
                </a:solidFill>
                <a:highlight>
                  <a:srgbClr val="FFFFFF"/>
                </a:highlight>
                <a:latin typeface="Times New Roman"/>
                <a:ea typeface="Times New Roman"/>
                <a:cs typeface="Times New Roman"/>
                <a:sym typeface="Times New Roman"/>
              </a:rPr>
              <a:t>grep -v </a:t>
            </a:r>
            <a:r>
              <a:rPr lang="en" sz="1400">
                <a:solidFill>
                  <a:srgbClr val="000000"/>
                </a:solidFill>
                <a:highlight>
                  <a:srgbClr val="FFFFFF"/>
                </a:highlight>
                <a:latin typeface="Times New Roman"/>
                <a:ea typeface="Times New Roman"/>
                <a:cs typeface="Times New Roman"/>
                <a:sym typeface="Times New Roman"/>
              </a:rPr>
              <a:t>: The 'grep -v' command displays lines not matching to the specified word.</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400"/>
              </a:spcBef>
              <a:spcAft>
                <a:spcPts val="0"/>
              </a:spcAft>
              <a:buNone/>
            </a:pPr>
            <a:r>
              <a:rPr lang="en" sz="1400" b="1">
                <a:solidFill>
                  <a:srgbClr val="000000"/>
                </a:solidFill>
                <a:highlight>
                  <a:srgbClr val="FFFFFF"/>
                </a:highlight>
                <a:latin typeface="Times New Roman"/>
                <a:ea typeface="Times New Roman"/>
                <a:cs typeface="Times New Roman"/>
                <a:sym typeface="Times New Roman"/>
              </a:rPr>
              <a:t>grep -i </a:t>
            </a:r>
            <a:r>
              <a:rPr lang="en" sz="1400">
                <a:solidFill>
                  <a:srgbClr val="000000"/>
                </a:solidFill>
                <a:highlight>
                  <a:srgbClr val="FFFFFF"/>
                </a:highlight>
                <a:latin typeface="Times New Roman"/>
                <a:ea typeface="Times New Roman"/>
                <a:cs typeface="Times New Roman"/>
                <a:sym typeface="Times New Roman"/>
              </a:rPr>
              <a:t>: The 'grep -i' command filters output in a case-insensitive way.</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en" sz="1400" b="1">
                <a:solidFill>
                  <a:srgbClr val="000000"/>
                </a:solidFill>
                <a:highlight>
                  <a:srgbClr val="FFFFFF"/>
                </a:highlight>
                <a:latin typeface="Times New Roman"/>
                <a:ea typeface="Times New Roman"/>
                <a:cs typeface="Times New Roman"/>
                <a:sym typeface="Times New Roman"/>
              </a:rPr>
              <a:t>grep -A</a:t>
            </a:r>
            <a:r>
              <a:rPr lang="en" sz="1400">
                <a:solidFill>
                  <a:srgbClr val="000000"/>
                </a:solidFill>
                <a:highlight>
                  <a:srgbClr val="FFFFFF"/>
                </a:highlight>
                <a:latin typeface="Times New Roman"/>
                <a:ea typeface="Times New Roman"/>
                <a:cs typeface="Times New Roman"/>
                <a:sym typeface="Times New Roman"/>
              </a:rPr>
              <a:t> : The grep -A command is used to display the </a:t>
            </a:r>
            <a:r>
              <a:rPr lang="en" sz="1400" b="1">
                <a:solidFill>
                  <a:srgbClr val="000000"/>
                </a:solidFill>
                <a:highlight>
                  <a:srgbClr val="FFFFFF"/>
                </a:highlight>
                <a:latin typeface="Times New Roman"/>
                <a:ea typeface="Times New Roman"/>
                <a:cs typeface="Times New Roman"/>
                <a:sym typeface="Times New Roman"/>
              </a:rPr>
              <a:t>line after the result</a:t>
            </a:r>
            <a:r>
              <a:rPr lang="en" sz="1400">
                <a:solidFill>
                  <a:srgbClr val="000000"/>
                </a:solidFill>
                <a:highlight>
                  <a:srgbClr val="FFFFFF"/>
                </a:highlight>
                <a:latin typeface="Times New Roman"/>
                <a:ea typeface="Times New Roman"/>
                <a:cs typeface="Times New Roman"/>
                <a:sym typeface="Times New Roman"/>
              </a:rPr>
              <a:t>.</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100"/>
              <a:buFont typeface="Arial"/>
              <a:buNone/>
            </a:pPr>
            <a:r>
              <a:rPr lang="en" sz="1400" b="1">
                <a:solidFill>
                  <a:srgbClr val="000000"/>
                </a:solidFill>
                <a:highlight>
                  <a:srgbClr val="FFFFFF"/>
                </a:highlight>
                <a:latin typeface="Times New Roman"/>
                <a:ea typeface="Times New Roman"/>
                <a:cs typeface="Times New Roman"/>
                <a:sym typeface="Times New Roman"/>
              </a:rPr>
              <a:t>grep -B</a:t>
            </a:r>
            <a:r>
              <a:rPr lang="en" sz="1400">
                <a:solidFill>
                  <a:srgbClr val="000000"/>
                </a:solidFill>
                <a:highlight>
                  <a:srgbClr val="FFFFFF"/>
                </a:highlight>
                <a:latin typeface="Times New Roman"/>
                <a:ea typeface="Times New Roman"/>
                <a:cs typeface="Times New Roman"/>
                <a:sym typeface="Times New Roman"/>
              </a:rPr>
              <a:t> : The grep -B command is used to display the </a:t>
            </a:r>
            <a:r>
              <a:rPr lang="en" sz="1400" b="1">
                <a:solidFill>
                  <a:srgbClr val="000000"/>
                </a:solidFill>
                <a:highlight>
                  <a:srgbClr val="FFFFFF"/>
                </a:highlight>
                <a:latin typeface="Times New Roman"/>
                <a:ea typeface="Times New Roman"/>
                <a:cs typeface="Times New Roman"/>
                <a:sym typeface="Times New Roman"/>
              </a:rPr>
              <a:t>line before the result</a:t>
            </a:r>
            <a:r>
              <a:rPr lang="en" sz="1400">
                <a:solidFill>
                  <a:srgbClr val="000000"/>
                </a:solidFill>
                <a:highlight>
                  <a:srgbClr val="FFFFFF"/>
                </a:highlight>
                <a:latin typeface="Times New Roman"/>
                <a:ea typeface="Times New Roman"/>
                <a:cs typeface="Times New Roman"/>
                <a:sym typeface="Times New Roman"/>
              </a:rPr>
              <a:t>.</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100"/>
              <a:buFont typeface="Arial"/>
              <a:buNone/>
            </a:pPr>
            <a:r>
              <a:rPr lang="en" sz="1400" b="1">
                <a:solidFill>
                  <a:srgbClr val="000000"/>
                </a:solidFill>
                <a:highlight>
                  <a:srgbClr val="FFFFFF"/>
                </a:highlight>
                <a:latin typeface="Times New Roman"/>
                <a:ea typeface="Times New Roman"/>
                <a:cs typeface="Times New Roman"/>
                <a:sym typeface="Times New Roman"/>
              </a:rPr>
              <a:t>grep -C</a:t>
            </a:r>
            <a:r>
              <a:rPr lang="en" sz="1400">
                <a:solidFill>
                  <a:srgbClr val="000000"/>
                </a:solidFill>
                <a:highlight>
                  <a:srgbClr val="FFFFFF"/>
                </a:highlight>
                <a:latin typeface="Times New Roman"/>
                <a:ea typeface="Times New Roman"/>
                <a:cs typeface="Times New Roman"/>
                <a:sym typeface="Times New Roman"/>
              </a:rPr>
              <a:t>  : The grep -C command is used to display the </a:t>
            </a:r>
            <a:r>
              <a:rPr lang="en" sz="1400" b="1">
                <a:solidFill>
                  <a:srgbClr val="000000"/>
                </a:solidFill>
                <a:highlight>
                  <a:srgbClr val="FFFFFF"/>
                </a:highlight>
                <a:latin typeface="Times New Roman"/>
                <a:ea typeface="Times New Roman"/>
                <a:cs typeface="Times New Roman"/>
                <a:sym typeface="Times New Roman"/>
              </a:rPr>
              <a:t>line after and line before</a:t>
            </a:r>
            <a:r>
              <a:rPr lang="en" sz="1400">
                <a:solidFill>
                  <a:srgbClr val="000000"/>
                </a:solidFill>
                <a:highlight>
                  <a:srgbClr val="FFFFFF"/>
                </a:highlight>
                <a:latin typeface="Times New Roman"/>
                <a:ea typeface="Times New Roman"/>
                <a:cs typeface="Times New Roman"/>
                <a:sym typeface="Times New Roman"/>
              </a:rPr>
              <a:t> the result.</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1600"/>
              </a:spcAft>
              <a:buNone/>
            </a:pPr>
            <a:endParaRPr sz="1400">
              <a:solidFill>
                <a:srgbClr val="000000"/>
              </a:solidFill>
              <a:highlight>
                <a:srgbClr val="FFFFFF"/>
              </a:highlight>
              <a:latin typeface="Times New Roman"/>
              <a:ea typeface="Times New Roman"/>
              <a:cs typeface="Times New Roman"/>
              <a:sym typeface="Times New Roman"/>
            </a:endParaRPr>
          </a:p>
        </p:txBody>
      </p:sp>
      <p:sp>
        <p:nvSpPr>
          <p:cNvPr id="206" name="Google Shape;206;p38"/>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body" idx="1"/>
          </p:nvPr>
        </p:nvSpPr>
        <p:spPr>
          <a:xfrm>
            <a:off x="311700" y="724600"/>
            <a:ext cx="8520600" cy="431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rgbClr val="000000"/>
                </a:solidFill>
                <a:highlight>
                  <a:schemeClr val="lt1"/>
                </a:highlight>
                <a:latin typeface="Times New Roman"/>
                <a:ea typeface="Times New Roman"/>
                <a:cs typeface="Times New Roman"/>
                <a:sym typeface="Times New Roman"/>
              </a:rPr>
              <a:t>15 .vi command </a:t>
            </a:r>
            <a:endParaRPr sz="1400" b="1">
              <a:solidFill>
                <a:srgbClr val="000000"/>
              </a:solidFill>
              <a:highlight>
                <a:schemeClr val="lt1"/>
              </a:highlight>
              <a:latin typeface="Times New Roman"/>
              <a:ea typeface="Times New Roman"/>
              <a:cs typeface="Times New Roman"/>
              <a:sym typeface="Times New Roman"/>
            </a:endParaRPr>
          </a:p>
          <a:p>
            <a:pPr marL="0" lvl="0" indent="0" algn="l" rtl="0">
              <a:lnSpc>
                <a:spcPct val="115000"/>
              </a:lnSpc>
              <a:spcBef>
                <a:spcPts val="4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vi editor opens in this mode, and it only </a:t>
            </a:r>
            <a:r>
              <a:rPr lang="en" sz="1400" b="1">
                <a:solidFill>
                  <a:srgbClr val="000000"/>
                </a:solidFill>
                <a:highlight>
                  <a:srgbClr val="FFFFFF"/>
                </a:highlight>
                <a:latin typeface="Times New Roman"/>
                <a:ea typeface="Times New Roman"/>
                <a:cs typeface="Times New Roman"/>
                <a:sym typeface="Times New Roman"/>
              </a:rPr>
              <a:t>understands commands. </a:t>
            </a:r>
            <a:r>
              <a:rPr lang="en" sz="1400">
                <a:solidFill>
                  <a:srgbClr val="000000"/>
                </a:solidFill>
                <a:highlight>
                  <a:srgbClr val="FFFFFF"/>
                </a:highlight>
                <a:latin typeface="Times New Roman"/>
                <a:ea typeface="Times New Roman"/>
                <a:cs typeface="Times New Roman"/>
                <a:sym typeface="Times New Roman"/>
              </a:rPr>
              <a:t>In this mode, you can, </a:t>
            </a:r>
            <a:r>
              <a:rPr lang="en" sz="1400" b="1">
                <a:solidFill>
                  <a:srgbClr val="000000"/>
                </a:solidFill>
                <a:highlight>
                  <a:srgbClr val="FFFFFF"/>
                </a:highlight>
                <a:latin typeface="Times New Roman"/>
                <a:ea typeface="Times New Roman"/>
                <a:cs typeface="Times New Roman"/>
                <a:sym typeface="Times New Roman"/>
              </a:rPr>
              <a:t>move the cursor and cut, copy, paste the text. </a:t>
            </a:r>
            <a:r>
              <a:rPr lang="en" sz="1400">
                <a:solidFill>
                  <a:srgbClr val="000000"/>
                </a:solidFill>
                <a:highlight>
                  <a:srgbClr val="FFFFFF"/>
                </a:highlight>
                <a:latin typeface="Times New Roman"/>
                <a:ea typeface="Times New Roman"/>
                <a:cs typeface="Times New Roman"/>
                <a:sym typeface="Times New Roman"/>
              </a:rPr>
              <a:t>This mode also saves the changes you have made to the file</a:t>
            </a:r>
            <a:endParaRPr sz="1400">
              <a:solidFill>
                <a:srgbClr val="000000"/>
              </a:solidFill>
              <a:highlight>
                <a:srgbClr val="FFFFFF"/>
              </a:highlight>
              <a:latin typeface="Times New Roman"/>
              <a:ea typeface="Times New Roman"/>
              <a:cs typeface="Times New Roman"/>
              <a:sym typeface="Times New Roman"/>
            </a:endParaRPr>
          </a:p>
          <a:p>
            <a:pPr marL="0" lvl="0" indent="457200" algn="l" rtl="0">
              <a:lnSpc>
                <a:spcPct val="115000"/>
              </a:lnSpc>
              <a:spcBef>
                <a:spcPts val="400"/>
              </a:spcBef>
              <a:spcAft>
                <a:spcPts val="0"/>
              </a:spcAft>
              <a:buNone/>
            </a:pPr>
            <a:endParaRPr sz="1400" b="1">
              <a:solidFill>
                <a:srgbClr val="000000"/>
              </a:solidFill>
              <a:highlight>
                <a:schemeClr val="lt1"/>
              </a:highlight>
              <a:latin typeface="Times New Roman"/>
              <a:ea typeface="Times New Roman"/>
              <a:cs typeface="Times New Roman"/>
              <a:sym typeface="Times New Roman"/>
            </a:endParaRPr>
          </a:p>
          <a:p>
            <a:pPr marL="0" lvl="0" indent="457200" algn="ctr" rtl="0">
              <a:lnSpc>
                <a:spcPct val="115000"/>
              </a:lnSpc>
              <a:spcBef>
                <a:spcPts val="400"/>
              </a:spcBef>
              <a:spcAft>
                <a:spcPts val="0"/>
              </a:spcAft>
              <a:buNone/>
            </a:pPr>
            <a:r>
              <a:rPr lang="en" sz="1400" b="1">
                <a:solidFill>
                  <a:srgbClr val="000000"/>
                </a:solidFill>
                <a:highlight>
                  <a:schemeClr val="lt1"/>
                </a:highlight>
                <a:latin typeface="Times New Roman"/>
                <a:ea typeface="Times New Roman"/>
                <a:cs typeface="Times New Roman"/>
                <a:sym typeface="Times New Roman"/>
              </a:rPr>
              <a:t>Syntax - </a:t>
            </a:r>
            <a:r>
              <a:rPr lang="en" sz="1400" b="1">
                <a:solidFill>
                  <a:srgbClr val="000000"/>
                </a:solidFill>
                <a:highlight>
                  <a:srgbClr val="FFFFFF"/>
                </a:highlight>
                <a:latin typeface="Times New Roman"/>
                <a:ea typeface="Times New Roman"/>
                <a:cs typeface="Times New Roman"/>
                <a:sym typeface="Times New Roman"/>
              </a:rPr>
              <a:t>$</a:t>
            </a:r>
            <a:r>
              <a:rPr lang="en" sz="1400" b="1">
                <a:solidFill>
                  <a:srgbClr val="000000"/>
                </a:solidFill>
                <a:latin typeface="Times New Roman"/>
                <a:ea typeface="Times New Roman"/>
                <a:cs typeface="Times New Roman"/>
                <a:sym typeface="Times New Roman"/>
              </a:rPr>
              <a:t>vi &lt;filename_NEW&gt; or &lt;filename_EXISTING&gt;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4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400"/>
              </a:spcBef>
              <a:spcAft>
                <a:spcPts val="0"/>
              </a:spcAft>
              <a:buNone/>
            </a:pPr>
            <a:r>
              <a:rPr lang="en" sz="1400" b="1">
                <a:solidFill>
                  <a:srgbClr val="000000"/>
                </a:solidFill>
                <a:latin typeface="Times New Roman"/>
                <a:ea typeface="Times New Roman"/>
                <a:cs typeface="Times New Roman"/>
                <a:sym typeface="Times New Roman"/>
              </a:rPr>
              <a:t>Supporting commands -</a:t>
            </a:r>
            <a:endParaRPr sz="1400" b="1">
              <a:solidFill>
                <a:srgbClr val="000000"/>
              </a:solidFill>
              <a:latin typeface="Times New Roman"/>
              <a:ea typeface="Times New Roman"/>
              <a:cs typeface="Times New Roman"/>
              <a:sym typeface="Times New Roman"/>
            </a:endParaRPr>
          </a:p>
          <a:p>
            <a:pPr marL="457200" lvl="0" indent="-317500" algn="l" rtl="0">
              <a:lnSpc>
                <a:spcPct val="115000"/>
              </a:lnSpc>
              <a:spcBef>
                <a:spcPts val="180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i </a:t>
            </a:r>
            <a:r>
              <a:rPr lang="en" sz="1400">
                <a:solidFill>
                  <a:srgbClr val="000000"/>
                </a:solidFill>
                <a:highlight>
                  <a:srgbClr val="FFFFFF"/>
                </a:highlight>
                <a:latin typeface="Times New Roman"/>
                <a:ea typeface="Times New Roman"/>
                <a:cs typeface="Times New Roman"/>
                <a:sym typeface="Times New Roman"/>
              </a:rPr>
              <a:t>- Insert at cursor (goes into insert mode)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a </a:t>
            </a:r>
            <a:r>
              <a:rPr lang="en" sz="1400">
                <a:solidFill>
                  <a:srgbClr val="000000"/>
                </a:solidFill>
                <a:highlight>
                  <a:srgbClr val="FFFFFF"/>
                </a:highlight>
                <a:latin typeface="Times New Roman"/>
                <a:ea typeface="Times New Roman"/>
                <a:cs typeface="Times New Roman"/>
                <a:sym typeface="Times New Roman"/>
              </a:rPr>
              <a:t>- Write after cursor (goes into insert mode)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A </a:t>
            </a:r>
            <a:r>
              <a:rPr lang="en" sz="1400">
                <a:solidFill>
                  <a:srgbClr val="000000"/>
                </a:solidFill>
                <a:highlight>
                  <a:srgbClr val="FFFFFF"/>
                </a:highlight>
                <a:latin typeface="Times New Roman"/>
                <a:ea typeface="Times New Roman"/>
                <a:cs typeface="Times New Roman"/>
                <a:sym typeface="Times New Roman"/>
              </a:rPr>
              <a:t>- Write at the end of line (goes into insert mode)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ESC </a:t>
            </a:r>
            <a:r>
              <a:rPr lang="en" sz="1400">
                <a:solidFill>
                  <a:srgbClr val="000000"/>
                </a:solidFill>
                <a:highlight>
                  <a:srgbClr val="FFFFFF"/>
                </a:highlight>
                <a:latin typeface="Times New Roman"/>
                <a:ea typeface="Times New Roman"/>
                <a:cs typeface="Times New Roman"/>
                <a:sym typeface="Times New Roman"/>
              </a:rPr>
              <a:t>- Terminate insert mode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u </a:t>
            </a:r>
            <a:r>
              <a:rPr lang="en" sz="1400">
                <a:solidFill>
                  <a:srgbClr val="000000"/>
                </a:solidFill>
                <a:highlight>
                  <a:srgbClr val="FFFFFF"/>
                </a:highlight>
                <a:latin typeface="Times New Roman"/>
                <a:ea typeface="Times New Roman"/>
                <a:cs typeface="Times New Roman"/>
                <a:sym typeface="Times New Roman"/>
              </a:rPr>
              <a:t>- Undo last change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U </a:t>
            </a:r>
            <a:r>
              <a:rPr lang="en" sz="1400">
                <a:solidFill>
                  <a:srgbClr val="000000"/>
                </a:solidFill>
                <a:highlight>
                  <a:srgbClr val="FFFFFF"/>
                </a:highlight>
                <a:latin typeface="Times New Roman"/>
                <a:ea typeface="Times New Roman"/>
                <a:cs typeface="Times New Roman"/>
                <a:sym typeface="Times New Roman"/>
              </a:rPr>
              <a:t>- Undo all changes to the entire line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o </a:t>
            </a:r>
            <a:r>
              <a:rPr lang="en" sz="1400">
                <a:solidFill>
                  <a:srgbClr val="000000"/>
                </a:solidFill>
                <a:highlight>
                  <a:srgbClr val="FFFFFF"/>
                </a:highlight>
                <a:latin typeface="Times New Roman"/>
                <a:ea typeface="Times New Roman"/>
                <a:cs typeface="Times New Roman"/>
                <a:sym typeface="Times New Roman"/>
              </a:rPr>
              <a:t>- Open a new line (goes into insert mode)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dd </a:t>
            </a:r>
            <a:r>
              <a:rPr lang="en" sz="1400">
                <a:solidFill>
                  <a:srgbClr val="000000"/>
                </a:solidFill>
                <a:highlight>
                  <a:srgbClr val="FFFFFF"/>
                </a:highlight>
                <a:latin typeface="Times New Roman"/>
                <a:ea typeface="Times New Roman"/>
                <a:cs typeface="Times New Roman"/>
                <a:sym typeface="Times New Roman"/>
              </a:rPr>
              <a:t>- Delete line</a:t>
            </a:r>
            <a:endParaRPr sz="1400">
              <a:solidFill>
                <a:srgbClr val="000000"/>
              </a:solidFill>
              <a:highlight>
                <a:srgbClr val="FFFFFF"/>
              </a:highlight>
              <a:latin typeface="Times New Roman"/>
              <a:ea typeface="Times New Roman"/>
              <a:cs typeface="Times New Roman"/>
              <a:sym typeface="Times New Roman"/>
            </a:endParaRPr>
          </a:p>
          <a:p>
            <a:pPr marL="0" lvl="0" indent="0" algn="l" rtl="0">
              <a:lnSpc>
                <a:spcPct val="115000"/>
              </a:lnSpc>
              <a:spcBef>
                <a:spcPts val="18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1100"/>
              <a:buFont typeface="Arial"/>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1600"/>
              </a:spcAft>
              <a:buNone/>
            </a:pPr>
            <a:endParaRPr sz="1400">
              <a:solidFill>
                <a:srgbClr val="000000"/>
              </a:solidFill>
              <a:latin typeface="Times New Roman"/>
              <a:ea typeface="Times New Roman"/>
              <a:cs typeface="Times New Roman"/>
              <a:sym typeface="Times New Roman"/>
            </a:endParaRPr>
          </a:p>
        </p:txBody>
      </p:sp>
      <p:sp>
        <p:nvSpPr>
          <p:cNvPr id="212" name="Google Shape;212;p39"/>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body" idx="1"/>
          </p:nvPr>
        </p:nvSpPr>
        <p:spPr>
          <a:xfrm>
            <a:off x="311700" y="638900"/>
            <a:ext cx="8520600" cy="4260900"/>
          </a:xfrm>
          <a:prstGeom prst="rect">
            <a:avLst/>
          </a:prstGeom>
        </p:spPr>
        <p:txBody>
          <a:bodyPr spcFirstLastPara="1" wrap="square" lIns="91425" tIns="91425" rIns="91425" bIns="91425" anchor="t" anchorCtr="0">
            <a:noAutofit/>
          </a:bodyPr>
          <a:lstStyle/>
          <a:p>
            <a:pPr marL="457200" lvl="0" indent="-317500" algn="l" rtl="0">
              <a:spcBef>
                <a:spcPts val="180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3dd </a:t>
            </a:r>
            <a:r>
              <a:rPr lang="en" sz="1400">
                <a:solidFill>
                  <a:srgbClr val="222222"/>
                </a:solidFill>
                <a:highlight>
                  <a:srgbClr val="FFFFFF"/>
                </a:highlight>
                <a:latin typeface="Times New Roman"/>
                <a:ea typeface="Times New Roman"/>
                <a:cs typeface="Times New Roman"/>
                <a:sym typeface="Times New Roman"/>
              </a:rPr>
              <a:t>- Delete 3 lines.</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D </a:t>
            </a:r>
            <a:r>
              <a:rPr lang="en" sz="1400">
                <a:solidFill>
                  <a:srgbClr val="222222"/>
                </a:solidFill>
                <a:highlight>
                  <a:srgbClr val="FFFFFF"/>
                </a:highlight>
                <a:latin typeface="Times New Roman"/>
                <a:ea typeface="Times New Roman"/>
                <a:cs typeface="Times New Roman"/>
                <a:sym typeface="Times New Roman"/>
              </a:rPr>
              <a:t>- Delete contents of line after the cursor</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C </a:t>
            </a:r>
            <a:r>
              <a:rPr lang="en" sz="1400">
                <a:solidFill>
                  <a:srgbClr val="222222"/>
                </a:solidFill>
                <a:highlight>
                  <a:srgbClr val="FFFFFF"/>
                </a:highlight>
                <a:latin typeface="Times New Roman"/>
                <a:ea typeface="Times New Roman"/>
                <a:cs typeface="Times New Roman"/>
                <a:sym typeface="Times New Roman"/>
              </a:rPr>
              <a:t>- Delete contents of a line after the cursor and insert new text. Press ESC key to end insertion.</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dw </a:t>
            </a:r>
            <a:r>
              <a:rPr lang="en" sz="1400">
                <a:solidFill>
                  <a:srgbClr val="222222"/>
                </a:solidFill>
                <a:highlight>
                  <a:srgbClr val="FFFFFF"/>
                </a:highlight>
                <a:latin typeface="Times New Roman"/>
                <a:ea typeface="Times New Roman"/>
                <a:cs typeface="Times New Roman"/>
                <a:sym typeface="Times New Roman"/>
              </a:rPr>
              <a:t>- Delete word</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4dw </a:t>
            </a:r>
            <a:r>
              <a:rPr lang="en" sz="1400">
                <a:solidFill>
                  <a:srgbClr val="222222"/>
                </a:solidFill>
                <a:highlight>
                  <a:srgbClr val="FFFFFF"/>
                </a:highlight>
                <a:latin typeface="Times New Roman"/>
                <a:ea typeface="Times New Roman"/>
                <a:cs typeface="Times New Roman"/>
                <a:sym typeface="Times New Roman"/>
              </a:rPr>
              <a:t>- Delete 4 words</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cw </a:t>
            </a:r>
            <a:r>
              <a:rPr lang="en" sz="1400">
                <a:solidFill>
                  <a:srgbClr val="222222"/>
                </a:solidFill>
                <a:highlight>
                  <a:srgbClr val="FFFFFF"/>
                </a:highlight>
                <a:latin typeface="Times New Roman"/>
                <a:ea typeface="Times New Roman"/>
                <a:cs typeface="Times New Roman"/>
                <a:sym typeface="Times New Roman"/>
              </a:rPr>
              <a:t>- Change word</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x </a:t>
            </a:r>
            <a:r>
              <a:rPr lang="en" sz="1400">
                <a:solidFill>
                  <a:srgbClr val="222222"/>
                </a:solidFill>
                <a:highlight>
                  <a:srgbClr val="FFFFFF"/>
                </a:highlight>
                <a:latin typeface="Times New Roman"/>
                <a:ea typeface="Times New Roman"/>
                <a:cs typeface="Times New Roman"/>
                <a:sym typeface="Times New Roman"/>
              </a:rPr>
              <a:t>- Delete character at the cursor</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r </a:t>
            </a:r>
            <a:r>
              <a:rPr lang="en" sz="1400">
                <a:solidFill>
                  <a:srgbClr val="222222"/>
                </a:solidFill>
                <a:highlight>
                  <a:srgbClr val="FFFFFF"/>
                </a:highlight>
                <a:latin typeface="Times New Roman"/>
                <a:ea typeface="Times New Roman"/>
                <a:cs typeface="Times New Roman"/>
                <a:sym typeface="Times New Roman"/>
              </a:rPr>
              <a:t>- Replace character</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R </a:t>
            </a:r>
            <a:r>
              <a:rPr lang="en" sz="1400">
                <a:solidFill>
                  <a:srgbClr val="222222"/>
                </a:solidFill>
                <a:highlight>
                  <a:srgbClr val="FFFFFF"/>
                </a:highlight>
                <a:latin typeface="Times New Roman"/>
                <a:ea typeface="Times New Roman"/>
                <a:cs typeface="Times New Roman"/>
                <a:sym typeface="Times New Roman"/>
              </a:rPr>
              <a:t>- Overwrite characters from cursor onward</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s </a:t>
            </a:r>
            <a:r>
              <a:rPr lang="en" sz="1400">
                <a:solidFill>
                  <a:srgbClr val="222222"/>
                </a:solidFill>
                <a:highlight>
                  <a:srgbClr val="FFFFFF"/>
                </a:highlight>
                <a:latin typeface="Times New Roman"/>
                <a:ea typeface="Times New Roman"/>
                <a:cs typeface="Times New Roman"/>
                <a:sym typeface="Times New Roman"/>
              </a:rPr>
              <a:t>- Substitute one character under cursor continue to insert</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b="1">
                <a:solidFill>
                  <a:srgbClr val="222222"/>
                </a:solidFill>
                <a:highlight>
                  <a:srgbClr val="FFFFFF"/>
                </a:highlight>
                <a:latin typeface="Times New Roman"/>
                <a:ea typeface="Times New Roman"/>
                <a:cs typeface="Times New Roman"/>
                <a:sym typeface="Times New Roman"/>
              </a:rPr>
              <a:t>S </a:t>
            </a:r>
            <a:r>
              <a:rPr lang="en" sz="1400">
                <a:solidFill>
                  <a:srgbClr val="222222"/>
                </a:solidFill>
                <a:highlight>
                  <a:srgbClr val="FFFFFF"/>
                </a:highlight>
                <a:latin typeface="Times New Roman"/>
                <a:ea typeface="Times New Roman"/>
                <a:cs typeface="Times New Roman"/>
                <a:sym typeface="Times New Roman"/>
              </a:rPr>
              <a:t>- Substitute entire line and begin to insert at the beginning of the line</a:t>
            </a:r>
            <a:endParaRPr sz="1400">
              <a:solidFill>
                <a:srgbClr val="22222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222222"/>
              </a:buClr>
              <a:buSzPts val="1400"/>
              <a:buFont typeface="Times New Roman"/>
              <a:buChar char="●"/>
            </a:pPr>
            <a:r>
              <a:rPr lang="en" sz="1400">
                <a:solidFill>
                  <a:srgbClr val="222222"/>
                </a:solidFill>
                <a:highlight>
                  <a:srgbClr val="FFFFFF"/>
                </a:highlight>
                <a:latin typeface="Times New Roman"/>
                <a:ea typeface="Times New Roman"/>
                <a:cs typeface="Times New Roman"/>
                <a:sym typeface="Times New Roman"/>
              </a:rPr>
              <a:t>~ - Change case of individual character</a:t>
            </a:r>
            <a:endParaRPr sz="1400">
              <a:solidFill>
                <a:srgbClr val="222222"/>
              </a:solidFill>
              <a:highlight>
                <a:srgbClr val="FFFFFF"/>
              </a:highlight>
              <a:latin typeface="Times New Roman"/>
              <a:ea typeface="Times New Roman"/>
              <a:cs typeface="Times New Roman"/>
              <a:sym typeface="Times New Roman"/>
            </a:endParaRPr>
          </a:p>
          <a:p>
            <a:pPr marL="457200" lvl="0" indent="0" algn="l" rtl="0">
              <a:spcBef>
                <a:spcPts val="1800"/>
              </a:spcBef>
              <a:spcAft>
                <a:spcPts val="0"/>
              </a:spcAft>
              <a:buNone/>
            </a:pPr>
            <a:endParaRPr sz="1400">
              <a:solidFill>
                <a:srgbClr val="222222"/>
              </a:solidFill>
              <a:highlight>
                <a:srgbClr val="FFFFFF"/>
              </a:highlight>
              <a:latin typeface="Times New Roman"/>
              <a:ea typeface="Times New Roman"/>
              <a:cs typeface="Times New Roman"/>
              <a:sym typeface="Times New Roman"/>
            </a:endParaRPr>
          </a:p>
          <a:p>
            <a:pPr marL="0" lvl="0" indent="0" algn="l" rtl="0">
              <a:spcBef>
                <a:spcPts val="1800"/>
              </a:spcBef>
              <a:spcAft>
                <a:spcPts val="1600"/>
              </a:spcAft>
              <a:buNone/>
            </a:pPr>
            <a:endParaRPr/>
          </a:p>
        </p:txBody>
      </p:sp>
      <p:sp>
        <p:nvSpPr>
          <p:cNvPr id="218" name="Google Shape;218;p40"/>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1"/>
          <p:cNvSpPr txBox="1">
            <a:spLocks noGrp="1"/>
          </p:cNvSpPr>
          <p:nvPr>
            <p:ph type="body" idx="1"/>
          </p:nvPr>
        </p:nvSpPr>
        <p:spPr>
          <a:xfrm>
            <a:off x="311700" y="846575"/>
            <a:ext cx="8520600" cy="46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b="1">
                <a:solidFill>
                  <a:schemeClr val="dk1"/>
                </a:solidFill>
                <a:highlight>
                  <a:schemeClr val="lt1"/>
                </a:highlight>
                <a:latin typeface="Times New Roman"/>
                <a:ea typeface="Times New Roman"/>
                <a:cs typeface="Times New Roman"/>
                <a:sym typeface="Times New Roman"/>
              </a:rPr>
              <a:t>16. ping  command</a:t>
            </a:r>
            <a:endParaRPr sz="1500" b="1">
              <a:solidFill>
                <a:schemeClr val="dk1"/>
              </a:solidFill>
              <a:highlight>
                <a:schemeClr val="lt1"/>
              </a:highlight>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The ping command stands for </a:t>
            </a:r>
            <a:r>
              <a:rPr lang="en" sz="1400" b="1">
                <a:solidFill>
                  <a:schemeClr val="dk1"/>
                </a:solidFill>
                <a:highlight>
                  <a:srgbClr val="FFFFFF"/>
                </a:highlight>
                <a:latin typeface="Times New Roman"/>
                <a:ea typeface="Times New Roman"/>
                <a:cs typeface="Times New Roman"/>
                <a:sym typeface="Times New Roman"/>
              </a:rPr>
              <a:t>(Packet INternet Groper)</a:t>
            </a:r>
            <a:r>
              <a:rPr lang="en" sz="1400">
                <a:solidFill>
                  <a:schemeClr val="dk1"/>
                </a:solidFill>
                <a:highlight>
                  <a:srgbClr val="FFFFFF"/>
                </a:highlight>
                <a:latin typeface="Times New Roman"/>
                <a:ea typeface="Times New Roman"/>
                <a:cs typeface="Times New Roman"/>
                <a:sym typeface="Times New Roman"/>
              </a:rPr>
              <a:t>. It checks the connectivity between two nodes that is whether a server is reachable or not. ping command keep executing and sends the packet until you interrupt.</a:t>
            </a:r>
            <a:endParaRPr sz="1400">
              <a:solidFill>
                <a:schemeClr val="dk1"/>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To stop from execution press </a:t>
            </a:r>
            <a:r>
              <a:rPr lang="en" sz="1400" b="1">
                <a:solidFill>
                  <a:schemeClr val="dk1"/>
                </a:solidFill>
                <a:highlight>
                  <a:srgbClr val="FFFFFF"/>
                </a:highlight>
                <a:latin typeface="Times New Roman"/>
                <a:ea typeface="Times New Roman"/>
                <a:cs typeface="Times New Roman"/>
                <a:sym typeface="Times New Roman"/>
              </a:rPr>
              <a:t>ctrl + c.</a:t>
            </a:r>
            <a:endParaRPr sz="1400" b="1">
              <a:solidFill>
                <a:schemeClr val="dk1"/>
              </a:solidFill>
              <a:highlight>
                <a:srgbClr val="FFFFFF"/>
              </a:highlight>
              <a:latin typeface="Times New Roman"/>
              <a:ea typeface="Times New Roman"/>
              <a:cs typeface="Times New Roman"/>
              <a:sym typeface="Times New Roman"/>
            </a:endParaRPr>
          </a:p>
          <a:p>
            <a:pPr marL="0" lvl="0" indent="457200" algn="ctr" rtl="0">
              <a:lnSpc>
                <a:spcPct val="100000"/>
              </a:lnSpc>
              <a:spcBef>
                <a:spcPts val="1000"/>
              </a:spcBef>
              <a:spcAft>
                <a:spcPts val="0"/>
              </a:spcAft>
              <a:buClr>
                <a:schemeClr val="dk1"/>
              </a:buClr>
              <a:buSzPts val="1100"/>
              <a:buFont typeface="Arial"/>
              <a:buNone/>
            </a:pPr>
            <a:r>
              <a:rPr lang="en" sz="1400" b="1">
                <a:solidFill>
                  <a:schemeClr val="dk1"/>
                </a:solidFill>
                <a:highlight>
                  <a:srgbClr val="FFFFFF"/>
                </a:highlight>
                <a:latin typeface="Times New Roman"/>
                <a:ea typeface="Times New Roman"/>
                <a:cs typeface="Times New Roman"/>
                <a:sym typeface="Times New Roman"/>
              </a:rPr>
              <a:t>Syntax : $</a:t>
            </a:r>
            <a:r>
              <a:rPr lang="en" sz="1400" b="1">
                <a:latin typeface="Times New Roman"/>
                <a:ea typeface="Times New Roman"/>
                <a:cs typeface="Times New Roman"/>
                <a:sym typeface="Times New Roman"/>
              </a:rPr>
              <a:t>ping [OPTIONS] DESTINATION</a:t>
            </a:r>
            <a:endParaRPr sz="1400" b="1">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100"/>
              <a:buFont typeface="Arial"/>
              <a:buNone/>
            </a:pPr>
            <a:r>
              <a:rPr lang="en" sz="1400" b="1">
                <a:solidFill>
                  <a:schemeClr val="dk1"/>
                </a:solidFill>
                <a:highlight>
                  <a:srgbClr val="FFFFFF"/>
                </a:highlight>
                <a:latin typeface="Times New Roman"/>
                <a:ea typeface="Times New Roman"/>
                <a:cs typeface="Times New Roman"/>
                <a:sym typeface="Times New Roman"/>
              </a:rPr>
              <a:t>Example : $</a:t>
            </a:r>
            <a:r>
              <a:rPr lang="en" sz="1400">
                <a:solidFill>
                  <a:schemeClr val="dk1"/>
                </a:solidFill>
                <a:latin typeface="Times New Roman"/>
                <a:ea typeface="Times New Roman"/>
                <a:cs typeface="Times New Roman"/>
                <a:sym typeface="Times New Roman"/>
              </a:rPr>
              <a:t>ping javatpoint.com  </a:t>
            </a:r>
            <a:endParaRPr sz="1150">
              <a:solidFill>
                <a:schemeClr val="dk1"/>
              </a:solidFill>
              <a:highlight>
                <a:srgbClr val="E0E0E0"/>
              </a:highlight>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You can use IP address also with ping command.</a:t>
            </a:r>
            <a:endParaRPr sz="1400">
              <a:solidFill>
                <a:schemeClr val="dk1"/>
              </a:solidFill>
              <a:highlight>
                <a:srgbClr val="FFFFFF"/>
              </a:highlight>
              <a:latin typeface="Times New Roman"/>
              <a:ea typeface="Times New Roman"/>
              <a:cs typeface="Times New Roman"/>
              <a:sym typeface="Times New Roman"/>
            </a:endParaRPr>
          </a:p>
          <a:p>
            <a:pPr marL="0" lvl="0" indent="457200" algn="l" rtl="0">
              <a:spcBef>
                <a:spcPts val="1000"/>
              </a:spcBef>
              <a:spcAft>
                <a:spcPts val="0"/>
              </a:spcAft>
              <a:buClr>
                <a:schemeClr val="dk1"/>
              </a:buClr>
              <a:buSzPts val="1100"/>
              <a:buFont typeface="Arial"/>
              <a:buNone/>
            </a:pPr>
            <a:r>
              <a:rPr lang="en" sz="1400" b="1">
                <a:solidFill>
                  <a:schemeClr val="dk1"/>
                </a:solidFill>
                <a:highlight>
                  <a:srgbClr val="FFFFFF"/>
                </a:highlight>
                <a:latin typeface="Times New Roman"/>
                <a:ea typeface="Times New Roman"/>
                <a:cs typeface="Times New Roman"/>
                <a:sym typeface="Times New Roman"/>
              </a:rPr>
              <a:t>Example: </a:t>
            </a:r>
            <a:r>
              <a:rPr lang="en" sz="1400">
                <a:solidFill>
                  <a:schemeClr val="dk1"/>
                </a:solidFill>
                <a:latin typeface="Times New Roman"/>
                <a:ea typeface="Times New Roman"/>
                <a:cs typeface="Times New Roman"/>
                <a:sym typeface="Times New Roman"/>
              </a:rPr>
              <a:t>ping 2.2.2.2  </a:t>
            </a:r>
            <a:endParaRPr sz="1400">
              <a:solidFill>
                <a:schemeClr val="dk1"/>
              </a:solidFill>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 sz="1400" b="1">
                <a:solidFill>
                  <a:srgbClr val="000000"/>
                </a:solidFill>
                <a:latin typeface="Times New Roman"/>
                <a:ea typeface="Times New Roman"/>
                <a:cs typeface="Times New Roman"/>
                <a:sym typeface="Times New Roman"/>
              </a:rPr>
              <a:t>Option : </a:t>
            </a:r>
            <a:endParaRPr sz="1400" b="1">
              <a:solidFill>
                <a:srgbClr val="000000"/>
              </a:solidFill>
              <a:latin typeface="Times New Roman"/>
              <a:ea typeface="Times New Roman"/>
              <a:cs typeface="Times New Roman"/>
              <a:sym typeface="Times New Roman"/>
            </a:endParaRPr>
          </a:p>
          <a:p>
            <a:pPr marL="0" lvl="0" indent="457200" algn="l" rtl="0">
              <a:spcBef>
                <a:spcPts val="1000"/>
              </a:spcBef>
              <a:spcAft>
                <a:spcPts val="0"/>
              </a:spcAft>
              <a:buClr>
                <a:schemeClr val="dk1"/>
              </a:buClr>
              <a:buSzPts val="1100"/>
              <a:buFont typeface="Arial"/>
              <a:buNone/>
            </a:pPr>
            <a:r>
              <a:rPr lang="en" sz="1400">
                <a:solidFill>
                  <a:schemeClr val="dk1"/>
                </a:solidFill>
                <a:highlight>
                  <a:srgbClr val="FFFFFF"/>
                </a:highlight>
                <a:latin typeface="Verdana"/>
                <a:ea typeface="Verdana"/>
                <a:cs typeface="Verdana"/>
                <a:sym typeface="Verdana"/>
              </a:rPr>
              <a:t>-c : To limit the ping packet without using </a:t>
            </a:r>
            <a:r>
              <a:rPr lang="en" sz="1400" b="1">
                <a:solidFill>
                  <a:schemeClr val="dk1"/>
                </a:solidFill>
                <a:highlight>
                  <a:srgbClr val="FFFFFF"/>
                </a:highlight>
                <a:latin typeface="Verdana"/>
                <a:ea typeface="Verdana"/>
                <a:cs typeface="Verdana"/>
                <a:sym typeface="Verdana"/>
              </a:rPr>
              <a:t>ctrl + c</a:t>
            </a:r>
            <a:r>
              <a:rPr lang="en" sz="1400">
                <a:solidFill>
                  <a:schemeClr val="dk1"/>
                </a:solidFill>
                <a:highlight>
                  <a:srgbClr val="FFFFFF"/>
                </a:highlight>
                <a:latin typeface="Verdana"/>
                <a:ea typeface="Verdana"/>
                <a:cs typeface="Verdana"/>
                <a:sym typeface="Verdana"/>
              </a:rPr>
              <a:t> use option c followed by the number of packet to be send.</a:t>
            </a:r>
            <a:endParaRPr sz="1400">
              <a:solidFill>
                <a:schemeClr val="dk1"/>
              </a:solidFill>
              <a:highlight>
                <a:srgbClr val="FFFFFF"/>
              </a:highlight>
              <a:latin typeface="Verdana"/>
              <a:ea typeface="Verdana"/>
              <a:cs typeface="Verdana"/>
              <a:sym typeface="Verdana"/>
            </a:endParaRPr>
          </a:p>
          <a:p>
            <a:pPr marL="0" lvl="0" indent="0" algn="l" rtl="0">
              <a:spcBef>
                <a:spcPts val="1000"/>
              </a:spcBef>
              <a:spcAft>
                <a:spcPts val="0"/>
              </a:spcAft>
              <a:buClr>
                <a:schemeClr val="dk1"/>
              </a:buClr>
              <a:buSzPts val="1100"/>
              <a:buFont typeface="Arial"/>
              <a:buNone/>
            </a:pPr>
            <a:r>
              <a:rPr lang="en" sz="1400" b="1">
                <a:solidFill>
                  <a:srgbClr val="000000"/>
                </a:solidFill>
                <a:highlight>
                  <a:srgbClr val="FFFFFF"/>
                </a:highlight>
                <a:latin typeface="Times New Roman"/>
                <a:ea typeface="Times New Roman"/>
                <a:cs typeface="Times New Roman"/>
                <a:sym typeface="Times New Roman"/>
              </a:rPr>
              <a:t>Syntax: $</a:t>
            </a:r>
            <a:r>
              <a:rPr lang="en" sz="1400">
                <a:solidFill>
                  <a:srgbClr val="000000"/>
                </a:solidFill>
                <a:latin typeface="Times New Roman"/>
                <a:ea typeface="Times New Roman"/>
                <a:cs typeface="Times New Roman"/>
                <a:sym typeface="Times New Roman"/>
              </a:rPr>
              <a:t>ping -c </a:t>
            </a:r>
            <a:r>
              <a:rPr lang="en" sz="1400" b="1">
                <a:solidFill>
                  <a:srgbClr val="000000"/>
                </a:solidFill>
                <a:latin typeface="Times New Roman"/>
                <a:ea typeface="Times New Roman"/>
                <a:cs typeface="Times New Roman"/>
                <a:sym typeface="Times New Roman"/>
              </a:rPr>
              <a:t>&lt;number&gt;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&lt;destination&gt;</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457200" algn="l" rtl="0">
              <a:spcBef>
                <a:spcPts val="1000"/>
              </a:spcBef>
              <a:spcAft>
                <a:spcPts val="0"/>
              </a:spcAft>
              <a:buClr>
                <a:schemeClr val="dk1"/>
              </a:buClr>
              <a:buSzPts val="1100"/>
              <a:buFont typeface="Arial"/>
              <a:buNone/>
            </a:pPr>
            <a:endParaRPr sz="1400">
              <a:solidFill>
                <a:schemeClr val="dk1"/>
              </a:solidFill>
              <a:highlight>
                <a:srgbClr val="FFFFFF"/>
              </a:highlight>
              <a:latin typeface="Verdana"/>
              <a:ea typeface="Verdana"/>
              <a:cs typeface="Verdana"/>
              <a:sym typeface="Verdana"/>
            </a:endParaRPr>
          </a:p>
          <a:p>
            <a:pPr marL="0" lvl="0" indent="0" algn="l" rtl="0">
              <a:spcBef>
                <a:spcPts val="1000"/>
              </a:spcBef>
              <a:spcAft>
                <a:spcPts val="0"/>
              </a:spcAft>
              <a:buClr>
                <a:schemeClr val="dk1"/>
              </a:buClr>
              <a:buSzPts val="1100"/>
              <a:buFont typeface="Arial"/>
              <a:buNone/>
            </a:pPr>
            <a:endParaRPr sz="1200" b="1">
              <a:solidFill>
                <a:schemeClr val="dk1"/>
              </a:solidFill>
              <a:highlight>
                <a:schemeClr val="lt1"/>
              </a:highlight>
              <a:latin typeface="Roboto"/>
              <a:ea typeface="Roboto"/>
              <a:cs typeface="Roboto"/>
              <a:sym typeface="Roboto"/>
            </a:endParaRPr>
          </a:p>
          <a:p>
            <a:pPr marL="0" lvl="0" indent="0" algn="l" rtl="0">
              <a:spcBef>
                <a:spcPts val="4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224" name="Google Shape;224;p41"/>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97125" y="177650"/>
            <a:ext cx="8520600" cy="5727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History of Linux</a:t>
            </a:r>
            <a:endParaRPr sz="2400" b="1" u="sng">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197125" y="863550"/>
            <a:ext cx="8520600" cy="4038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In 1991, </a:t>
            </a:r>
            <a:r>
              <a:rPr lang="en" sz="1600" b="1">
                <a:solidFill>
                  <a:srgbClr val="000000"/>
                </a:solidFill>
                <a:highlight>
                  <a:srgbClr val="FFFFFF"/>
                </a:highlight>
                <a:latin typeface="Times New Roman"/>
                <a:ea typeface="Times New Roman"/>
                <a:cs typeface="Times New Roman"/>
                <a:sym typeface="Times New Roman"/>
              </a:rPr>
              <a:t>Linus Torvalds</a:t>
            </a:r>
            <a:r>
              <a:rPr lang="en" sz="1600">
                <a:solidFill>
                  <a:srgbClr val="000000"/>
                </a:solidFill>
                <a:highlight>
                  <a:srgbClr val="FFFFFF"/>
                </a:highlight>
                <a:latin typeface="Times New Roman"/>
                <a:ea typeface="Times New Roman"/>
                <a:cs typeface="Times New Roman"/>
                <a:sym typeface="Times New Roman"/>
              </a:rPr>
              <a:t> a student at the university of </a:t>
            </a:r>
            <a:r>
              <a:rPr lang="en" sz="1600" b="1">
                <a:solidFill>
                  <a:srgbClr val="000000"/>
                </a:solidFill>
                <a:highlight>
                  <a:srgbClr val="FFFFFF"/>
                </a:highlight>
                <a:latin typeface="Times New Roman"/>
                <a:ea typeface="Times New Roman"/>
                <a:cs typeface="Times New Roman"/>
                <a:sym typeface="Times New Roman"/>
              </a:rPr>
              <a:t>Helsinki, Finland</a:t>
            </a:r>
            <a:r>
              <a:rPr lang="en" sz="1600">
                <a:solidFill>
                  <a:srgbClr val="000000"/>
                </a:solidFill>
                <a:highlight>
                  <a:srgbClr val="FFFFFF"/>
                </a:highlight>
                <a:latin typeface="Times New Roman"/>
                <a:ea typeface="Times New Roman"/>
                <a:cs typeface="Times New Roman"/>
                <a:sym typeface="Times New Roman"/>
              </a:rPr>
              <a:t>, thought to have a freely available academic version of Unix started writing its own code.</a:t>
            </a:r>
            <a:endParaRPr sz="1600">
              <a:solidFill>
                <a:srgbClr val="000000"/>
              </a:solidFill>
              <a:highlight>
                <a:srgbClr val="FFFFFF"/>
              </a:highlight>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Later this project became the Linux kernel. </a:t>
            </a:r>
            <a:endParaRPr sz="1600">
              <a:solidFill>
                <a:srgbClr val="000000"/>
              </a:solidFill>
              <a:highlight>
                <a:srgbClr val="FFFFFF"/>
              </a:highlight>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He wrote this program specially for his own PC as he wanted to use Unix 386 Intel computer but couldn't afford it. He did it on MINIX using GNU C compiler. GNU C compiler is still the main choice to compile Linux code but other compilers are also used like Intel C compiler.</a:t>
            </a:r>
            <a:endParaRPr sz="1600">
              <a:solidFill>
                <a:srgbClr val="000000"/>
              </a:solidFill>
              <a:highlight>
                <a:srgbClr val="FFFFFF"/>
              </a:highlight>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He started it just for fun but ended up with such a large project. Firstly he wanted to name it as 'Freax' but later it became 'Linux'.</a:t>
            </a:r>
            <a:endParaRPr sz="1600">
              <a:solidFill>
                <a:srgbClr val="000000"/>
              </a:solidFill>
              <a:highlight>
                <a:srgbClr val="FFFFFF"/>
              </a:highlight>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Linux uses most of its tools from GNU software and are under GNU copyright. In 1992, he released the kernel under GNU General Public License.</a:t>
            </a: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1000"/>
              </a:spcBef>
              <a:spcAft>
                <a:spcPts val="1600"/>
              </a:spcAft>
              <a:buNone/>
            </a:pPr>
            <a:endParaRPr sz="1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body" idx="1"/>
          </p:nvPr>
        </p:nvSpPr>
        <p:spPr>
          <a:xfrm>
            <a:off x="311700" y="919800"/>
            <a:ext cx="8520600" cy="2746800"/>
          </a:xfrm>
          <a:prstGeom prst="rect">
            <a:avLst/>
          </a:prstGeom>
        </p:spPr>
        <p:txBody>
          <a:bodyPr spcFirstLastPara="1" wrap="square" lIns="91425" tIns="91425" rIns="91425" bIns="91425" anchor="t" anchorCtr="0">
            <a:noAutofit/>
          </a:bodyPr>
          <a:lstStyle/>
          <a:p>
            <a:pPr marL="0" lvl="0" indent="0" algn="l" rtl="0">
              <a:lnSpc>
                <a:spcPct val="171429"/>
              </a:lnSpc>
              <a:spcBef>
                <a:spcPts val="0"/>
              </a:spcBef>
              <a:spcAft>
                <a:spcPts val="0"/>
              </a:spcAft>
              <a:buNone/>
            </a:pPr>
            <a:r>
              <a:rPr lang="en" sz="1500" b="1">
                <a:solidFill>
                  <a:schemeClr val="dk1"/>
                </a:solidFill>
                <a:highlight>
                  <a:srgbClr val="FFFFFF"/>
                </a:highlight>
                <a:latin typeface="Times New Roman"/>
                <a:ea typeface="Times New Roman"/>
                <a:cs typeface="Times New Roman"/>
                <a:sym typeface="Times New Roman"/>
              </a:rPr>
              <a:t>17. cal command</a:t>
            </a:r>
            <a:endParaRPr sz="1400" b="1">
              <a:solidFill>
                <a:schemeClr val="dk1"/>
              </a:solidFill>
              <a:highlight>
                <a:srgbClr val="FFFFFF"/>
              </a:highlight>
              <a:latin typeface="Times New Roman"/>
              <a:ea typeface="Times New Roman"/>
              <a:cs typeface="Times New Roman"/>
              <a:sym typeface="Times New Roman"/>
            </a:endParaRPr>
          </a:p>
          <a:p>
            <a:pPr marL="0" lvl="0" indent="0" algn="l" rtl="0">
              <a:lnSpc>
                <a:spcPct val="171429"/>
              </a:lnSpc>
              <a:spcBef>
                <a:spcPts val="800"/>
              </a:spcBef>
              <a:spcAft>
                <a:spcPts val="0"/>
              </a:spcAft>
              <a:buNone/>
            </a:pPr>
            <a:r>
              <a:rPr lang="en" sz="1400">
                <a:solidFill>
                  <a:schemeClr val="dk1"/>
                </a:solidFill>
                <a:highlight>
                  <a:srgbClr val="FFFFFF"/>
                </a:highlight>
                <a:latin typeface="Times New Roman"/>
                <a:ea typeface="Times New Roman"/>
                <a:cs typeface="Times New Roman"/>
                <a:sym typeface="Times New Roman"/>
              </a:rPr>
              <a:t>cal command shows current month calendar as output.</a:t>
            </a:r>
            <a:endParaRPr sz="1400">
              <a:solidFill>
                <a:schemeClr val="dk1"/>
              </a:solidFill>
              <a:highlight>
                <a:srgbClr val="FFFFFF"/>
              </a:highlight>
              <a:latin typeface="Times New Roman"/>
              <a:ea typeface="Times New Roman"/>
              <a:cs typeface="Times New Roman"/>
              <a:sym typeface="Times New Roman"/>
            </a:endParaRPr>
          </a:p>
          <a:p>
            <a:pPr marL="0" lvl="0" indent="0" algn="l" rtl="0">
              <a:lnSpc>
                <a:spcPct val="171429"/>
              </a:lnSpc>
              <a:spcBef>
                <a:spcPts val="800"/>
              </a:spcBef>
              <a:spcAft>
                <a:spcPts val="0"/>
              </a:spcAft>
              <a:buNone/>
            </a:pPr>
            <a:r>
              <a:rPr lang="en" sz="1400" b="1">
                <a:solidFill>
                  <a:schemeClr val="dk1"/>
                </a:solidFill>
                <a:highlight>
                  <a:srgbClr val="FFFFFF"/>
                </a:highlight>
                <a:latin typeface="Times New Roman"/>
                <a:ea typeface="Times New Roman"/>
                <a:cs typeface="Times New Roman"/>
                <a:sym typeface="Times New Roman"/>
              </a:rPr>
              <a:t>cal </a:t>
            </a:r>
            <a:r>
              <a:rPr lang="en" sz="1400">
                <a:solidFill>
                  <a:schemeClr val="dk1"/>
                </a:solidFill>
                <a:highlight>
                  <a:srgbClr val="FFFFFF"/>
                </a:highlight>
                <a:latin typeface="Times New Roman"/>
                <a:ea typeface="Times New Roman"/>
                <a:cs typeface="Times New Roman"/>
                <a:sym typeface="Times New Roman"/>
              </a:rPr>
              <a:t> command is a calendar command in Linux which is used to see the calendar of a specific month or a whole year.</a:t>
            </a:r>
            <a:endParaRPr sz="1400">
              <a:solidFill>
                <a:schemeClr val="dk1"/>
              </a:solidFill>
              <a:highlight>
                <a:srgbClr val="FFFFFF"/>
              </a:highlight>
              <a:latin typeface="Times New Roman"/>
              <a:ea typeface="Times New Roman"/>
              <a:cs typeface="Times New Roman"/>
              <a:sym typeface="Times New Roman"/>
            </a:endParaRPr>
          </a:p>
          <a:p>
            <a:pPr marL="0" lvl="0" indent="0" algn="ctr" rtl="0">
              <a:lnSpc>
                <a:spcPct val="171429"/>
              </a:lnSpc>
              <a:spcBef>
                <a:spcPts val="800"/>
              </a:spcBef>
              <a:spcAft>
                <a:spcPts val="0"/>
              </a:spcAft>
              <a:buNone/>
            </a:pPr>
            <a:r>
              <a:rPr lang="en" sz="1400">
                <a:solidFill>
                  <a:schemeClr val="dk1"/>
                </a:solidFill>
                <a:highlight>
                  <a:srgbClr val="FFFFFF"/>
                </a:highlight>
                <a:latin typeface="Times New Roman"/>
                <a:ea typeface="Times New Roman"/>
                <a:cs typeface="Times New Roman"/>
                <a:sym typeface="Times New Roman"/>
              </a:rPr>
              <a:t>	</a:t>
            </a:r>
            <a:r>
              <a:rPr lang="en" sz="1400" b="1">
                <a:solidFill>
                  <a:schemeClr val="dk1"/>
                </a:solidFill>
                <a:highlight>
                  <a:srgbClr val="FFFFFF"/>
                </a:highlight>
                <a:latin typeface="Times New Roman"/>
                <a:ea typeface="Times New Roman"/>
                <a:cs typeface="Times New Roman"/>
                <a:sym typeface="Times New Roman"/>
              </a:rPr>
              <a:t>Syntax - $</a:t>
            </a:r>
            <a:r>
              <a:rPr lang="en" sz="1400" b="1">
                <a:solidFill>
                  <a:srgbClr val="000000"/>
                </a:solidFill>
                <a:latin typeface="Times New Roman"/>
                <a:ea typeface="Times New Roman"/>
                <a:cs typeface="Times New Roman"/>
                <a:sym typeface="Times New Roman"/>
              </a:rPr>
              <a:t>cal</a:t>
            </a:r>
            <a:r>
              <a:rPr lang="en" sz="1400" b="1">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&lt;month&gt; &lt;year&gt; </a:t>
            </a:r>
            <a:r>
              <a:rPr lang="en" sz="1000" b="1">
                <a:solidFill>
                  <a:schemeClr val="dk1"/>
                </a:solidFill>
                <a:latin typeface="Times New Roman"/>
                <a:ea typeface="Times New Roman"/>
                <a:cs typeface="Times New Roman"/>
                <a:sym typeface="Times New Roman"/>
              </a:rPr>
              <a:t> </a:t>
            </a:r>
            <a:endParaRPr sz="1400" b="1">
              <a:solidFill>
                <a:schemeClr val="dk1"/>
              </a:solidFill>
              <a:highlight>
                <a:srgbClr val="E0E0E0"/>
              </a:highlight>
              <a:latin typeface="Times New Roman"/>
              <a:ea typeface="Times New Roman"/>
              <a:cs typeface="Times New Roman"/>
              <a:sym typeface="Times New Roman"/>
            </a:endParaRPr>
          </a:p>
          <a:p>
            <a:pPr marL="0" lvl="0" indent="0" algn="l" rtl="0">
              <a:lnSpc>
                <a:spcPct val="171429"/>
              </a:lnSpc>
              <a:spcBef>
                <a:spcPts val="800"/>
              </a:spcBef>
              <a:spcAft>
                <a:spcPts val="0"/>
              </a:spcAft>
              <a:buClr>
                <a:schemeClr val="dk1"/>
              </a:buClr>
              <a:buSzPts val="1100"/>
              <a:buFont typeface="Arial"/>
              <a:buNone/>
            </a:pPr>
            <a:endParaRPr sz="1400">
              <a:solidFill>
                <a:schemeClr val="dk1"/>
              </a:solidFill>
              <a:highlight>
                <a:srgbClr val="FFFFFF"/>
              </a:highlight>
              <a:latin typeface="Roboto"/>
              <a:ea typeface="Roboto"/>
              <a:cs typeface="Roboto"/>
              <a:sym typeface="Roboto"/>
            </a:endParaRPr>
          </a:p>
          <a:p>
            <a:pPr marL="0" lvl="0" indent="0" algn="l" rtl="0">
              <a:lnSpc>
                <a:spcPct val="171429"/>
              </a:lnSpc>
              <a:spcBef>
                <a:spcPts val="800"/>
              </a:spcBef>
              <a:spcAft>
                <a:spcPts val="0"/>
              </a:spcAft>
              <a:buClr>
                <a:schemeClr val="dk1"/>
              </a:buClr>
              <a:buSzPts val="1100"/>
              <a:buFont typeface="Arial"/>
              <a:buNone/>
            </a:pPr>
            <a:endParaRPr sz="1400">
              <a:solidFill>
                <a:schemeClr val="dk1"/>
              </a:solidFill>
              <a:highlight>
                <a:srgbClr val="FFFFFF"/>
              </a:highlight>
              <a:latin typeface="Roboto"/>
              <a:ea typeface="Roboto"/>
              <a:cs typeface="Roboto"/>
              <a:sym typeface="Roboto"/>
            </a:endParaRPr>
          </a:p>
          <a:p>
            <a:pPr marL="0" lvl="0" indent="0" algn="l" rtl="0">
              <a:spcBef>
                <a:spcPts val="800"/>
              </a:spcBef>
              <a:spcAft>
                <a:spcPts val="1600"/>
              </a:spcAft>
              <a:buNone/>
            </a:pPr>
            <a:endParaRPr sz="1400"/>
          </a:p>
        </p:txBody>
      </p:sp>
      <p:sp>
        <p:nvSpPr>
          <p:cNvPr id="230" name="Google Shape;230;p42"/>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body" idx="1"/>
          </p:nvPr>
        </p:nvSpPr>
        <p:spPr>
          <a:xfrm>
            <a:off x="159300" y="712925"/>
            <a:ext cx="8661300" cy="43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000000"/>
                </a:solidFill>
                <a:latin typeface="Times New Roman"/>
                <a:ea typeface="Times New Roman"/>
                <a:cs typeface="Times New Roman"/>
                <a:sym typeface="Times New Roman"/>
              </a:rPr>
              <a:t>18. Sudo Command</a:t>
            </a:r>
            <a:endParaRPr sz="14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a:t>
            </a:r>
            <a:r>
              <a:rPr lang="en" sz="1400" b="1">
                <a:solidFill>
                  <a:srgbClr val="000000"/>
                </a:solidFill>
                <a:highlight>
                  <a:srgbClr val="FFFFFF"/>
                </a:highlight>
                <a:latin typeface="Times New Roman"/>
                <a:ea typeface="Times New Roman"/>
                <a:cs typeface="Times New Roman"/>
                <a:sym typeface="Times New Roman"/>
              </a:rPr>
              <a:t>sudo command</a:t>
            </a:r>
            <a:r>
              <a:rPr lang="en" sz="1400">
                <a:solidFill>
                  <a:srgbClr val="000000"/>
                </a:solidFill>
                <a:highlight>
                  <a:srgbClr val="FFFFFF"/>
                </a:highlight>
                <a:latin typeface="Times New Roman"/>
                <a:ea typeface="Times New Roman"/>
                <a:cs typeface="Times New Roman"/>
                <a:sym typeface="Times New Roman"/>
              </a:rPr>
              <a:t> allows you to run programs with the security privileges of another user (by default, as the superuser). It prompts you for your personal password and confirms your request to execute a </a:t>
            </a:r>
            <a:r>
              <a:rPr lang="en" sz="1400" b="1">
                <a:solidFill>
                  <a:srgbClr val="000000"/>
                </a:solidFill>
                <a:highlight>
                  <a:srgbClr val="FFFFFF"/>
                </a:highlight>
                <a:latin typeface="Times New Roman"/>
                <a:ea typeface="Times New Roman"/>
                <a:cs typeface="Times New Roman"/>
                <a:sym typeface="Times New Roman"/>
              </a:rPr>
              <a:t>command</a:t>
            </a:r>
            <a:r>
              <a:rPr lang="en" sz="1400">
                <a:solidFill>
                  <a:srgbClr val="000000"/>
                </a:solidFill>
                <a:highlight>
                  <a:srgbClr val="FFFFFF"/>
                </a:highlight>
                <a:latin typeface="Times New Roman"/>
                <a:ea typeface="Times New Roman"/>
                <a:cs typeface="Times New Roman"/>
                <a:sym typeface="Times New Roman"/>
              </a:rPr>
              <a:t> by checking a file, called </a:t>
            </a:r>
            <a:r>
              <a:rPr lang="en" sz="1400" b="1">
                <a:solidFill>
                  <a:srgbClr val="000000"/>
                </a:solidFill>
                <a:highlight>
                  <a:srgbClr val="FFFFFF"/>
                </a:highlight>
                <a:latin typeface="Times New Roman"/>
                <a:ea typeface="Times New Roman"/>
                <a:cs typeface="Times New Roman"/>
                <a:sym typeface="Times New Roman"/>
              </a:rPr>
              <a:t>sudoers</a:t>
            </a:r>
            <a:r>
              <a:rPr lang="en" sz="1400">
                <a:solidFill>
                  <a:srgbClr val="000000"/>
                </a:solidFill>
                <a:highlight>
                  <a:srgbClr val="FFFFFF"/>
                </a:highlight>
                <a:latin typeface="Times New Roman"/>
                <a:ea typeface="Times New Roman"/>
                <a:cs typeface="Times New Roman"/>
                <a:sym typeface="Times New Roman"/>
              </a:rPr>
              <a:t> , which the system administrator configures.</a:t>
            </a:r>
            <a:endParaRPr sz="1400">
              <a:solidFill>
                <a:srgbClr val="000000"/>
              </a:solidFill>
              <a:highlight>
                <a:srgbClr val="FFFFFF"/>
              </a:highlight>
              <a:latin typeface="Times New Roman"/>
              <a:ea typeface="Times New Roman"/>
              <a:cs typeface="Times New Roman"/>
              <a:sym typeface="Times New Roman"/>
            </a:endParaRPr>
          </a:p>
          <a:p>
            <a:pPr marL="0" lvl="0" indent="0" algn="ctr" rtl="0">
              <a:spcBef>
                <a:spcPts val="1600"/>
              </a:spcBef>
              <a:spcAft>
                <a:spcPts val="0"/>
              </a:spcAft>
              <a:buNone/>
            </a:pPr>
            <a:r>
              <a:rPr lang="en" sz="1400" b="1">
                <a:solidFill>
                  <a:srgbClr val="000000"/>
                </a:solidFill>
                <a:highlight>
                  <a:srgbClr val="FFFFFF"/>
                </a:highlight>
                <a:latin typeface="Times New Roman"/>
                <a:ea typeface="Times New Roman"/>
                <a:cs typeface="Times New Roman"/>
                <a:sym typeface="Times New Roman"/>
              </a:rPr>
              <a:t>Syntax - $sudo [option]</a:t>
            </a:r>
            <a:endParaRPr sz="1400" b="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en" sz="1400" b="1">
                <a:solidFill>
                  <a:srgbClr val="000000"/>
                </a:solidFill>
                <a:highlight>
                  <a:srgbClr val="FFFFFF"/>
                </a:highlight>
                <a:latin typeface="Times New Roman"/>
                <a:ea typeface="Times New Roman"/>
                <a:cs typeface="Times New Roman"/>
                <a:sym typeface="Times New Roman"/>
              </a:rPr>
              <a:t>Options</a:t>
            </a:r>
            <a:endParaRPr sz="1400" b="1">
              <a:solidFill>
                <a:srgbClr val="000000"/>
              </a:solidFill>
              <a:highlight>
                <a:srgbClr val="FFFFFF"/>
              </a:highlight>
              <a:latin typeface="Times New Roman"/>
              <a:ea typeface="Times New Roman"/>
              <a:cs typeface="Times New Roman"/>
              <a:sym typeface="Times New Roman"/>
            </a:endParaRPr>
          </a:p>
          <a:p>
            <a:pPr marL="457200" lvl="0" indent="-317500" algn="l" rtl="0">
              <a:spcBef>
                <a:spcPts val="160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$sudo -V:</a:t>
            </a:r>
            <a:r>
              <a:rPr lang="en" sz="1400">
                <a:solidFill>
                  <a:srgbClr val="000000"/>
                </a:solidFill>
                <a:highlight>
                  <a:srgbClr val="FFFFFF"/>
                </a:highlight>
                <a:latin typeface="Times New Roman"/>
                <a:ea typeface="Times New Roman"/>
                <a:cs typeface="Times New Roman"/>
                <a:sym typeface="Times New Roman"/>
              </a:rPr>
              <a:t> The -V (version) option causes sudo to print the version number and exit. If the invoking user is already root, the -V option will print out a list of the defaults sudo was compiled with.</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$sudo -l:</a:t>
            </a:r>
            <a:r>
              <a:rPr lang="en" sz="1400">
                <a:solidFill>
                  <a:srgbClr val="000000"/>
                </a:solidFill>
                <a:highlight>
                  <a:srgbClr val="FFFFFF"/>
                </a:highlight>
                <a:latin typeface="Times New Roman"/>
                <a:ea typeface="Times New Roman"/>
                <a:cs typeface="Times New Roman"/>
                <a:sym typeface="Times New Roman"/>
              </a:rPr>
              <a:t> The -l (list) option will print out the commands allowed (and forbidden) the user on the current host.</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$sudo -h or –help:</a:t>
            </a:r>
            <a:r>
              <a:rPr lang="en" sz="1400">
                <a:solidFill>
                  <a:srgbClr val="000000"/>
                </a:solidFill>
                <a:highlight>
                  <a:srgbClr val="FFFFFF"/>
                </a:highlight>
                <a:latin typeface="Times New Roman"/>
                <a:ea typeface="Times New Roman"/>
                <a:cs typeface="Times New Roman"/>
                <a:sym typeface="Times New Roman"/>
              </a:rPr>
              <a:t> The -h (help) option causes sudo to print a usage message and exit.</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$sudo -v:</a:t>
            </a:r>
            <a:r>
              <a:rPr lang="en" sz="1400">
                <a:solidFill>
                  <a:srgbClr val="000000"/>
                </a:solidFill>
                <a:highlight>
                  <a:srgbClr val="FFFFFF"/>
                </a:highlight>
                <a:latin typeface="Times New Roman"/>
                <a:ea typeface="Times New Roman"/>
                <a:cs typeface="Times New Roman"/>
                <a:sym typeface="Times New Roman"/>
              </a:rPr>
              <a:t> If, given the -v (validate) option, sudo will update the user’s timestamp, prompting for the user’s password if necessary.</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b="1">
                <a:solidFill>
                  <a:srgbClr val="000000"/>
                </a:solidFill>
                <a:highlight>
                  <a:srgbClr val="FFFFFF"/>
                </a:highlight>
                <a:latin typeface="Times New Roman"/>
                <a:ea typeface="Times New Roman"/>
                <a:cs typeface="Times New Roman"/>
                <a:sym typeface="Times New Roman"/>
              </a:rPr>
              <a:t>$sudo</a:t>
            </a:r>
            <a:r>
              <a:rPr lang="en" sz="1400">
                <a:solidFill>
                  <a:srgbClr val="000000"/>
                </a:solidFill>
                <a:highlight>
                  <a:srgbClr val="FFFFFF"/>
                </a:highlight>
                <a:latin typeface="Times New Roman"/>
                <a:ea typeface="Times New Roman"/>
                <a:cs typeface="Times New Roman"/>
                <a:sym typeface="Times New Roman"/>
              </a:rPr>
              <a:t> </a:t>
            </a:r>
            <a:r>
              <a:rPr lang="en" sz="1400" b="1">
                <a:solidFill>
                  <a:srgbClr val="000000"/>
                </a:solidFill>
                <a:highlight>
                  <a:srgbClr val="FFFFFF"/>
                </a:highlight>
                <a:latin typeface="Times New Roman"/>
                <a:ea typeface="Times New Roman"/>
                <a:cs typeface="Times New Roman"/>
                <a:sym typeface="Times New Roman"/>
              </a:rPr>
              <a:t> -k:</a:t>
            </a:r>
            <a:r>
              <a:rPr lang="en" sz="1400">
                <a:solidFill>
                  <a:srgbClr val="000000"/>
                </a:solidFill>
                <a:highlight>
                  <a:srgbClr val="FFFFFF"/>
                </a:highlight>
                <a:latin typeface="Times New Roman"/>
                <a:ea typeface="Times New Roman"/>
                <a:cs typeface="Times New Roman"/>
                <a:sym typeface="Times New Roman"/>
              </a:rPr>
              <a:t> The -k (kill) option to sudo invalidates the user’s timestamp.So, the next time sudo is run a password will be required.</a:t>
            </a:r>
            <a:endParaRPr sz="1400">
              <a:solidFill>
                <a:srgbClr val="000000"/>
              </a:solidFill>
              <a:highlight>
                <a:srgbClr val="FFFFFF"/>
              </a:highlight>
              <a:latin typeface="Times New Roman"/>
              <a:ea typeface="Times New Roman"/>
              <a:cs typeface="Times New Roman"/>
              <a:sym typeface="Times New Roman"/>
            </a:endParaRPr>
          </a:p>
          <a:p>
            <a:pPr marL="457200" lvl="0" indent="0" algn="l" rtl="0">
              <a:spcBef>
                <a:spcPts val="1600"/>
              </a:spcBef>
              <a:spcAft>
                <a:spcPts val="1600"/>
              </a:spcAft>
              <a:buNone/>
            </a:pPr>
            <a:endParaRPr sz="1400">
              <a:solidFill>
                <a:srgbClr val="000000"/>
              </a:solidFill>
              <a:highlight>
                <a:srgbClr val="FFFFFF"/>
              </a:highlight>
              <a:latin typeface="Times New Roman"/>
              <a:ea typeface="Times New Roman"/>
              <a:cs typeface="Times New Roman"/>
              <a:sym typeface="Times New Roman"/>
            </a:endParaRPr>
          </a:p>
        </p:txBody>
      </p:sp>
      <p:sp>
        <p:nvSpPr>
          <p:cNvPr id="236" name="Google Shape;236;p43"/>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a:spLocks noGrp="1"/>
          </p:cNvSpPr>
          <p:nvPr>
            <p:ph type="body" idx="1"/>
          </p:nvPr>
        </p:nvSpPr>
        <p:spPr>
          <a:xfrm>
            <a:off x="284100" y="829850"/>
            <a:ext cx="8575800" cy="45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000000"/>
                </a:solidFill>
                <a:latin typeface="Times New Roman"/>
                <a:ea typeface="Times New Roman"/>
                <a:cs typeface="Times New Roman"/>
                <a:sym typeface="Times New Roman"/>
              </a:rPr>
              <a:t>19. Man command</a:t>
            </a:r>
            <a:endParaRPr sz="1500" b="1">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"man" is a short term for manual page. In unix like operating systems such as linux, man is an interface to view the system's reference manual.A user can request to display a man page by simply typing man followed by a space and then argument. Here its argument can be a command, utility or function. A manual page associated with each of these arguments is displayed.</a:t>
            </a:r>
            <a:endParaRPr sz="1400">
              <a:solidFill>
                <a:srgbClr val="000000"/>
              </a:solidFill>
              <a:highlight>
                <a:srgbClr val="FFFFFF"/>
              </a:highlight>
              <a:latin typeface="Times New Roman"/>
              <a:ea typeface="Times New Roman"/>
              <a:cs typeface="Times New Roman"/>
              <a:sym typeface="Times New Roman"/>
            </a:endParaRPr>
          </a:p>
          <a:p>
            <a:pPr marL="0" lvl="0" indent="0" algn="ctr" rtl="0">
              <a:spcBef>
                <a:spcPts val="1600"/>
              </a:spcBef>
              <a:spcAft>
                <a:spcPts val="0"/>
              </a:spcAft>
              <a:buNone/>
            </a:pPr>
            <a:r>
              <a:rPr lang="en" sz="1400" b="1">
                <a:solidFill>
                  <a:srgbClr val="000000"/>
                </a:solidFill>
                <a:highlight>
                  <a:srgbClr val="FFFFFF"/>
                </a:highlight>
                <a:latin typeface="Times New Roman"/>
                <a:ea typeface="Times New Roman"/>
                <a:cs typeface="Times New Roman"/>
                <a:sym typeface="Times New Roman"/>
              </a:rPr>
              <a:t>Syntax of man: </a:t>
            </a:r>
            <a:r>
              <a:rPr lang="en" sz="1400" b="1">
                <a:solidFill>
                  <a:srgbClr val="000000"/>
                </a:solidFill>
                <a:latin typeface="Times New Roman"/>
                <a:ea typeface="Times New Roman"/>
                <a:cs typeface="Times New Roman"/>
                <a:sym typeface="Times New Roman"/>
              </a:rPr>
              <a:t>man [option(s)] keyword(s)</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 sz="1400">
                <a:solidFill>
                  <a:srgbClr val="000000"/>
                </a:solidFill>
                <a:highlight>
                  <a:srgbClr val="FFFFFF"/>
                </a:highlight>
                <a:latin typeface="Times New Roman"/>
                <a:ea typeface="Times New Roman"/>
                <a:cs typeface="Times New Roman"/>
                <a:sym typeface="Times New Roman"/>
              </a:rPr>
              <a:t>But generally [option(s)] are not used. Only keyword is written as an argument.</a:t>
            </a:r>
            <a:endParaRPr sz="1400">
              <a:solidFill>
                <a:srgbClr val="000000"/>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r>
              <a:rPr lang="en" sz="1400" b="1">
                <a:solidFill>
                  <a:srgbClr val="000000"/>
                </a:solidFill>
                <a:latin typeface="Times New Roman"/>
                <a:ea typeface="Times New Roman"/>
                <a:cs typeface="Times New Roman"/>
                <a:sym typeface="Times New Roman"/>
              </a:rPr>
              <a:t>Options </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457200" lvl="0" indent="-317500" algn="l" rtl="0">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t>
            </a:r>
            <a:r>
              <a:rPr lang="en" sz="1400">
                <a:solidFill>
                  <a:srgbClr val="000000"/>
                </a:solidFill>
                <a:highlight>
                  <a:srgbClr val="FFFFFF"/>
                </a:highlight>
                <a:latin typeface="Times New Roman"/>
                <a:ea typeface="Times New Roman"/>
                <a:cs typeface="Times New Roman"/>
                <a:sym typeface="Times New Roman"/>
              </a:rPr>
              <a:t>man -aw -List all available sections of a command.</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725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$man -a - To view all man pages of a command.</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725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$sman -k (apropos) - Shows a list of results in man page containing a keyword match.</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725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$man -f, whatis - It displays description from manual page if available.</a:t>
            </a:r>
            <a:endParaRPr sz="1400">
              <a:solidFill>
                <a:srgbClr val="000000"/>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spcBef>
                <a:spcPts val="1000"/>
              </a:spcBef>
              <a:spcAft>
                <a:spcPts val="1600"/>
              </a:spcAft>
              <a:buNone/>
            </a:pPr>
            <a:endParaRPr sz="1400">
              <a:solidFill>
                <a:srgbClr val="000000"/>
              </a:solidFill>
              <a:latin typeface="Times New Roman"/>
              <a:ea typeface="Times New Roman"/>
              <a:cs typeface="Times New Roman"/>
              <a:sym typeface="Times New Roman"/>
            </a:endParaRPr>
          </a:p>
        </p:txBody>
      </p:sp>
      <p:sp>
        <p:nvSpPr>
          <p:cNvPr id="242" name="Google Shape;242;p44"/>
          <p:cNvSpPr txBox="1">
            <a:spLocks noGrp="1"/>
          </p:cNvSpPr>
          <p:nvPr>
            <p:ph type="title"/>
          </p:nvPr>
        </p:nvSpPr>
        <p:spPr>
          <a:xfrm>
            <a:off x="159300" y="140225"/>
            <a:ext cx="8520600" cy="572700"/>
          </a:xfrm>
          <a:prstGeom prst="rect">
            <a:avLst/>
          </a:prstGeom>
          <a:solidFill>
            <a:srgbClr val="00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Basic commands (contd.):</a:t>
            </a:r>
            <a:endParaRPr sz="2400" b="1" u="sng">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body" idx="1"/>
          </p:nvPr>
        </p:nvSpPr>
        <p:spPr>
          <a:xfrm>
            <a:off x="1638400" y="1161400"/>
            <a:ext cx="5715000" cy="26859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endParaRPr sz="5000" b="1" i="1">
              <a:latin typeface="Times New Roman"/>
              <a:ea typeface="Times New Roman"/>
              <a:cs typeface="Times New Roman"/>
              <a:sym typeface="Times New Roman"/>
            </a:endParaRPr>
          </a:p>
          <a:p>
            <a:pPr marL="0" lvl="0" indent="0" algn="ctr" rtl="0">
              <a:spcBef>
                <a:spcPts val="1600"/>
              </a:spcBef>
              <a:spcAft>
                <a:spcPts val="1600"/>
              </a:spcAft>
              <a:buNone/>
            </a:pPr>
            <a:r>
              <a:rPr lang="en" sz="3500" b="1" i="1">
                <a:latin typeface="Times New Roman"/>
                <a:ea typeface="Times New Roman"/>
                <a:cs typeface="Times New Roman"/>
                <a:sym typeface="Times New Roman"/>
              </a:rPr>
              <a:t>THANK YOU</a:t>
            </a:r>
            <a:endParaRPr sz="3500" b="1" i="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1107650" y="986975"/>
            <a:ext cx="7065900" cy="3416400"/>
          </a:xfrm>
          <a:prstGeom prst="rect">
            <a:avLst/>
          </a:prstGeom>
          <a:solidFill>
            <a:srgbClr val="FFFFFF"/>
          </a:solidFill>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core components of Linux like Drivers, Kernels are written in </a:t>
            </a:r>
            <a:r>
              <a:rPr lang="en" b="1">
                <a:solidFill>
                  <a:srgbClr val="000000"/>
                </a:solidFill>
                <a:latin typeface="Times New Roman"/>
                <a:ea typeface="Times New Roman"/>
                <a:cs typeface="Times New Roman"/>
                <a:sym typeface="Times New Roman"/>
              </a:rPr>
              <a:t>C language</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endParaRPr>
              <a:solidFill>
                <a:srgbClr val="000000"/>
              </a:solidFill>
              <a:latin typeface="Times New Roman"/>
              <a:ea typeface="Times New Roman"/>
              <a:cs typeface="Times New Roman"/>
              <a:sym typeface="Times New Roman"/>
            </a:endParaRPr>
          </a:p>
          <a:p>
            <a:pPr marL="457200" lvl="0" indent="-342900" algn="l" rtl="0">
              <a:lnSpc>
                <a:spcPct val="115000"/>
              </a:lnSpc>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GNU parts of the Linux OS are also written in </a:t>
            </a:r>
            <a:r>
              <a:rPr lang="en" b="1">
                <a:solidFill>
                  <a:srgbClr val="000000"/>
                </a:solidFill>
                <a:latin typeface="Times New Roman"/>
                <a:ea typeface="Times New Roman"/>
                <a:cs typeface="Times New Roman"/>
                <a:sym typeface="Times New Roman"/>
              </a:rPr>
              <a:t>ANSI C</a:t>
            </a:r>
            <a:r>
              <a:rPr lang="en">
                <a:solidFill>
                  <a:srgbClr val="000000"/>
                </a:solidFill>
                <a:latin typeface="Times New Roman"/>
                <a:ea typeface="Times New Roman"/>
                <a:cs typeface="Times New Roman"/>
                <a:sym typeface="Times New Roman"/>
              </a:rPr>
              <a:t>, including the compiler itself (gcc) and glibc.</a:t>
            </a:r>
            <a:endParaRPr>
              <a:solidFill>
                <a:srgbClr val="000000"/>
              </a:solidFill>
              <a:latin typeface="Times New Roman"/>
              <a:ea typeface="Times New Roman"/>
              <a:cs typeface="Times New Roman"/>
              <a:sym typeface="Times New Roman"/>
            </a:endParaRPr>
          </a:p>
        </p:txBody>
      </p:sp>
      <p:sp>
        <p:nvSpPr>
          <p:cNvPr id="78" name="Google Shape;78;p17"/>
          <p:cNvSpPr txBox="1">
            <a:spLocks noGrp="1"/>
          </p:cNvSpPr>
          <p:nvPr>
            <p:ph type="title"/>
          </p:nvPr>
        </p:nvSpPr>
        <p:spPr>
          <a:xfrm>
            <a:off x="197125" y="101450"/>
            <a:ext cx="8520600" cy="5727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Language used:</a:t>
            </a:r>
            <a:endParaRPr sz="2400" b="1" u="sng">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197125" y="101450"/>
            <a:ext cx="2103000" cy="5727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b="1" u="sng">
                <a:latin typeface="Times New Roman"/>
                <a:ea typeface="Times New Roman"/>
                <a:cs typeface="Times New Roman"/>
                <a:sym typeface="Times New Roman"/>
              </a:rPr>
              <a:t>Architecture:</a:t>
            </a:r>
            <a:endParaRPr sz="2400" b="1" u="sng">
              <a:latin typeface="Times New Roman"/>
              <a:ea typeface="Times New Roman"/>
              <a:cs typeface="Times New Roman"/>
              <a:sym typeface="Times New Roman"/>
            </a:endParaRPr>
          </a:p>
        </p:txBody>
      </p:sp>
      <p:pic>
        <p:nvPicPr>
          <p:cNvPr id="84" name="Google Shape;84;p18"/>
          <p:cNvPicPr preferRelativeResize="0"/>
          <p:nvPr/>
        </p:nvPicPr>
        <p:blipFill>
          <a:blip r:embed="rId3">
            <a:alphaModFix/>
          </a:blip>
          <a:stretch>
            <a:fillRect/>
          </a:stretch>
        </p:blipFill>
        <p:spPr>
          <a:xfrm>
            <a:off x="2300127" y="133350"/>
            <a:ext cx="6419075" cy="50101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235500" y="181300"/>
            <a:ext cx="8520600" cy="4848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u="sng">
                <a:solidFill>
                  <a:srgbClr val="000000"/>
                </a:solidFill>
                <a:latin typeface="Times New Roman"/>
                <a:ea typeface="Times New Roman"/>
                <a:cs typeface="Times New Roman"/>
                <a:sym typeface="Times New Roman"/>
              </a:rPr>
              <a:t>Linux Architecture:-</a:t>
            </a:r>
            <a:endParaRPr sz="2400" u="sng">
              <a:solidFill>
                <a:srgbClr val="000000"/>
              </a:solidFill>
              <a:latin typeface="Times New Roman"/>
              <a:ea typeface="Times New Roman"/>
              <a:cs typeface="Times New Roman"/>
              <a:sym typeface="Times New Roman"/>
            </a:endParaRPr>
          </a:p>
        </p:txBody>
      </p:sp>
      <p:sp>
        <p:nvSpPr>
          <p:cNvPr id="90" name="Google Shape;90;p19"/>
          <p:cNvSpPr txBox="1">
            <a:spLocks noGrp="1"/>
          </p:cNvSpPr>
          <p:nvPr>
            <p:ph type="body" idx="1"/>
          </p:nvPr>
        </p:nvSpPr>
        <p:spPr>
          <a:xfrm>
            <a:off x="349800" y="781050"/>
            <a:ext cx="8520600" cy="3943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b="1" dirty="0">
                <a:solidFill>
                  <a:srgbClr val="000000"/>
                </a:solidFill>
                <a:highlight>
                  <a:srgbClr val="FFFFFF"/>
                </a:highlight>
                <a:latin typeface="Times New Roman"/>
                <a:ea typeface="Times New Roman"/>
                <a:cs typeface="Times New Roman"/>
                <a:sym typeface="Times New Roman"/>
              </a:rPr>
              <a:t>Kernel: </a:t>
            </a:r>
            <a:r>
              <a:rPr lang="en" sz="1600" dirty="0">
                <a:solidFill>
                  <a:srgbClr val="000000"/>
                </a:solidFill>
                <a:highlight>
                  <a:srgbClr val="FFFFFF"/>
                </a:highlight>
                <a:latin typeface="Times New Roman"/>
                <a:ea typeface="Times New Roman"/>
                <a:cs typeface="Times New Roman"/>
                <a:sym typeface="Times New Roman"/>
              </a:rPr>
              <a:t>Kernel is the core of the Linux based operating system. It virtualizes the common hardware resources of the computer to provide each process with its virtual resources. This makes the process seem as it is the sole process running on the machine. The kernel is also responsible for preventing and mitigating conflicts between different processes. </a:t>
            </a:r>
            <a:endParaRPr lang="en" sz="1600" dirty="0" smtClean="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lang="en" sz="1600" dirty="0" smtClean="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dirty="0" smtClean="0">
                <a:solidFill>
                  <a:srgbClr val="000000"/>
                </a:solidFill>
                <a:highlight>
                  <a:srgbClr val="FFFFFF"/>
                </a:highlight>
                <a:latin typeface="Times New Roman"/>
                <a:ea typeface="Times New Roman"/>
                <a:cs typeface="Times New Roman"/>
                <a:sym typeface="Times New Roman"/>
              </a:rPr>
              <a:t>Types -</a:t>
            </a:r>
            <a:endParaRPr sz="1600" dirty="0" smtClean="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3600"/>
              </a:spcBef>
              <a:spcAft>
                <a:spcPts val="0"/>
              </a:spcAft>
              <a:buClr>
                <a:srgbClr val="000000"/>
              </a:buClr>
              <a:buSzPts val="1600"/>
              <a:buFont typeface="Times New Roman"/>
              <a:buChar char="●"/>
            </a:pPr>
            <a:r>
              <a:rPr lang="en" sz="1600" dirty="0">
                <a:solidFill>
                  <a:srgbClr val="000000"/>
                </a:solidFill>
                <a:highlight>
                  <a:srgbClr val="FFFFFF"/>
                </a:highlight>
                <a:latin typeface="Times New Roman"/>
                <a:ea typeface="Times New Roman"/>
                <a:cs typeface="Times New Roman"/>
                <a:sym typeface="Times New Roman"/>
              </a:rPr>
              <a:t>Monolithic Kernel</a:t>
            </a:r>
            <a:endParaRPr sz="1600" dirty="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000000"/>
              </a:buClr>
              <a:buSzPts val="1600"/>
              <a:buFont typeface="Times New Roman"/>
              <a:buChar char="●"/>
            </a:pPr>
            <a:r>
              <a:rPr lang="en" sz="1600" dirty="0" smtClean="0">
                <a:solidFill>
                  <a:srgbClr val="000000"/>
                </a:solidFill>
                <a:highlight>
                  <a:srgbClr val="FFFFFF"/>
                </a:highlight>
                <a:latin typeface="Times New Roman"/>
                <a:ea typeface="Times New Roman"/>
                <a:cs typeface="Times New Roman"/>
                <a:sym typeface="Times New Roman"/>
              </a:rPr>
              <a:t>Hybrid kernels</a:t>
            </a:r>
            <a:endParaRPr sz="1600" dirty="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000000"/>
              </a:buClr>
              <a:buSzPts val="1600"/>
              <a:buFont typeface="Times New Roman"/>
              <a:buChar char="●"/>
            </a:pPr>
            <a:r>
              <a:rPr lang="en" sz="1600" dirty="0">
                <a:solidFill>
                  <a:srgbClr val="000000"/>
                </a:solidFill>
                <a:highlight>
                  <a:srgbClr val="FFFFFF"/>
                </a:highlight>
                <a:latin typeface="Times New Roman"/>
                <a:ea typeface="Times New Roman"/>
                <a:cs typeface="Times New Roman"/>
                <a:sym typeface="Times New Roman"/>
              </a:rPr>
              <a:t>Micro kernels</a:t>
            </a:r>
            <a:endParaRPr sz="16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3600"/>
              </a:spcBef>
              <a:spcAft>
                <a:spcPts val="1600"/>
              </a:spcAft>
              <a:buNone/>
            </a:pPr>
            <a:endParaRPr sz="1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738775"/>
            <a:ext cx="8520600" cy="42249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1600" b="1">
                <a:solidFill>
                  <a:schemeClr val="dk1"/>
                </a:solidFill>
                <a:highlight>
                  <a:schemeClr val="lt1"/>
                </a:highlight>
                <a:latin typeface="Times New Roman"/>
                <a:ea typeface="Times New Roman"/>
                <a:cs typeface="Times New Roman"/>
                <a:sym typeface="Times New Roman"/>
              </a:rPr>
              <a:t>System Library: </a:t>
            </a:r>
            <a:r>
              <a:rPr lang="en" sz="1600">
                <a:solidFill>
                  <a:schemeClr val="dk1"/>
                </a:solidFill>
                <a:highlight>
                  <a:schemeClr val="lt1"/>
                </a:highlight>
                <a:latin typeface="Times New Roman"/>
                <a:ea typeface="Times New Roman"/>
                <a:cs typeface="Times New Roman"/>
                <a:sym typeface="Times New Roman"/>
              </a:rPr>
              <a:t>It is the special types of functions that are used to implement the functionality of the operating system.</a:t>
            </a:r>
            <a:endParaRPr sz="1600">
              <a:solidFill>
                <a:schemeClr val="dk1"/>
              </a:solidFill>
              <a:highlight>
                <a:schemeClr val="lt1"/>
              </a:highlight>
              <a:latin typeface="Times New Roman"/>
              <a:ea typeface="Times New Roman"/>
              <a:cs typeface="Times New Roman"/>
              <a:sym typeface="Times New Roman"/>
            </a:endParaRPr>
          </a:p>
          <a:p>
            <a:pPr marL="0" lvl="0" indent="0" algn="just" rtl="0">
              <a:lnSpc>
                <a:spcPct val="100000"/>
              </a:lnSpc>
              <a:spcBef>
                <a:spcPts val="3600"/>
              </a:spcBef>
              <a:spcAft>
                <a:spcPts val="0"/>
              </a:spcAft>
              <a:buClr>
                <a:schemeClr val="dk1"/>
              </a:buClr>
              <a:buSzPts val="1100"/>
              <a:buFont typeface="Arial"/>
              <a:buNone/>
            </a:pPr>
            <a:r>
              <a:rPr lang="en" sz="1600" b="1">
                <a:solidFill>
                  <a:schemeClr val="dk1"/>
                </a:solidFill>
                <a:highlight>
                  <a:schemeClr val="lt1"/>
                </a:highlight>
                <a:latin typeface="Times New Roman"/>
                <a:ea typeface="Times New Roman"/>
                <a:cs typeface="Times New Roman"/>
                <a:sym typeface="Times New Roman"/>
              </a:rPr>
              <a:t>Shell: </a:t>
            </a:r>
            <a:r>
              <a:rPr lang="en" sz="1600">
                <a:solidFill>
                  <a:schemeClr val="dk1"/>
                </a:solidFill>
                <a:highlight>
                  <a:schemeClr val="lt1"/>
                </a:highlight>
                <a:latin typeface="Times New Roman"/>
                <a:ea typeface="Times New Roman"/>
                <a:cs typeface="Times New Roman"/>
                <a:sym typeface="Times New Roman"/>
              </a:rPr>
              <a:t>It is an interface to the kernel which hides the complexity of the kernel’s functions from the users. It takes commands from the user and executes the kernel’s functions.</a:t>
            </a:r>
            <a:endParaRPr sz="1600">
              <a:solidFill>
                <a:schemeClr val="dk1"/>
              </a:solidFill>
              <a:highlight>
                <a:schemeClr val="lt1"/>
              </a:highlight>
              <a:latin typeface="Times New Roman"/>
              <a:ea typeface="Times New Roman"/>
              <a:cs typeface="Times New Roman"/>
              <a:sym typeface="Times New Roman"/>
            </a:endParaRPr>
          </a:p>
          <a:p>
            <a:pPr marL="0" lvl="0" indent="0" algn="just" rtl="0">
              <a:lnSpc>
                <a:spcPct val="100000"/>
              </a:lnSpc>
              <a:spcBef>
                <a:spcPts val="3600"/>
              </a:spcBef>
              <a:spcAft>
                <a:spcPts val="0"/>
              </a:spcAft>
              <a:buNone/>
            </a:pPr>
            <a:r>
              <a:rPr lang="en" sz="1600" b="1">
                <a:solidFill>
                  <a:schemeClr val="dk1"/>
                </a:solidFill>
                <a:highlight>
                  <a:schemeClr val="lt1"/>
                </a:highlight>
                <a:latin typeface="Times New Roman"/>
                <a:ea typeface="Times New Roman"/>
                <a:cs typeface="Times New Roman"/>
                <a:sym typeface="Times New Roman"/>
              </a:rPr>
              <a:t>Hardware Layer: </a:t>
            </a:r>
            <a:r>
              <a:rPr lang="en" sz="1600">
                <a:solidFill>
                  <a:schemeClr val="dk1"/>
                </a:solidFill>
                <a:highlight>
                  <a:schemeClr val="lt1"/>
                </a:highlight>
                <a:latin typeface="Times New Roman"/>
                <a:ea typeface="Times New Roman"/>
                <a:cs typeface="Times New Roman"/>
                <a:sym typeface="Times New Roman"/>
              </a:rPr>
              <a:t>This layer consists all peripheral devices like RAM/ HDD/ CPU etc.</a:t>
            </a:r>
            <a:endParaRPr sz="1600">
              <a:solidFill>
                <a:schemeClr val="dk1"/>
              </a:solidFill>
              <a:highlight>
                <a:schemeClr val="lt1"/>
              </a:highlight>
              <a:latin typeface="Times New Roman"/>
              <a:ea typeface="Times New Roman"/>
              <a:cs typeface="Times New Roman"/>
              <a:sym typeface="Times New Roman"/>
            </a:endParaRPr>
          </a:p>
          <a:p>
            <a:pPr marL="0" lvl="0" indent="0" algn="just" rtl="0">
              <a:lnSpc>
                <a:spcPct val="100000"/>
              </a:lnSpc>
              <a:spcBef>
                <a:spcPts val="3600"/>
              </a:spcBef>
              <a:spcAft>
                <a:spcPts val="0"/>
              </a:spcAft>
              <a:buNone/>
            </a:pPr>
            <a:r>
              <a:rPr lang="en" sz="1600" b="1">
                <a:solidFill>
                  <a:schemeClr val="dk1"/>
                </a:solidFill>
                <a:highlight>
                  <a:schemeClr val="lt1"/>
                </a:highlight>
                <a:latin typeface="Times New Roman"/>
                <a:ea typeface="Times New Roman"/>
                <a:cs typeface="Times New Roman"/>
                <a:sym typeface="Times New Roman"/>
              </a:rPr>
              <a:t>System Utility: </a:t>
            </a:r>
            <a:r>
              <a:rPr lang="en" sz="1600">
                <a:solidFill>
                  <a:schemeClr val="dk1"/>
                </a:solidFill>
                <a:highlight>
                  <a:schemeClr val="lt1"/>
                </a:highlight>
                <a:latin typeface="Times New Roman"/>
                <a:ea typeface="Times New Roman"/>
                <a:cs typeface="Times New Roman"/>
                <a:sym typeface="Times New Roman"/>
              </a:rPr>
              <a:t>It provides the functionalities of an operating system to the user.</a:t>
            </a:r>
            <a:endParaRPr sz="1600">
              <a:solidFill>
                <a:schemeClr val="dk1"/>
              </a:solidFill>
              <a:highlight>
                <a:schemeClr val="lt1"/>
              </a:highlight>
              <a:latin typeface="Times New Roman"/>
              <a:ea typeface="Times New Roman"/>
              <a:cs typeface="Times New Roman"/>
              <a:sym typeface="Times New Roman"/>
            </a:endParaRPr>
          </a:p>
          <a:p>
            <a:pPr marL="0" lvl="0" indent="0" algn="l" rtl="0">
              <a:spcBef>
                <a:spcPts val="3600"/>
              </a:spcBef>
              <a:spcAft>
                <a:spcPts val="1600"/>
              </a:spcAft>
              <a:buNone/>
            </a:pPr>
            <a:endParaRPr/>
          </a:p>
        </p:txBody>
      </p:sp>
      <p:sp>
        <p:nvSpPr>
          <p:cNvPr id="96" name="Google Shape;96;p20"/>
          <p:cNvSpPr txBox="1">
            <a:spLocks noGrp="1"/>
          </p:cNvSpPr>
          <p:nvPr>
            <p:ph type="title"/>
          </p:nvPr>
        </p:nvSpPr>
        <p:spPr>
          <a:xfrm>
            <a:off x="235500" y="181300"/>
            <a:ext cx="8520600" cy="4848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u="sng">
                <a:solidFill>
                  <a:srgbClr val="000000"/>
                </a:solidFill>
                <a:latin typeface="Times New Roman"/>
                <a:ea typeface="Times New Roman"/>
                <a:cs typeface="Times New Roman"/>
                <a:sym typeface="Times New Roman"/>
              </a:rPr>
              <a:t>Linux Architecture (contd.):-</a:t>
            </a:r>
            <a:endParaRPr sz="2400" u="sng">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152400" y="79625"/>
            <a:ext cx="8695575" cy="5063874"/>
          </a:xfrm>
          <a:prstGeom prst="rect">
            <a:avLst/>
          </a:prstGeom>
          <a:noFill/>
          <a:ln>
            <a:noFill/>
          </a:ln>
        </p:spPr>
      </p:pic>
      <p:sp>
        <p:nvSpPr>
          <p:cNvPr id="102" name="Google Shape;102;p21"/>
          <p:cNvSpPr txBox="1">
            <a:spLocks noGrp="1"/>
          </p:cNvSpPr>
          <p:nvPr>
            <p:ph type="title"/>
          </p:nvPr>
        </p:nvSpPr>
        <p:spPr>
          <a:xfrm>
            <a:off x="114575" y="178200"/>
            <a:ext cx="1706100" cy="967500"/>
          </a:xfrm>
          <a:prstGeom prst="rect">
            <a:avLst/>
          </a:prstGeom>
          <a:solidFill>
            <a:srgbClr val="FFFF00"/>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u="sng">
                <a:latin typeface="Times New Roman"/>
                <a:ea typeface="Times New Roman"/>
                <a:cs typeface="Times New Roman"/>
                <a:sym typeface="Times New Roman"/>
              </a:rPr>
              <a:t>Linux File Structure</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03" name="Google Shape;103;p21"/>
          <p:cNvSpPr txBox="1"/>
          <p:nvPr/>
        </p:nvSpPr>
        <p:spPr>
          <a:xfrm>
            <a:off x="1368475" y="1600475"/>
            <a:ext cx="1197300" cy="390900"/>
          </a:xfrm>
          <a:prstGeom prst="rect">
            <a:avLst/>
          </a:prstGeom>
          <a:noFill/>
          <a:ln>
            <a:noFill/>
          </a:ln>
        </p:spPr>
        <p:txBody>
          <a:bodyPr spcFirstLastPara="1" wrap="square" lIns="91425" tIns="91425" rIns="91425" bIns="91425" anchor="t" anchorCtr="0">
            <a:noAutofit/>
          </a:bodyPr>
          <a:lstStyle/>
          <a:p>
            <a:pPr marL="0" lvl="0" indent="0" algn="l" rtl="0">
              <a:lnSpc>
                <a:spcPct val="122200"/>
              </a:lnSpc>
              <a:spcBef>
                <a:spcPts val="2400"/>
              </a:spcBef>
              <a:spcAft>
                <a:spcPts val="0"/>
              </a:spcAft>
              <a:buClr>
                <a:schemeClr val="dk1"/>
              </a:buClr>
              <a:buSzPts val="1100"/>
              <a:buFont typeface="Arial"/>
              <a:buNone/>
            </a:pPr>
            <a:r>
              <a:rPr lang="en" sz="1650">
                <a:solidFill>
                  <a:srgbClr val="111111"/>
                </a:solidFill>
                <a:highlight>
                  <a:srgbClr val="FFFFFF"/>
                </a:highlight>
                <a:latin typeface="Georgia"/>
                <a:ea typeface="Georgia"/>
                <a:cs typeface="Georgia"/>
                <a:sym typeface="Georgia"/>
              </a:rPr>
              <a:t>Root</a:t>
            </a:r>
            <a:endParaRPr sz="1650">
              <a:solidFill>
                <a:srgbClr val="111111"/>
              </a:solidFill>
              <a:highlight>
                <a:srgbClr val="FFFFFF"/>
              </a:highlight>
              <a:latin typeface="Georgia"/>
              <a:ea typeface="Georgia"/>
              <a:cs typeface="Georgia"/>
              <a:sym typeface="Georgia"/>
            </a:endParaRPr>
          </a:p>
          <a:p>
            <a:pPr marL="0" lvl="0" indent="0" algn="l" rtl="0">
              <a:spcBef>
                <a:spcPts val="80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2884</Words>
  <Application>Microsoft Office PowerPoint</Application>
  <PresentationFormat>On-screen Show (16:9)</PresentationFormat>
  <Paragraphs>282</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Times New Roman</vt:lpstr>
      <vt:lpstr>Georgia</vt:lpstr>
      <vt:lpstr>Trebuchet MS</vt:lpstr>
      <vt:lpstr>Roboto</vt:lpstr>
      <vt:lpstr>Courier New</vt:lpstr>
      <vt:lpstr>Verdana</vt:lpstr>
      <vt:lpstr>Simple Light</vt:lpstr>
      <vt:lpstr>Slide 1</vt:lpstr>
      <vt:lpstr>What is linux ?</vt:lpstr>
      <vt:lpstr>History of Linux</vt:lpstr>
      <vt:lpstr>Slide 4</vt:lpstr>
      <vt:lpstr>Language used:</vt:lpstr>
      <vt:lpstr>Architecture:</vt:lpstr>
      <vt:lpstr>Linux Architecture:-</vt:lpstr>
      <vt:lpstr>Linux Architecture (contd.):-</vt:lpstr>
      <vt:lpstr>Linux File Structure </vt:lpstr>
      <vt:lpstr>Features of  Linux OS:-</vt:lpstr>
      <vt:lpstr>Why linux is called secure ?</vt:lpstr>
      <vt:lpstr>Basic commands:</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Basic commands (contd.):</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hp</cp:lastModifiedBy>
  <cp:revision>7</cp:revision>
  <dcterms:modified xsi:type="dcterms:W3CDTF">2020-06-05T12:03:02Z</dcterms:modified>
</cp:coreProperties>
</file>