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8" r:id="rId2"/>
    <p:sldId id="289" r:id="rId3"/>
    <p:sldId id="290" r:id="rId4"/>
    <p:sldId id="291" r:id="rId5"/>
    <p:sldId id="292" r:id="rId6"/>
    <p:sldId id="293" r:id="rId7"/>
    <p:sldId id="294" r:id="rId8"/>
    <p:sldId id="295" r:id="rId9"/>
    <p:sldId id="296" r:id="rId10"/>
    <p:sldId id="274" r:id="rId11"/>
    <p:sldId id="275" r:id="rId12"/>
    <p:sldId id="277" r:id="rId13"/>
    <p:sldId id="278" r:id="rId14"/>
    <p:sldId id="279" r:id="rId15"/>
    <p:sldId id="280" r:id="rId16"/>
    <p:sldId id="281" r:id="rId17"/>
    <p:sldId id="282" r:id="rId18"/>
    <p:sldId id="283" r:id="rId19"/>
    <p:sldId id="284" r:id="rId20"/>
    <p:sldId id="285" r:id="rId21"/>
    <p:sldId id="267" r:id="rId22"/>
    <p:sldId id="268" r:id="rId23"/>
    <p:sldId id="269" r:id="rId24"/>
    <p:sldId id="270" r:id="rId25"/>
    <p:sldId id="271" r:id="rId26"/>
    <p:sldId id="272" r:id="rId27"/>
    <p:sldId id="273" r:id="rId28"/>
    <p:sldId id="256" r:id="rId29"/>
    <p:sldId id="257" r:id="rId30"/>
    <p:sldId id="258" r:id="rId31"/>
    <p:sldId id="259" r:id="rId32"/>
    <p:sldId id="260" r:id="rId33"/>
    <p:sldId id="261" r:id="rId34"/>
    <p:sldId id="262" r:id="rId35"/>
    <p:sldId id="263" r:id="rId36"/>
    <p:sldId id="264" r:id="rId37"/>
    <p:sldId id="265" r:id="rId38"/>
    <p:sldId id="286" r:id="rId39"/>
    <p:sldId id="287" r:id="rId40"/>
  </p:sldIdLst>
  <p:sldSz cx="9144000" cy="5143500" type="screen16x9"/>
  <p:notesSz cx="6858000" cy="9144000"/>
  <p:photoAlbum/>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4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17727-9F53-4B2A-9F4E-C0774D1CA60B}" type="datetimeFigureOut">
              <a:rPr lang="en-US" smtClean="0"/>
              <a:pPr/>
              <a:t>09-Jun-20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1D047-04A2-499F-A83D-DB7FAF0EDE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0AFC582-4779-4BEA-9BB3-D9C1F7316372}"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3171DF-348D-4864-AECA-A25B02C2F429}" type="datetimeFigureOut">
              <a:rPr lang="en-US" smtClean="0"/>
              <a:pPr/>
              <a:t>09-Jun-20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171DF-348D-4864-AECA-A25B02C2F429}" type="datetimeFigureOut">
              <a:rPr lang="en-US" smtClean="0"/>
              <a:pPr/>
              <a:t>09-Jun-20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171DF-348D-4864-AECA-A25B02C2F429}" type="datetimeFigureOut">
              <a:rPr lang="en-US" smtClean="0"/>
              <a:pPr/>
              <a:t>09-Jun-20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171DF-348D-4864-AECA-A25B02C2F429}" type="datetimeFigureOut">
              <a:rPr lang="en-US" smtClean="0"/>
              <a:pPr/>
              <a:t>09-Jun-20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171DF-348D-4864-AECA-A25B02C2F429}" type="datetimeFigureOut">
              <a:rPr lang="en-US" smtClean="0"/>
              <a:pPr/>
              <a:t>09-Jun-20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3171DF-348D-4864-AECA-A25B02C2F429}" type="datetimeFigureOut">
              <a:rPr lang="en-US" smtClean="0"/>
              <a:pPr/>
              <a:t>09-Jun-20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3171DF-348D-4864-AECA-A25B02C2F429}" type="datetimeFigureOut">
              <a:rPr lang="en-US" smtClean="0"/>
              <a:pPr/>
              <a:t>09-Jun-20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3171DF-348D-4864-AECA-A25B02C2F429}" type="datetimeFigureOut">
              <a:rPr lang="en-US" smtClean="0"/>
              <a:pPr/>
              <a:t>09-Jun-20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171DF-348D-4864-AECA-A25B02C2F429}" type="datetimeFigureOut">
              <a:rPr lang="en-US" smtClean="0"/>
              <a:pPr/>
              <a:t>09-Jun-20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171DF-348D-4864-AECA-A25B02C2F429}" type="datetimeFigureOut">
              <a:rPr lang="en-US" smtClean="0"/>
              <a:pPr/>
              <a:t>09-Jun-20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171DF-348D-4864-AECA-A25B02C2F429}" type="datetimeFigureOut">
              <a:rPr lang="en-US" smtClean="0"/>
              <a:pPr/>
              <a:t>09-Jun-20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72A61-686B-47D0-A885-3E89352597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1F3171DF-348D-4864-AECA-A25B02C2F429}" type="datetimeFigureOut">
              <a:rPr lang="en-US" smtClean="0"/>
              <a:pPr/>
              <a:t>09-Jun-20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6C872A61-686B-47D0-A885-3E89352597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zure-sql/database/logical-servers" TargetMode="External"/><Relationship Id="rId2" Type="http://schemas.openxmlformats.org/officeDocument/2006/relationships/hyperlink" Target="https://docs.microsoft.com/en-us/azure/azure-sql/database/single-database-overview" TargetMode="External"/><Relationship Id="rId1" Type="http://schemas.openxmlformats.org/officeDocument/2006/relationships/slideLayout" Target="../slideLayouts/slideLayout2.xml"/><Relationship Id="rId5" Type="http://schemas.openxmlformats.org/officeDocument/2006/relationships/hyperlink" Target="https://docs.microsoft.com/en-us/azure/azure-sql/database/elastic-pool-overview" TargetMode="External"/><Relationship Id="rId4" Type="http://schemas.openxmlformats.org/officeDocument/2006/relationships/hyperlink" Target="https://docs.microsoft.com/en-us/sql/relational-databases/databases/contained-databas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sql/database/service-tiers-dtu" TargetMode="External"/><Relationship Id="rId2" Type="http://schemas.openxmlformats.org/officeDocument/2006/relationships/hyperlink" Target="https://docs.microsoft.com/en-us/azure/azure-sql/database/service-tiers-vcore"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sql/database/serverless-tier-over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990600" y="1733550"/>
            <a:ext cx="7286596" cy="1905000"/>
          </a:xfrm>
          <a:solidFill>
            <a:schemeClr val="accent5">
              <a:lumMod val="60000"/>
              <a:lumOff val="40000"/>
            </a:schemeClr>
          </a:solidFill>
        </p:spPr>
        <p:txBody>
          <a:bodyPr>
            <a:noAutofit/>
          </a:bodyPr>
          <a:lstStyle/>
          <a:p>
            <a:r>
              <a:rPr lang="en-IN" sz="7200" dirty="0" smtClean="0"/>
              <a:t>Microsoft Azure</a:t>
            </a:r>
            <a:endParaRPr lang="en-IN"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Database</a:t>
            </a:r>
            <a:endParaRPr lang="en-US" dirty="0"/>
          </a:p>
        </p:txBody>
      </p:sp>
      <p:sp>
        <p:nvSpPr>
          <p:cNvPr id="3" name="Content Placeholder 2"/>
          <p:cNvSpPr>
            <a:spLocks noGrp="1"/>
          </p:cNvSpPr>
          <p:nvPr>
            <p:ph idx="1"/>
          </p:nvPr>
        </p:nvSpPr>
        <p:spPr>
          <a:solidFill>
            <a:schemeClr val="accent6">
              <a:lumMod val="40000"/>
              <a:lumOff val="60000"/>
            </a:schemeClr>
          </a:solidFill>
        </p:spPr>
        <p:txBody>
          <a:bodyPr>
            <a:normAutofit fontScale="85000" lnSpcReduction="20000"/>
          </a:bodyPr>
          <a:lstStyle/>
          <a:p>
            <a:pPr marL="0" indent="0">
              <a:buNone/>
            </a:pPr>
            <a:r>
              <a:rPr lang="en-US" dirty="0" smtClean="0"/>
              <a:t>• Built for application developers </a:t>
            </a:r>
          </a:p>
          <a:p>
            <a:pPr marL="0" indent="0">
              <a:buNone/>
            </a:pPr>
            <a:r>
              <a:rPr lang="en-US" dirty="0" smtClean="0"/>
              <a:t>• Lets you focus on your business application </a:t>
            </a:r>
          </a:p>
          <a:p>
            <a:pPr marL="0" indent="0">
              <a:buNone/>
            </a:pPr>
            <a:r>
              <a:rPr lang="en-US" dirty="0" smtClean="0"/>
              <a:t>• Accelerates your time to market </a:t>
            </a:r>
          </a:p>
          <a:p>
            <a:pPr marL="0" indent="0">
              <a:buNone/>
            </a:pPr>
            <a:r>
              <a:rPr lang="en-US" dirty="0" smtClean="0"/>
              <a:t>• Built-in advisors learn your app’s unique characteristics; adapts to maximize performance, reliability, and data protection </a:t>
            </a:r>
          </a:p>
          <a:p>
            <a:pPr marL="0" indent="0">
              <a:buNone/>
            </a:pPr>
            <a:r>
              <a:rPr lang="en-US" dirty="0" smtClean="0"/>
              <a:t>• Helps you build secure apps and connect to your database by supporting the languages and platforms that you prefer</a:t>
            </a:r>
            <a:endParaRPr lang="en-US" dirty="0"/>
          </a:p>
        </p:txBody>
      </p:sp>
    </p:spTree>
    <p:extLst>
      <p:ext uri="{BB962C8B-B14F-4D97-AF65-F5344CB8AC3E}">
        <p14:creationId xmlns="" xmlns:p14="http://schemas.microsoft.com/office/powerpoint/2010/main" val="124581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family………..</a:t>
            </a:r>
            <a:endParaRPr lang="en-US" dirty="0"/>
          </a:p>
        </p:txBody>
      </p:sp>
      <p:sp>
        <p:nvSpPr>
          <p:cNvPr id="3" name="Content Placeholder 2"/>
          <p:cNvSpPr>
            <a:spLocks noGrp="1"/>
          </p:cNvSpPr>
          <p:nvPr>
            <p:ph idx="1"/>
          </p:nvPr>
        </p:nvSpPr>
        <p:spPr>
          <a:solidFill>
            <a:schemeClr val="accent5">
              <a:lumMod val="40000"/>
              <a:lumOff val="60000"/>
            </a:schemeClr>
          </a:solidFill>
        </p:spPr>
        <p:txBody>
          <a:bodyPr>
            <a:normAutofit fontScale="62500" lnSpcReduction="20000"/>
          </a:bodyPr>
          <a:lstStyle/>
          <a:p>
            <a:pPr marL="0" indent="0">
              <a:buNone/>
            </a:pPr>
            <a:r>
              <a:rPr lang="en-US" dirty="0"/>
              <a:t>Azure SQL is a family of managed, secure, and intelligent products that use the SQL Server database engine in the Azure cloud.</a:t>
            </a:r>
          </a:p>
          <a:p>
            <a:r>
              <a:rPr lang="en-US" b="1" dirty="0"/>
              <a:t>Azure SQL Database</a:t>
            </a:r>
            <a:r>
              <a:rPr lang="en-US" dirty="0"/>
              <a:t>: Support modern cloud applications on an intelligent, managed database service, that includes </a:t>
            </a:r>
            <a:r>
              <a:rPr lang="en-US" dirty="0" err="1"/>
              <a:t>serverless</a:t>
            </a:r>
            <a:r>
              <a:rPr lang="en-US" dirty="0"/>
              <a:t> compute.</a:t>
            </a:r>
          </a:p>
          <a:p>
            <a:r>
              <a:rPr lang="en-US" b="1" dirty="0"/>
              <a:t>Azure SQL Managed Instance</a:t>
            </a:r>
            <a:r>
              <a:rPr lang="en-US" dirty="0"/>
              <a:t>: Modernize your existing SQL Server applications at scale with an intelligent fully managed instance as a service, with almost 100% feature parity with the SQL Server database engine. Best for most migrations to the cloud.</a:t>
            </a:r>
          </a:p>
          <a:p>
            <a:r>
              <a:rPr lang="en-US" b="1" dirty="0"/>
              <a:t>SQL Server on Azure VMs</a:t>
            </a:r>
            <a:r>
              <a:rPr lang="en-US" dirty="0"/>
              <a:t>: Lift-and-shift your SQL Server workloads with ease and maintain 100% SQL Server compatibility and operating system-level access.</a:t>
            </a:r>
          </a:p>
          <a:p>
            <a:endParaRPr lang="en-US" dirty="0"/>
          </a:p>
        </p:txBody>
      </p:sp>
    </p:spTree>
    <p:extLst>
      <p:ext uri="{BB962C8B-B14F-4D97-AF65-F5344CB8AC3E}">
        <p14:creationId xmlns="" xmlns:p14="http://schemas.microsoft.com/office/powerpoint/2010/main" val="2890213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Azure SQL Database offers the following deployment options:</a:t>
            </a:r>
          </a:p>
        </p:txBody>
      </p:sp>
      <p:sp>
        <p:nvSpPr>
          <p:cNvPr id="3" name="Content Placeholder 2"/>
          <p:cNvSpPr>
            <a:spLocks noGrp="1"/>
          </p:cNvSpPr>
          <p:nvPr>
            <p:ph idx="1"/>
          </p:nvPr>
        </p:nvSpPr>
        <p:spPr>
          <a:xfrm>
            <a:off x="457200" y="1387078"/>
            <a:ext cx="8229600" cy="3394472"/>
          </a:xfrm>
          <a:solidFill>
            <a:schemeClr val="accent4">
              <a:lumMod val="40000"/>
              <a:lumOff val="60000"/>
            </a:schemeClr>
          </a:solidFill>
        </p:spPr>
        <p:txBody>
          <a:bodyPr>
            <a:normAutofit lnSpcReduction="10000"/>
          </a:bodyPr>
          <a:lstStyle/>
          <a:p>
            <a:r>
              <a:rPr lang="en-US" dirty="0"/>
              <a:t>As a </a:t>
            </a:r>
            <a:r>
              <a:rPr lang="en-US" i="1" dirty="0">
                <a:hlinkClick r:id="rId2"/>
              </a:rPr>
              <a:t>single </a:t>
            </a:r>
            <a:r>
              <a:rPr lang="en-US" i="1" dirty="0" smtClean="0">
                <a:hlinkClick r:id="rId2"/>
              </a:rPr>
              <a:t>database</a:t>
            </a:r>
            <a:r>
              <a:rPr lang="en-US" i="1" dirty="0" smtClean="0"/>
              <a:t>-</a:t>
            </a:r>
            <a:r>
              <a:rPr lang="en-US" dirty="0"/>
              <a:t> with its own set of resources managed via a </a:t>
            </a:r>
            <a:r>
              <a:rPr lang="en-US" dirty="0">
                <a:hlinkClick r:id="rId3"/>
              </a:rPr>
              <a:t>logical SQL server</a:t>
            </a:r>
            <a:r>
              <a:rPr lang="en-US" dirty="0"/>
              <a:t>. A single database is similar to a </a:t>
            </a:r>
            <a:r>
              <a:rPr lang="en-US" dirty="0">
                <a:hlinkClick r:id="rId4"/>
              </a:rPr>
              <a:t>contained database</a:t>
            </a:r>
            <a:r>
              <a:rPr lang="en-US" dirty="0"/>
              <a:t> in SQL Server. </a:t>
            </a:r>
          </a:p>
          <a:p>
            <a:r>
              <a:rPr lang="en-US" dirty="0"/>
              <a:t>An </a:t>
            </a:r>
            <a:r>
              <a:rPr lang="en-US" i="1" dirty="0">
                <a:hlinkClick r:id="rId5"/>
              </a:rPr>
              <a:t>elastic </a:t>
            </a:r>
            <a:r>
              <a:rPr lang="en-US" i="1" dirty="0" smtClean="0">
                <a:hlinkClick r:id="rId5"/>
              </a:rPr>
              <a:t>pool</a:t>
            </a:r>
            <a:r>
              <a:rPr lang="en-US" dirty="0" smtClean="0"/>
              <a:t>- </a:t>
            </a:r>
            <a:r>
              <a:rPr lang="en-US" dirty="0"/>
              <a:t>which is a collection of databases with a shared set of resources managed via a </a:t>
            </a:r>
            <a:r>
              <a:rPr lang="en-US" dirty="0">
                <a:hlinkClick r:id="rId3"/>
              </a:rPr>
              <a:t>logical SQL server</a:t>
            </a:r>
            <a:r>
              <a:rPr lang="en-US" dirty="0"/>
              <a:t>. </a:t>
            </a:r>
          </a:p>
        </p:txBody>
      </p:sp>
    </p:spTree>
    <p:extLst>
      <p:ext uri="{BB962C8B-B14F-4D97-AF65-F5344CB8AC3E}">
        <p14:creationId xmlns="" xmlns:p14="http://schemas.microsoft.com/office/powerpoint/2010/main" val="1880820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Purchasing </a:t>
            </a:r>
            <a:r>
              <a:rPr lang="en-US" b="1" dirty="0" smtClean="0"/>
              <a:t>models</a:t>
            </a:r>
            <a:endParaRPr lang="en-US" dirty="0"/>
          </a:p>
        </p:txBody>
      </p:sp>
      <p:sp>
        <p:nvSpPr>
          <p:cNvPr id="3" name="Content Placeholder 2"/>
          <p:cNvSpPr>
            <a:spLocks noGrp="1"/>
          </p:cNvSpPr>
          <p:nvPr>
            <p:ph idx="1"/>
          </p:nvPr>
        </p:nvSpPr>
        <p:spPr>
          <a:solidFill>
            <a:schemeClr val="accent3">
              <a:lumMod val="60000"/>
              <a:lumOff val="40000"/>
            </a:schemeClr>
          </a:solidFill>
        </p:spPr>
        <p:txBody>
          <a:bodyPr>
            <a:normAutofit fontScale="85000" lnSpcReduction="20000"/>
          </a:bodyPr>
          <a:lstStyle/>
          <a:p>
            <a:r>
              <a:rPr lang="en-US" dirty="0"/>
              <a:t>The </a:t>
            </a:r>
            <a:r>
              <a:rPr lang="en-US" dirty="0" err="1">
                <a:hlinkClick r:id="rId2"/>
              </a:rPr>
              <a:t>vCore</a:t>
            </a:r>
            <a:r>
              <a:rPr lang="en-US" dirty="0">
                <a:hlinkClick r:id="rId2"/>
              </a:rPr>
              <a:t>-based purchasing model</a:t>
            </a:r>
            <a:r>
              <a:rPr lang="en-US" dirty="0"/>
              <a:t> lets you choose the number of </a:t>
            </a:r>
            <a:r>
              <a:rPr lang="en-US" dirty="0" err="1"/>
              <a:t>vCores</a:t>
            </a:r>
            <a:r>
              <a:rPr lang="en-US" dirty="0"/>
              <a:t>, the amount of memory, and the amount and speed of storage. </a:t>
            </a:r>
          </a:p>
          <a:p>
            <a:r>
              <a:rPr lang="en-US" dirty="0"/>
              <a:t>The </a:t>
            </a:r>
            <a:r>
              <a:rPr lang="en-US" dirty="0">
                <a:hlinkClick r:id="rId3"/>
              </a:rPr>
              <a:t>DTU-based purchasing model</a:t>
            </a:r>
            <a:r>
              <a:rPr lang="en-US" dirty="0"/>
              <a:t> offers a blend of compute, memory, and I/O resources in three service tiers, to support light to heavy database workloads. </a:t>
            </a:r>
          </a:p>
          <a:p>
            <a:r>
              <a:rPr lang="en-US" dirty="0"/>
              <a:t>The </a:t>
            </a:r>
            <a:r>
              <a:rPr lang="en-US" dirty="0" err="1">
                <a:hlinkClick r:id="rId4"/>
              </a:rPr>
              <a:t>serverless</a:t>
            </a:r>
            <a:r>
              <a:rPr lang="en-US" dirty="0">
                <a:hlinkClick r:id="rId4"/>
              </a:rPr>
              <a:t> model</a:t>
            </a:r>
            <a:r>
              <a:rPr lang="en-US" dirty="0"/>
              <a:t> automatically scales compute based on workload demand, and bills for the amount of compute used per second. </a:t>
            </a:r>
          </a:p>
          <a:p>
            <a:endParaRPr lang="en-US" dirty="0"/>
          </a:p>
        </p:txBody>
      </p:sp>
    </p:spTree>
    <p:extLst>
      <p:ext uri="{BB962C8B-B14F-4D97-AF65-F5344CB8AC3E}">
        <p14:creationId xmlns="" xmlns:p14="http://schemas.microsoft.com/office/powerpoint/2010/main" val="3735196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Azure Cognitive Services</a:t>
            </a:r>
            <a:r>
              <a:rPr lang="en-US" b="1" dirty="0" smtClean="0"/>
              <a:t>?</a:t>
            </a:r>
            <a:endParaRPr lang="en-US" dirty="0"/>
          </a:p>
        </p:txBody>
      </p:sp>
      <p:sp>
        <p:nvSpPr>
          <p:cNvPr id="3" name="Content Placeholder 2"/>
          <p:cNvSpPr>
            <a:spLocks noGrp="1"/>
          </p:cNvSpPr>
          <p:nvPr>
            <p:ph idx="1"/>
          </p:nvPr>
        </p:nvSpPr>
        <p:spPr>
          <a:solidFill>
            <a:schemeClr val="bg2">
              <a:lumMod val="75000"/>
            </a:schemeClr>
          </a:solidFill>
        </p:spPr>
        <p:txBody>
          <a:bodyPr>
            <a:normAutofit fontScale="92500" lnSpcReduction="20000"/>
          </a:bodyPr>
          <a:lstStyle/>
          <a:p>
            <a:pPr algn="just">
              <a:buNone/>
            </a:pPr>
            <a:r>
              <a:rPr lang="en-US" dirty="0" smtClean="0"/>
              <a:t>     Azure </a:t>
            </a:r>
            <a:r>
              <a:rPr lang="en-US" dirty="0"/>
              <a:t>Cognitive Services are APIs, SDKs, and services available to help developers build intelligent applications without having direct AI or data science skills or knowledge. Azure Cognitive Services enable developers to easily add cognitive features into their </a:t>
            </a:r>
            <a:r>
              <a:rPr lang="en-US" dirty="0" smtClean="0"/>
              <a:t>applications.</a:t>
            </a:r>
            <a:r>
              <a:rPr lang="en-US" dirty="0"/>
              <a:t> The goal of Azure Cognitive Services is to help developers create applications that can see, hear, speak, understand, and even begin to reason.</a:t>
            </a:r>
          </a:p>
        </p:txBody>
      </p:sp>
    </p:spTree>
    <p:extLst>
      <p:ext uri="{BB962C8B-B14F-4D97-AF65-F5344CB8AC3E}">
        <p14:creationId xmlns="" xmlns:p14="http://schemas.microsoft.com/office/powerpoint/2010/main" val="3483015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Types of API provided by Azure cognitive…</a:t>
            </a:r>
            <a:endParaRPr lang="en-US" dirty="0"/>
          </a:p>
        </p:txBody>
      </p:sp>
      <p:sp>
        <p:nvSpPr>
          <p:cNvPr id="7" name="Content Placeholder 6"/>
          <p:cNvSpPr>
            <a:spLocks noGrp="1"/>
          </p:cNvSpPr>
          <p:nvPr>
            <p:ph idx="1"/>
          </p:nvPr>
        </p:nvSpPr>
        <p:spPr>
          <a:xfrm>
            <a:off x="152400" y="1463278"/>
            <a:ext cx="8839200" cy="3394472"/>
          </a:xfrm>
          <a:solidFill>
            <a:schemeClr val="accent6">
              <a:lumMod val="60000"/>
              <a:lumOff val="40000"/>
            </a:schemeClr>
          </a:solidFill>
        </p:spPr>
        <p:txBody>
          <a:bodyPr>
            <a:noAutofit/>
          </a:bodyPr>
          <a:lstStyle/>
          <a:p>
            <a:r>
              <a:rPr lang="en-US" sz="2400" dirty="0" smtClean="0"/>
              <a:t>Vision APIs-computer </a:t>
            </a:r>
            <a:r>
              <a:rPr lang="en-US" sz="2400" dirty="0" err="1" smtClean="0"/>
              <a:t>vision,ink</a:t>
            </a:r>
            <a:r>
              <a:rPr lang="en-US" sz="2400" dirty="0" smtClean="0"/>
              <a:t> </a:t>
            </a:r>
            <a:r>
              <a:rPr lang="en-US" sz="2400" dirty="0" err="1" smtClean="0"/>
              <a:t>recognition,video</a:t>
            </a:r>
            <a:r>
              <a:rPr lang="en-US" sz="2400" dirty="0" smtClean="0"/>
              <a:t> </a:t>
            </a:r>
            <a:r>
              <a:rPr lang="en-US" sz="2400" dirty="0" err="1" smtClean="0"/>
              <a:t>indexer,face</a:t>
            </a:r>
            <a:r>
              <a:rPr lang="en-US" sz="2400" dirty="0" smtClean="0"/>
              <a:t>.</a:t>
            </a:r>
          </a:p>
          <a:p>
            <a:r>
              <a:rPr lang="en-US" sz="2400" dirty="0" smtClean="0"/>
              <a:t>Speech APIs-speech </a:t>
            </a:r>
            <a:r>
              <a:rPr lang="en-US" sz="2400" dirty="0" err="1" smtClean="0"/>
              <a:t>service,speaker</a:t>
            </a:r>
            <a:r>
              <a:rPr lang="en-US" sz="2400" dirty="0" smtClean="0"/>
              <a:t> recognition </a:t>
            </a:r>
            <a:r>
              <a:rPr lang="en-US" sz="2400" dirty="0" err="1" smtClean="0"/>
              <a:t>API,bing</a:t>
            </a:r>
            <a:r>
              <a:rPr lang="en-US" sz="2400" dirty="0" smtClean="0"/>
              <a:t> speech ,translator speech.</a:t>
            </a:r>
          </a:p>
          <a:p>
            <a:r>
              <a:rPr lang="en-US" sz="2400" dirty="0" smtClean="0"/>
              <a:t>Language APIs-language understanding </a:t>
            </a:r>
            <a:r>
              <a:rPr lang="en-US" sz="2400" dirty="0" err="1" smtClean="0"/>
              <a:t>LUIS,QnA</a:t>
            </a:r>
            <a:r>
              <a:rPr lang="en-US" sz="2400" dirty="0" smtClean="0"/>
              <a:t> </a:t>
            </a:r>
            <a:r>
              <a:rPr lang="en-US" sz="2400" dirty="0" err="1" smtClean="0"/>
              <a:t>maker,text</a:t>
            </a:r>
            <a:r>
              <a:rPr lang="en-US" sz="2400" dirty="0" smtClean="0"/>
              <a:t> </a:t>
            </a:r>
            <a:r>
              <a:rPr lang="en-US" sz="2400" dirty="0" err="1" smtClean="0"/>
              <a:t>analytics,translator</a:t>
            </a:r>
            <a:r>
              <a:rPr lang="en-US" sz="2400" dirty="0" smtClean="0"/>
              <a:t>.</a:t>
            </a:r>
          </a:p>
          <a:p>
            <a:r>
              <a:rPr lang="en-US" sz="2400" dirty="0" smtClean="0"/>
              <a:t>Search APIs-</a:t>
            </a:r>
            <a:r>
              <a:rPr lang="en-US" sz="2400" dirty="0" err="1" smtClean="0"/>
              <a:t>bing</a:t>
            </a:r>
            <a:r>
              <a:rPr lang="en-US" sz="2400" dirty="0" smtClean="0"/>
              <a:t> web </a:t>
            </a:r>
            <a:r>
              <a:rPr lang="en-US" sz="2400" dirty="0" err="1" smtClean="0"/>
              <a:t>search,bing</a:t>
            </a:r>
            <a:r>
              <a:rPr lang="en-US" sz="2400" dirty="0" smtClean="0"/>
              <a:t> news </a:t>
            </a:r>
            <a:r>
              <a:rPr lang="en-US" sz="2400" dirty="0" err="1" smtClean="0"/>
              <a:t>search,bing</a:t>
            </a:r>
            <a:r>
              <a:rPr lang="en-US" sz="2400" dirty="0" smtClean="0"/>
              <a:t> image </a:t>
            </a:r>
            <a:r>
              <a:rPr lang="en-US" sz="2400" dirty="0" err="1" smtClean="0"/>
              <a:t>search,bing</a:t>
            </a:r>
            <a:r>
              <a:rPr lang="en-US" sz="2400" dirty="0" smtClean="0"/>
              <a:t> video search etc.</a:t>
            </a:r>
          </a:p>
          <a:p>
            <a:r>
              <a:rPr lang="en-US" sz="2400" dirty="0" smtClean="0"/>
              <a:t>Decision APIs-</a:t>
            </a:r>
            <a:r>
              <a:rPr lang="en-US" sz="2400" dirty="0" err="1" smtClean="0"/>
              <a:t>anamoly</a:t>
            </a:r>
            <a:r>
              <a:rPr lang="en-US" sz="2400" dirty="0" smtClean="0"/>
              <a:t> </a:t>
            </a:r>
            <a:r>
              <a:rPr lang="en-US" sz="2400" dirty="0" err="1" smtClean="0"/>
              <a:t>detectors,content</a:t>
            </a:r>
            <a:r>
              <a:rPr lang="en-US" sz="2400" dirty="0" smtClean="0"/>
              <a:t> </a:t>
            </a:r>
            <a:r>
              <a:rPr lang="en-US" sz="2400" dirty="0" err="1" smtClean="0"/>
              <a:t>moderator,personalizer</a:t>
            </a:r>
            <a:r>
              <a:rPr lang="en-US" sz="2400" dirty="0"/>
              <a:t>.</a:t>
            </a:r>
          </a:p>
        </p:txBody>
      </p:sp>
    </p:spTree>
    <p:extLst>
      <p:ext uri="{BB962C8B-B14F-4D97-AF65-F5344CB8AC3E}">
        <p14:creationId xmlns="" xmlns:p14="http://schemas.microsoft.com/office/powerpoint/2010/main" val="2407347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Cognitive services and machine learning</a:t>
            </a:r>
            <a:endParaRPr lang="en-US" dirty="0"/>
          </a:p>
        </p:txBody>
      </p:sp>
      <p:sp>
        <p:nvSpPr>
          <p:cNvPr id="6" name="Content Placeholder 5"/>
          <p:cNvSpPr>
            <a:spLocks noGrp="1"/>
          </p:cNvSpPr>
          <p:nvPr>
            <p:ph idx="1"/>
          </p:nvPr>
        </p:nvSpPr>
        <p:spPr>
          <a:xfrm>
            <a:off x="457200" y="1504950"/>
            <a:ext cx="8229600" cy="3394472"/>
          </a:xfrm>
          <a:solidFill>
            <a:schemeClr val="accent2">
              <a:lumMod val="40000"/>
              <a:lumOff val="60000"/>
            </a:schemeClr>
          </a:solidFill>
        </p:spPr>
        <p:txBody>
          <a:bodyPr/>
          <a:lstStyle/>
          <a:p>
            <a:pPr>
              <a:buNone/>
            </a:pPr>
            <a:r>
              <a:rPr lang="en-US" dirty="0" smtClean="0"/>
              <a:t>    Cognitive </a:t>
            </a:r>
            <a:r>
              <a:rPr lang="en-US" dirty="0"/>
              <a:t>Services provides machine learning capabilities to solve general problems such as analyzing text for emotional sentiment or analyzing images to recognize objects or faces. You don't need special machine learning or data science knowledge to use these services.</a:t>
            </a:r>
          </a:p>
        </p:txBody>
      </p:sp>
    </p:spTree>
    <p:extLst>
      <p:ext uri="{BB962C8B-B14F-4D97-AF65-F5344CB8AC3E}">
        <p14:creationId xmlns="" xmlns:p14="http://schemas.microsoft.com/office/powerpoint/2010/main" val="2362043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t>
            </a:r>
            <a:r>
              <a:rPr lang="en-US" b="1" dirty="0" smtClean="0"/>
              <a:t>irtual </a:t>
            </a:r>
            <a:r>
              <a:rPr lang="en-US" b="1" dirty="0"/>
              <a:t>machines in </a:t>
            </a:r>
            <a:r>
              <a:rPr lang="en-US" b="1" dirty="0" smtClean="0"/>
              <a:t>Azure</a:t>
            </a:r>
            <a:endParaRPr lang="en-US" dirty="0"/>
          </a:p>
        </p:txBody>
      </p:sp>
      <p:sp>
        <p:nvSpPr>
          <p:cNvPr id="3" name="Content Placeholder 2"/>
          <p:cNvSpPr>
            <a:spLocks noGrp="1"/>
          </p:cNvSpPr>
          <p:nvPr>
            <p:ph idx="1"/>
          </p:nvPr>
        </p:nvSpPr>
        <p:spPr>
          <a:xfrm>
            <a:off x="457200" y="1428750"/>
            <a:ext cx="8229600" cy="3394472"/>
          </a:xfrm>
          <a:solidFill>
            <a:schemeClr val="accent4">
              <a:lumMod val="40000"/>
              <a:lumOff val="60000"/>
            </a:schemeClr>
          </a:solidFill>
        </p:spPr>
        <p:txBody>
          <a:bodyPr>
            <a:normAutofit fontScale="77500" lnSpcReduction="20000"/>
          </a:bodyPr>
          <a:lstStyle/>
          <a:p>
            <a:r>
              <a:rPr lang="en-US" dirty="0"/>
              <a:t>Azure Virtual Machines (VM) is one of several types of </a:t>
            </a:r>
            <a:r>
              <a:rPr lang="en-US" u="sng" dirty="0">
                <a:hlinkClick r:id="rId2"/>
              </a:rPr>
              <a:t>on-demand, scalable computing resources</a:t>
            </a:r>
            <a:r>
              <a:rPr lang="en-US" dirty="0"/>
              <a:t> that Azure offers. Typically, you choose a VM when you need more control over the computing environment than the other choices offer. This article gives you information about what you should consider before you create a VM, how you create it, and how you manage </a:t>
            </a:r>
            <a:r>
              <a:rPr lang="en-US" dirty="0" smtClean="0"/>
              <a:t>it.</a:t>
            </a:r>
          </a:p>
          <a:p>
            <a:pPr>
              <a:buNone/>
            </a:pPr>
            <a:endParaRPr lang="en-US" dirty="0" smtClean="0"/>
          </a:p>
          <a:p>
            <a:r>
              <a:rPr lang="en-US" dirty="0" smtClean="0"/>
              <a:t>Virtual machines in Azure-</a:t>
            </a:r>
            <a:r>
              <a:rPr lang="en-US" dirty="0" err="1" smtClean="0"/>
              <a:t>linux</a:t>
            </a:r>
            <a:r>
              <a:rPr lang="en-US" dirty="0" smtClean="0"/>
              <a:t> virtual machine and windows virtual machine.</a:t>
            </a:r>
            <a:endParaRPr lang="en-US" dirty="0"/>
          </a:p>
        </p:txBody>
      </p:sp>
    </p:spTree>
    <p:extLst>
      <p:ext uri="{BB962C8B-B14F-4D97-AF65-F5344CB8AC3E}">
        <p14:creationId xmlns="" xmlns:p14="http://schemas.microsoft.com/office/powerpoint/2010/main" val="1230644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virtual machines can be used in various ways.</a:t>
            </a:r>
          </a:p>
        </p:txBody>
      </p:sp>
      <p:sp>
        <p:nvSpPr>
          <p:cNvPr id="3" name="Content Placeholder 2"/>
          <p:cNvSpPr>
            <a:spLocks noGrp="1"/>
          </p:cNvSpPr>
          <p:nvPr>
            <p:ph idx="1"/>
          </p:nvPr>
        </p:nvSpPr>
        <p:spPr>
          <a:xfrm>
            <a:off x="457200" y="1428750"/>
            <a:ext cx="8229600" cy="3394472"/>
          </a:xfrm>
          <a:solidFill>
            <a:schemeClr val="accent5">
              <a:lumMod val="60000"/>
              <a:lumOff val="40000"/>
            </a:schemeClr>
          </a:solidFill>
        </p:spPr>
        <p:txBody>
          <a:bodyPr>
            <a:normAutofit fontScale="77500" lnSpcReduction="20000"/>
          </a:bodyPr>
          <a:lstStyle/>
          <a:p>
            <a:r>
              <a:rPr lang="en-US" b="1" dirty="0"/>
              <a:t>Development and test</a:t>
            </a:r>
            <a:r>
              <a:rPr lang="en-US" dirty="0"/>
              <a:t> – Azure VMs offer a quick and easy way to create a computer with specific configurations required to code and test an application.</a:t>
            </a:r>
          </a:p>
          <a:p>
            <a:r>
              <a:rPr lang="en-US" b="1" dirty="0"/>
              <a:t>Applications in the cloud</a:t>
            </a:r>
            <a:r>
              <a:rPr lang="en-US" dirty="0"/>
              <a:t> – Because demand for your application can fluctuate, it might make economic sense to run it on a VM in Azure. You pay for extra VMs when you need them and shut them down when you don’t.</a:t>
            </a:r>
          </a:p>
          <a:p>
            <a:r>
              <a:rPr lang="en-US" b="1" dirty="0"/>
              <a:t>Extended datacenter</a:t>
            </a:r>
            <a:r>
              <a:rPr lang="en-US" dirty="0"/>
              <a:t> – Virtual machines in an Azure virtual network can easily be connected to your organization’s network.</a:t>
            </a:r>
          </a:p>
          <a:p>
            <a:pPr marL="0" indent="0">
              <a:buNone/>
            </a:pPr>
            <a:endParaRPr lang="en-US" dirty="0"/>
          </a:p>
        </p:txBody>
      </p:sp>
    </p:spTree>
    <p:extLst>
      <p:ext uri="{BB962C8B-B14F-4D97-AF65-F5344CB8AC3E}">
        <p14:creationId xmlns="" xmlns:p14="http://schemas.microsoft.com/office/powerpoint/2010/main" val="276936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normAutofit fontScale="90000"/>
          </a:bodyPr>
          <a:lstStyle/>
          <a:p>
            <a:r>
              <a:rPr lang="en-US" b="1" dirty="0"/>
              <a:t>What is Windows Virtual Desktop</a:t>
            </a:r>
            <a:r>
              <a:rPr lang="en-US" b="1" dirty="0" smtClean="0"/>
              <a:t>?</a:t>
            </a:r>
            <a:endParaRPr lang="en-US" dirty="0"/>
          </a:p>
        </p:txBody>
      </p:sp>
      <p:sp>
        <p:nvSpPr>
          <p:cNvPr id="5" name="Text Placeholder 4"/>
          <p:cNvSpPr>
            <a:spLocks noGrp="1"/>
          </p:cNvSpPr>
          <p:nvPr>
            <p:ph idx="1"/>
          </p:nvPr>
        </p:nvSpPr>
        <p:spPr>
          <a:xfrm>
            <a:off x="457200" y="2114551"/>
            <a:ext cx="8229600" cy="2133600"/>
          </a:xfrm>
          <a:solidFill>
            <a:schemeClr val="accent3">
              <a:lumMod val="60000"/>
              <a:lumOff val="40000"/>
            </a:schemeClr>
          </a:solidFill>
        </p:spPr>
        <p:txBody>
          <a:bodyPr/>
          <a:lstStyle/>
          <a:p>
            <a:pPr>
              <a:buNone/>
            </a:pPr>
            <a:r>
              <a:rPr lang="en-US" dirty="0" smtClean="0"/>
              <a:t>   </a:t>
            </a:r>
          </a:p>
          <a:p>
            <a:pPr>
              <a:buNone/>
            </a:pPr>
            <a:r>
              <a:rPr lang="en-US" dirty="0"/>
              <a:t> </a:t>
            </a:r>
            <a:r>
              <a:rPr lang="en-US" dirty="0" smtClean="0"/>
              <a:t> Windows </a:t>
            </a:r>
            <a:r>
              <a:rPr lang="en-US" dirty="0"/>
              <a:t>Virtual Desktop is a desktop and app virtualization service that runs on the cloud.</a:t>
            </a:r>
          </a:p>
        </p:txBody>
      </p:sp>
    </p:spTree>
    <p:extLst>
      <p:ext uri="{BB962C8B-B14F-4D97-AF65-F5344CB8AC3E}">
        <p14:creationId xmlns="" xmlns:p14="http://schemas.microsoft.com/office/powerpoint/2010/main" val="566663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419350"/>
            <a:ext cx="8763000" cy="2546762"/>
          </a:xfrm>
          <a:solidFill>
            <a:schemeClr val="accent1">
              <a:lumMod val="20000"/>
              <a:lumOff val="80000"/>
            </a:schemeClr>
          </a:solidFill>
        </p:spPr>
        <p:txBody>
          <a:bodyPr>
            <a:normAutofit fontScale="90000"/>
          </a:bodyPr>
          <a:lstStyle/>
          <a:p>
            <a:r>
              <a:rPr lang="en-IN" dirty="0">
                <a:solidFill>
                  <a:srgbClr val="282829"/>
                </a:solidFill>
                <a:latin typeface="-apple-system"/>
              </a:rPr>
              <a:t>Microsoft Azure, formerly known as Windows Azure, is Microsoft's public cloud computing platform.</a:t>
            </a:r>
            <a:r>
              <a:rPr lang="en-IN" b="0" i="0" dirty="0" smtClean="0">
                <a:solidFill>
                  <a:srgbClr val="282829"/>
                </a:solidFill>
                <a:latin typeface="-apple-system"/>
              </a:rPr>
              <a:t> It provides a range of cloud services, including compute, analytics, storage and networking. Users can pick and choose from these services to develop and scale new applications, or run existing applications in the public cloud.</a:t>
            </a:r>
            <a:br>
              <a:rPr lang="en-IN" b="0" i="0" dirty="0" smtClean="0">
                <a:solidFill>
                  <a:srgbClr val="282829"/>
                </a:solidFill>
                <a:latin typeface="-apple-system"/>
              </a:rPr>
            </a:br>
            <a:r>
              <a:rPr lang="en-IN" b="0" i="0" dirty="0" smtClean="0">
                <a:solidFill>
                  <a:srgbClr val="282829"/>
                </a:solidFill>
                <a:latin typeface="-apple-system"/>
              </a:rPr>
              <a:t>It provides services like</a:t>
            </a:r>
            <a:br>
              <a:rPr lang="en-IN" b="0" i="0" dirty="0" smtClean="0">
                <a:solidFill>
                  <a:srgbClr val="282829"/>
                </a:solidFill>
                <a:latin typeface="-apple-system"/>
              </a:rPr>
            </a:br>
            <a:r>
              <a:rPr lang="en-IN" b="0" i="0" dirty="0" smtClean="0">
                <a:solidFill>
                  <a:srgbClr val="282829"/>
                </a:solidFill>
                <a:latin typeface="-apple-system"/>
              </a:rPr>
              <a:t>Software as a Service </a:t>
            </a:r>
            <a:r>
              <a:rPr lang="en-IN" dirty="0">
                <a:solidFill>
                  <a:srgbClr val="282829"/>
                </a:solidFill>
                <a:latin typeface="-apple-system"/>
              </a:rPr>
              <a:t>(</a:t>
            </a:r>
            <a:r>
              <a:rPr lang="en-IN" dirty="0" err="1">
                <a:solidFill>
                  <a:srgbClr val="282829"/>
                </a:solidFill>
                <a:latin typeface="-apple-system"/>
              </a:rPr>
              <a:t>SaaS</a:t>
            </a:r>
            <a:r>
              <a:rPr lang="en-IN" dirty="0">
                <a:solidFill>
                  <a:srgbClr val="282829"/>
                </a:solidFill>
                <a:latin typeface="-apple-system"/>
              </a:rPr>
              <a:t>)</a:t>
            </a:r>
            <a:r>
              <a:rPr lang="en-IN" b="0" i="0" dirty="0" smtClean="0">
                <a:solidFill>
                  <a:srgbClr val="282829"/>
                </a:solidFill>
                <a:latin typeface="-apple-system"/>
              </a:rPr>
              <a:t>: CRM, Virtual Desktop, Email, Games.</a:t>
            </a:r>
            <a:br>
              <a:rPr lang="en-IN" b="0" i="0" dirty="0" smtClean="0">
                <a:solidFill>
                  <a:srgbClr val="282829"/>
                </a:solidFill>
                <a:latin typeface="-apple-system"/>
              </a:rPr>
            </a:br>
            <a:r>
              <a:rPr lang="en-IN" b="0" i="0" dirty="0" smtClean="0">
                <a:solidFill>
                  <a:srgbClr val="282829"/>
                </a:solidFill>
                <a:latin typeface="-apple-system"/>
              </a:rPr>
              <a:t>Platform as a Service </a:t>
            </a:r>
            <a:r>
              <a:rPr lang="en-IN" dirty="0">
                <a:solidFill>
                  <a:srgbClr val="282829"/>
                </a:solidFill>
                <a:latin typeface="-apple-system"/>
              </a:rPr>
              <a:t>(</a:t>
            </a:r>
            <a:r>
              <a:rPr lang="en-IN" dirty="0" err="1">
                <a:solidFill>
                  <a:srgbClr val="282829"/>
                </a:solidFill>
                <a:latin typeface="-apple-system"/>
              </a:rPr>
              <a:t>PaaS</a:t>
            </a:r>
            <a:r>
              <a:rPr lang="en-IN" dirty="0">
                <a:solidFill>
                  <a:srgbClr val="282829"/>
                </a:solidFill>
                <a:latin typeface="-apple-system"/>
              </a:rPr>
              <a:t>)</a:t>
            </a:r>
            <a:r>
              <a:rPr lang="en-IN" b="0" i="0" dirty="0" smtClean="0">
                <a:solidFill>
                  <a:srgbClr val="282829"/>
                </a:solidFill>
                <a:latin typeface="-apple-system"/>
              </a:rPr>
              <a:t>: Execution Runtime, Web Server, Database.</a:t>
            </a:r>
            <a:br>
              <a:rPr lang="en-IN" b="0" i="0" dirty="0" smtClean="0">
                <a:solidFill>
                  <a:srgbClr val="282829"/>
                </a:solidFill>
                <a:latin typeface="-apple-system"/>
              </a:rPr>
            </a:br>
            <a:r>
              <a:rPr lang="en-IN" b="0" i="0" dirty="0" smtClean="0">
                <a:solidFill>
                  <a:srgbClr val="282829"/>
                </a:solidFill>
                <a:latin typeface="-apple-system"/>
              </a:rPr>
              <a:t>Infrastructure as a Service</a:t>
            </a:r>
            <a:r>
              <a:rPr lang="en-IN" dirty="0">
                <a:solidFill>
                  <a:srgbClr val="282829"/>
                </a:solidFill>
                <a:latin typeface="-apple-system"/>
              </a:rPr>
              <a:t> (</a:t>
            </a:r>
            <a:r>
              <a:rPr lang="en-IN" dirty="0" err="1">
                <a:solidFill>
                  <a:srgbClr val="282829"/>
                </a:solidFill>
                <a:latin typeface="-apple-system"/>
              </a:rPr>
              <a:t>IaaS</a:t>
            </a:r>
            <a:r>
              <a:rPr lang="en-IN" dirty="0">
                <a:solidFill>
                  <a:srgbClr val="282829"/>
                </a:solidFill>
                <a:latin typeface="-apple-system"/>
              </a:rPr>
              <a:t>):</a:t>
            </a:r>
            <a:r>
              <a:rPr lang="en-IN" b="0" i="0" dirty="0" smtClean="0">
                <a:solidFill>
                  <a:srgbClr val="282829"/>
                </a:solidFill>
                <a:latin typeface="-apple-system"/>
              </a:rPr>
              <a:t> Virtual Machines, Storage, Servers.</a:t>
            </a:r>
            <a:endParaRPr lang="en-IN" dirty="0"/>
          </a:p>
        </p:txBody>
      </p:sp>
      <p:sp>
        <p:nvSpPr>
          <p:cNvPr id="6" name="Text Placeholder 5"/>
          <p:cNvSpPr>
            <a:spLocks noGrp="1"/>
          </p:cNvSpPr>
          <p:nvPr>
            <p:ph type="body" sz="half" idx="2"/>
          </p:nvPr>
        </p:nvSpPr>
        <p:spPr>
          <a:xfrm flipV="1">
            <a:off x="9644098" y="4822051"/>
            <a:ext cx="571504" cy="34289"/>
          </a:xfrm>
        </p:spPr>
        <p:txBody>
          <a:bodyPr>
            <a:normAutofit fontScale="25000" lnSpcReduction="20000"/>
          </a:bodyPr>
          <a:lstStyle/>
          <a:p>
            <a:endParaRPr lang="en-IN" dirty="0"/>
          </a:p>
        </p:txBody>
      </p:sp>
      <p:pic>
        <p:nvPicPr>
          <p:cNvPr id="7" name="Picture 3" descr="F:\Techment\cloud\azure\10-reasons-why-choose-azure-for-your-enterprise.png"/>
          <p:cNvPicPr>
            <a:picLocks noChangeAspect="1" noChangeArrowheads="1"/>
          </p:cNvPicPr>
          <p:nvPr/>
        </p:nvPicPr>
        <p:blipFill>
          <a:blip r:embed="rId2"/>
          <a:srcRect/>
          <a:stretch>
            <a:fillRect/>
          </a:stretch>
        </p:blipFill>
        <p:spPr bwMode="auto">
          <a:xfrm>
            <a:off x="838200" y="101188"/>
            <a:ext cx="7215238" cy="208956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normAutofit fontScale="90000"/>
          </a:bodyPr>
          <a:lstStyle/>
          <a:p>
            <a:r>
              <a:rPr lang="en-US" dirty="0" smtClean="0"/>
              <a:t>Here's what you can do when you run Windows Virtual Desktop on Azure:</a:t>
            </a:r>
            <a:br>
              <a:rPr lang="en-US" dirty="0" smtClean="0"/>
            </a:br>
            <a:endParaRPr lang="en-US" dirty="0"/>
          </a:p>
        </p:txBody>
      </p:sp>
      <p:sp>
        <p:nvSpPr>
          <p:cNvPr id="3" name="Content Placeholder 2"/>
          <p:cNvSpPr>
            <a:spLocks noGrp="1"/>
          </p:cNvSpPr>
          <p:nvPr>
            <p:ph idx="1"/>
          </p:nvPr>
        </p:nvSpPr>
        <p:spPr>
          <a:xfrm>
            <a:off x="457200" y="1581150"/>
            <a:ext cx="8229600" cy="3394472"/>
          </a:xfrm>
          <a:solidFill>
            <a:schemeClr val="accent6">
              <a:lumMod val="60000"/>
              <a:lumOff val="40000"/>
            </a:schemeClr>
          </a:solidFill>
        </p:spPr>
        <p:txBody>
          <a:bodyPr>
            <a:normAutofit fontScale="70000" lnSpcReduction="20000"/>
          </a:bodyPr>
          <a:lstStyle/>
          <a:p>
            <a:r>
              <a:rPr lang="en-US" dirty="0" smtClean="0"/>
              <a:t>Set </a:t>
            </a:r>
            <a:r>
              <a:rPr lang="en-US" dirty="0"/>
              <a:t>up a multi-session Windows 10 deployment that delivers a full Windows 10 with scalability</a:t>
            </a:r>
          </a:p>
          <a:p>
            <a:r>
              <a:rPr lang="en-US" dirty="0"/>
              <a:t>Virtualize Office 365 </a:t>
            </a:r>
            <a:r>
              <a:rPr lang="en-US" dirty="0" err="1"/>
              <a:t>ProPlus</a:t>
            </a:r>
            <a:r>
              <a:rPr lang="en-US" dirty="0"/>
              <a:t> and optimize it to run in multi-user virtual scenarios</a:t>
            </a:r>
          </a:p>
          <a:p>
            <a:r>
              <a:rPr lang="en-US" dirty="0"/>
              <a:t>Provide Windows 7 virtual desktops with free Extended Security Updates</a:t>
            </a:r>
          </a:p>
          <a:p>
            <a:r>
              <a:rPr lang="en-US" dirty="0"/>
              <a:t>Bring your existing Remote Desktop Services (RDS) and Windows Server desktops and apps to any computer</a:t>
            </a:r>
          </a:p>
          <a:p>
            <a:r>
              <a:rPr lang="en-US" dirty="0"/>
              <a:t>Virtualize both desktops and apps</a:t>
            </a:r>
          </a:p>
          <a:p>
            <a:r>
              <a:rPr lang="en-US" dirty="0"/>
              <a:t>Manage Windows 10, Windows Server, and Windows 7 desktops and apps with a unified management experience</a:t>
            </a:r>
          </a:p>
          <a:p>
            <a:endParaRPr lang="en-US" dirty="0"/>
          </a:p>
        </p:txBody>
      </p:sp>
    </p:spTree>
    <p:extLst>
      <p:ext uri="{BB962C8B-B14F-4D97-AF65-F5344CB8AC3E}">
        <p14:creationId xmlns="" xmlns:p14="http://schemas.microsoft.com/office/powerpoint/2010/main" val="722883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14351"/>
            <a:ext cx="3886200" cy="646329"/>
          </a:xfrm>
          <a:prstGeom prst="rect">
            <a:avLst/>
          </a:prstGeom>
          <a:noFill/>
        </p:spPr>
        <p:txBody>
          <a:bodyPr wrap="square" lIns="91438" tIns="45719" rIns="91438" bIns="45719" rtlCol="0">
            <a:spAutoFit/>
          </a:bodyPr>
          <a:lstStyle/>
          <a:p>
            <a:r>
              <a:rPr lang="en-US" sz="3600" b="1" dirty="0">
                <a:latin typeface="Times New Roman" pitchFamily="18" charset="0"/>
                <a:cs typeface="Times New Roman" pitchFamily="18" charset="0"/>
              </a:rPr>
              <a:t>What is </a:t>
            </a:r>
            <a:r>
              <a:rPr lang="en-US" sz="3600" b="1" dirty="0" err="1">
                <a:latin typeface="Times New Roman" pitchFamily="18" charset="0"/>
                <a:cs typeface="Times New Roman" pitchFamily="18" charset="0"/>
              </a:rPr>
              <a:t>DevOps</a:t>
            </a:r>
            <a:r>
              <a:rPr lang="en-US" sz="3600" b="1" dirty="0">
                <a:latin typeface="Times New Roman" pitchFamily="18" charset="0"/>
                <a:cs typeface="Times New Roman" pitchFamily="18" charset="0"/>
              </a:rPr>
              <a:t>?</a:t>
            </a:r>
          </a:p>
        </p:txBody>
      </p:sp>
      <p:sp>
        <p:nvSpPr>
          <p:cNvPr id="5" name="TextBox 4"/>
          <p:cNvSpPr txBox="1"/>
          <p:nvPr/>
        </p:nvSpPr>
        <p:spPr>
          <a:xfrm>
            <a:off x="304800" y="2087238"/>
            <a:ext cx="4724400" cy="1815880"/>
          </a:xfrm>
          <a:prstGeom prst="rect">
            <a:avLst/>
          </a:prstGeom>
          <a:solidFill>
            <a:schemeClr val="accent2">
              <a:lumMod val="40000"/>
              <a:lumOff val="60000"/>
            </a:schemeClr>
          </a:solidFill>
        </p:spPr>
        <p:txBody>
          <a:bodyPr wrap="square" lIns="91438" tIns="45719" rIns="91438" bIns="45719" rtlCol="0">
            <a:spAutoFit/>
          </a:bodyPr>
          <a:lstStyle/>
          <a:p>
            <a:pPr algn="just"/>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Devops</a:t>
            </a:r>
            <a:r>
              <a:rPr lang="en-US" sz="2800" dirty="0">
                <a:latin typeface="Times New Roman" pitchFamily="18" charset="0"/>
                <a:cs typeface="Times New Roman" pitchFamily="18" charset="0"/>
              </a:rPr>
              <a:t> is the union of people, process and products where one can plan and </a:t>
            </a:r>
            <a:r>
              <a:rPr lang="en-US" sz="2800" dirty="0" err="1">
                <a:latin typeface="Times New Roman" pitchFamily="18" charset="0"/>
                <a:cs typeface="Times New Roman" pitchFamily="18" charset="0"/>
              </a:rPr>
              <a:t>measure,release</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deploy,develop</a:t>
            </a:r>
            <a:r>
              <a:rPr lang="en-US" sz="2800" dirty="0">
                <a:latin typeface="Times New Roman" pitchFamily="18" charset="0"/>
                <a:cs typeface="Times New Roman" pitchFamily="18" charset="0"/>
              </a:rPr>
              <a:t> and test.”</a:t>
            </a:r>
          </a:p>
        </p:txBody>
      </p:sp>
      <p:pic>
        <p:nvPicPr>
          <p:cNvPr id="1026" name="Picture 2" descr="C:\Users\AMAN10HERO-PC\Desktop\imgs\Screenshot from 2020-06-08 21-33-04.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66979" y="1160681"/>
            <a:ext cx="3609975" cy="34766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6601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fontScale="90000"/>
          </a:bodyPr>
          <a:lstStyle/>
          <a:p>
            <a:r>
              <a:rPr lang="en-US" sz="3600" b="1" u="sng" dirty="0">
                <a:latin typeface="Times New Roman" pitchFamily="18" charset="0"/>
                <a:cs typeface="Times New Roman" pitchFamily="18" charset="0"/>
              </a:rPr>
              <a:t>Azure for </a:t>
            </a:r>
            <a:r>
              <a:rPr lang="en-US" sz="3600" b="1" u="sng" dirty="0" err="1">
                <a:latin typeface="Times New Roman" pitchFamily="18" charset="0"/>
                <a:cs typeface="Times New Roman" pitchFamily="18" charset="0"/>
              </a:rPr>
              <a:t>Devops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79024" y="1809751"/>
            <a:ext cx="3707176" cy="2438399"/>
          </a:xfrm>
          <a:solidFill>
            <a:schemeClr val="accent3">
              <a:lumMod val="60000"/>
              <a:lumOff val="40000"/>
            </a:schemeClr>
          </a:solidFill>
        </p:spPr>
        <p:txBody>
          <a:bodyPr>
            <a:normAutofit fontScale="92500" lnSpcReduction="20000"/>
          </a:bodyPr>
          <a:lstStyle/>
          <a:p>
            <a:pPr marL="0" indent="0" algn="just">
              <a:buNone/>
            </a:pPr>
            <a:r>
              <a:rPr lang="en-US" sz="2800" dirty="0">
                <a:latin typeface="Times New Roman" pitchFamily="18" charset="0"/>
                <a:cs typeface="Times New Roman" pitchFamily="18" charset="0"/>
              </a:rPr>
              <a:t>“Azure for </a:t>
            </a:r>
            <a:r>
              <a:rPr lang="en-US" sz="2800" dirty="0" err="1">
                <a:latin typeface="Times New Roman" pitchFamily="18" charset="0"/>
                <a:cs typeface="Times New Roman" pitchFamily="18" charset="0"/>
              </a:rPr>
              <a:t>devops</a:t>
            </a:r>
            <a:r>
              <a:rPr lang="en-US" sz="2800" dirty="0">
                <a:latin typeface="Times New Roman" pitchFamily="18" charset="0"/>
                <a:cs typeface="Times New Roman" pitchFamily="18" charset="0"/>
              </a:rPr>
              <a:t> provides </a:t>
            </a:r>
            <a:r>
              <a:rPr lang="en-US" sz="2800" dirty="0" err="1">
                <a:latin typeface="Times New Roman" pitchFamily="18" charset="0"/>
                <a:cs typeface="Times New Roman" pitchFamily="18" charset="0"/>
              </a:rPr>
              <a:t>SaaS</a:t>
            </a:r>
            <a:r>
              <a:rPr lang="en-US" sz="2800" dirty="0">
                <a:latin typeface="Times New Roman" pitchFamily="18" charset="0"/>
                <a:cs typeface="Times New Roman" pitchFamily="18" charset="0"/>
              </a:rPr>
              <a:t> platform from the      </a:t>
            </a:r>
            <a:r>
              <a:rPr lang="en-US" sz="2800" dirty="0" err="1">
                <a:latin typeface="Times New Roman" pitchFamily="18" charset="0"/>
                <a:cs typeface="Times New Roman" pitchFamily="18" charset="0"/>
              </a:rPr>
              <a:t>microsoft</a:t>
            </a:r>
            <a:r>
              <a:rPr lang="en-US" sz="2800" dirty="0">
                <a:latin typeface="Times New Roman" pitchFamily="18" charset="0"/>
                <a:cs typeface="Times New Roman" pitchFamily="18" charset="0"/>
              </a:rPr>
              <a:t> that provides the end-to-end </a:t>
            </a:r>
            <a:r>
              <a:rPr lang="en-US" sz="2800" dirty="0" err="1">
                <a:latin typeface="Times New Roman" pitchFamily="18" charset="0"/>
                <a:cs typeface="Times New Roman" pitchFamily="18" charset="0"/>
              </a:rPr>
              <a:t>DevOps</a:t>
            </a:r>
            <a:r>
              <a:rPr lang="en-US" sz="2800" dirty="0">
                <a:latin typeface="Times New Roman" pitchFamily="18" charset="0"/>
                <a:cs typeface="Times New Roman" pitchFamily="18" charset="0"/>
              </a:rPr>
              <a:t> tools for the  developing and deploying of software.”</a:t>
            </a:r>
          </a:p>
        </p:txBody>
      </p:sp>
      <p:pic>
        <p:nvPicPr>
          <p:cNvPr id="2050" name="Picture 2" descr="C:\Users\AMAN10HERO-PC\Desktop\imgs\azurefordevops.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62400" y="1581150"/>
            <a:ext cx="5181600" cy="26080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71642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a:bodyPr>
          <a:lstStyle/>
          <a:p>
            <a:r>
              <a:rPr lang="en-US" sz="3600" b="1" u="sng" dirty="0">
                <a:latin typeface="Times New Roman" pitchFamily="18" charset="0"/>
                <a:cs typeface="Times New Roman" pitchFamily="18" charset="0"/>
              </a:rPr>
              <a:t>Azure Artifacts</a:t>
            </a:r>
          </a:p>
        </p:txBody>
      </p:sp>
      <p:sp>
        <p:nvSpPr>
          <p:cNvPr id="3" name="Content Placeholder 2"/>
          <p:cNvSpPr>
            <a:spLocks noGrp="1"/>
          </p:cNvSpPr>
          <p:nvPr>
            <p:ph idx="1"/>
          </p:nvPr>
        </p:nvSpPr>
        <p:spPr>
          <a:xfrm>
            <a:off x="228600" y="1809750"/>
            <a:ext cx="3657600" cy="2471350"/>
          </a:xfrm>
          <a:solidFill>
            <a:schemeClr val="accent5">
              <a:lumMod val="40000"/>
              <a:lumOff val="60000"/>
            </a:schemeClr>
          </a:solidFill>
        </p:spPr>
        <p:txBody>
          <a:bodyPr>
            <a:noAutofit/>
          </a:bodyPr>
          <a:lstStyle/>
          <a:p>
            <a:pPr marL="0" indent="0" algn="just">
              <a:buNone/>
            </a:pPr>
            <a:r>
              <a:rPr lang="en-US" sz="2800" dirty="0">
                <a:latin typeface="Times New Roman" pitchFamily="18" charset="0"/>
                <a:cs typeface="Times New Roman" pitchFamily="18" charset="0"/>
              </a:rPr>
              <a:t>“An Azure artifacts allow one to create, host and share the  packages and code among the teams.”</a:t>
            </a:r>
          </a:p>
        </p:txBody>
      </p:sp>
      <p:pic>
        <p:nvPicPr>
          <p:cNvPr id="3074" name="Picture 2" descr="C:\Users\AMAN10HERO-PC\Desktop\imgs\Azureartifacts.jpe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92058" y="1809751"/>
            <a:ext cx="4572000" cy="22995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4571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a:bodyPr>
          <a:lstStyle/>
          <a:p>
            <a:r>
              <a:rPr lang="en-US" sz="3600" b="1" u="sng" dirty="0">
                <a:latin typeface="Times New Roman" pitchFamily="18" charset="0"/>
                <a:cs typeface="Times New Roman" pitchFamily="18" charset="0"/>
              </a:rPr>
              <a:t>Azure Boards</a:t>
            </a:r>
          </a:p>
        </p:txBody>
      </p:sp>
      <p:sp>
        <p:nvSpPr>
          <p:cNvPr id="3" name="Content Placeholder 2"/>
          <p:cNvSpPr>
            <a:spLocks noGrp="1"/>
          </p:cNvSpPr>
          <p:nvPr>
            <p:ph idx="1"/>
          </p:nvPr>
        </p:nvSpPr>
        <p:spPr>
          <a:xfrm>
            <a:off x="304800" y="1885950"/>
            <a:ext cx="3886200" cy="2471350"/>
          </a:xfrm>
          <a:solidFill>
            <a:schemeClr val="tx2">
              <a:lumMod val="40000"/>
              <a:lumOff val="60000"/>
            </a:schemeClr>
          </a:solidFill>
        </p:spPr>
        <p:txBody>
          <a:bodyPr>
            <a:normAutofit fontScale="92500"/>
          </a:bodyPr>
          <a:lstStyle/>
          <a:p>
            <a:pPr marL="0" indent="0" algn="just">
              <a:buNone/>
            </a:pPr>
            <a:r>
              <a:rPr lang="en-US" dirty="0" smtClean="0">
                <a:latin typeface="Times New Roman" pitchFamily="18" charset="0"/>
                <a:cs typeface="Times New Roman" pitchFamily="18" charset="0"/>
              </a:rPr>
              <a:t>“Azure boards is use to plan, track and discuss work across the team members and define updates and issues.”</a:t>
            </a:r>
            <a:endParaRPr lang="en-US" dirty="0">
              <a:latin typeface="Times New Roman" pitchFamily="18" charset="0"/>
              <a:cs typeface="Times New Roman" pitchFamily="18" charset="0"/>
            </a:endParaRPr>
          </a:p>
        </p:txBody>
      </p:sp>
      <p:pic>
        <p:nvPicPr>
          <p:cNvPr id="4098" name="Picture 2" descr="C:\Users\AMAN10HERO-PC\Desktop\imgs\Azureboard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29200" y="1962150"/>
            <a:ext cx="3748690" cy="20383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0654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a:bodyPr>
          <a:lstStyle/>
          <a:p>
            <a:r>
              <a:rPr lang="en-US" sz="3600" b="1" u="sng" dirty="0">
                <a:latin typeface="Times New Roman" pitchFamily="18" charset="0"/>
                <a:cs typeface="Times New Roman" pitchFamily="18" charset="0"/>
              </a:rPr>
              <a:t>Azure Pipelines</a:t>
            </a:r>
          </a:p>
        </p:txBody>
      </p:sp>
      <p:sp>
        <p:nvSpPr>
          <p:cNvPr id="3" name="Content Placeholder 2"/>
          <p:cNvSpPr>
            <a:spLocks noGrp="1"/>
          </p:cNvSpPr>
          <p:nvPr>
            <p:ph idx="1"/>
          </p:nvPr>
        </p:nvSpPr>
        <p:spPr>
          <a:xfrm>
            <a:off x="304800" y="1733550"/>
            <a:ext cx="4038600" cy="2318950"/>
          </a:xfrm>
          <a:solidFill>
            <a:schemeClr val="accent1">
              <a:lumMod val="40000"/>
              <a:lumOff val="60000"/>
            </a:schemeClr>
          </a:solidFill>
        </p:spPr>
        <p:txBody>
          <a:bodyPr>
            <a:normAutofit fontScale="85000" lnSpcReduction="10000"/>
          </a:bodyPr>
          <a:lstStyle/>
          <a:p>
            <a:pPr marL="0" indent="0" algn="just">
              <a:buNone/>
            </a:pPr>
            <a:r>
              <a:rPr lang="en-US" dirty="0" smtClean="0">
                <a:latin typeface="Times New Roman" pitchFamily="18" charset="0"/>
                <a:cs typeface="Times New Roman" pitchFamily="18" charset="0"/>
              </a:rPr>
              <a:t>“Azure Pipelines is a cloud service that combines the </a:t>
            </a:r>
            <a:r>
              <a:rPr lang="en-US" dirty="0" err="1" smtClean="0">
                <a:latin typeface="Times New Roman" pitchFamily="18" charset="0"/>
                <a:cs typeface="Times New Roman" pitchFamily="18" charset="0"/>
              </a:rPr>
              <a:t>continous</a:t>
            </a:r>
            <a:r>
              <a:rPr lang="en-US" dirty="0" smtClean="0">
                <a:latin typeface="Times New Roman" pitchFamily="18" charset="0"/>
                <a:cs typeface="Times New Roman" pitchFamily="18" charset="0"/>
              </a:rPr>
              <a:t> integration and </a:t>
            </a:r>
            <a:r>
              <a:rPr lang="en-US" dirty="0" err="1" smtClean="0">
                <a:latin typeface="Times New Roman" pitchFamily="18" charset="0"/>
                <a:cs typeface="Times New Roman" pitchFamily="18" charset="0"/>
              </a:rPr>
              <a:t>continous</a:t>
            </a:r>
            <a:r>
              <a:rPr lang="en-US" dirty="0" smtClean="0">
                <a:latin typeface="Times New Roman" pitchFamily="18" charset="0"/>
                <a:cs typeface="Times New Roman" pitchFamily="18" charset="0"/>
              </a:rPr>
              <a:t> delivery to test ,build and make it available to other user.”</a:t>
            </a:r>
            <a:endParaRPr lang="en-US" dirty="0">
              <a:latin typeface="Times New Roman" pitchFamily="18" charset="0"/>
              <a:cs typeface="Times New Roman" pitchFamily="18" charset="0"/>
            </a:endParaRPr>
          </a:p>
        </p:txBody>
      </p:sp>
      <p:pic>
        <p:nvPicPr>
          <p:cNvPr id="5122" name="Picture 2" descr="C:\Users\AMAN10HERO-PC\Desktop\imgs\azurepipeline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0" y="1657350"/>
            <a:ext cx="4470400" cy="251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42937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a:bodyPr>
          <a:lstStyle/>
          <a:p>
            <a:r>
              <a:rPr lang="en-US" sz="3600" b="1" u="sng" dirty="0">
                <a:latin typeface="Times New Roman" pitchFamily="18" charset="0"/>
                <a:cs typeface="Times New Roman" pitchFamily="18" charset="0"/>
              </a:rPr>
              <a:t>Azure Repose</a:t>
            </a:r>
          </a:p>
        </p:txBody>
      </p:sp>
      <p:sp>
        <p:nvSpPr>
          <p:cNvPr id="3" name="Content Placeholder 2"/>
          <p:cNvSpPr>
            <a:spLocks noGrp="1"/>
          </p:cNvSpPr>
          <p:nvPr>
            <p:ph idx="1"/>
          </p:nvPr>
        </p:nvSpPr>
        <p:spPr>
          <a:xfrm>
            <a:off x="228601" y="1428750"/>
            <a:ext cx="3824690" cy="3352800"/>
          </a:xfrm>
          <a:solidFill>
            <a:schemeClr val="accent4">
              <a:lumMod val="40000"/>
              <a:lumOff val="60000"/>
            </a:schemeClr>
          </a:solidFill>
        </p:spPr>
        <p:txBody>
          <a:bodyPr>
            <a:noAutofit/>
          </a:bodyPr>
          <a:lstStyle/>
          <a:p>
            <a:pPr marL="0" indent="0" algn="just">
              <a:spcBef>
                <a:spcPts val="600"/>
              </a:spcBef>
              <a:buNone/>
            </a:pPr>
            <a:r>
              <a:rPr lang="en-US" sz="2800" dirty="0">
                <a:latin typeface="Times New Roman" pitchFamily="18" charset="0"/>
                <a:cs typeface="Times New Roman" pitchFamily="18" charset="0"/>
              </a:rPr>
              <a:t>“Azure Repose is a set of version control that one can use for managing code. It also provides free private repositories and code collaboration in the cloud.” </a:t>
            </a:r>
          </a:p>
        </p:txBody>
      </p:sp>
      <p:pic>
        <p:nvPicPr>
          <p:cNvPr id="6146" name="Picture 2" descr="C:\Users\AMAN10HERO-PC\Desktop\imgs\azurerepo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1890" y="1265464"/>
            <a:ext cx="4652963" cy="26588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386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505200" cy="857250"/>
          </a:xfrm>
        </p:spPr>
        <p:txBody>
          <a:bodyPr>
            <a:normAutofit/>
          </a:bodyPr>
          <a:lstStyle/>
          <a:p>
            <a:r>
              <a:rPr lang="en-US" sz="3600" b="1" u="sng" dirty="0">
                <a:latin typeface="Times New Roman" pitchFamily="18" charset="0"/>
                <a:cs typeface="Times New Roman" pitchFamily="18" charset="0"/>
              </a:rPr>
              <a:t>Azure Test plans</a:t>
            </a:r>
          </a:p>
        </p:txBody>
      </p:sp>
      <p:sp>
        <p:nvSpPr>
          <p:cNvPr id="3" name="Content Placeholder 2"/>
          <p:cNvSpPr>
            <a:spLocks noGrp="1"/>
          </p:cNvSpPr>
          <p:nvPr>
            <p:ph idx="1"/>
          </p:nvPr>
        </p:nvSpPr>
        <p:spPr>
          <a:xfrm>
            <a:off x="304800" y="1581150"/>
            <a:ext cx="3581400" cy="2971800"/>
          </a:xfrm>
          <a:solidFill>
            <a:schemeClr val="accent2">
              <a:lumMod val="60000"/>
              <a:lumOff val="40000"/>
            </a:schemeClr>
          </a:solidFill>
        </p:spPr>
        <p:txBody>
          <a:bodyPr>
            <a:noAutofit/>
          </a:bodyPr>
          <a:lstStyle/>
          <a:p>
            <a:pPr marL="0" indent="0" algn="just">
              <a:spcBef>
                <a:spcPts val="600"/>
              </a:spcBef>
              <a:buNone/>
            </a:pPr>
            <a:r>
              <a:rPr lang="en-US" sz="2800" dirty="0">
                <a:latin typeface="Times New Roman" pitchFamily="18" charset="0"/>
                <a:cs typeface="Times New Roman" pitchFamily="18" charset="0"/>
              </a:rPr>
              <a:t> “An Azure Test plans improves the overall code quality by using manual and exploratory testing services.”</a:t>
            </a:r>
          </a:p>
        </p:txBody>
      </p:sp>
      <p:pic>
        <p:nvPicPr>
          <p:cNvPr id="7170" name="Picture 2" descr="C:\Users\AMAN10HERO-PC\Desktop\imgs\Azuretestplan.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1" y="1227692"/>
            <a:ext cx="3239311" cy="2571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74008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33351"/>
            <a:ext cx="3733800" cy="830997"/>
          </a:xfrm>
          <a:prstGeom prst="rect">
            <a:avLst/>
          </a:prstGeom>
          <a:solidFill>
            <a:srgbClr val="0070C0"/>
          </a:solidFill>
        </p:spPr>
        <p:txBody>
          <a:bodyPr wrap="square" lIns="91438" tIns="45719" rIns="91438" bIns="45719" rtlCol="0">
            <a:spAutoFit/>
          </a:bodyPr>
          <a:lstStyle/>
          <a:p>
            <a:pPr algn="r"/>
            <a:r>
              <a:rPr lang="en-US" sz="4800" dirty="0">
                <a:solidFill>
                  <a:schemeClr val="bg1"/>
                </a:solidFill>
              </a:rPr>
              <a:t>Azure for ML</a:t>
            </a:r>
          </a:p>
        </p:txBody>
      </p:sp>
      <p:sp>
        <p:nvSpPr>
          <p:cNvPr id="7" name="Rectangle 6"/>
          <p:cNvSpPr/>
          <p:nvPr/>
        </p:nvSpPr>
        <p:spPr>
          <a:xfrm>
            <a:off x="152400" y="1047750"/>
            <a:ext cx="3810000" cy="1477328"/>
          </a:xfrm>
          <a:prstGeom prst="rect">
            <a:avLst/>
          </a:prstGeom>
          <a:solidFill>
            <a:schemeClr val="accent6">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Empower developers and data scientists with a wide range of productive experiences for building, training and deploying machine learning models faster. </a:t>
            </a:r>
            <a:endParaRPr lang="en-US" dirty="0">
              <a:latin typeface="Cambria" pitchFamily="18" charset="0"/>
              <a:ea typeface="Cambria" pitchFamily="18" charset="0"/>
            </a:endParaRPr>
          </a:p>
        </p:txBody>
      </p:sp>
      <p:sp>
        <p:nvSpPr>
          <p:cNvPr id="8" name="Rectangle 7"/>
          <p:cNvSpPr/>
          <p:nvPr/>
        </p:nvSpPr>
        <p:spPr>
          <a:xfrm>
            <a:off x="152400" y="2666822"/>
            <a:ext cx="3810000" cy="1200329"/>
          </a:xfrm>
          <a:prstGeom prst="rect">
            <a:avLst/>
          </a:prstGeom>
          <a:solidFill>
            <a:schemeClr val="accent5">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Accelerate time to market and foster team collaboration with industry - leading </a:t>
            </a:r>
            <a:r>
              <a:rPr lang="en-IN" dirty="0" err="1" smtClean="0">
                <a:latin typeface="Cambria" pitchFamily="18" charset="0"/>
                <a:ea typeface="Cambria" pitchFamily="18" charset="0"/>
              </a:rPr>
              <a:t>MLOps</a:t>
            </a:r>
            <a:r>
              <a:rPr lang="en-IN" dirty="0" smtClean="0">
                <a:latin typeface="Cambria" pitchFamily="18" charset="0"/>
                <a:ea typeface="Cambria" pitchFamily="18" charset="0"/>
              </a:rPr>
              <a:t>- </a:t>
            </a:r>
            <a:r>
              <a:rPr lang="en-IN" dirty="0" err="1" smtClean="0">
                <a:latin typeface="Cambria" pitchFamily="18" charset="0"/>
                <a:ea typeface="Cambria" pitchFamily="18" charset="0"/>
              </a:rPr>
              <a:t>DevOps</a:t>
            </a:r>
            <a:r>
              <a:rPr lang="en-IN" dirty="0" smtClean="0">
                <a:latin typeface="Cambria" pitchFamily="18" charset="0"/>
                <a:ea typeface="Cambria" pitchFamily="18" charset="0"/>
              </a:rPr>
              <a:t> for machine learning.</a:t>
            </a:r>
            <a:endParaRPr lang="en-US" dirty="0">
              <a:latin typeface="Cambria" pitchFamily="18" charset="0"/>
              <a:ea typeface="Cambria" pitchFamily="18" charset="0"/>
            </a:endParaRPr>
          </a:p>
        </p:txBody>
      </p:sp>
      <p:sp>
        <p:nvSpPr>
          <p:cNvPr id="9" name="Rectangle 8"/>
          <p:cNvSpPr/>
          <p:nvPr/>
        </p:nvSpPr>
        <p:spPr>
          <a:xfrm>
            <a:off x="152400" y="4010620"/>
            <a:ext cx="3810000" cy="923330"/>
          </a:xfrm>
          <a:prstGeom prst="rect">
            <a:avLst/>
          </a:prstGeom>
          <a:solidFill>
            <a:schemeClr val="accent4">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Innovate on a secure, trusted platform, designed for responsible ML.</a:t>
            </a:r>
            <a:endParaRPr lang="en-US" dirty="0">
              <a:latin typeface="Cambria" pitchFamily="18" charset="0"/>
              <a:ea typeface="Cambria" pitchFamily="18" charset="0"/>
            </a:endParaRPr>
          </a:p>
        </p:txBody>
      </p:sp>
      <p:sp>
        <p:nvSpPr>
          <p:cNvPr id="10" name="Rectangle 9"/>
          <p:cNvSpPr/>
          <p:nvPr/>
        </p:nvSpPr>
        <p:spPr>
          <a:xfrm>
            <a:off x="4191000" y="133351"/>
            <a:ext cx="4724400" cy="923330"/>
          </a:xfrm>
          <a:prstGeom prst="rect">
            <a:avLst/>
          </a:prstGeom>
          <a:solidFill>
            <a:schemeClr val="accent3">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Rapidly build and deploy machine learning models using tools that meet your needs regardless of skill level. </a:t>
            </a:r>
            <a:endParaRPr lang="en-US" dirty="0">
              <a:latin typeface="Cambria" pitchFamily="18" charset="0"/>
              <a:ea typeface="Cambria" pitchFamily="18" charset="0"/>
            </a:endParaRPr>
          </a:p>
        </p:txBody>
      </p:sp>
      <p:sp>
        <p:nvSpPr>
          <p:cNvPr id="11" name="Rectangle 10"/>
          <p:cNvSpPr/>
          <p:nvPr/>
        </p:nvSpPr>
        <p:spPr>
          <a:xfrm>
            <a:off x="4191000" y="1200151"/>
            <a:ext cx="4724400" cy="923330"/>
          </a:xfrm>
          <a:prstGeom prst="rect">
            <a:avLst/>
          </a:prstGeom>
          <a:solidFill>
            <a:schemeClr val="accent2">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Use the no-code designer to get started or use built-in </a:t>
            </a:r>
            <a:r>
              <a:rPr lang="en-IN" dirty="0" err="1" smtClean="0">
                <a:latin typeface="Cambria" pitchFamily="18" charset="0"/>
                <a:ea typeface="Cambria" pitchFamily="18" charset="0"/>
              </a:rPr>
              <a:t>Jupyter</a:t>
            </a:r>
            <a:r>
              <a:rPr lang="en-IN" dirty="0" smtClean="0">
                <a:latin typeface="Cambria" pitchFamily="18" charset="0"/>
                <a:ea typeface="Cambria" pitchFamily="18" charset="0"/>
              </a:rPr>
              <a:t> notebooks for a code-first experience. </a:t>
            </a:r>
            <a:endParaRPr lang="en-US" dirty="0">
              <a:latin typeface="Cambria" pitchFamily="18" charset="0"/>
              <a:ea typeface="Cambria" pitchFamily="18" charset="0"/>
            </a:endParaRPr>
          </a:p>
        </p:txBody>
      </p:sp>
      <p:sp>
        <p:nvSpPr>
          <p:cNvPr id="12" name="Rectangle 11"/>
          <p:cNvSpPr/>
          <p:nvPr/>
        </p:nvSpPr>
        <p:spPr>
          <a:xfrm>
            <a:off x="4191000" y="2237422"/>
            <a:ext cx="4724400" cy="1477328"/>
          </a:xfrm>
          <a:prstGeom prst="rect">
            <a:avLst/>
          </a:prstGeom>
          <a:solidFill>
            <a:schemeClr val="accent1">
              <a:lumMod val="20000"/>
              <a:lumOff val="80000"/>
            </a:schemeClr>
          </a:solidFill>
        </p:spPr>
        <p:txBody>
          <a:bodyPr wrap="square" lIns="91438" tIns="45719" rIns="91438" bIns="45719">
            <a:spAutoFit/>
          </a:bodyPr>
          <a:lstStyle/>
          <a:p>
            <a:pPr algn="just"/>
            <a:r>
              <a:rPr lang="en-IN" dirty="0" err="1" smtClean="0">
                <a:latin typeface="Cambria" pitchFamily="18" charset="0"/>
                <a:ea typeface="Cambria" pitchFamily="18" charset="0"/>
              </a:rPr>
              <a:t>Accelarate</a:t>
            </a:r>
            <a:r>
              <a:rPr lang="en-IN" dirty="0" smtClean="0">
                <a:latin typeface="Cambria" pitchFamily="18" charset="0"/>
                <a:ea typeface="Cambria" pitchFamily="18" charset="0"/>
              </a:rPr>
              <a:t> model creation with the automated machine learning UI and access built-in feature engineering, algorithm selection and hyper parameter sweeping to develop highly accurate models.</a:t>
            </a:r>
            <a:endParaRPr lang="en-IN" dirty="0">
              <a:latin typeface="Cambria" pitchFamily="18" charset="0"/>
              <a:ea typeface="Cambria" pitchFamily="18" charset="0"/>
            </a:endParaRPr>
          </a:p>
        </p:txBody>
      </p:sp>
      <p:sp>
        <p:nvSpPr>
          <p:cNvPr id="13" name="Rectangle 12"/>
          <p:cNvSpPr/>
          <p:nvPr/>
        </p:nvSpPr>
        <p:spPr>
          <a:xfrm>
            <a:off x="4191000" y="3809822"/>
            <a:ext cx="4724400" cy="1200329"/>
          </a:xfrm>
          <a:prstGeom prst="rect">
            <a:avLst/>
          </a:prstGeom>
          <a:solidFill>
            <a:schemeClr val="bg2">
              <a:lumMod val="90000"/>
            </a:schemeClr>
          </a:solidFill>
        </p:spPr>
        <p:txBody>
          <a:bodyPr wrap="square" lIns="91438" tIns="45719" rIns="91438" bIns="45719">
            <a:spAutoFit/>
          </a:bodyPr>
          <a:lstStyle/>
          <a:p>
            <a:pPr algn="just"/>
            <a:r>
              <a:rPr lang="en-IN" dirty="0" err="1" smtClean="0">
                <a:latin typeface="Cambria" pitchFamily="18" charset="0"/>
                <a:ea typeface="Cambria" pitchFamily="18" charset="0"/>
              </a:rPr>
              <a:t>MLOps</a:t>
            </a:r>
            <a:r>
              <a:rPr lang="en-IN" dirty="0">
                <a:latin typeface="Cambria" pitchFamily="18" charset="0"/>
                <a:ea typeface="Cambria" pitchFamily="18" charset="0"/>
              </a:rPr>
              <a:t> </a:t>
            </a:r>
            <a:r>
              <a:rPr lang="en-IN" dirty="0" smtClean="0">
                <a:latin typeface="Cambria" pitchFamily="18" charset="0"/>
                <a:ea typeface="Cambria" pitchFamily="18" charset="0"/>
              </a:rPr>
              <a:t>or </a:t>
            </a:r>
            <a:r>
              <a:rPr lang="en-IN" dirty="0" err="1" smtClean="0">
                <a:latin typeface="Cambria" pitchFamily="18" charset="0"/>
                <a:ea typeface="Cambria" pitchFamily="18" charset="0"/>
              </a:rPr>
              <a:t>DevOps</a:t>
            </a:r>
            <a:r>
              <a:rPr lang="en-IN" dirty="0" smtClean="0">
                <a:latin typeface="Cambria" pitchFamily="18" charset="0"/>
                <a:ea typeface="Cambria" pitchFamily="18" charset="0"/>
              </a:rPr>
              <a:t> for machine learning, streamlines the machine learning lifecycle, from building models to deployment and management.</a:t>
            </a:r>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1).png"/>
          <p:cNvPicPr>
            <a:picLocks noGrp="1" noChangeAspect="1"/>
          </p:cNvPicPr>
          <p:nvPr isPhoto="1"/>
        </p:nvPicPr>
        <p:blipFill>
          <a:blip r:embed="rId2">
            <a:lum/>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71472" y="267877"/>
            <a:ext cx="7772400" cy="803678"/>
          </a:xfrm>
        </p:spPr>
        <p:txBody>
          <a:bodyPr/>
          <a:lstStyle/>
          <a:p>
            <a:r>
              <a:rPr lang="en-IN" dirty="0" smtClean="0"/>
              <a:t>Features of azure</a:t>
            </a:r>
            <a:endParaRPr lang="en-IN" dirty="0"/>
          </a:p>
        </p:txBody>
      </p:sp>
      <p:sp>
        <p:nvSpPr>
          <p:cNvPr id="8" name="Subtitle 7"/>
          <p:cNvSpPr>
            <a:spLocks noGrp="1"/>
          </p:cNvSpPr>
          <p:nvPr>
            <p:ph type="subTitle" idx="1"/>
          </p:nvPr>
        </p:nvSpPr>
        <p:spPr>
          <a:xfrm>
            <a:off x="1371600" y="1125130"/>
            <a:ext cx="6400800" cy="3580220"/>
          </a:xfrm>
          <a:solidFill>
            <a:schemeClr val="bg2">
              <a:lumMod val="75000"/>
            </a:schemeClr>
          </a:solidFill>
        </p:spPr>
        <p:txBody>
          <a:bodyPr>
            <a:normAutofit fontScale="92500" lnSpcReduction="10000"/>
          </a:bodyPr>
          <a:lstStyle/>
          <a:p>
            <a:pPr algn="l"/>
            <a:endParaRPr lang="en-IN" sz="1800" dirty="0" smtClean="0">
              <a:solidFill>
                <a:schemeClr val="tx1"/>
              </a:solidFill>
              <a:latin typeface="-apple-system"/>
            </a:endParaRPr>
          </a:p>
          <a:p>
            <a:pPr algn="l"/>
            <a:r>
              <a:rPr lang="en-IN" sz="1800" dirty="0" smtClean="0">
                <a:solidFill>
                  <a:schemeClr val="tx1"/>
                </a:solidFill>
                <a:latin typeface="-apple-system"/>
              </a:rPr>
              <a:t>There are total Nine features in azure :</a:t>
            </a:r>
          </a:p>
          <a:p>
            <a:pPr algn="l"/>
            <a:endParaRPr lang="en-IN" sz="1800" dirty="0" smtClean="0">
              <a:solidFill>
                <a:schemeClr val="tx1"/>
              </a:solidFill>
              <a:latin typeface="-apple-system"/>
            </a:endParaRPr>
          </a:p>
          <a:p>
            <a:pPr algn="l">
              <a:buFont typeface="Arial" pitchFamily="34" charset="0"/>
              <a:buChar char="•"/>
            </a:pPr>
            <a:r>
              <a:rPr lang="en-IN" sz="1800" dirty="0" smtClean="0">
                <a:solidFill>
                  <a:schemeClr val="tx1"/>
                </a:solidFill>
                <a:latin typeface="-apple-system"/>
              </a:rPr>
              <a:t>   App service</a:t>
            </a:r>
          </a:p>
          <a:p>
            <a:pPr algn="l">
              <a:buFont typeface="Arial" pitchFamily="34" charset="0"/>
              <a:buChar char="•"/>
            </a:pPr>
            <a:r>
              <a:rPr lang="en-IN" sz="1800" dirty="0" smtClean="0">
                <a:solidFill>
                  <a:schemeClr val="tx1"/>
                </a:solidFill>
                <a:latin typeface="-apple-system"/>
              </a:rPr>
              <a:t>   Azure Cosmos DB</a:t>
            </a:r>
          </a:p>
          <a:p>
            <a:pPr algn="l">
              <a:buFont typeface="Arial" pitchFamily="34" charset="0"/>
              <a:buChar char="•"/>
            </a:pPr>
            <a:r>
              <a:rPr lang="en-IN" sz="1800" dirty="0" smtClean="0">
                <a:solidFill>
                  <a:schemeClr val="tx1"/>
                </a:solidFill>
                <a:latin typeface="-apple-system"/>
              </a:rPr>
              <a:t>   Azure Functions</a:t>
            </a:r>
          </a:p>
          <a:p>
            <a:pPr algn="l">
              <a:buFont typeface="Arial" pitchFamily="34" charset="0"/>
              <a:buChar char="•"/>
            </a:pPr>
            <a:r>
              <a:rPr lang="en-IN" sz="1800" dirty="0" smtClean="0">
                <a:solidFill>
                  <a:schemeClr val="tx1"/>
                </a:solidFill>
                <a:latin typeface="-apple-system"/>
              </a:rPr>
              <a:t>   Azure </a:t>
            </a:r>
            <a:r>
              <a:rPr lang="en-IN" sz="1800" dirty="0" err="1" smtClean="0">
                <a:solidFill>
                  <a:schemeClr val="tx1"/>
                </a:solidFill>
                <a:latin typeface="-apple-system"/>
              </a:rPr>
              <a:t>Kubernetes</a:t>
            </a:r>
            <a:r>
              <a:rPr lang="en-IN" sz="1800" dirty="0" smtClean="0">
                <a:solidFill>
                  <a:schemeClr val="tx1"/>
                </a:solidFill>
                <a:latin typeface="-apple-system"/>
              </a:rPr>
              <a:t> service</a:t>
            </a:r>
          </a:p>
          <a:p>
            <a:pPr algn="l">
              <a:buFont typeface="Arial" pitchFamily="34" charset="0"/>
              <a:buChar char="•"/>
            </a:pPr>
            <a:r>
              <a:rPr lang="en-IN" sz="1800" dirty="0" smtClean="0">
                <a:solidFill>
                  <a:schemeClr val="tx1"/>
                </a:solidFill>
                <a:latin typeface="-apple-system"/>
              </a:rPr>
              <a:t>   Azure SQL</a:t>
            </a:r>
          </a:p>
          <a:p>
            <a:pPr algn="l">
              <a:buFont typeface="Arial" pitchFamily="34" charset="0"/>
              <a:buChar char="•"/>
            </a:pPr>
            <a:r>
              <a:rPr lang="en-IN" sz="1800" dirty="0" smtClean="0">
                <a:solidFill>
                  <a:schemeClr val="tx1"/>
                </a:solidFill>
                <a:latin typeface="-apple-system"/>
              </a:rPr>
              <a:t>   Cognitive services</a:t>
            </a:r>
          </a:p>
          <a:p>
            <a:pPr algn="l">
              <a:buFont typeface="Arial" pitchFamily="34" charset="0"/>
              <a:buChar char="•"/>
            </a:pPr>
            <a:r>
              <a:rPr lang="en-IN" sz="1800" dirty="0" smtClean="0">
                <a:solidFill>
                  <a:schemeClr val="tx1"/>
                </a:solidFill>
                <a:latin typeface="-apple-system"/>
              </a:rPr>
              <a:t>   Linux Virtual machine</a:t>
            </a:r>
          </a:p>
          <a:p>
            <a:pPr algn="l">
              <a:buFont typeface="Arial" pitchFamily="34" charset="0"/>
              <a:buChar char="•"/>
            </a:pPr>
            <a:r>
              <a:rPr lang="en-IN" sz="1800" dirty="0" smtClean="0">
                <a:solidFill>
                  <a:schemeClr val="tx1"/>
                </a:solidFill>
                <a:latin typeface="-apple-system"/>
              </a:rPr>
              <a:t>   Windows Virtual Desktop</a:t>
            </a:r>
          </a:p>
          <a:p>
            <a:pPr algn="l">
              <a:buFont typeface="Arial" pitchFamily="34" charset="0"/>
              <a:buChar char="•"/>
            </a:pPr>
            <a:r>
              <a:rPr lang="en-IN" sz="1800" dirty="0" smtClean="0">
                <a:solidFill>
                  <a:schemeClr val="tx1"/>
                </a:solidFill>
                <a:latin typeface="-apple-system"/>
              </a:rPr>
              <a:t>   Windows Virtual Machines</a:t>
            </a:r>
          </a:p>
          <a:p>
            <a:pPr algn="l">
              <a:buFont typeface="Arial" pitchFamily="34" charset="0"/>
              <a:buChar char="•"/>
            </a:pPr>
            <a:endParaRPr lang="en-IN" sz="1800" dirty="0">
              <a:solidFill>
                <a:schemeClr val="tx1"/>
              </a:solidFill>
              <a:latin typeface="-apple-system"/>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2).png"/>
          <p:cNvPicPr>
            <a:picLocks noGrp="1" noChangeAspect="1"/>
          </p:cNvPicPr>
          <p:nvPr isPhoto="1"/>
        </p:nvPicPr>
        <p:blipFill>
          <a:blip r:embed="rId2">
            <a:lum/>
          </a:blip>
          <a:stretch>
            <a:fillRect/>
          </a:stretch>
        </p:blipFill>
        <p:spPr>
          <a:xfrm>
            <a:off x="0" y="-1905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3).png"/>
          <p:cNvPicPr>
            <a:picLocks noGrp="1" noChangeAspect="1"/>
          </p:cNvPicPr>
          <p:nvPr isPhoto="1"/>
        </p:nvPicPr>
        <p:blipFill>
          <a:blip r:embed="rId2">
            <a:lum/>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4).png"/>
          <p:cNvPicPr>
            <a:picLocks noGrp="1" noChangeAspect="1"/>
          </p:cNvPicPr>
          <p:nvPr isPhoto="1"/>
        </p:nvPicPr>
        <p:blipFill>
          <a:blip r:embed="rId2">
            <a:lum/>
          </a:blip>
          <a:stretch>
            <a:fillRect/>
          </a:stretch>
        </p:blipFill>
        <p:spPr>
          <a:xfrm>
            <a:off x="0" y="1"/>
            <a:ext cx="9144000" cy="5143499"/>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33351"/>
            <a:ext cx="4419600" cy="830995"/>
          </a:xfrm>
          <a:prstGeom prst="rect">
            <a:avLst/>
          </a:prstGeom>
          <a:solidFill>
            <a:srgbClr val="0070C0"/>
          </a:solidFill>
        </p:spPr>
        <p:txBody>
          <a:bodyPr wrap="square" lIns="91438" tIns="45719" rIns="91438" bIns="45719" rtlCol="0">
            <a:spAutoFit/>
          </a:bodyPr>
          <a:lstStyle/>
          <a:p>
            <a:pPr algn="r"/>
            <a:r>
              <a:rPr lang="en-US" sz="4800" dirty="0">
                <a:solidFill>
                  <a:schemeClr val="bg1"/>
                </a:solidFill>
              </a:rPr>
              <a:t>  Azure for </a:t>
            </a:r>
            <a:r>
              <a:rPr lang="en-US" sz="4800" dirty="0" err="1">
                <a:solidFill>
                  <a:schemeClr val="bg1"/>
                </a:solidFill>
              </a:rPr>
              <a:t>IoT</a:t>
            </a:r>
            <a:endParaRPr lang="en-US" sz="4800" dirty="0">
              <a:solidFill>
                <a:schemeClr val="bg1"/>
              </a:solidFill>
            </a:endParaRPr>
          </a:p>
        </p:txBody>
      </p:sp>
      <p:sp>
        <p:nvSpPr>
          <p:cNvPr id="4" name="Rectangle 3"/>
          <p:cNvSpPr/>
          <p:nvPr/>
        </p:nvSpPr>
        <p:spPr>
          <a:xfrm>
            <a:off x="152400" y="1123951"/>
            <a:ext cx="4572000" cy="646331"/>
          </a:xfrm>
          <a:prstGeom prst="rect">
            <a:avLst/>
          </a:prstGeom>
          <a:solidFill>
            <a:schemeClr val="accent6">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Using Azure Build your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application with two-way communication</a:t>
            </a:r>
            <a:endParaRPr lang="en-IN" dirty="0">
              <a:latin typeface="Cambria" pitchFamily="18" charset="0"/>
              <a:ea typeface="Cambria" pitchFamily="18" charset="0"/>
            </a:endParaRPr>
          </a:p>
        </p:txBody>
      </p:sp>
      <p:sp>
        <p:nvSpPr>
          <p:cNvPr id="5" name="Rectangle 4"/>
          <p:cNvSpPr/>
          <p:nvPr/>
        </p:nvSpPr>
        <p:spPr>
          <a:xfrm>
            <a:off x="152400" y="1962150"/>
            <a:ext cx="4572000" cy="1754326"/>
          </a:xfrm>
          <a:prstGeom prst="rect">
            <a:avLst/>
          </a:prstGeom>
          <a:solidFill>
            <a:schemeClr val="accent5">
              <a:lumMod val="20000"/>
              <a:lumOff val="80000"/>
            </a:schemeClr>
          </a:solidFill>
        </p:spPr>
        <p:txBody>
          <a:bodyPr lIns="91438" tIns="45719" rIns="91438" bIns="45719">
            <a:spAutoFit/>
          </a:bodyPr>
          <a:lstStyle/>
          <a:p>
            <a:pPr algn="just"/>
            <a:r>
              <a:rPr lang="en-IN" dirty="0" smtClean="0">
                <a:latin typeface="Cambria" pitchFamily="18" charset="0"/>
                <a:ea typeface="Cambria" pitchFamily="18" charset="0"/>
              </a:rPr>
              <a:t>Enable highly secure and reliable communication between your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application and the devices it manages. Azure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Hub provides a cloud-hosted solution backend to connect virtually any device. </a:t>
            </a:r>
            <a:endParaRPr lang="en-US" dirty="0">
              <a:latin typeface="Cambria" pitchFamily="18" charset="0"/>
              <a:ea typeface="Cambria" pitchFamily="18" charset="0"/>
            </a:endParaRPr>
          </a:p>
        </p:txBody>
      </p:sp>
      <p:sp>
        <p:nvSpPr>
          <p:cNvPr id="6" name="Rectangle 5"/>
          <p:cNvSpPr/>
          <p:nvPr/>
        </p:nvSpPr>
        <p:spPr>
          <a:xfrm>
            <a:off x="152400" y="3934420"/>
            <a:ext cx="4572000" cy="923330"/>
          </a:xfrm>
          <a:prstGeom prst="rect">
            <a:avLst/>
          </a:prstGeom>
          <a:solidFill>
            <a:schemeClr val="accent2">
              <a:lumMod val="20000"/>
              <a:lumOff val="80000"/>
            </a:schemeClr>
          </a:solidFill>
        </p:spPr>
        <p:txBody>
          <a:bodyPr lIns="91438" tIns="45719" rIns="91438" bIns="45719">
            <a:spAutoFit/>
          </a:bodyPr>
          <a:lstStyle/>
          <a:p>
            <a:pPr algn="just"/>
            <a:r>
              <a:rPr lang="en-IN" dirty="0" smtClean="0">
                <a:latin typeface="Cambria" pitchFamily="18" charset="0"/>
                <a:ea typeface="Cambria" pitchFamily="18" charset="0"/>
              </a:rPr>
              <a:t>Extend your solution from the cloud to the edge with per-device authentication, built-in device management and scaled provisioning.</a:t>
            </a:r>
            <a:endParaRPr lang="en-IN" dirty="0">
              <a:latin typeface="Cambria" pitchFamily="18" charset="0"/>
              <a:ea typeface="Cambria" pitchFamily="18" charset="0"/>
            </a:endParaRPr>
          </a:p>
        </p:txBody>
      </p:sp>
      <p:sp>
        <p:nvSpPr>
          <p:cNvPr id="7" name="Rectangle 6"/>
          <p:cNvSpPr/>
          <p:nvPr/>
        </p:nvSpPr>
        <p:spPr>
          <a:xfrm>
            <a:off x="4876800" y="581620"/>
            <a:ext cx="4114800" cy="923330"/>
          </a:xfrm>
          <a:prstGeom prst="rect">
            <a:avLst/>
          </a:prstGeom>
          <a:solidFill>
            <a:schemeClr val="accent3">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Security - enhanced communication channel for sending and receiving data from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devices</a:t>
            </a:r>
            <a:endParaRPr lang="en-US" dirty="0">
              <a:latin typeface="Cambria" pitchFamily="18" charset="0"/>
              <a:ea typeface="Cambria" pitchFamily="18" charset="0"/>
            </a:endParaRPr>
          </a:p>
        </p:txBody>
      </p:sp>
      <p:sp>
        <p:nvSpPr>
          <p:cNvPr id="8" name="Rectangle 7"/>
          <p:cNvSpPr/>
          <p:nvPr/>
        </p:nvSpPr>
        <p:spPr>
          <a:xfrm>
            <a:off x="4876800" y="1724620"/>
            <a:ext cx="4114800" cy="923330"/>
          </a:xfrm>
          <a:prstGeom prst="rect">
            <a:avLst/>
          </a:prstGeom>
          <a:solidFill>
            <a:schemeClr val="accent1">
              <a:lumMod val="20000"/>
              <a:lumOff val="80000"/>
            </a:schemeClr>
          </a:solidFill>
        </p:spPr>
        <p:txBody>
          <a:bodyPr wrap="square" lIns="91438" tIns="45719" rIns="91438" bIns="45719">
            <a:spAutoFit/>
          </a:bodyPr>
          <a:lstStyle/>
          <a:p>
            <a:pPr algn="just"/>
            <a:r>
              <a:rPr lang="en-IN" dirty="0" smtClean="0">
                <a:latin typeface="Cambria" pitchFamily="18" charset="0"/>
                <a:ea typeface="Cambria" pitchFamily="18" charset="0"/>
              </a:rPr>
              <a:t>Built-in device management and provisioning to connect and manage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devices at scale</a:t>
            </a:r>
            <a:endParaRPr lang="en-US" dirty="0">
              <a:latin typeface="Cambria" pitchFamily="18" charset="0"/>
              <a:ea typeface="Cambria" pitchFamily="18" charset="0"/>
            </a:endParaRPr>
          </a:p>
        </p:txBody>
      </p:sp>
      <p:sp>
        <p:nvSpPr>
          <p:cNvPr id="9" name="Rectangle 8"/>
          <p:cNvSpPr/>
          <p:nvPr/>
        </p:nvSpPr>
        <p:spPr>
          <a:xfrm>
            <a:off x="4876800" y="2867620"/>
            <a:ext cx="4114800" cy="923330"/>
          </a:xfrm>
          <a:prstGeom prst="rect">
            <a:avLst/>
          </a:prstGeom>
          <a:solidFill>
            <a:schemeClr val="bg2">
              <a:lumMod val="90000"/>
            </a:schemeClr>
          </a:solidFill>
        </p:spPr>
        <p:txBody>
          <a:bodyPr wrap="square" lIns="91438" tIns="45719" rIns="91438" bIns="45719">
            <a:spAutoFit/>
          </a:bodyPr>
          <a:lstStyle/>
          <a:p>
            <a:pPr algn="just"/>
            <a:r>
              <a:rPr lang="en-IN" dirty="0" smtClean="0">
                <a:latin typeface="Cambria" pitchFamily="18" charset="0"/>
                <a:ea typeface="Cambria" pitchFamily="18" charset="0"/>
              </a:rPr>
              <a:t>Full integration with Event Grid and </a:t>
            </a:r>
            <a:r>
              <a:rPr lang="en-IN" dirty="0" smtClean="0">
                <a:latin typeface="Cambria" pitchFamily="18" charset="0"/>
                <a:ea typeface="Cambria" pitchFamily="18" charset="0"/>
              </a:rPr>
              <a:t>server less </a:t>
            </a:r>
            <a:r>
              <a:rPr lang="en-IN" dirty="0" smtClean="0">
                <a:latin typeface="Cambria" pitchFamily="18" charset="0"/>
                <a:ea typeface="Cambria" pitchFamily="18" charset="0"/>
              </a:rPr>
              <a:t>compute, simplifying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application development</a:t>
            </a:r>
            <a:endParaRPr lang="en-US" dirty="0">
              <a:latin typeface="Cambria" pitchFamily="18" charset="0"/>
              <a:ea typeface="Cambria" pitchFamily="18" charset="0"/>
            </a:endParaRPr>
          </a:p>
        </p:txBody>
      </p:sp>
      <p:sp>
        <p:nvSpPr>
          <p:cNvPr id="10" name="Rectangle 9"/>
          <p:cNvSpPr/>
          <p:nvPr/>
        </p:nvSpPr>
        <p:spPr>
          <a:xfrm>
            <a:off x="4876800" y="4059020"/>
            <a:ext cx="4114800" cy="646331"/>
          </a:xfrm>
          <a:prstGeom prst="rect">
            <a:avLst/>
          </a:prstGeom>
          <a:solidFill>
            <a:schemeClr val="accent2">
              <a:lumMod val="40000"/>
              <a:lumOff val="60000"/>
            </a:schemeClr>
          </a:solidFill>
        </p:spPr>
        <p:txBody>
          <a:bodyPr wrap="square" lIns="91438" tIns="45719" rIns="91438" bIns="45719">
            <a:spAutoFit/>
          </a:bodyPr>
          <a:lstStyle/>
          <a:p>
            <a:pPr algn="just"/>
            <a:r>
              <a:rPr lang="en-IN" dirty="0" smtClean="0">
                <a:latin typeface="Cambria" pitchFamily="18" charset="0"/>
                <a:ea typeface="Cambria" pitchFamily="18" charset="0"/>
              </a:rPr>
              <a:t>Compatibility with Azure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Edge for building hybrid </a:t>
            </a:r>
            <a:r>
              <a:rPr lang="en-IN" dirty="0" err="1" smtClean="0">
                <a:latin typeface="Cambria" pitchFamily="18" charset="0"/>
                <a:ea typeface="Cambria" pitchFamily="18" charset="0"/>
              </a:rPr>
              <a:t>IoT</a:t>
            </a:r>
            <a:r>
              <a:rPr lang="en-IN" dirty="0" smtClean="0">
                <a:latin typeface="Cambria" pitchFamily="18" charset="0"/>
                <a:ea typeface="Cambria" pitchFamily="18" charset="0"/>
              </a:rPr>
              <a:t> applications</a:t>
            </a:r>
            <a:endParaRPr lang="en-IN"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5).png"/>
          <p:cNvPicPr>
            <a:picLocks noChangeAspect="1"/>
          </p:cNvPicPr>
          <p:nvPr/>
        </p:nvPicPr>
        <p:blipFill>
          <a:blip r:embed="rId2"/>
          <a:stretch>
            <a:fillRect/>
          </a:stretch>
        </p:blipFill>
        <p:spPr>
          <a:xfrm>
            <a:off x="1" y="0"/>
            <a:ext cx="9143999" cy="5143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6).png"/>
          <p:cNvPicPr>
            <a:picLocks noChangeAspect="1"/>
          </p:cNvPicPr>
          <p:nvPr/>
        </p:nvPicPr>
        <p:blipFill>
          <a:blip r:embed="rId2"/>
          <a:stretch>
            <a:fillRect/>
          </a:stretch>
        </p:blipFill>
        <p:spPr>
          <a:xfrm>
            <a:off x="1" y="0"/>
            <a:ext cx="9143999" cy="51435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9050"/>
            <a:ext cx="4572000" cy="1200329"/>
          </a:xfrm>
          <a:prstGeom prst="rect">
            <a:avLst/>
          </a:prstGeom>
          <a:solidFill>
            <a:srgbClr val="0070C0"/>
          </a:solidFill>
        </p:spPr>
        <p:txBody>
          <a:bodyPr wrap="square" lIns="91438" tIns="45719" rIns="91438" bIns="45719" rtlCol="0">
            <a:spAutoFit/>
          </a:bodyPr>
          <a:lstStyle/>
          <a:p>
            <a:pPr algn="r"/>
            <a:r>
              <a:rPr lang="en-US" sz="3600" dirty="0">
                <a:solidFill>
                  <a:schemeClr val="bg1"/>
                </a:solidFill>
              </a:rPr>
              <a:t>  Why should you chose Azure?</a:t>
            </a:r>
          </a:p>
        </p:txBody>
      </p:sp>
      <p:sp>
        <p:nvSpPr>
          <p:cNvPr id="3" name="Rectangle 2"/>
          <p:cNvSpPr/>
          <p:nvPr/>
        </p:nvSpPr>
        <p:spPr>
          <a:xfrm>
            <a:off x="152400" y="1200150"/>
            <a:ext cx="4572000" cy="1631214"/>
          </a:xfrm>
          <a:prstGeom prst="rect">
            <a:avLst/>
          </a:prstGeom>
          <a:solidFill>
            <a:schemeClr val="accent6">
              <a:lumMod val="40000"/>
              <a:lumOff val="60000"/>
            </a:schemeClr>
          </a:solidFill>
        </p:spPr>
        <p:txBody>
          <a:bodyPr lIns="91438" tIns="45719" rIns="91438" bIns="45719">
            <a:spAutoFit/>
          </a:bodyPr>
          <a:lstStyle/>
          <a:p>
            <a:pPr algn="just"/>
            <a:r>
              <a:rPr lang="en-IN" sz="1600" b="1" dirty="0">
                <a:latin typeface="+mj-lt"/>
                <a:ea typeface="Cambria" pitchFamily="18" charset="0"/>
              </a:rPr>
              <a:t>1) Familiarity : </a:t>
            </a:r>
            <a:r>
              <a:rPr lang="en-IN" sz="1400" dirty="0">
                <a:latin typeface="+mj-lt"/>
                <a:ea typeface="Cambria" pitchFamily="18" charset="0"/>
              </a:rPr>
              <a:t>It might be a little trite to suggest that you make a major financial decision based on simple familiarity, but it really is an important aspect.  If you’ve ever used a PC then you are already familiar with the way Microsoft works.  Azure is based heavily on Windows and since 1995 Windows has been the most popular operating system in use.</a:t>
            </a:r>
          </a:p>
        </p:txBody>
      </p:sp>
      <p:sp>
        <p:nvSpPr>
          <p:cNvPr id="5" name="Rectangle 4"/>
          <p:cNvSpPr/>
          <p:nvPr/>
        </p:nvSpPr>
        <p:spPr>
          <a:xfrm>
            <a:off x="152400" y="2800350"/>
            <a:ext cx="4572000" cy="2277545"/>
          </a:xfrm>
          <a:prstGeom prst="rect">
            <a:avLst/>
          </a:prstGeom>
          <a:solidFill>
            <a:schemeClr val="accent3">
              <a:lumMod val="40000"/>
              <a:lumOff val="60000"/>
            </a:schemeClr>
          </a:solidFill>
        </p:spPr>
        <p:txBody>
          <a:bodyPr lIns="91438" tIns="45719" rIns="91438" bIns="45719">
            <a:spAutoFit/>
          </a:bodyPr>
          <a:lstStyle/>
          <a:p>
            <a:pPr algn="just"/>
            <a:r>
              <a:rPr lang="en-IN" sz="1600" b="1" dirty="0">
                <a:latin typeface="+mj-lt"/>
                <a:ea typeface="Cambria" pitchFamily="18" charset="0"/>
              </a:rPr>
              <a:t>3) Scalability </a:t>
            </a:r>
            <a:r>
              <a:rPr lang="en-IN" sz="1400" b="1" dirty="0">
                <a:latin typeface="+mj-lt"/>
                <a:ea typeface="Cambria" pitchFamily="18" charset="0"/>
              </a:rPr>
              <a:t>: </a:t>
            </a:r>
            <a:r>
              <a:rPr lang="en-IN" sz="1400" dirty="0">
                <a:latin typeface="+mj-lt"/>
                <a:ea typeface="Cambria" pitchFamily="18" charset="0"/>
              </a:rPr>
              <a:t>One of the overall benefits to using cloud computing is that it offers scalability, but just like in everything else they do, Microsoft like to go a step further than pretty much everyone else.  When it comes to Microsoft Azure and scalability there are a number of things worth mentioning</a:t>
            </a:r>
            <a:r>
              <a:rPr lang="en-IN" sz="1400" dirty="0" smtClean="0">
                <a:latin typeface="+mj-lt"/>
                <a:ea typeface="Cambria" pitchFamily="18" charset="0"/>
              </a:rPr>
              <a:t>.</a:t>
            </a:r>
          </a:p>
          <a:p>
            <a:pPr algn="just"/>
            <a:r>
              <a:rPr lang="en-IN" sz="1400" dirty="0" smtClean="0"/>
              <a:t>Azure scalability goes so much further than just reacting to website traffic and increasing your bandwidth in response to demand.  They take this principle and apply it to all the various services you can use. </a:t>
            </a:r>
            <a:endParaRPr lang="en-IN" sz="1400" dirty="0">
              <a:latin typeface="+mj-lt"/>
              <a:ea typeface="Cambria" pitchFamily="18" charset="0"/>
            </a:endParaRPr>
          </a:p>
        </p:txBody>
      </p:sp>
      <p:sp>
        <p:nvSpPr>
          <p:cNvPr id="6" name="Rectangle 5"/>
          <p:cNvSpPr/>
          <p:nvPr/>
        </p:nvSpPr>
        <p:spPr>
          <a:xfrm>
            <a:off x="4800600" y="2724150"/>
            <a:ext cx="4191000" cy="2308322"/>
          </a:xfrm>
          <a:prstGeom prst="rect">
            <a:avLst/>
          </a:prstGeom>
          <a:solidFill>
            <a:schemeClr val="accent4">
              <a:lumMod val="40000"/>
              <a:lumOff val="60000"/>
            </a:schemeClr>
          </a:solidFill>
        </p:spPr>
        <p:txBody>
          <a:bodyPr wrap="square" lIns="91438" tIns="45719" rIns="91438" bIns="45719">
            <a:spAutoFit/>
          </a:bodyPr>
          <a:lstStyle/>
          <a:p>
            <a:pPr algn="just"/>
            <a:r>
              <a:rPr lang="en-IN" sz="1600" b="1" dirty="0">
                <a:latin typeface="+mj-lt"/>
                <a:ea typeface="Cambria" pitchFamily="18" charset="0"/>
              </a:rPr>
              <a:t>4) Software Development Kits : </a:t>
            </a:r>
            <a:r>
              <a:rPr lang="en-IN" sz="1600" dirty="0">
                <a:latin typeface="+mj-lt"/>
                <a:ea typeface="Cambria" pitchFamily="18" charset="0"/>
              </a:rPr>
              <a:t>It’s safe to say that if you are looking to make the very most of Microsoft Azure then you will likely be developing your own applications to one degree or another and there is no place better for this than within Azure. Whether you are using .NET, Java, PHP, Python, Ruby, or any of a large number of languages then Microsoft Azure has a SDK for you whatever your platform of choice is.</a:t>
            </a:r>
          </a:p>
        </p:txBody>
      </p:sp>
      <p:sp>
        <p:nvSpPr>
          <p:cNvPr id="7" name="Rectangle 6"/>
          <p:cNvSpPr/>
          <p:nvPr/>
        </p:nvSpPr>
        <p:spPr>
          <a:xfrm>
            <a:off x="4800600" y="93407"/>
            <a:ext cx="4191000" cy="2554543"/>
          </a:xfrm>
          <a:prstGeom prst="rect">
            <a:avLst/>
          </a:prstGeom>
          <a:solidFill>
            <a:schemeClr val="accent1">
              <a:lumMod val="40000"/>
              <a:lumOff val="60000"/>
            </a:schemeClr>
          </a:solidFill>
        </p:spPr>
        <p:txBody>
          <a:bodyPr wrap="square" lIns="91438" tIns="45719" rIns="91438" bIns="45719">
            <a:spAutoFit/>
          </a:bodyPr>
          <a:lstStyle/>
          <a:p>
            <a:pPr algn="just"/>
            <a:r>
              <a:rPr lang="en-IN" sz="1600" b="1" dirty="0">
                <a:latin typeface="+mj-lt"/>
                <a:ea typeface="Cambria" pitchFamily="18" charset="0"/>
              </a:rPr>
              <a:t>2) Security : </a:t>
            </a:r>
            <a:r>
              <a:rPr lang="en-IN" sz="1600" dirty="0">
                <a:latin typeface="+mj-lt"/>
                <a:ea typeface="Cambria" pitchFamily="18" charset="0"/>
              </a:rPr>
              <a:t>One of the most frequently cited obstacles to adopting cloud computing is security.  Passing all your data to a separate provider and trusting them to ensure it remains safe is a big issue.  However, if you are ever going to truly utilise the full benefits of cloud computing, then you need to trust the cloud provider you are using.  And companies rarely come more secure than Microsoft</a:t>
            </a:r>
            <a:r>
              <a:rPr lang="en-IN" sz="1600" dirty="0" smtClean="0">
                <a:latin typeface="+mj-lt"/>
                <a:ea typeface="Cambria" pitchFamily="18" charset="0"/>
              </a:rPr>
              <a:t>.</a:t>
            </a:r>
          </a:p>
          <a:p>
            <a:pPr algn="just"/>
            <a:endParaRPr lang="en-IN" sz="1600" dirty="0">
              <a:latin typeface="+mj-lt"/>
              <a:ea typeface="Cambr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226"/>
            <a:ext cx="4572000" cy="2462210"/>
          </a:xfrm>
          <a:prstGeom prst="rect">
            <a:avLst/>
          </a:prstGeom>
          <a:solidFill>
            <a:schemeClr val="accent4">
              <a:lumMod val="40000"/>
              <a:lumOff val="60000"/>
            </a:schemeClr>
          </a:solidFill>
        </p:spPr>
        <p:txBody>
          <a:bodyPr lIns="91438" tIns="45719" rIns="91438" bIns="45719">
            <a:spAutoFit/>
          </a:bodyPr>
          <a:lstStyle/>
          <a:p>
            <a:pPr algn="just"/>
            <a:r>
              <a:rPr lang="en-IN" b="1" dirty="0" smtClean="0"/>
              <a:t>5</a:t>
            </a:r>
            <a:r>
              <a:rPr lang="en-IN" b="1" dirty="0" smtClean="0"/>
              <a:t>) Cognitive Services : </a:t>
            </a:r>
            <a:r>
              <a:rPr lang="en-IN" sz="1700" dirty="0" smtClean="0"/>
              <a:t>Everyone knows that AI is going to play a huge role in the future of digital, but no-one seems to be completely certain how that is going to happen.  No-one except </a:t>
            </a:r>
            <a:r>
              <a:rPr lang="en-IN" sz="1700" dirty="0" smtClean="0"/>
              <a:t>Microsoft</a:t>
            </a:r>
            <a:r>
              <a:rPr lang="en-IN" sz="1700" dirty="0" smtClean="0"/>
              <a:t>. </a:t>
            </a:r>
            <a:r>
              <a:rPr lang="en-IN" sz="1700" dirty="0" smtClean="0"/>
              <a:t>There is </a:t>
            </a:r>
            <a:r>
              <a:rPr lang="en-IN" sz="1700" dirty="0" smtClean="0"/>
              <a:t>Cognitive </a:t>
            </a:r>
            <a:r>
              <a:rPr lang="en-IN" sz="1700" dirty="0" smtClean="0"/>
              <a:t>Services Lab where new AI services are being developed. Here you can become part of a team testing and helping refine cognitive services for Azure before the become market ready</a:t>
            </a:r>
            <a:r>
              <a:rPr lang="en-IN" sz="1700" dirty="0" smtClean="0"/>
              <a:t>.</a:t>
            </a:r>
            <a:endParaRPr lang="en-IN" sz="1700" dirty="0" smtClean="0"/>
          </a:p>
        </p:txBody>
      </p:sp>
      <p:sp>
        <p:nvSpPr>
          <p:cNvPr id="3" name="Rectangle 2"/>
          <p:cNvSpPr/>
          <p:nvPr/>
        </p:nvSpPr>
        <p:spPr>
          <a:xfrm>
            <a:off x="4953000" y="133350"/>
            <a:ext cx="4038600" cy="4801314"/>
          </a:xfrm>
          <a:prstGeom prst="rect">
            <a:avLst/>
          </a:prstGeom>
          <a:solidFill>
            <a:schemeClr val="accent3">
              <a:lumMod val="40000"/>
              <a:lumOff val="60000"/>
            </a:schemeClr>
          </a:solidFill>
        </p:spPr>
        <p:txBody>
          <a:bodyPr wrap="square" lIns="91438" tIns="45719" rIns="91438" bIns="45719">
            <a:spAutoFit/>
          </a:bodyPr>
          <a:lstStyle/>
          <a:p>
            <a:pPr algn="just"/>
            <a:endParaRPr lang="en-IN" b="1" dirty="0" smtClean="0"/>
          </a:p>
          <a:p>
            <a:pPr algn="just"/>
            <a:endParaRPr lang="en-IN" b="1" dirty="0"/>
          </a:p>
          <a:p>
            <a:pPr algn="just"/>
            <a:r>
              <a:rPr lang="en-IN" b="1" dirty="0" smtClean="0"/>
              <a:t>6) Managed Azure : </a:t>
            </a:r>
            <a:r>
              <a:rPr lang="en-IN" dirty="0" smtClean="0"/>
              <a:t>Even now, well over a thousand words in, we have only begun to scratch the surface of what Microsoft Azure is capable of, and how it can impact your business in a tangible and realistic manner.  It is a hugely complex and detailed service, which when applied properly can revolutionise your site and your business.  However setting up and managing Azure can be a complex undertaking, and this can put many people off doing so.</a:t>
            </a:r>
          </a:p>
          <a:p>
            <a:pPr algn="just"/>
            <a:endParaRPr lang="en-IN" dirty="0" smtClean="0"/>
          </a:p>
          <a:p>
            <a:pPr algn="just"/>
            <a:endParaRPr lang="en-IN" dirty="0"/>
          </a:p>
          <a:p>
            <a:pPr algn="just"/>
            <a:endParaRPr lang="en-IN" dirty="0"/>
          </a:p>
        </p:txBody>
      </p:sp>
      <p:sp>
        <p:nvSpPr>
          <p:cNvPr id="4" name="Rectangle 3"/>
          <p:cNvSpPr/>
          <p:nvPr/>
        </p:nvSpPr>
        <p:spPr>
          <a:xfrm>
            <a:off x="228600" y="2724150"/>
            <a:ext cx="4572000" cy="2308322"/>
          </a:xfrm>
          <a:prstGeom prst="rect">
            <a:avLst/>
          </a:prstGeom>
          <a:solidFill>
            <a:schemeClr val="accent5">
              <a:lumMod val="40000"/>
              <a:lumOff val="60000"/>
            </a:schemeClr>
          </a:solidFill>
        </p:spPr>
        <p:txBody>
          <a:bodyPr lIns="91438" tIns="45719" rIns="91438" bIns="45719">
            <a:spAutoFit/>
          </a:bodyPr>
          <a:lstStyle/>
          <a:p>
            <a:r>
              <a:rPr lang="en-IN" b="1" dirty="0" smtClean="0"/>
              <a:t>7</a:t>
            </a:r>
            <a:r>
              <a:rPr lang="en-IN" b="1" dirty="0" smtClean="0"/>
              <a:t>) Cost Efficient Platform : </a:t>
            </a:r>
            <a:r>
              <a:rPr lang="en-IN" dirty="0" smtClean="0"/>
              <a:t>Microsoft’s pay-as-you-go model allows you to pay for what you use to build or expand resources using Azure services. This cuts down the IT administration costs to a minimum as infrastructure is taken care by Microsoft on Azure. It connects data </a:t>
            </a:r>
            <a:r>
              <a:rPr lang="en-IN" dirty="0" err="1" smtClean="0"/>
              <a:t>centers</a:t>
            </a:r>
            <a:r>
              <a:rPr lang="en-IN" dirty="0" smtClean="0"/>
              <a:t> to the cloud effortlessly and supports 42 regions like no other cloud provider</a:t>
            </a:r>
            <a:r>
              <a:rPr lang="en-IN" dirty="0" smtClean="0"/>
              <a:t>.</a:t>
            </a:r>
            <a:endParaRPr lang="en-I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123950"/>
            <a:ext cx="6019800" cy="3046988"/>
          </a:xfrm>
          <a:prstGeom prst="rect">
            <a:avLst/>
          </a:prstGeom>
          <a:solidFill>
            <a:schemeClr val="accent2">
              <a:lumMod val="40000"/>
              <a:lumOff val="60000"/>
            </a:schemeClr>
          </a:solidFill>
        </p:spPr>
        <p:txBody>
          <a:bodyPr wrap="square" rtlCol="0">
            <a:spAutoFit/>
          </a:bodyPr>
          <a:lstStyle/>
          <a:p>
            <a:pPr algn="ctr"/>
            <a:r>
              <a:rPr lang="en-US" sz="9600" dirty="0" smtClean="0">
                <a:latin typeface="Gabriola" pitchFamily="82" charset="0"/>
              </a:rPr>
              <a:t>Thank</a:t>
            </a:r>
          </a:p>
          <a:p>
            <a:pPr algn="ctr"/>
            <a:r>
              <a:rPr lang="en-US" sz="9600" dirty="0" smtClean="0">
                <a:latin typeface="Gabriola" pitchFamily="82" charset="0"/>
              </a:rPr>
              <a:t> You</a:t>
            </a:r>
            <a:endParaRPr lang="en-US" sz="9600" dirty="0">
              <a:latin typeface="Gabriola" pitchFamily="82" charset="0"/>
            </a:endParaRPr>
          </a:p>
        </p:txBody>
      </p:sp>
      <p:sp>
        <p:nvSpPr>
          <p:cNvPr id="3" name="TextBox 2"/>
          <p:cNvSpPr txBox="1"/>
          <p:nvPr/>
        </p:nvSpPr>
        <p:spPr>
          <a:xfrm>
            <a:off x="4495800" y="4552950"/>
            <a:ext cx="4648200" cy="461665"/>
          </a:xfrm>
          <a:prstGeom prst="rect">
            <a:avLst/>
          </a:prstGeom>
          <a:noFill/>
        </p:spPr>
        <p:txBody>
          <a:bodyPr wrap="square" rtlCol="0">
            <a:spAutoFit/>
          </a:bodyPr>
          <a:lstStyle/>
          <a:p>
            <a:r>
              <a:rPr lang="en-US" sz="1200" dirty="0" smtClean="0">
                <a:latin typeface="Comic Sans MS" pitchFamily="66" charset="0"/>
              </a:rPr>
              <a:t>For more info you can refer to:</a:t>
            </a:r>
          </a:p>
          <a:p>
            <a:r>
              <a:rPr lang="en-US" sz="1200" dirty="0" smtClean="0">
                <a:solidFill>
                  <a:schemeClr val="tx2">
                    <a:lumMod val="60000"/>
                    <a:lumOff val="40000"/>
                  </a:schemeClr>
                </a:solidFill>
                <a:latin typeface="Comic Sans MS" pitchFamily="66" charset="0"/>
              </a:rPr>
              <a:t>https://docs.microsoft.com/en-us/azure/?product=featured</a:t>
            </a:r>
            <a:endParaRPr lang="en-US" sz="1200" dirty="0">
              <a:solidFill>
                <a:schemeClr val="tx2">
                  <a:lumMod val="60000"/>
                  <a:lumOff val="4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809750"/>
            <a:ext cx="4800600" cy="3046988"/>
          </a:xfrm>
          <a:prstGeom prst="rect">
            <a:avLst/>
          </a:prstGeom>
          <a:solidFill>
            <a:schemeClr val="accent5">
              <a:lumMod val="60000"/>
              <a:lumOff val="40000"/>
            </a:schemeClr>
          </a:solidFill>
        </p:spPr>
        <p:txBody>
          <a:bodyPr wrap="square" rtlCol="0">
            <a:spAutoFit/>
          </a:bodyPr>
          <a:lstStyle/>
          <a:p>
            <a:pPr algn="ctr"/>
            <a:r>
              <a:rPr lang="en-US" sz="4800" dirty="0" smtClean="0">
                <a:latin typeface="Gabriola" pitchFamily="82" charset="0"/>
                <a:ea typeface="Cambria" pitchFamily="18" charset="0"/>
              </a:rPr>
              <a:t>Kumar </a:t>
            </a:r>
            <a:r>
              <a:rPr lang="en-US" sz="4800" dirty="0" err="1" smtClean="0">
                <a:latin typeface="Gabriola" pitchFamily="82" charset="0"/>
                <a:ea typeface="Cambria" pitchFamily="18" charset="0"/>
              </a:rPr>
              <a:t>Saurav</a:t>
            </a:r>
            <a:endParaRPr lang="en-US" sz="4800" dirty="0" smtClean="0">
              <a:latin typeface="Gabriola" pitchFamily="82" charset="0"/>
              <a:ea typeface="Cambria" pitchFamily="18" charset="0"/>
            </a:endParaRPr>
          </a:p>
          <a:p>
            <a:pPr algn="ctr"/>
            <a:r>
              <a:rPr lang="en-US" sz="4800" dirty="0" err="1" smtClean="0">
                <a:latin typeface="Gabriola" pitchFamily="82" charset="0"/>
                <a:ea typeface="Cambria" pitchFamily="18" charset="0"/>
              </a:rPr>
              <a:t>Harshita</a:t>
            </a:r>
            <a:endParaRPr lang="en-US" sz="4800" dirty="0" smtClean="0">
              <a:latin typeface="Gabriola" pitchFamily="82" charset="0"/>
              <a:ea typeface="Cambria" pitchFamily="18" charset="0"/>
            </a:endParaRPr>
          </a:p>
          <a:p>
            <a:pPr algn="ctr"/>
            <a:r>
              <a:rPr lang="en-US" sz="4800" dirty="0" smtClean="0">
                <a:latin typeface="Gabriola" pitchFamily="82" charset="0"/>
                <a:ea typeface="Cambria" pitchFamily="18" charset="0"/>
              </a:rPr>
              <a:t>Aman </a:t>
            </a:r>
            <a:r>
              <a:rPr lang="en-US" sz="4800" dirty="0" err="1" smtClean="0">
                <a:latin typeface="Gabriola" pitchFamily="82" charset="0"/>
                <a:ea typeface="Cambria" pitchFamily="18" charset="0"/>
              </a:rPr>
              <a:t>Yadav</a:t>
            </a:r>
            <a:endParaRPr lang="en-US" sz="4800" dirty="0" smtClean="0">
              <a:latin typeface="Gabriola" pitchFamily="82" charset="0"/>
              <a:ea typeface="Cambria" pitchFamily="18" charset="0"/>
            </a:endParaRPr>
          </a:p>
          <a:p>
            <a:pPr algn="ctr"/>
            <a:r>
              <a:rPr lang="en-US" sz="4800" dirty="0" smtClean="0">
                <a:latin typeface="Gabriola" pitchFamily="82" charset="0"/>
                <a:ea typeface="Cambria" pitchFamily="18" charset="0"/>
              </a:rPr>
              <a:t>Zahra Saktiwala</a:t>
            </a:r>
            <a:endParaRPr lang="en-US" sz="4800" dirty="0">
              <a:latin typeface="Gabriola" pitchFamily="82" charset="0"/>
              <a:ea typeface="Cambria" pitchFamily="18" charset="0"/>
            </a:endParaRPr>
          </a:p>
        </p:txBody>
      </p:sp>
      <p:sp>
        <p:nvSpPr>
          <p:cNvPr id="3" name="Rectangle 2"/>
          <p:cNvSpPr/>
          <p:nvPr/>
        </p:nvSpPr>
        <p:spPr>
          <a:xfrm>
            <a:off x="228600" y="285750"/>
            <a:ext cx="6484467" cy="1107996"/>
          </a:xfrm>
          <a:prstGeom prst="rect">
            <a:avLst/>
          </a:prstGeom>
          <a:solidFill>
            <a:schemeClr val="accent6">
              <a:lumMod val="60000"/>
              <a:lumOff val="40000"/>
            </a:schemeClr>
          </a:solidFill>
        </p:spPr>
        <p:txBody>
          <a:bodyPr wrap="none">
            <a:spAutoFit/>
          </a:bodyPr>
          <a:lstStyle/>
          <a:p>
            <a:r>
              <a:rPr lang="en-US" sz="6600" dirty="0">
                <a:latin typeface="Lucida Handwriting" pitchFamily="66" charset="0"/>
                <a:ea typeface="Cambria" pitchFamily="18" charset="0"/>
              </a:rPr>
              <a:t>P</a:t>
            </a:r>
            <a:r>
              <a:rPr lang="en-US" sz="6600" dirty="0" smtClean="0">
                <a:latin typeface="Lucida Handwriting" pitchFamily="66" charset="0"/>
                <a:ea typeface="Cambria" pitchFamily="18" charset="0"/>
              </a:rPr>
              <a:t>resented </a:t>
            </a:r>
            <a:r>
              <a:rPr lang="en-US" sz="6600" dirty="0">
                <a:latin typeface="Lucida Handwriting" pitchFamily="66" charset="0"/>
                <a:ea typeface="Cambria" pitchFamily="18" charset="0"/>
              </a:rPr>
              <a:t>B</a:t>
            </a:r>
            <a:r>
              <a:rPr lang="en-US" sz="6600" dirty="0" smtClean="0">
                <a:latin typeface="Lucida Handwriting" pitchFamily="66" charset="0"/>
                <a:ea typeface="Cambria" pitchFamily="18" charset="0"/>
              </a:rPr>
              <a: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 service</a:t>
            </a:r>
            <a:endParaRPr lang="en-IN" dirty="0"/>
          </a:p>
        </p:txBody>
      </p:sp>
      <p:sp>
        <p:nvSpPr>
          <p:cNvPr id="3" name="Content Placeholder 2"/>
          <p:cNvSpPr>
            <a:spLocks noGrp="1"/>
          </p:cNvSpPr>
          <p:nvPr>
            <p:ph idx="1"/>
          </p:nvPr>
        </p:nvSpPr>
        <p:spPr>
          <a:solidFill>
            <a:schemeClr val="accent2">
              <a:lumMod val="40000"/>
              <a:lumOff val="60000"/>
            </a:schemeClr>
          </a:solidFill>
        </p:spPr>
        <p:txBody>
          <a:bodyPr>
            <a:normAutofit fontScale="92500" lnSpcReduction="10000"/>
          </a:bodyPr>
          <a:lstStyle/>
          <a:p>
            <a:pPr>
              <a:buNone/>
            </a:pPr>
            <a:r>
              <a:rPr lang="en-IN" dirty="0" smtClean="0"/>
              <a:t>    Azure App Service enables you to build and host web apps, mobile back ends, and </a:t>
            </a:r>
            <a:r>
              <a:rPr lang="en-IN" dirty="0" err="1" smtClean="0"/>
              <a:t>RESTful</a:t>
            </a:r>
            <a:r>
              <a:rPr lang="en-IN" dirty="0" smtClean="0"/>
              <a:t> APIs in the programming language of your choice without managing infrastructure. It offers auto-scaling and high availability, supports both Windows and Linux, and enables automated deployments from </a:t>
            </a:r>
            <a:r>
              <a:rPr lang="en-IN" dirty="0" err="1" smtClean="0"/>
              <a:t>GitHub</a:t>
            </a:r>
            <a:r>
              <a:rPr lang="en-IN" dirty="0" smtClean="0"/>
              <a:t>, Azure </a:t>
            </a:r>
            <a:r>
              <a:rPr lang="en-IN" dirty="0" err="1" smtClean="0"/>
              <a:t>DevOps</a:t>
            </a:r>
            <a:r>
              <a:rPr lang="en-IN" dirty="0" smtClean="0"/>
              <a:t>, or any Git repo.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6"/>
            <a:ext cx="8229600" cy="571504"/>
          </a:xfrm>
        </p:spPr>
        <p:txBody>
          <a:bodyPr>
            <a:normAutofit fontScale="90000"/>
          </a:bodyPr>
          <a:lstStyle/>
          <a:p>
            <a:r>
              <a:rPr lang="en-IN" dirty="0" smtClean="0"/>
              <a:t>Cosmos DB</a:t>
            </a:r>
            <a:endParaRPr lang="en-IN" dirty="0"/>
          </a:p>
        </p:txBody>
      </p:sp>
      <p:sp>
        <p:nvSpPr>
          <p:cNvPr id="3" name="Content Placeholder 2"/>
          <p:cNvSpPr>
            <a:spLocks noGrp="1"/>
          </p:cNvSpPr>
          <p:nvPr>
            <p:ph idx="1"/>
          </p:nvPr>
        </p:nvSpPr>
        <p:spPr>
          <a:xfrm>
            <a:off x="428596" y="785800"/>
            <a:ext cx="8229600" cy="3929090"/>
          </a:xfrm>
          <a:solidFill>
            <a:schemeClr val="accent5">
              <a:lumMod val="60000"/>
              <a:lumOff val="40000"/>
            </a:schemeClr>
          </a:solidFill>
        </p:spPr>
        <p:txBody>
          <a:bodyPr>
            <a:normAutofit fontScale="25000" lnSpcReduction="20000"/>
          </a:bodyPr>
          <a:lstStyle/>
          <a:p>
            <a:pPr>
              <a:buNone/>
            </a:pPr>
            <a:r>
              <a:rPr lang="en-IN" sz="4000" dirty="0" smtClean="0"/>
              <a:t>	Cosmos Database (DB) is a horizontally scalable, globally distributed, fully managed, low latency, multi-model, multi query-API database for managing data at large scale. Cosmos DB is a </a:t>
            </a:r>
            <a:r>
              <a:rPr lang="en-IN" sz="4000" dirty="0" err="1" smtClean="0"/>
              <a:t>PaaS</a:t>
            </a:r>
            <a:r>
              <a:rPr lang="en-IN" sz="4000" dirty="0" smtClean="0"/>
              <a:t> (Platform as a Service) offering from Microsoft Azure and is a cloud-based </a:t>
            </a:r>
            <a:r>
              <a:rPr lang="en-IN" sz="4000" dirty="0" err="1" smtClean="0"/>
              <a:t>NoSQL</a:t>
            </a:r>
            <a:r>
              <a:rPr lang="en-IN" sz="4000" dirty="0" smtClean="0"/>
              <a:t> database. Cosmos DB is sometimes referred to as a </a:t>
            </a:r>
            <a:r>
              <a:rPr lang="en-IN" sz="4000" dirty="0" err="1" smtClean="0"/>
              <a:t>serverless</a:t>
            </a:r>
            <a:r>
              <a:rPr lang="en-IN" sz="4000" dirty="0" smtClean="0"/>
              <a:t> database, and it is a highly available, highly reliable, and high throughput database. Cosmos DB is a superset of Azure Document DB and is available in all Azure regions.</a:t>
            </a:r>
          </a:p>
          <a:p>
            <a:pPr>
              <a:buNone/>
            </a:pPr>
            <a:r>
              <a:rPr lang="en-IN" sz="4000" dirty="0" smtClean="0"/>
              <a:t>	With Cosmos DB you can distribute the data to any number of Azure regions, i.e., the data can be replicated to the </a:t>
            </a:r>
            <a:r>
              <a:rPr lang="en-IN" sz="4000" dirty="0" err="1" smtClean="0"/>
              <a:t>geolocation</a:t>
            </a:r>
            <a:r>
              <a:rPr lang="en-IN" sz="4000" dirty="0" smtClean="0"/>
              <a:t> from where your users are accessing, which helps in serving data quickly to users with low latency.</a:t>
            </a:r>
          </a:p>
          <a:p>
            <a:pPr>
              <a:buNone/>
            </a:pPr>
            <a:r>
              <a:rPr lang="en-IN" sz="4000" b="1" dirty="0" smtClean="0"/>
              <a:t>	Features of Cosmos DB</a:t>
            </a:r>
          </a:p>
          <a:p>
            <a:r>
              <a:rPr lang="en-IN" sz="4000" b="1" i="1" dirty="0" smtClean="0"/>
              <a:t>Globally Distributed</a:t>
            </a:r>
            <a:endParaRPr lang="en-IN" sz="4000" dirty="0" smtClean="0"/>
          </a:p>
          <a:p>
            <a:pPr>
              <a:buNone/>
            </a:pPr>
            <a:r>
              <a:rPr lang="en-IN" sz="4000" dirty="0" smtClean="0"/>
              <a:t>	With Azure Cosmos DB, your data can be replicated globally by adding Azure regions with just one click.</a:t>
            </a:r>
          </a:p>
          <a:p>
            <a:r>
              <a:rPr lang="en-IN" sz="4000" b="1" i="1" dirty="0" smtClean="0"/>
              <a:t>Linearly Scalable</a:t>
            </a:r>
            <a:endParaRPr lang="en-IN" sz="4000" dirty="0" smtClean="0"/>
          </a:p>
          <a:p>
            <a:pPr>
              <a:buNone/>
            </a:pPr>
            <a:r>
              <a:rPr lang="en-IN" sz="4000" dirty="0" smtClean="0"/>
              <a:t>	Linear Scalability is the ability to handle the increased load by adding more servers to the cluster. Cosmos DB can be scaled horizontally to support hundreds of millions of transactions per second for reads and writes.</a:t>
            </a:r>
          </a:p>
          <a:p>
            <a:r>
              <a:rPr lang="en-IN" sz="4000" b="1" i="1" dirty="0" smtClean="0"/>
              <a:t>Multi-Model</a:t>
            </a:r>
            <a:endParaRPr lang="en-IN" sz="4000" dirty="0" smtClean="0"/>
          </a:p>
          <a:p>
            <a:pPr>
              <a:buNone/>
            </a:pPr>
            <a:r>
              <a:rPr lang="en-IN" sz="4000" dirty="0" smtClean="0"/>
              <a:t>	Cosmos DB is a multi-model database, i.e., it can be used for storing data in </a:t>
            </a:r>
            <a:r>
              <a:rPr lang="en-IN" sz="4000" i="1" dirty="0" smtClean="0"/>
              <a:t>Key-value Pair, Document-based, Graph-based, Column Family-based</a:t>
            </a:r>
            <a:r>
              <a:rPr lang="en-IN" sz="4000" dirty="0" smtClean="0"/>
              <a:t> databases. Irrespective of which model you choose for your data persistence, global distribution, provisioning throughput, horizontal partitioning, and automatic indexing capabilities are the same.</a:t>
            </a:r>
          </a:p>
          <a:p>
            <a:r>
              <a:rPr lang="en-IN" sz="4000" b="1" i="1" dirty="0" smtClean="0"/>
              <a:t>Multi-API and Multi-Language Support</a:t>
            </a:r>
            <a:endParaRPr lang="en-IN" sz="4000" dirty="0" smtClean="0"/>
          </a:p>
          <a:p>
            <a:pPr>
              <a:buNone/>
            </a:pPr>
            <a:r>
              <a:rPr lang="en-IN" sz="4000" dirty="0" smtClean="0"/>
              <a:t>	Microsoft has released SDKs for multiple programming languages including Java, .NET, Python, Node.js, JavaScript, etc. Cosmos DB has Multi API support, i.e., </a:t>
            </a:r>
            <a:r>
              <a:rPr lang="en-IN" sz="4000" i="1" dirty="0" smtClean="0"/>
              <a:t>SQL API, Cosmos DB Table API, </a:t>
            </a:r>
            <a:r>
              <a:rPr lang="en-IN" sz="4000" i="1" dirty="0" err="1" smtClean="0"/>
              <a:t>MongoDB</a:t>
            </a:r>
            <a:r>
              <a:rPr lang="en-IN" sz="4000" i="1" dirty="0" smtClean="0"/>
              <a:t> API, Graph API, Cassandra API, </a:t>
            </a:r>
            <a:r>
              <a:rPr lang="en-IN" sz="4000" dirty="0" smtClean="0"/>
              <a:t>and</a:t>
            </a:r>
            <a:r>
              <a:rPr lang="en-IN" sz="4000" i="1" dirty="0" smtClean="0"/>
              <a:t> Gremlin API.</a:t>
            </a:r>
            <a:endParaRPr lang="en-IN" sz="4000" dirty="0" smtClean="0"/>
          </a:p>
          <a:p>
            <a:r>
              <a:rPr lang="en-IN" sz="4000" b="1" i="1" dirty="0" smtClean="0"/>
              <a:t>Indexes Data Automatically</a:t>
            </a:r>
            <a:endParaRPr lang="en-IN" sz="4000" dirty="0" smtClean="0"/>
          </a:p>
          <a:p>
            <a:pPr>
              <a:buNone/>
            </a:pPr>
            <a:r>
              <a:rPr lang="en-IN" sz="4000" dirty="0" smtClean="0"/>
              <a:t>	Cosmos DB indexes data automatically on ALL fields in all documents by default without the need for secondary indexes, but you can still create custom indexes. Azure’s automatic indexing capability indexes every property of every record without having to define schemas and indices upfront. This capability works across every data model.</a:t>
            </a:r>
          </a:p>
          <a:p>
            <a:r>
              <a:rPr lang="en-IN" sz="4000" b="1" i="1" dirty="0" smtClean="0"/>
              <a:t>High Availability</a:t>
            </a:r>
            <a:endParaRPr lang="en-IN" sz="4000" dirty="0" smtClean="0"/>
          </a:p>
          <a:p>
            <a:pPr>
              <a:buNone/>
            </a:pPr>
            <a:r>
              <a:rPr lang="en-IN" sz="4000" dirty="0" smtClean="0"/>
              <a:t>	Cosmos DB provides 99.999% availability for both reads and writes for multi-region accounts with multi-region writes. </a:t>
            </a:r>
          </a:p>
          <a:p>
            <a:r>
              <a:rPr lang="en-IN" sz="4000" b="1" i="1" dirty="0" smtClean="0"/>
              <a:t>Guaranteed Low Latency</a:t>
            </a:r>
            <a:endParaRPr lang="en-IN" sz="4000" dirty="0" smtClean="0"/>
          </a:p>
          <a:p>
            <a:pPr>
              <a:buNone/>
            </a:pPr>
            <a:r>
              <a:rPr lang="en-IN" sz="4000" dirty="0" smtClean="0"/>
              <a:t>	Azure Cosmos DB always guarantees 10 milliseconds latency at the 99</a:t>
            </a:r>
            <a:r>
              <a:rPr lang="en-IN" sz="4000" baseline="30000" dirty="0" smtClean="0"/>
              <a:t>th</a:t>
            </a:r>
            <a:r>
              <a:rPr lang="en-IN" sz="4000" dirty="0" smtClean="0"/>
              <a:t> percentile for reads and writes for all consistency levels</a:t>
            </a:r>
          </a:p>
          <a:p>
            <a:endParaRPr lang="en-IN" sz="4000" dirty="0" smtClean="0"/>
          </a:p>
          <a:p>
            <a:endParaRPr lang="en-IN" sz="4000"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33350"/>
            <a:ext cx="4191000" cy="857250"/>
          </a:xfrm>
          <a:solidFill>
            <a:schemeClr val="accent3">
              <a:lumMod val="60000"/>
              <a:lumOff val="40000"/>
            </a:schemeClr>
          </a:solidFill>
        </p:spPr>
        <p:txBody>
          <a:bodyPr/>
          <a:lstStyle/>
          <a:p>
            <a:r>
              <a:rPr lang="en-IN" dirty="0" smtClean="0"/>
              <a:t>Cosmos DB</a:t>
            </a:r>
            <a:endParaRPr lang="en-IN" dirty="0"/>
          </a:p>
        </p:txBody>
      </p:sp>
      <p:pic>
        <p:nvPicPr>
          <p:cNvPr id="1026" name="Picture 2" descr="F:\Techment\cloud\word-image-167.png"/>
          <p:cNvPicPr>
            <a:picLocks noGrp="1" noChangeAspect="1" noChangeArrowheads="1"/>
          </p:cNvPicPr>
          <p:nvPr>
            <p:ph sz="half" idx="1"/>
          </p:nvPr>
        </p:nvPicPr>
        <p:blipFill>
          <a:blip r:embed="rId2"/>
          <a:stretch>
            <a:fillRect/>
          </a:stretch>
        </p:blipFill>
        <p:spPr bwMode="auto">
          <a:xfrm>
            <a:off x="152400" y="2190750"/>
            <a:ext cx="5051294" cy="2528894"/>
          </a:xfrm>
          <a:prstGeom prst="rect">
            <a:avLst/>
          </a:prstGeom>
          <a:noFill/>
        </p:spPr>
      </p:pic>
      <p:pic>
        <p:nvPicPr>
          <p:cNvPr id="1028" name="Picture 4" descr="F:\Techment\cloud\a54b2a12-ea58-4313-ac06-ffe2f32c1846.png"/>
          <p:cNvPicPr>
            <a:picLocks noGrp="1" noChangeAspect="1" noChangeArrowheads="1"/>
          </p:cNvPicPr>
          <p:nvPr>
            <p:ph sz="half" idx="2"/>
          </p:nvPr>
        </p:nvPicPr>
        <p:blipFill>
          <a:blip r:embed="rId3"/>
          <a:srcRect/>
          <a:stretch>
            <a:fillRect/>
          </a:stretch>
        </p:blipFill>
        <p:spPr bwMode="auto">
          <a:xfrm>
            <a:off x="4648200" y="971550"/>
            <a:ext cx="4429355" cy="28101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solidFill>
            <a:schemeClr val="accent4">
              <a:lumMod val="20000"/>
              <a:lumOff val="80000"/>
            </a:schemeClr>
          </a:solidFill>
        </p:spPr>
        <p:txBody>
          <a:bodyPr>
            <a:normAutofit/>
          </a:bodyPr>
          <a:lstStyle/>
          <a:p>
            <a:r>
              <a:rPr lang="en-IN" sz="4000" dirty="0" smtClean="0">
                <a:latin typeface="-apple-system"/>
              </a:rPr>
              <a:t>Azure </a:t>
            </a:r>
            <a:r>
              <a:rPr lang="en-IN" sz="4000" dirty="0" err="1" smtClean="0">
                <a:latin typeface="-apple-system"/>
              </a:rPr>
              <a:t>Kubernetes</a:t>
            </a:r>
            <a:r>
              <a:rPr lang="en-IN" sz="4000" dirty="0" smtClean="0">
                <a:latin typeface="-apple-system"/>
              </a:rPr>
              <a:t> service</a:t>
            </a:r>
            <a:endParaRPr lang="en-IN" sz="4000" dirty="0"/>
          </a:p>
        </p:txBody>
      </p:sp>
      <p:pic>
        <p:nvPicPr>
          <p:cNvPr id="3074" name="Picture 2" descr="C:\Users\KUMAR GAURAV\Pictures\Screenshots\Screenshot (414).png"/>
          <p:cNvPicPr>
            <a:picLocks noGrp="1" noChangeAspect="1" noChangeArrowheads="1"/>
          </p:cNvPicPr>
          <p:nvPr>
            <p:ph sz="half" idx="1"/>
          </p:nvPr>
        </p:nvPicPr>
        <p:blipFill>
          <a:blip r:embed="rId2" cstate="print"/>
          <a:stretch>
            <a:fillRect/>
          </a:stretch>
        </p:blipFill>
        <p:spPr bwMode="auto">
          <a:xfrm>
            <a:off x="457200" y="1428742"/>
            <a:ext cx="4038600" cy="3000396"/>
          </a:xfrm>
          <a:prstGeom prst="rect">
            <a:avLst/>
          </a:prstGeom>
          <a:noFill/>
        </p:spPr>
      </p:pic>
      <p:pic>
        <p:nvPicPr>
          <p:cNvPr id="3077" name="Picture 5" descr="C:\Users\KUMAR GAURAV\Pictures\Screenshots\Screenshot (413).png"/>
          <p:cNvPicPr>
            <a:picLocks noGrp="1" noChangeAspect="1" noChangeArrowheads="1"/>
          </p:cNvPicPr>
          <p:nvPr>
            <p:ph sz="half" idx="2"/>
          </p:nvPr>
        </p:nvPicPr>
        <p:blipFill>
          <a:blip r:embed="rId3" cstate="print"/>
          <a:stretch>
            <a:fillRect/>
          </a:stretch>
        </p:blipFill>
        <p:spPr bwMode="auto">
          <a:xfrm>
            <a:off x="4648200" y="1428742"/>
            <a:ext cx="4038600" cy="300039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a:bodyPr>
          <a:lstStyle/>
          <a:p>
            <a:r>
              <a:rPr lang="en-IN" sz="4000" dirty="0" smtClean="0">
                <a:latin typeface="-apple-system"/>
              </a:rPr>
              <a:t>Azure </a:t>
            </a:r>
            <a:r>
              <a:rPr lang="en-IN" sz="4000" dirty="0" err="1" smtClean="0">
                <a:latin typeface="-apple-system"/>
              </a:rPr>
              <a:t>Kubernetes</a:t>
            </a:r>
            <a:r>
              <a:rPr lang="en-IN" sz="4000" dirty="0" smtClean="0">
                <a:latin typeface="-apple-system"/>
              </a:rPr>
              <a:t> service</a:t>
            </a:r>
            <a:endParaRPr lang="en-IN" sz="4000" dirty="0"/>
          </a:p>
        </p:txBody>
      </p:sp>
      <p:pic>
        <p:nvPicPr>
          <p:cNvPr id="2051" name="Picture 3" descr="C:\Users\KUMAR GAURAV\Pictures\Screenshots\Screenshot (415).png"/>
          <p:cNvPicPr>
            <a:picLocks noGrp="1" noChangeAspect="1" noChangeArrowheads="1"/>
          </p:cNvPicPr>
          <p:nvPr>
            <p:ph sz="half" idx="1"/>
          </p:nvPr>
        </p:nvPicPr>
        <p:blipFill>
          <a:blip r:embed="rId2" cstate="print"/>
          <a:stretch>
            <a:fillRect/>
          </a:stretch>
        </p:blipFill>
        <p:spPr bwMode="auto">
          <a:xfrm>
            <a:off x="4500562" y="1500180"/>
            <a:ext cx="4357718" cy="2786082"/>
          </a:xfrm>
          <a:prstGeom prst="rect">
            <a:avLst/>
          </a:prstGeom>
          <a:noFill/>
        </p:spPr>
      </p:pic>
      <p:pic>
        <p:nvPicPr>
          <p:cNvPr id="2052" name="Picture 4" descr="C:\Users\KUMAR GAURAV\Pictures\Screenshots\Screenshot (412).png"/>
          <p:cNvPicPr>
            <a:picLocks noGrp="1" noChangeAspect="1" noChangeArrowheads="1"/>
          </p:cNvPicPr>
          <p:nvPr>
            <p:ph sz="half" idx="2"/>
          </p:nvPr>
        </p:nvPicPr>
        <p:blipFill>
          <a:blip r:embed="rId3" cstate="print"/>
          <a:srcRect/>
          <a:stretch>
            <a:fillRect/>
          </a:stretch>
        </p:blipFill>
        <p:spPr bwMode="auto">
          <a:xfrm>
            <a:off x="285720" y="1500180"/>
            <a:ext cx="4214842" cy="278608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857250"/>
          </a:xfrm>
        </p:spPr>
        <p:txBody>
          <a:bodyPr>
            <a:normAutofit/>
          </a:bodyPr>
          <a:lstStyle/>
          <a:p>
            <a:r>
              <a:rPr lang="en-IN" sz="3600" dirty="0" smtClean="0">
                <a:latin typeface="-apple-system"/>
              </a:rPr>
              <a:t>Azure </a:t>
            </a:r>
            <a:r>
              <a:rPr lang="en-IN" sz="3600" dirty="0" err="1" smtClean="0">
                <a:latin typeface="-apple-system"/>
              </a:rPr>
              <a:t>Kubernetes</a:t>
            </a:r>
            <a:r>
              <a:rPr lang="en-IN" sz="3600" dirty="0" smtClean="0">
                <a:latin typeface="-apple-system"/>
              </a:rPr>
              <a:t> service</a:t>
            </a:r>
            <a:endParaRPr lang="en-IN" sz="3600" dirty="0"/>
          </a:p>
        </p:txBody>
      </p:sp>
      <p:sp>
        <p:nvSpPr>
          <p:cNvPr id="3" name="Content Placeholder 2"/>
          <p:cNvSpPr>
            <a:spLocks noGrp="1"/>
          </p:cNvSpPr>
          <p:nvPr>
            <p:ph idx="1"/>
          </p:nvPr>
        </p:nvSpPr>
        <p:spPr>
          <a:solidFill>
            <a:schemeClr val="accent6">
              <a:lumMod val="40000"/>
              <a:lumOff val="60000"/>
            </a:schemeClr>
          </a:solidFill>
        </p:spPr>
        <p:txBody>
          <a:bodyPr>
            <a:normAutofit fontScale="77500" lnSpcReduction="20000"/>
          </a:bodyPr>
          <a:lstStyle/>
          <a:p>
            <a:pPr>
              <a:buNone/>
            </a:pPr>
            <a:r>
              <a:rPr lang="en-IN" dirty="0" smtClean="0"/>
              <a:t>     Azure </a:t>
            </a:r>
            <a:r>
              <a:rPr lang="en-IN" dirty="0" err="1" smtClean="0"/>
              <a:t>Kubernetes</a:t>
            </a:r>
            <a:r>
              <a:rPr lang="en-IN" dirty="0" smtClean="0"/>
              <a:t> Service (AKS) makes it simple to deploy a managed </a:t>
            </a:r>
            <a:r>
              <a:rPr lang="en-IN" dirty="0" err="1" smtClean="0"/>
              <a:t>Kubernetes</a:t>
            </a:r>
            <a:r>
              <a:rPr lang="en-IN" dirty="0" smtClean="0"/>
              <a:t> cluster in Azure. AKS reduces the complexity and operational overhead of managing </a:t>
            </a:r>
            <a:r>
              <a:rPr lang="en-IN" dirty="0" err="1" smtClean="0"/>
              <a:t>Kubernetes</a:t>
            </a:r>
            <a:r>
              <a:rPr lang="en-IN" dirty="0" smtClean="0"/>
              <a:t> by offloading much of that responsibility to Azure. As a hosted </a:t>
            </a:r>
            <a:r>
              <a:rPr lang="en-IN" dirty="0" err="1" smtClean="0"/>
              <a:t>Kubernetes</a:t>
            </a:r>
            <a:r>
              <a:rPr lang="en-IN" dirty="0" smtClean="0"/>
              <a:t> service, Azure handles critical tasks like health monitoring and maintenance for you. The </a:t>
            </a:r>
            <a:r>
              <a:rPr lang="en-IN" dirty="0" err="1" smtClean="0"/>
              <a:t>Kubernetes</a:t>
            </a:r>
            <a:r>
              <a:rPr lang="en-IN" dirty="0" smtClean="0"/>
              <a:t> masters are managed by Azure. You only manage and maintain the agent nodes. As a managed </a:t>
            </a:r>
            <a:r>
              <a:rPr lang="en-IN" dirty="0" err="1" smtClean="0"/>
              <a:t>Kubernetes</a:t>
            </a:r>
            <a:r>
              <a:rPr lang="en-IN" dirty="0" smtClean="0"/>
              <a:t> service, AKS is free - you only pay for the agent nodes within your clusters, not for the masters.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1169</TotalTime>
  <Words>1538</Words>
  <Application>Microsoft Office PowerPoint</Application>
  <PresentationFormat>On-screen Show (16:9)</PresentationFormat>
  <Paragraphs>139</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Microsoft Azure</vt:lpstr>
      <vt:lpstr>Microsoft Azure, formerly known as Windows Azure, is Microsoft's public cloud computing platform. It provides a range of cloud services, including compute, analytics, storage and networking. Users can pick and choose from these services to develop and scale new applications, or run existing applications in the public cloud. It provides services like Software as a Service (SaaS): CRM, Virtual Desktop, Email, Games. Platform as a Service (PaaS): Execution Runtime, Web Server, Database. Infrastructure as a Service (IaaS): Virtual Machines, Storage, Servers.</vt:lpstr>
      <vt:lpstr>Features of azure</vt:lpstr>
      <vt:lpstr>App service</vt:lpstr>
      <vt:lpstr>Cosmos DB</vt:lpstr>
      <vt:lpstr>Cosmos DB</vt:lpstr>
      <vt:lpstr>Azure Kubernetes service</vt:lpstr>
      <vt:lpstr>Azure Kubernetes service</vt:lpstr>
      <vt:lpstr>Azure Kubernetes service</vt:lpstr>
      <vt:lpstr>Azure SQL Database</vt:lpstr>
      <vt:lpstr>Azure SQL family………..</vt:lpstr>
      <vt:lpstr>Azure SQL Database offers the following deployment options:</vt:lpstr>
      <vt:lpstr>Purchasing models</vt:lpstr>
      <vt:lpstr>What are Azure Cognitive Services?</vt:lpstr>
      <vt:lpstr>Types of API provided by Azure cognitive…</vt:lpstr>
      <vt:lpstr>Cognitive services and machine learning</vt:lpstr>
      <vt:lpstr>Virtual machines in Azure</vt:lpstr>
      <vt:lpstr>Azure virtual machines can be used in various ways.</vt:lpstr>
      <vt:lpstr>What is Windows Virtual Desktop?</vt:lpstr>
      <vt:lpstr>Here's what you can do when you run Windows Virtual Desktop on Azure: </vt:lpstr>
      <vt:lpstr>Slide 21</vt:lpstr>
      <vt:lpstr>Azure for Devops</vt:lpstr>
      <vt:lpstr>Azure Artifacts</vt:lpstr>
      <vt:lpstr>Azure Boards</vt:lpstr>
      <vt:lpstr>Azure Pipelines</vt:lpstr>
      <vt:lpstr>Azure Repose</vt:lpstr>
      <vt:lpstr>Azure Test plans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 Sakti</dc:creator>
  <cp:lastModifiedBy>Mustafa Sakti</cp:lastModifiedBy>
  <cp:revision>37</cp:revision>
  <dcterms:created xsi:type="dcterms:W3CDTF">2020-06-08T13:49:23Z</dcterms:created>
  <dcterms:modified xsi:type="dcterms:W3CDTF">2020-06-09T11:05:45Z</dcterms:modified>
</cp:coreProperties>
</file>