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heme/themeOverride1.xml" ContentType="application/vnd.openxmlformats-officedocument.themeOverr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53"/>
  </p:notesMasterIdLst>
  <p:sldIdLst>
    <p:sldId id="398" r:id="rId2"/>
    <p:sldId id="402" r:id="rId3"/>
    <p:sldId id="441" r:id="rId4"/>
    <p:sldId id="446" r:id="rId5"/>
    <p:sldId id="447"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2" r:id="rId21"/>
    <p:sldId id="498"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8" r:id="rId35"/>
    <p:sldId id="479" r:id="rId36"/>
    <p:sldId id="480" r:id="rId37"/>
    <p:sldId id="481" r:id="rId38"/>
    <p:sldId id="483" r:id="rId39"/>
    <p:sldId id="484" r:id="rId40"/>
    <p:sldId id="485" r:id="rId41"/>
    <p:sldId id="486" r:id="rId42"/>
    <p:sldId id="487" r:id="rId43"/>
    <p:sldId id="488" r:id="rId44"/>
    <p:sldId id="489" r:id="rId45"/>
    <p:sldId id="490" r:id="rId46"/>
    <p:sldId id="491" r:id="rId47"/>
    <p:sldId id="492" r:id="rId48"/>
    <p:sldId id="493" r:id="rId49"/>
    <p:sldId id="494" r:id="rId50"/>
    <p:sldId id="495" r:id="rId51"/>
    <p:sldId id="496" r:id="rId52"/>
  </p:sldIdLst>
  <p:sldSz cx="14081125" cy="7918450"/>
  <p:notesSz cx="6858000" cy="9144000"/>
  <p:defaultTextStyle>
    <a:defPPr>
      <a:defRPr lang="en-US"/>
    </a:defPPr>
    <a:lvl1pPr marL="0" algn="l" defTabSz="1257117" rtl="0" eaLnBrk="1" latinLnBrk="0" hangingPunct="1">
      <a:defRPr sz="2500" kern="1200">
        <a:solidFill>
          <a:schemeClr val="tx1"/>
        </a:solidFill>
        <a:latin typeface="+mn-lt"/>
        <a:ea typeface="+mn-ea"/>
        <a:cs typeface="+mn-cs"/>
      </a:defRPr>
    </a:lvl1pPr>
    <a:lvl2pPr marL="628559" algn="l" defTabSz="1257117" rtl="0" eaLnBrk="1" latinLnBrk="0" hangingPunct="1">
      <a:defRPr sz="2500" kern="1200">
        <a:solidFill>
          <a:schemeClr val="tx1"/>
        </a:solidFill>
        <a:latin typeface="+mn-lt"/>
        <a:ea typeface="+mn-ea"/>
        <a:cs typeface="+mn-cs"/>
      </a:defRPr>
    </a:lvl2pPr>
    <a:lvl3pPr marL="1257117" algn="l" defTabSz="1257117" rtl="0" eaLnBrk="1" latinLnBrk="0" hangingPunct="1">
      <a:defRPr sz="2500" kern="1200">
        <a:solidFill>
          <a:schemeClr val="tx1"/>
        </a:solidFill>
        <a:latin typeface="+mn-lt"/>
        <a:ea typeface="+mn-ea"/>
        <a:cs typeface="+mn-cs"/>
      </a:defRPr>
    </a:lvl3pPr>
    <a:lvl4pPr marL="1885676" algn="l" defTabSz="1257117" rtl="0" eaLnBrk="1" latinLnBrk="0" hangingPunct="1">
      <a:defRPr sz="2500" kern="1200">
        <a:solidFill>
          <a:schemeClr val="tx1"/>
        </a:solidFill>
        <a:latin typeface="+mn-lt"/>
        <a:ea typeface="+mn-ea"/>
        <a:cs typeface="+mn-cs"/>
      </a:defRPr>
    </a:lvl4pPr>
    <a:lvl5pPr marL="2514234" algn="l" defTabSz="1257117" rtl="0" eaLnBrk="1" latinLnBrk="0" hangingPunct="1">
      <a:defRPr sz="2500" kern="1200">
        <a:solidFill>
          <a:schemeClr val="tx1"/>
        </a:solidFill>
        <a:latin typeface="+mn-lt"/>
        <a:ea typeface="+mn-ea"/>
        <a:cs typeface="+mn-cs"/>
      </a:defRPr>
    </a:lvl5pPr>
    <a:lvl6pPr marL="3142793" algn="l" defTabSz="1257117" rtl="0" eaLnBrk="1" latinLnBrk="0" hangingPunct="1">
      <a:defRPr sz="2500" kern="1200">
        <a:solidFill>
          <a:schemeClr val="tx1"/>
        </a:solidFill>
        <a:latin typeface="+mn-lt"/>
        <a:ea typeface="+mn-ea"/>
        <a:cs typeface="+mn-cs"/>
      </a:defRPr>
    </a:lvl6pPr>
    <a:lvl7pPr marL="3771351" algn="l" defTabSz="1257117" rtl="0" eaLnBrk="1" latinLnBrk="0" hangingPunct="1">
      <a:defRPr sz="2500" kern="1200">
        <a:solidFill>
          <a:schemeClr val="tx1"/>
        </a:solidFill>
        <a:latin typeface="+mn-lt"/>
        <a:ea typeface="+mn-ea"/>
        <a:cs typeface="+mn-cs"/>
      </a:defRPr>
    </a:lvl7pPr>
    <a:lvl8pPr marL="4399910" algn="l" defTabSz="1257117" rtl="0" eaLnBrk="1" latinLnBrk="0" hangingPunct="1">
      <a:defRPr sz="2500" kern="1200">
        <a:solidFill>
          <a:schemeClr val="tx1"/>
        </a:solidFill>
        <a:latin typeface="+mn-lt"/>
        <a:ea typeface="+mn-ea"/>
        <a:cs typeface="+mn-cs"/>
      </a:defRPr>
    </a:lvl8pPr>
    <a:lvl9pPr marL="5028468" algn="l" defTabSz="1257117"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4">
          <p15:clr>
            <a:srgbClr val="A4A3A4"/>
          </p15:clr>
        </p15:guide>
        <p15:guide id="2" pos="44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744" autoAdjust="0"/>
  </p:normalViewPr>
  <p:slideViewPr>
    <p:cSldViewPr>
      <p:cViewPr varScale="1">
        <p:scale>
          <a:sx n="58" d="100"/>
          <a:sy n="58" d="100"/>
        </p:scale>
        <p:origin x="876" y="66"/>
      </p:cViewPr>
      <p:guideLst>
        <p:guide orient="horz" pos="2494"/>
        <p:guide pos="44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64718-48E1-4394-BB0D-51102464C071}" type="datetimeFigureOut">
              <a:rPr lang="en-US" smtClean="0"/>
              <a:pPr/>
              <a:t>5/25/2020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4C967B-F157-4B47-8E0C-479EBD6D4B9A}" type="slidenum">
              <a:rPr lang="en-US" smtClean="0"/>
              <a:pPr/>
              <a:t>‹#›</a:t>
            </a:fld>
            <a:endParaRPr lang="en-US"/>
          </a:p>
        </p:txBody>
      </p:sp>
    </p:spTree>
    <p:extLst>
      <p:ext uri="{BB962C8B-B14F-4D97-AF65-F5344CB8AC3E}">
        <p14:creationId xmlns:p14="http://schemas.microsoft.com/office/powerpoint/2010/main" val="2731632502"/>
      </p:ext>
    </p:extLst>
  </p:cSld>
  <p:clrMap bg1="lt1" tx1="dk1" bg2="lt2" tx2="dk2" accent1="accent1" accent2="accent2" accent3="accent3" accent4="accent4" accent5="accent5" accent6="accent6" hlink="hlink" folHlink="folHlink"/>
  <p:notesStyle>
    <a:lvl1pPr marL="0" algn="l" defTabSz="1257117" rtl="0" eaLnBrk="1" latinLnBrk="0" hangingPunct="1">
      <a:defRPr sz="1600" kern="1200">
        <a:solidFill>
          <a:schemeClr val="tx1"/>
        </a:solidFill>
        <a:latin typeface="+mn-lt"/>
        <a:ea typeface="+mn-ea"/>
        <a:cs typeface="+mn-cs"/>
      </a:defRPr>
    </a:lvl1pPr>
    <a:lvl2pPr marL="628559" algn="l" defTabSz="1257117" rtl="0" eaLnBrk="1" latinLnBrk="0" hangingPunct="1">
      <a:defRPr sz="1600" kern="1200">
        <a:solidFill>
          <a:schemeClr val="tx1"/>
        </a:solidFill>
        <a:latin typeface="+mn-lt"/>
        <a:ea typeface="+mn-ea"/>
        <a:cs typeface="+mn-cs"/>
      </a:defRPr>
    </a:lvl2pPr>
    <a:lvl3pPr marL="1257117" algn="l" defTabSz="1257117" rtl="0" eaLnBrk="1" latinLnBrk="0" hangingPunct="1">
      <a:defRPr sz="1600" kern="1200">
        <a:solidFill>
          <a:schemeClr val="tx1"/>
        </a:solidFill>
        <a:latin typeface="+mn-lt"/>
        <a:ea typeface="+mn-ea"/>
        <a:cs typeface="+mn-cs"/>
      </a:defRPr>
    </a:lvl3pPr>
    <a:lvl4pPr marL="1885676" algn="l" defTabSz="1257117" rtl="0" eaLnBrk="1" latinLnBrk="0" hangingPunct="1">
      <a:defRPr sz="1600" kern="1200">
        <a:solidFill>
          <a:schemeClr val="tx1"/>
        </a:solidFill>
        <a:latin typeface="+mn-lt"/>
        <a:ea typeface="+mn-ea"/>
        <a:cs typeface="+mn-cs"/>
      </a:defRPr>
    </a:lvl4pPr>
    <a:lvl5pPr marL="2514234" algn="l" defTabSz="1257117" rtl="0" eaLnBrk="1" latinLnBrk="0" hangingPunct="1">
      <a:defRPr sz="1600" kern="1200">
        <a:solidFill>
          <a:schemeClr val="tx1"/>
        </a:solidFill>
        <a:latin typeface="+mn-lt"/>
        <a:ea typeface="+mn-ea"/>
        <a:cs typeface="+mn-cs"/>
      </a:defRPr>
    </a:lvl5pPr>
    <a:lvl6pPr marL="3142793" algn="l" defTabSz="1257117" rtl="0" eaLnBrk="1" latinLnBrk="0" hangingPunct="1">
      <a:defRPr sz="1600" kern="1200">
        <a:solidFill>
          <a:schemeClr val="tx1"/>
        </a:solidFill>
        <a:latin typeface="+mn-lt"/>
        <a:ea typeface="+mn-ea"/>
        <a:cs typeface="+mn-cs"/>
      </a:defRPr>
    </a:lvl6pPr>
    <a:lvl7pPr marL="3771351" algn="l" defTabSz="1257117" rtl="0" eaLnBrk="1" latinLnBrk="0" hangingPunct="1">
      <a:defRPr sz="1600" kern="1200">
        <a:solidFill>
          <a:schemeClr val="tx1"/>
        </a:solidFill>
        <a:latin typeface="+mn-lt"/>
        <a:ea typeface="+mn-ea"/>
        <a:cs typeface="+mn-cs"/>
      </a:defRPr>
    </a:lvl7pPr>
    <a:lvl8pPr marL="4399910" algn="l" defTabSz="1257117" rtl="0" eaLnBrk="1" latinLnBrk="0" hangingPunct="1">
      <a:defRPr sz="1600" kern="1200">
        <a:solidFill>
          <a:schemeClr val="tx1"/>
        </a:solidFill>
        <a:latin typeface="+mn-lt"/>
        <a:ea typeface="+mn-ea"/>
        <a:cs typeface="+mn-cs"/>
      </a:defRPr>
    </a:lvl8pPr>
    <a:lvl9pPr marL="5028468" algn="l" defTabSz="125711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 1 (The Glass House)</a:t>
            </a:r>
            <a:endParaRPr lang="en-IN" sz="1600" b="1" kern="1200" dirty="0" smtClean="0">
              <a:solidFill>
                <a:schemeClr val="tx1"/>
              </a:solidFill>
              <a:effectLst/>
              <a:latin typeface="+mn-lt"/>
              <a:ea typeface="+mn-ea"/>
              <a:cs typeface="+mn-cs"/>
            </a:endParaRPr>
          </a:p>
          <a:p>
            <a:endParaRPr lang="en-IN" sz="1600" b="1"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b="1"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an integer corresponding to the 2-digit number.</a:t>
            </a:r>
          </a:p>
          <a:p>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 Format:</a:t>
            </a:r>
            <a:endParaRPr lang="en-US" sz="1600" b="1"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Output consists of an integer corresponding to the sum of its digits. </a:t>
            </a:r>
          </a:p>
          <a:p>
            <a:endParaRPr lang="en-IN"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Refer below sample input and output for formatting specifications.</a:t>
            </a:r>
          </a:p>
          <a:p>
            <a:endParaRPr lang="en-IN"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SAMPLE INPUT OUTPUT 1:</a:t>
            </a:r>
          </a:p>
          <a:p>
            <a:endParaRPr lang="en-IN"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a:t>
            </a:r>
            <a:r>
              <a:rPr lang="en-IN" sz="1600" kern="1200" baseline="0" dirty="0" smtClean="0">
                <a:solidFill>
                  <a:schemeClr val="tx1"/>
                </a:solidFill>
                <a:effectLst/>
                <a:latin typeface="+mn-lt"/>
                <a:ea typeface="+mn-ea"/>
                <a:cs typeface="+mn-cs"/>
              </a:rPr>
              <a:t> : </a:t>
            </a:r>
            <a:r>
              <a:rPr lang="en-IN" sz="1600" b="1" kern="1200" dirty="0" smtClean="0">
                <a:solidFill>
                  <a:schemeClr val="tx1"/>
                </a:solidFill>
                <a:effectLst/>
                <a:latin typeface="+mn-lt"/>
                <a:ea typeface="+mn-ea"/>
                <a:cs typeface="+mn-cs"/>
              </a:rPr>
              <a:t>23</a:t>
            </a:r>
            <a:endParaRPr lang="en-US" sz="1600" b="1"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OUTPUT:</a:t>
            </a:r>
            <a:r>
              <a:rPr lang="en-US" sz="1600" kern="1200" baseline="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Prince must go in path</a:t>
            </a:r>
            <a:r>
              <a:rPr lang="en-IN" sz="1600" b="1" kern="1200" baseline="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5 to go out of glass house</a:t>
            </a:r>
            <a:endParaRPr lang="en-US" sz="1600" b="1"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SAMPLE INPUT OUTPUT 2:</a:t>
            </a:r>
          </a:p>
          <a:p>
            <a:endParaRPr lang="en-US" sz="1600" kern="1200" dirty="0" smtClean="0">
              <a:solidFill>
                <a:schemeClr val="tx1"/>
              </a:solidFill>
              <a:effectLst/>
              <a:latin typeface="+mn-lt"/>
              <a:ea typeface="+mn-ea"/>
              <a:cs typeface="+mn-cs"/>
            </a:endParaRPr>
          </a:p>
          <a:p>
            <a:r>
              <a:rPr lang="en-IN" sz="1600" b="0" kern="1200" dirty="0" smtClean="0">
                <a:solidFill>
                  <a:schemeClr val="tx1"/>
                </a:solidFill>
                <a:effectLst/>
                <a:latin typeface="+mn-lt"/>
                <a:ea typeface="+mn-ea"/>
                <a:cs typeface="+mn-cs"/>
              </a:rPr>
              <a:t>INPUT:</a:t>
            </a:r>
            <a:r>
              <a:rPr lang="en-IN" sz="1600" b="0" kern="1200" baseline="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99</a:t>
            </a:r>
            <a:endParaRPr lang="en-US" sz="1600" b="1"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OUTPUT: </a:t>
            </a:r>
            <a:r>
              <a:rPr lang="en-IN" sz="1600" b="1" kern="1200" dirty="0" smtClean="0">
                <a:solidFill>
                  <a:schemeClr val="tx1"/>
                </a:solidFill>
                <a:effectLst/>
                <a:latin typeface="+mn-lt"/>
                <a:ea typeface="+mn-ea"/>
                <a:cs typeface="+mn-cs"/>
              </a:rPr>
              <a:t>Prince must go in path</a:t>
            </a:r>
            <a:r>
              <a:rPr lang="en-IN" sz="1600" b="1" kern="1200" baseline="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18 to go out of glass house</a:t>
            </a:r>
            <a:endParaRPr lang="en-US" sz="1600" b="1"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endParaRPr lang="en-US" sz="1600" kern="1200" dirty="0" smtClean="0">
              <a:solidFill>
                <a:schemeClr val="tx1"/>
              </a:solidFill>
              <a:effectLst/>
              <a:latin typeface="+mn-lt"/>
              <a:ea typeface="+mn-ea"/>
              <a:cs typeface="+mn-cs"/>
            </a:endParaRPr>
          </a:p>
          <a:p>
            <a:r>
              <a:rPr lang="en-US" dirty="0" smtClean="0"/>
              <a:t>-----------------------------------------------------</a:t>
            </a:r>
          </a:p>
          <a:p>
            <a:r>
              <a:rPr lang="en-US" dirty="0" smtClean="0"/>
              <a:t>Code</a:t>
            </a:r>
            <a:r>
              <a:rPr lang="en-US" baseline="0" dirty="0" smtClean="0"/>
              <a:t> Solution</a:t>
            </a:r>
          </a:p>
          <a:p>
            <a:r>
              <a:rPr lang="en-US" baseline="0" dirty="0" smtClean="0"/>
              <a:t>--------------------------------------------------------</a:t>
            </a: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SumOfDigits</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two digit number:");</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sum=0;</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while(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!=0)</a:t>
            </a:r>
          </a:p>
          <a:p>
            <a:r>
              <a:rPr lang="en-US" sz="1600"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rem=num%10;</a:t>
            </a:r>
          </a:p>
          <a:p>
            <a:r>
              <a:rPr lang="en-US" sz="1600" kern="1200" dirty="0" smtClean="0">
                <a:solidFill>
                  <a:schemeClr val="tx1"/>
                </a:solidFill>
                <a:latin typeface="+mn-lt"/>
                <a:ea typeface="+mn-ea"/>
                <a:cs typeface="+mn-cs"/>
              </a:rPr>
              <a:t>sum=</a:t>
            </a:r>
            <a:r>
              <a:rPr lang="en-US" sz="1600" kern="1200" dirty="0" err="1" smtClean="0">
                <a:solidFill>
                  <a:schemeClr val="tx1"/>
                </a:solidFill>
                <a:latin typeface="+mn-lt"/>
                <a:ea typeface="+mn-ea"/>
                <a:cs typeface="+mn-cs"/>
              </a:rPr>
              <a:t>sum+rem</a:t>
            </a:r>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num</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num</a:t>
            </a:r>
            <a:r>
              <a:rPr lang="en-US" sz="1600" kern="1200" dirty="0" smtClean="0">
                <a:solidFill>
                  <a:schemeClr val="tx1"/>
                </a:solidFill>
                <a:latin typeface="+mn-lt"/>
                <a:ea typeface="+mn-ea"/>
                <a:cs typeface="+mn-cs"/>
              </a:rPr>
              <a:t>/10;</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C74C967B-F157-4B47-8E0C-479EBD6D4B9A}" type="slidenum">
              <a:rPr lang="en-US" smtClean="0"/>
              <a:pPr/>
              <a:t>3</a:t>
            </a:fld>
            <a:endParaRPr lang="en-US"/>
          </a:p>
        </p:txBody>
      </p:sp>
    </p:spTree>
    <p:extLst>
      <p:ext uri="{BB962C8B-B14F-4D97-AF65-F5344CB8AC3E}">
        <p14:creationId xmlns:p14="http://schemas.microsoft.com/office/powerpoint/2010/main" val="869351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–10  (First n prime numbers in a series)</a:t>
            </a:r>
          </a:p>
          <a:p>
            <a:r>
              <a:rPr lang="en-IN" sz="1600" kern="120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a single integer which corresponds to n.</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r>
            <a:br>
              <a:rPr lang="en-IN" sz="1600" kern="1200" dirty="0" smtClean="0">
                <a:solidFill>
                  <a:schemeClr val="tx1"/>
                </a:solidFill>
                <a:effectLst/>
                <a:latin typeface="+mn-lt"/>
                <a:ea typeface="+mn-ea"/>
                <a:cs typeface="+mn-cs"/>
              </a:rPr>
            </a:br>
            <a:r>
              <a:rPr lang="en-IN" sz="1600" kern="120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Output consists of the terms in the series separated by a blank space.</a:t>
            </a:r>
            <a:br>
              <a:rPr lang="en-IN" sz="1600" kern="1200" dirty="0" smtClean="0">
                <a:solidFill>
                  <a:schemeClr val="tx1"/>
                </a:solidFill>
                <a:effectLst/>
                <a:latin typeface="+mn-lt"/>
                <a:ea typeface="+mn-ea"/>
                <a:cs typeface="+mn-cs"/>
              </a:rPr>
            </a:br>
            <a:r>
              <a:rPr lang="en-IN" sz="1600" kern="1200" dirty="0" smtClean="0">
                <a:solidFill>
                  <a:schemeClr val="tx1"/>
                </a:solidFill>
                <a:effectLst/>
                <a:latin typeface="+mn-lt"/>
                <a:ea typeface="+mn-ea"/>
                <a:cs typeface="+mn-cs"/>
              </a:rPr>
              <a:t> </a:t>
            </a:r>
          </a:p>
          <a:p>
            <a:r>
              <a:rPr lang="en-IN" sz="1600" b="1" kern="1200" dirty="0" smtClean="0">
                <a:solidFill>
                  <a:schemeClr val="tx1"/>
                </a:solidFill>
                <a:effectLst/>
                <a:latin typeface="+mn-lt"/>
                <a:ea typeface="+mn-ea"/>
                <a:cs typeface="+mn-cs"/>
              </a:rPr>
              <a:t>Sample Input:</a:t>
            </a:r>
          </a:p>
          <a:p>
            <a:r>
              <a:rPr lang="en-US" sz="1600" kern="1200" dirty="0" smtClean="0">
                <a:solidFill>
                  <a:schemeClr val="tx1"/>
                </a:solidFill>
                <a:latin typeface="+mn-lt"/>
                <a:ea typeface="+mn-ea"/>
                <a:cs typeface="+mn-cs"/>
              </a:rPr>
              <a:t>Enter number of prime numbers to print: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8</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2 3 5 7 11 13 17 19</a:t>
            </a:r>
          </a:p>
          <a:p>
            <a:endParaRPr lang="en-IN"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a:t>
            </a:r>
          </a:p>
          <a:p>
            <a:r>
              <a:rPr lang="en-IN" sz="1600" kern="1200" dirty="0" smtClean="0">
                <a:solidFill>
                  <a:schemeClr val="tx1"/>
                </a:solidFill>
                <a:effectLst/>
                <a:latin typeface="+mn-lt"/>
                <a:ea typeface="+mn-ea"/>
                <a:cs typeface="+mn-cs"/>
              </a:rPr>
              <a:t>Coding Solution</a:t>
            </a:r>
          </a:p>
          <a:p>
            <a:r>
              <a:rPr lang="en-IN" sz="1600" kern="1200" dirty="0" smtClean="0">
                <a:solidFill>
                  <a:schemeClr val="tx1"/>
                </a:solidFill>
                <a:effectLst/>
                <a:latin typeface="+mn-lt"/>
                <a:ea typeface="+mn-ea"/>
                <a:cs typeface="+mn-cs"/>
              </a:rPr>
              <a:t>------------------------------------------------------------------</a:t>
            </a:r>
          </a:p>
          <a:p>
            <a:endParaRPr lang="en-IN" sz="1600" kern="120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FirstNPrimeNum</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creating an object for a class</a:t>
            </a:r>
          </a:p>
          <a:p>
            <a:r>
              <a:rPr lang="en-US" sz="1600" kern="1200" dirty="0" err="1" smtClean="0">
                <a:solidFill>
                  <a:schemeClr val="tx1"/>
                </a:solidFill>
                <a:latin typeface="+mn-lt"/>
                <a:ea typeface="+mn-ea"/>
                <a:cs typeface="+mn-cs"/>
              </a:rPr>
              <a:t>FirstNPrimeNum</a:t>
            </a:r>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pn</a:t>
            </a:r>
            <a:r>
              <a:rPr lang="en-US" sz="1600" kern="1200" dirty="0" smtClean="0">
                <a:solidFill>
                  <a:schemeClr val="tx1"/>
                </a:solidFill>
                <a:latin typeface="+mn-lt"/>
                <a:ea typeface="+mn-ea"/>
                <a:cs typeface="+mn-cs"/>
              </a:rPr>
              <a:t>=</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FirstNPrimeNum</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calling method </a:t>
            </a:r>
            <a:r>
              <a:rPr lang="en-US" sz="1600" kern="1200" dirty="0" err="1" smtClean="0">
                <a:solidFill>
                  <a:schemeClr val="tx1"/>
                </a:solidFill>
                <a:latin typeface="+mn-lt"/>
                <a:ea typeface="+mn-ea"/>
                <a:cs typeface="+mn-cs"/>
              </a:rPr>
              <a:t>printPrimes</a:t>
            </a:r>
            <a:r>
              <a:rPr lang="en-US" sz="1600" kern="1200" dirty="0" smtClean="0">
                <a:solidFill>
                  <a:schemeClr val="tx1"/>
                </a:solidFill>
                <a:latin typeface="+mn-lt"/>
                <a:ea typeface="+mn-ea"/>
                <a:cs typeface="+mn-cs"/>
              </a:rPr>
              <a:t> of class </a:t>
            </a:r>
            <a:r>
              <a:rPr lang="en-US" sz="1600" kern="1200" dirty="0" err="1" smtClean="0">
                <a:solidFill>
                  <a:schemeClr val="tx1"/>
                </a:solidFill>
                <a:latin typeface="+mn-lt"/>
                <a:ea typeface="+mn-ea"/>
                <a:cs typeface="+mn-cs"/>
              </a:rPr>
              <a:t>PrimeNumbers</a:t>
            </a:r>
            <a:r>
              <a:rPr lang="en-US" sz="1600" kern="1200" dirty="0" smtClean="0">
                <a:solidFill>
                  <a:schemeClr val="tx1"/>
                </a:solidFill>
                <a:latin typeface="+mn-lt"/>
                <a:ea typeface="+mn-ea"/>
                <a:cs typeface="+mn-cs"/>
              </a:rPr>
              <a:t>, this method takes integer </a:t>
            </a:r>
          </a:p>
          <a:p>
            <a:r>
              <a:rPr lang="en-US" sz="1600" kern="1200" dirty="0" smtClean="0">
                <a:solidFill>
                  <a:schemeClr val="tx1"/>
                </a:solidFill>
                <a:latin typeface="+mn-lt"/>
                <a:ea typeface="+mn-ea"/>
                <a:cs typeface="+mn-cs"/>
              </a:rPr>
              <a:t>//values as an input, the input says, how many number of prime numbers do you want to print.</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number of prime numbers to print:");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pn.printPrimes</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num</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printPrimes</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noOfPrimes</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primeCount</a:t>
            </a:r>
            <a:r>
              <a:rPr lang="en-US" sz="1600" b="1" kern="1200" dirty="0" smtClean="0">
                <a:solidFill>
                  <a:schemeClr val="tx1"/>
                </a:solidFill>
                <a:latin typeface="+mn-lt"/>
                <a:ea typeface="+mn-ea"/>
                <a:cs typeface="+mn-cs"/>
              </a:rPr>
              <a:t>=0;</a:t>
            </a:r>
          </a:p>
          <a:p>
            <a:r>
              <a:rPr lang="en-US" sz="1600" kern="1200" dirty="0" smtClean="0">
                <a:solidFill>
                  <a:schemeClr val="tx1"/>
                </a:solidFill>
                <a:latin typeface="+mn-lt"/>
                <a:ea typeface="+mn-ea"/>
                <a:cs typeface="+mn-cs"/>
              </a:rPr>
              <a:t>// below for loop iterates until the value in </a:t>
            </a:r>
            <a:r>
              <a:rPr lang="en-US" sz="1600" kern="1200" dirty="0" err="1" smtClean="0">
                <a:solidFill>
                  <a:schemeClr val="tx1"/>
                </a:solidFill>
                <a:latin typeface="+mn-lt"/>
                <a:ea typeface="+mn-ea"/>
                <a:cs typeface="+mn-cs"/>
              </a:rPr>
              <a:t>primeCount</a:t>
            </a:r>
            <a:r>
              <a:rPr lang="en-US" sz="1600" kern="1200" dirty="0" smtClean="0">
                <a:solidFill>
                  <a:schemeClr val="tx1"/>
                </a:solidFill>
                <a:latin typeface="+mn-lt"/>
                <a:ea typeface="+mn-ea"/>
                <a:cs typeface="+mn-cs"/>
              </a:rPr>
              <a:t> is equal to </a:t>
            </a:r>
            <a:r>
              <a:rPr lang="en-US" sz="1600" kern="1200" dirty="0" err="1" smtClean="0">
                <a:solidFill>
                  <a:schemeClr val="tx1"/>
                </a:solidFill>
                <a:latin typeface="+mn-lt"/>
                <a:ea typeface="+mn-ea"/>
                <a:cs typeface="+mn-cs"/>
              </a:rPr>
              <a:t>noOfPrimes</a:t>
            </a:r>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which means that the loop is continued until the given number of prime numbers are identified.</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=2;primeCount&lt;=</a:t>
            </a:r>
            <a:r>
              <a:rPr lang="en-US" sz="1600" b="1" kern="1200" dirty="0" err="1" smtClean="0">
                <a:solidFill>
                  <a:schemeClr val="tx1"/>
                </a:solidFill>
                <a:latin typeface="+mn-lt"/>
                <a:ea typeface="+mn-ea"/>
                <a:cs typeface="+mn-cs"/>
              </a:rPr>
              <a:t>noOfPrimes;i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if current value of </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 is a prime then increment </a:t>
            </a:r>
            <a:r>
              <a:rPr lang="en-US" sz="1600" kern="1200" dirty="0" err="1" smtClean="0">
                <a:solidFill>
                  <a:schemeClr val="tx1"/>
                </a:solidFill>
                <a:latin typeface="+mn-lt"/>
                <a:ea typeface="+mn-ea"/>
                <a:cs typeface="+mn-cs"/>
              </a:rPr>
              <a:t>primeCount</a:t>
            </a:r>
            <a:r>
              <a:rPr lang="en-US" sz="1600" kern="1200" dirty="0" smtClean="0">
                <a:solidFill>
                  <a:schemeClr val="tx1"/>
                </a:solidFill>
                <a:latin typeface="+mn-lt"/>
                <a:ea typeface="+mn-ea"/>
                <a:cs typeface="+mn-cs"/>
              </a:rPr>
              <a:t> and print the value of the prime number.</a:t>
            </a:r>
          </a:p>
          <a:p>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isPrime</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i</a:t>
            </a:r>
            <a:r>
              <a:rPr lang="en-US" sz="1600" b="1" i="1"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primeCount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method to find if a given number is a prime or not.</a:t>
            </a:r>
          </a:p>
          <a:p>
            <a:r>
              <a:rPr lang="en-US" sz="1600" b="1" kern="1200" dirty="0" smtClean="0">
                <a:solidFill>
                  <a:schemeClr val="tx1"/>
                </a:solidFill>
                <a:latin typeface="+mn-lt"/>
                <a:ea typeface="+mn-ea"/>
                <a:cs typeface="+mn-cs"/>
              </a:rPr>
              <a:t>public </a:t>
            </a:r>
            <a:r>
              <a:rPr lang="en-US" sz="1600" b="1" kern="1200" dirty="0" err="1" smtClean="0">
                <a:solidFill>
                  <a:schemeClr val="tx1"/>
                </a:solidFill>
                <a:latin typeface="+mn-lt"/>
                <a:ea typeface="+mn-ea"/>
                <a:cs typeface="+mn-cs"/>
              </a:rPr>
              <a:t>boolean</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isPrime</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ipNum</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boolean</a:t>
            </a:r>
            <a:r>
              <a:rPr lang="en-US" sz="1600" b="1" kern="1200" dirty="0" smtClean="0">
                <a:solidFill>
                  <a:schemeClr val="tx1"/>
                </a:solidFill>
                <a:latin typeface="+mn-lt"/>
                <a:ea typeface="+mn-ea"/>
                <a:cs typeface="+mn-cs"/>
              </a:rPr>
              <a:t> flag = true;</a:t>
            </a:r>
          </a:p>
          <a:p>
            <a:r>
              <a:rPr lang="en-US" sz="1600" kern="1200" dirty="0" smtClean="0">
                <a:solidFill>
                  <a:schemeClr val="tx1"/>
                </a:solidFill>
                <a:latin typeface="+mn-lt"/>
                <a:ea typeface="+mn-ea"/>
                <a:cs typeface="+mn-cs"/>
              </a:rPr>
              <a:t>// as 1 and 2 are by default prime numbers, we can directly return they are prime numbers.</a:t>
            </a:r>
          </a:p>
          <a:p>
            <a:r>
              <a:rPr lang="en-US" sz="1600" b="1" kern="1200" dirty="0" smtClean="0">
                <a:solidFill>
                  <a:schemeClr val="tx1"/>
                </a:solidFill>
                <a:latin typeface="+mn-lt"/>
                <a:ea typeface="+mn-ea"/>
                <a:cs typeface="+mn-cs"/>
              </a:rPr>
              <a:t>if (</a:t>
            </a:r>
            <a:r>
              <a:rPr lang="en-US" sz="1600" b="1" kern="1200" dirty="0" err="1" smtClean="0">
                <a:solidFill>
                  <a:schemeClr val="tx1"/>
                </a:solidFill>
                <a:latin typeface="+mn-lt"/>
                <a:ea typeface="+mn-ea"/>
                <a:cs typeface="+mn-cs"/>
              </a:rPr>
              <a:t>ipNum</a:t>
            </a:r>
            <a:r>
              <a:rPr lang="en-US" sz="1600" b="1" kern="1200" dirty="0" smtClean="0">
                <a:solidFill>
                  <a:schemeClr val="tx1"/>
                </a:solidFill>
                <a:latin typeface="+mn-lt"/>
                <a:ea typeface="+mn-ea"/>
                <a:cs typeface="+mn-cs"/>
              </a:rPr>
              <a:t> == 2 ) return flag;</a:t>
            </a:r>
          </a:p>
          <a:p>
            <a:r>
              <a:rPr lang="en-US" sz="1600" kern="1200" dirty="0" smtClean="0">
                <a:solidFill>
                  <a:schemeClr val="tx1"/>
                </a:solidFill>
                <a:latin typeface="+mn-lt"/>
                <a:ea typeface="+mn-ea"/>
                <a:cs typeface="+mn-cs"/>
              </a:rPr>
              <a:t>// This loop is used to check if a given number is divisible by numbers other than 1 and itself</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=2;i&lt;=</a:t>
            </a:r>
            <a:r>
              <a:rPr lang="en-US" sz="1600" b="1" kern="1200" dirty="0" err="1" smtClean="0">
                <a:solidFill>
                  <a:schemeClr val="tx1"/>
                </a:solidFill>
                <a:latin typeface="+mn-lt"/>
                <a:ea typeface="+mn-ea"/>
                <a:cs typeface="+mn-cs"/>
              </a:rPr>
              <a:t>ipNum</a:t>
            </a:r>
            <a:r>
              <a:rPr lang="en-US" sz="1600" b="1" kern="1200" dirty="0" smtClean="0">
                <a:solidFill>
                  <a:schemeClr val="tx1"/>
                </a:solidFill>
                <a:latin typeface="+mn-lt"/>
                <a:ea typeface="+mn-ea"/>
                <a:cs typeface="+mn-cs"/>
              </a:rPr>
              <a:t>/2;i++)</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check if given number is divisible</a:t>
            </a:r>
          </a:p>
          <a:p>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ipNum%i</a:t>
            </a:r>
            <a:r>
              <a:rPr lang="en-US" sz="1600" b="1" kern="1200" dirty="0" smtClean="0">
                <a:solidFill>
                  <a:schemeClr val="tx1"/>
                </a:solidFill>
                <a:latin typeface="+mn-lt"/>
                <a:ea typeface="+mn-ea"/>
                <a:cs typeface="+mn-cs"/>
              </a:rPr>
              <a:t>==0)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the moment code flows comes in to this block, it means the give number is divisible by numbers other than 1 and itself</a:t>
            </a:r>
          </a:p>
          <a:p>
            <a:r>
              <a:rPr lang="en-US" sz="1600" kern="1200" dirty="0" smtClean="0">
                <a:solidFill>
                  <a:schemeClr val="tx1"/>
                </a:solidFill>
                <a:latin typeface="+mn-lt"/>
                <a:ea typeface="+mn-ea"/>
                <a:cs typeface="+mn-cs"/>
              </a:rPr>
              <a:t>flag = </a:t>
            </a:r>
            <a:r>
              <a:rPr lang="en-US" sz="1600" b="1" kern="1200" dirty="0" smtClean="0">
                <a:solidFill>
                  <a:schemeClr val="tx1"/>
                </a:solidFill>
                <a:latin typeface="+mn-lt"/>
                <a:ea typeface="+mn-ea"/>
                <a:cs typeface="+mn-cs"/>
              </a:rPr>
              <a:t>false;</a:t>
            </a:r>
          </a:p>
          <a:p>
            <a:r>
              <a:rPr lang="en-US" sz="1600" kern="1200" dirty="0" smtClean="0">
                <a:solidFill>
                  <a:schemeClr val="tx1"/>
                </a:solidFill>
                <a:latin typeface="+mn-lt"/>
                <a:ea typeface="+mn-ea"/>
                <a:cs typeface="+mn-cs"/>
              </a:rPr>
              <a:t>// as you need not continue the loop, you can break the loop here itself, once you found its not a prime number. </a:t>
            </a:r>
          </a:p>
          <a:p>
            <a:r>
              <a:rPr lang="en-US" sz="1600" b="1" kern="1200" dirty="0" smtClean="0">
                <a:solidFill>
                  <a:schemeClr val="tx1"/>
                </a:solidFill>
                <a:latin typeface="+mn-lt"/>
                <a:ea typeface="+mn-ea"/>
                <a:cs typeface="+mn-cs"/>
              </a:rPr>
              <a:t>break;</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return flag;</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12</a:t>
            </a:fld>
            <a:endParaRPr lang="en-US"/>
          </a:p>
        </p:txBody>
      </p:sp>
    </p:spTree>
    <p:extLst>
      <p:ext uri="{BB962C8B-B14F-4D97-AF65-F5344CB8AC3E}">
        <p14:creationId xmlns:p14="http://schemas.microsoft.com/office/powerpoint/2010/main" val="4091240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–11  (Print the Pattern)</a:t>
            </a:r>
          </a:p>
          <a:p>
            <a:endParaRPr lang="en-IN" sz="1600" b="1" kern="1200" baseline="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a single integer.</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Refer sample outputs. There is a trailing space at the end of each line.</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5</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1 2 3 4 5</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1 2 3 4</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1 2 3</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1 2</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1</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PrintPattern1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no of lines:");</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=1;i&lt;=</a:t>
            </a:r>
            <a:r>
              <a:rPr lang="en-US" sz="1600" b="1" kern="1200" dirty="0" err="1" smtClean="0">
                <a:solidFill>
                  <a:schemeClr val="tx1"/>
                </a:solidFill>
                <a:latin typeface="+mn-lt"/>
                <a:ea typeface="+mn-ea"/>
                <a:cs typeface="+mn-cs"/>
              </a:rPr>
              <a:t>n;i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j=1;j&lt;=n-i+1;j++)</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(j);</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13</a:t>
            </a:fld>
            <a:endParaRPr lang="en-US"/>
          </a:p>
        </p:txBody>
      </p:sp>
    </p:spTree>
    <p:extLst>
      <p:ext uri="{BB962C8B-B14F-4D97-AF65-F5344CB8AC3E}">
        <p14:creationId xmlns:p14="http://schemas.microsoft.com/office/powerpoint/2010/main" val="2974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–12  (Print the Pattern)</a:t>
            </a:r>
          </a:p>
          <a:p>
            <a:endParaRPr lang="en-IN" sz="1600" b="1"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a:t>
            </a:r>
            <a:endParaRPr lang="en-US" sz="1600" kern="120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How Many Rows You Want In Your Pyramid?</a:t>
            </a:r>
          </a:p>
          <a:p>
            <a:r>
              <a:rPr lang="en-US" sz="1600" kern="1200" dirty="0" smtClean="0">
                <a:solidFill>
                  <a:schemeClr val="tx1"/>
                </a:solidFill>
                <a:latin typeface="+mn-lt"/>
                <a:ea typeface="+mn-ea"/>
                <a:cs typeface="+mn-cs"/>
              </a:rPr>
              <a:t>5</a:t>
            </a:r>
          </a:p>
          <a:p>
            <a:r>
              <a:rPr lang="en-US" sz="1600" b="1" kern="1200" dirty="0" smtClean="0">
                <a:solidFill>
                  <a:schemeClr val="tx1"/>
                </a:solidFill>
                <a:latin typeface="+mn-lt"/>
                <a:ea typeface="+mn-ea"/>
                <a:cs typeface="+mn-cs"/>
              </a:rPr>
              <a:t>Sample Output </a:t>
            </a:r>
          </a:p>
          <a:p>
            <a:r>
              <a:rPr lang="en-US" sz="1600" kern="1200" dirty="0" smtClean="0">
                <a:solidFill>
                  <a:schemeClr val="tx1"/>
                </a:solidFill>
                <a:latin typeface="+mn-lt"/>
                <a:ea typeface="+mn-ea"/>
                <a:cs typeface="+mn-cs"/>
              </a:rPr>
              <a:t>Here Is Your Pyramid</a:t>
            </a:r>
          </a:p>
          <a:p>
            <a:r>
              <a:rPr lang="en-US" sz="1600" kern="1200" dirty="0" smtClean="0">
                <a:solidFill>
                  <a:schemeClr val="tx1"/>
                </a:solidFill>
                <a:latin typeface="+mn-lt"/>
                <a:ea typeface="+mn-ea"/>
                <a:cs typeface="+mn-cs"/>
              </a:rPr>
              <a:t>          5 </a:t>
            </a:r>
          </a:p>
          <a:p>
            <a:r>
              <a:rPr lang="en-US" sz="1600" kern="1200" dirty="0" smtClean="0">
                <a:solidFill>
                  <a:schemeClr val="tx1"/>
                </a:solidFill>
                <a:latin typeface="+mn-lt"/>
                <a:ea typeface="+mn-ea"/>
                <a:cs typeface="+mn-cs"/>
              </a:rPr>
              <a:t>        4 5 4 </a:t>
            </a:r>
          </a:p>
          <a:p>
            <a:r>
              <a:rPr lang="en-US" sz="1600" kern="1200" dirty="0" smtClean="0">
                <a:solidFill>
                  <a:schemeClr val="tx1"/>
                </a:solidFill>
                <a:latin typeface="+mn-lt"/>
                <a:ea typeface="+mn-ea"/>
                <a:cs typeface="+mn-cs"/>
              </a:rPr>
              <a:t>      3 4 5 4 3 </a:t>
            </a:r>
          </a:p>
          <a:p>
            <a:r>
              <a:rPr lang="en-US" sz="1600" kern="1200" dirty="0" smtClean="0">
                <a:solidFill>
                  <a:schemeClr val="tx1"/>
                </a:solidFill>
                <a:latin typeface="+mn-lt"/>
                <a:ea typeface="+mn-ea"/>
                <a:cs typeface="+mn-cs"/>
              </a:rPr>
              <a:t>    2 3 4 5 4 3 2 </a:t>
            </a:r>
          </a:p>
          <a:p>
            <a:r>
              <a:rPr lang="en-US" sz="1600" kern="1200" dirty="0" smtClean="0">
                <a:solidFill>
                  <a:schemeClr val="tx1"/>
                </a:solidFill>
                <a:latin typeface="+mn-lt"/>
                <a:ea typeface="+mn-ea"/>
                <a:cs typeface="+mn-cs"/>
              </a:rPr>
              <a:t>  1 2 3 4 5 4 3 2 1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Pyramid1</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//Taking </a:t>
            </a:r>
            <a:r>
              <a:rPr lang="en-US" sz="1600" kern="1200" dirty="0" err="1" smtClean="0">
                <a:solidFill>
                  <a:schemeClr val="tx1"/>
                </a:solidFill>
                <a:latin typeface="+mn-lt"/>
                <a:ea typeface="+mn-ea"/>
                <a:cs typeface="+mn-cs"/>
              </a:rPr>
              <a:t>noOfRows</a:t>
            </a:r>
            <a:r>
              <a:rPr lang="en-US" sz="1600" kern="1200" dirty="0" smtClean="0">
                <a:solidFill>
                  <a:schemeClr val="tx1"/>
                </a:solidFill>
                <a:latin typeface="+mn-lt"/>
                <a:ea typeface="+mn-ea"/>
                <a:cs typeface="+mn-cs"/>
              </a:rPr>
              <a:t> value from the user</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("How Many Rows You Want In Your Pyramid?");</a:t>
            </a:r>
          </a:p>
          <a:p>
            <a:endParaRPr lang="en-US" sz="1600" kern="1200" dirty="0" smtClean="0">
              <a:solidFill>
                <a:schemeClr val="tx1"/>
              </a:solidFill>
              <a:latin typeface="+mn-lt"/>
              <a:ea typeface="+mn-ea"/>
              <a:cs typeface="+mn-cs"/>
            </a:endParaRP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noOfRows</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//Initializing </a:t>
            </a:r>
            <a:r>
              <a:rPr lang="en-US" sz="1600" kern="1200" dirty="0" err="1" smtClean="0">
                <a:solidFill>
                  <a:schemeClr val="tx1"/>
                </a:solidFill>
                <a:latin typeface="+mn-lt"/>
                <a:ea typeface="+mn-ea"/>
                <a:cs typeface="+mn-cs"/>
              </a:rPr>
              <a:t>rowCount</a:t>
            </a:r>
            <a:r>
              <a:rPr lang="en-US" sz="1600" kern="1200" dirty="0" smtClean="0">
                <a:solidFill>
                  <a:schemeClr val="tx1"/>
                </a:solidFill>
                <a:latin typeface="+mn-lt"/>
                <a:ea typeface="+mn-ea"/>
                <a:cs typeface="+mn-cs"/>
              </a:rPr>
              <a:t> with 1</a:t>
            </a:r>
          </a:p>
          <a:p>
            <a:endParaRPr lang="en-US" sz="1600" kern="1200" dirty="0" smtClean="0">
              <a:solidFill>
                <a:schemeClr val="tx1"/>
              </a:solidFill>
              <a:latin typeface="+mn-lt"/>
              <a:ea typeface="+mn-ea"/>
              <a:cs typeface="+mn-cs"/>
            </a:endParaRP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u="sng" kern="1200" dirty="0" err="1" smtClean="0">
                <a:solidFill>
                  <a:schemeClr val="tx1"/>
                </a:solidFill>
                <a:latin typeface="+mn-lt"/>
                <a:ea typeface="+mn-ea"/>
                <a:cs typeface="+mn-cs"/>
              </a:rPr>
              <a:t>rowCount</a:t>
            </a:r>
            <a:r>
              <a:rPr lang="en-US" sz="1600" b="1" u="sng" kern="1200" dirty="0" smtClean="0">
                <a:solidFill>
                  <a:schemeClr val="tx1"/>
                </a:solidFill>
                <a:latin typeface="+mn-lt"/>
                <a:ea typeface="+mn-ea"/>
                <a:cs typeface="+mn-cs"/>
              </a:rPr>
              <a:t> = 1;</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("Here Is Your Pyramid");</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//Implementing the logic</a:t>
            </a:r>
          </a:p>
          <a:p>
            <a:endParaRPr lang="en-US" sz="1600" kern="1200" dirty="0" smtClean="0">
              <a:solidFill>
                <a:schemeClr val="tx1"/>
              </a:solidFill>
              <a:latin typeface="+mn-lt"/>
              <a:ea typeface="+mn-ea"/>
              <a:cs typeface="+mn-cs"/>
            </a:endParaRPr>
          </a:p>
          <a:p>
            <a:r>
              <a:rPr lang="nn-NO" sz="1600" b="1" kern="1200" dirty="0" smtClean="0">
                <a:solidFill>
                  <a:schemeClr val="tx1"/>
                </a:solidFill>
                <a:latin typeface="+mn-lt"/>
                <a:ea typeface="+mn-ea"/>
                <a:cs typeface="+mn-cs"/>
              </a:rPr>
              <a:t>for (int i = noOfRows; i &gt;= 1; i--)</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//Printing </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*2 spaces at the beginning of each row</a:t>
            </a:r>
          </a:p>
          <a:p>
            <a:endParaRPr lang="en-US" sz="1600" kern="1200" dirty="0" smtClean="0">
              <a:solidFill>
                <a:schemeClr val="tx1"/>
              </a:solidFill>
              <a:latin typeface="+mn-lt"/>
              <a:ea typeface="+mn-ea"/>
              <a:cs typeface="+mn-cs"/>
            </a:endParaRPr>
          </a:p>
          <a:p>
            <a:r>
              <a:rPr lang="nb-NO" sz="1600" b="1" kern="1200" dirty="0" smtClean="0">
                <a:solidFill>
                  <a:schemeClr val="tx1"/>
                </a:solidFill>
                <a:latin typeface="+mn-lt"/>
                <a:ea typeface="+mn-ea"/>
                <a:cs typeface="+mn-cs"/>
              </a:rPr>
              <a:t>for (int j = 1; j &lt;= i*2; j++)</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//Printing j where j value will be from </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 to </a:t>
            </a:r>
            <a:r>
              <a:rPr lang="en-US" sz="1600" kern="1200" dirty="0" err="1" smtClean="0">
                <a:solidFill>
                  <a:schemeClr val="tx1"/>
                </a:solidFill>
                <a:latin typeface="+mn-lt"/>
                <a:ea typeface="+mn-ea"/>
                <a:cs typeface="+mn-cs"/>
              </a:rPr>
              <a:t>noOfRows</a:t>
            </a:r>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nb-NO" sz="1600" b="1" kern="1200" dirty="0" smtClean="0">
                <a:solidFill>
                  <a:schemeClr val="tx1"/>
                </a:solidFill>
                <a:latin typeface="+mn-lt"/>
                <a:ea typeface="+mn-ea"/>
                <a:cs typeface="+mn-cs"/>
              </a:rPr>
              <a:t>for (int j = i; j &lt;= noOfRows; j++)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(j+" ");</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//Printing j where j value will be from noOfRows-1 to </a:t>
            </a:r>
            <a:r>
              <a:rPr lang="en-US" sz="1600" kern="1200" dirty="0" err="1" smtClean="0">
                <a:solidFill>
                  <a:schemeClr val="tx1"/>
                </a:solidFill>
                <a:latin typeface="+mn-lt"/>
                <a:ea typeface="+mn-ea"/>
                <a:cs typeface="+mn-cs"/>
              </a:rPr>
              <a:t>i</a:t>
            </a:r>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nb-NO" sz="1600" b="1" kern="1200" dirty="0" smtClean="0">
                <a:solidFill>
                  <a:schemeClr val="tx1"/>
                </a:solidFill>
                <a:latin typeface="+mn-lt"/>
                <a:ea typeface="+mn-ea"/>
                <a:cs typeface="+mn-cs"/>
              </a:rPr>
              <a:t>for (int j = noOfRows-1; j &gt;= i; j--)</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(j+" "); </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//Incrementing the </a:t>
            </a:r>
            <a:r>
              <a:rPr lang="en-US" sz="1600" kern="1200" dirty="0" err="1" smtClean="0">
                <a:solidFill>
                  <a:schemeClr val="tx1"/>
                </a:solidFill>
                <a:latin typeface="+mn-lt"/>
                <a:ea typeface="+mn-ea"/>
                <a:cs typeface="+mn-cs"/>
              </a:rPr>
              <a:t>rowCount</a:t>
            </a:r>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rowCount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14</a:t>
            </a:fld>
            <a:endParaRPr lang="en-US"/>
          </a:p>
        </p:txBody>
      </p:sp>
    </p:spTree>
    <p:extLst>
      <p:ext uri="{BB962C8B-B14F-4D97-AF65-F5344CB8AC3E}">
        <p14:creationId xmlns:p14="http://schemas.microsoft.com/office/powerpoint/2010/main" val="1589768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–13  (The Super Market)</a:t>
            </a:r>
          </a:p>
          <a:p>
            <a:endParaRPr lang="en-IN" sz="1600" b="1" kern="1200" baseline="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n+1 integers. The first integer corresponds to ‘n’ , the size of the array. The next ‘n’ integers correspond to the elements in the array. Assume that the maximum value of n is 15.</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Refer sample output for details.</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5</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6</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8</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8 is the maximum element in the array</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43</a:t>
            </a:r>
          </a:p>
          <a:p>
            <a:r>
              <a:rPr lang="en-US" sz="1600" kern="1200" dirty="0" smtClean="0">
                <a:solidFill>
                  <a:schemeClr val="tx1"/>
                </a:solidFill>
                <a:latin typeface="+mn-lt"/>
                <a:ea typeface="+mn-ea"/>
                <a:cs typeface="+mn-cs"/>
              </a:rPr>
              <a:t>64</a:t>
            </a:r>
          </a:p>
          <a:p>
            <a:r>
              <a:rPr lang="en-US" sz="1600" kern="1200" dirty="0" smtClean="0">
                <a:solidFill>
                  <a:schemeClr val="tx1"/>
                </a:solidFill>
                <a:latin typeface="+mn-lt"/>
                <a:ea typeface="+mn-ea"/>
                <a:cs typeface="+mn-cs"/>
              </a:rPr>
              <a:t>75</a:t>
            </a:r>
          </a:p>
          <a:p>
            <a:r>
              <a:rPr lang="en-US" sz="1600" kern="1200" dirty="0" smtClean="0">
                <a:solidFill>
                  <a:schemeClr val="tx1"/>
                </a:solidFill>
                <a:latin typeface="+mn-lt"/>
                <a:ea typeface="+mn-ea"/>
                <a:cs typeface="+mn-cs"/>
              </a:rPr>
              <a:t>35</a:t>
            </a:r>
          </a:p>
          <a:p>
            <a:r>
              <a:rPr lang="en-US" sz="1600" kern="1200" dirty="0" smtClean="0">
                <a:solidFill>
                  <a:schemeClr val="tx1"/>
                </a:solidFill>
                <a:latin typeface="+mn-lt"/>
                <a:ea typeface="+mn-ea"/>
                <a:cs typeface="+mn-cs"/>
              </a:rPr>
              <a:t>5</a:t>
            </a:r>
          </a:p>
          <a:p>
            <a:r>
              <a:rPr lang="en-US" sz="1600" kern="1200" dirty="0" smtClean="0">
                <a:solidFill>
                  <a:schemeClr val="tx1"/>
                </a:solidFill>
                <a:latin typeface="+mn-lt"/>
                <a:ea typeface="+mn-ea"/>
                <a:cs typeface="+mn-cs"/>
              </a:rPr>
              <a:t>66</a:t>
            </a:r>
          </a:p>
          <a:p>
            <a:r>
              <a:rPr lang="en-US" sz="1600" kern="1200" dirty="0" smtClean="0">
                <a:solidFill>
                  <a:schemeClr val="tx1"/>
                </a:solidFill>
                <a:latin typeface="+mn-lt"/>
                <a:ea typeface="+mn-ea"/>
                <a:cs typeface="+mn-cs"/>
              </a:rPr>
              <a:t>33</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2</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75 is the maximum element in the array</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FindMaximum</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 // n stores no of values</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arr</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[n];</a:t>
            </a:r>
          </a:p>
          <a:p>
            <a:r>
              <a:rPr lang="en-US" sz="1600" kern="1200" dirty="0" smtClean="0">
                <a:solidFill>
                  <a:schemeClr val="tx1"/>
                </a:solidFill>
                <a:latin typeface="+mn-lt"/>
                <a:ea typeface="+mn-ea"/>
                <a:cs typeface="+mn-cs"/>
              </a:rPr>
              <a:t>// accepting the values into the array </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n;i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arr</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sc.nextInt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//finding out maximum value in the array</a:t>
            </a:r>
          </a:p>
          <a:p>
            <a:endParaRPr lang="en-US" sz="1600" kern="1200" dirty="0" smtClean="0">
              <a:solidFill>
                <a:schemeClr val="tx1"/>
              </a:solidFill>
              <a:latin typeface="+mn-lt"/>
              <a:ea typeface="+mn-ea"/>
              <a:cs typeface="+mn-cs"/>
            </a:endParaRP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max=</a:t>
            </a:r>
            <a:r>
              <a:rPr lang="en-US" sz="1600" b="1" kern="1200" dirty="0" err="1" smtClean="0">
                <a:solidFill>
                  <a:schemeClr val="tx1"/>
                </a:solidFill>
                <a:latin typeface="+mn-lt"/>
                <a:ea typeface="+mn-ea"/>
                <a:cs typeface="+mn-cs"/>
              </a:rPr>
              <a:t>arr</a:t>
            </a:r>
            <a:r>
              <a:rPr lang="en-US" sz="1600" b="1" kern="1200" dirty="0" smtClean="0">
                <a:solidFill>
                  <a:schemeClr val="tx1"/>
                </a:solidFill>
                <a:latin typeface="+mn-lt"/>
                <a:ea typeface="+mn-ea"/>
                <a:cs typeface="+mn-cs"/>
              </a:rPr>
              <a:t>[0];</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=1;i&lt;</a:t>
            </a:r>
            <a:r>
              <a:rPr lang="en-US" sz="1600" b="1" kern="1200" dirty="0" err="1" smtClean="0">
                <a:solidFill>
                  <a:schemeClr val="tx1"/>
                </a:solidFill>
                <a:latin typeface="+mn-lt"/>
                <a:ea typeface="+mn-ea"/>
                <a:cs typeface="+mn-cs"/>
              </a:rPr>
              <a:t>n;i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arr</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]&gt;max)</a:t>
            </a:r>
          </a:p>
          <a:p>
            <a:r>
              <a:rPr lang="en-US" sz="1600" kern="1200" dirty="0" smtClean="0">
                <a:solidFill>
                  <a:schemeClr val="tx1"/>
                </a:solidFill>
                <a:latin typeface="+mn-lt"/>
                <a:ea typeface="+mn-ea"/>
                <a:cs typeface="+mn-cs"/>
              </a:rPr>
              <a:t>max=</a:t>
            </a:r>
            <a:r>
              <a:rPr lang="en-US" sz="1600" kern="1200" dirty="0" err="1" smtClean="0">
                <a:solidFill>
                  <a:schemeClr val="tx1"/>
                </a:solidFill>
                <a:latin typeface="+mn-lt"/>
                <a:ea typeface="+mn-ea"/>
                <a:cs typeface="+mn-cs"/>
              </a:rPr>
              <a:t>arr</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(max+" is the maximum element in the array");</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15</a:t>
            </a:fld>
            <a:endParaRPr lang="en-US"/>
          </a:p>
        </p:txBody>
      </p:sp>
    </p:spTree>
    <p:extLst>
      <p:ext uri="{BB962C8B-B14F-4D97-AF65-F5344CB8AC3E}">
        <p14:creationId xmlns:p14="http://schemas.microsoft.com/office/powerpoint/2010/main" val="3846472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–14  (The Super Market)</a:t>
            </a:r>
          </a:p>
          <a:p>
            <a:endParaRPr lang="en-IN" sz="1600" b="1" kern="1200" baseline="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n+1 integers. The first integer corresponds to ‘n’ , the size of the array. The next ‘n’ integers correspond to the elements in the array. Assume that the maximum value of n is 15.</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Refer sample output for details.</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5</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6</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8</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The total</a:t>
            </a:r>
            <a:r>
              <a:rPr lang="en-IN" sz="1600" kern="1200" baseline="0" dirty="0" smtClean="0">
                <a:solidFill>
                  <a:schemeClr val="tx1"/>
                </a:solidFill>
                <a:effectLst/>
                <a:latin typeface="+mn-lt"/>
                <a:ea typeface="+mn-ea"/>
                <a:cs typeface="+mn-cs"/>
              </a:rPr>
              <a:t> of the products in the super market is : </a:t>
            </a:r>
            <a:r>
              <a:rPr lang="en-IN" sz="1600" kern="1200" dirty="0" smtClean="0">
                <a:solidFill>
                  <a:schemeClr val="tx1"/>
                </a:solidFill>
                <a:effectLst/>
                <a:latin typeface="+mn-lt"/>
                <a:ea typeface="+mn-ea"/>
                <a:cs typeface="+mn-cs"/>
              </a:rPr>
              <a:t> 20</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TotalProducts</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 // n stores no of values</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arr</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[n];</a:t>
            </a:r>
          </a:p>
          <a:p>
            <a:r>
              <a:rPr lang="en-US" sz="1600" kern="1200" dirty="0" smtClean="0">
                <a:solidFill>
                  <a:schemeClr val="tx1"/>
                </a:solidFill>
                <a:latin typeface="+mn-lt"/>
                <a:ea typeface="+mn-ea"/>
                <a:cs typeface="+mn-cs"/>
              </a:rPr>
              <a:t>// accepting the values into the array </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n;i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arr</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sc.nextInt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//finding out maximum value in the array</a:t>
            </a:r>
          </a:p>
          <a:p>
            <a:endParaRPr lang="en-US" sz="1600" kern="1200" dirty="0" smtClean="0">
              <a:solidFill>
                <a:schemeClr val="tx1"/>
              </a:solidFill>
              <a:latin typeface="+mn-lt"/>
              <a:ea typeface="+mn-ea"/>
              <a:cs typeface="+mn-cs"/>
            </a:endParaRP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sum=0;</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n;i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sum=</a:t>
            </a:r>
            <a:r>
              <a:rPr lang="en-US" sz="1600" kern="1200" dirty="0" err="1" smtClean="0">
                <a:solidFill>
                  <a:schemeClr val="tx1"/>
                </a:solidFill>
                <a:latin typeface="+mn-lt"/>
                <a:ea typeface="+mn-ea"/>
                <a:cs typeface="+mn-cs"/>
              </a:rPr>
              <a:t>sum+arr</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total number of products in the super market is "+sum);</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16</a:t>
            </a:fld>
            <a:endParaRPr lang="en-US"/>
          </a:p>
        </p:txBody>
      </p:sp>
    </p:spTree>
    <p:extLst>
      <p:ext uri="{BB962C8B-B14F-4D97-AF65-F5344CB8AC3E}">
        <p14:creationId xmlns:p14="http://schemas.microsoft.com/office/powerpoint/2010/main" val="311432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–14  (The Super Market)</a:t>
            </a:r>
          </a:p>
          <a:p>
            <a:endParaRPr lang="en-IN" sz="1600" b="1" kern="1200" baseline="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2n+1 integers. The first integer corresponds to ‘n’ , the size of the array. The next ‘n’ integers correspond to the elements in the first array. The next ‘n’ integers correspond to the elements in the second array. Assume that the maximum value of n is 15.</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Print same if the 2 arrays are the same else print different. Print no if the 2 arrays are different.</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5</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6</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8</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6</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8</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Same</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5</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6</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8</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6</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8</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10</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Different</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CompareArrays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arr1[]=new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arr2[]=new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[n];</a:t>
            </a:r>
          </a:p>
          <a:p>
            <a:r>
              <a:rPr lang="en-US" sz="1600" kern="1200" dirty="0" smtClean="0">
                <a:solidFill>
                  <a:schemeClr val="tx1"/>
                </a:solidFill>
                <a:latin typeface="+mn-lt"/>
                <a:ea typeface="+mn-ea"/>
                <a:cs typeface="+mn-cs"/>
              </a:rPr>
              <a:t>// accepting values of first array</a:t>
            </a:r>
          </a:p>
          <a:p>
            <a:r>
              <a:rPr lang="en-US" sz="1600" b="1" kern="1200" dirty="0" smtClean="0">
                <a:solidFill>
                  <a:schemeClr val="tx1"/>
                </a:solidFill>
                <a:latin typeface="+mn-lt"/>
                <a:ea typeface="+mn-ea"/>
                <a:cs typeface="+mn-cs"/>
              </a:rPr>
              <a:t>for (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n;i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arr1[</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sc.nextInt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accepting values of second array</a:t>
            </a:r>
          </a:p>
          <a:p>
            <a:r>
              <a:rPr lang="en-US" sz="1600" b="1" kern="1200" dirty="0" smtClean="0">
                <a:solidFill>
                  <a:schemeClr val="tx1"/>
                </a:solidFill>
                <a:latin typeface="+mn-lt"/>
                <a:ea typeface="+mn-ea"/>
                <a:cs typeface="+mn-cs"/>
              </a:rPr>
              <a:t>for(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n;i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arr2[</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sc.nextInt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comparing the values of the arrays</a:t>
            </a:r>
          </a:p>
          <a:p>
            <a:r>
              <a:rPr lang="en-US" sz="1600" b="1" kern="1200" dirty="0" smtClean="0">
                <a:solidFill>
                  <a:schemeClr val="tx1"/>
                </a:solidFill>
                <a:latin typeface="+mn-lt"/>
                <a:ea typeface="+mn-ea"/>
                <a:cs typeface="+mn-cs"/>
              </a:rPr>
              <a:t>for(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n;i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if(arr1[</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]!=arr2[</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("Different");</a:t>
            </a:r>
          </a:p>
          <a:p>
            <a:r>
              <a:rPr lang="en-US" sz="1600" b="1" kern="1200" dirty="0" smtClean="0">
                <a:solidFill>
                  <a:schemeClr val="tx1"/>
                </a:solidFill>
                <a:latin typeface="+mn-lt"/>
                <a:ea typeface="+mn-ea"/>
                <a:cs typeface="+mn-cs"/>
              </a:rPr>
              <a:t>break;</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("Equal");</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17</a:t>
            </a:fld>
            <a:endParaRPr lang="en-US"/>
          </a:p>
        </p:txBody>
      </p:sp>
    </p:spTree>
    <p:extLst>
      <p:ext uri="{BB962C8B-B14F-4D97-AF65-F5344CB8AC3E}">
        <p14:creationId xmlns:p14="http://schemas.microsoft.com/office/powerpoint/2010/main" val="3913510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–16  (Divisible by 8 and 3)</a:t>
            </a:r>
          </a:p>
          <a:p>
            <a:endParaRPr lang="en-IN" sz="1600" b="1" kern="1200" baseline="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an amount of the product in integer.</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Output consists of a single line. Refer sample output for the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24</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1 :</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24 is divisible by both 8 and 3</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18</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18 is not divisible by both 8 and 3</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DivisibleBy8And3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number:");</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if(num%8==0 &amp;&amp; num%3==0)</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num</a:t>
            </a:r>
            <a:r>
              <a:rPr lang="en-US" sz="1600" b="1" i="1" kern="1200" dirty="0" smtClean="0">
                <a:solidFill>
                  <a:schemeClr val="tx1"/>
                </a:solidFill>
                <a:latin typeface="+mn-lt"/>
                <a:ea typeface="+mn-ea"/>
                <a:cs typeface="+mn-cs"/>
              </a:rPr>
              <a:t>+" is divisible by both 8 and 3");</a:t>
            </a:r>
          </a:p>
          <a:p>
            <a:r>
              <a:rPr lang="en-US" sz="1600" b="1" kern="1200" dirty="0" smtClean="0">
                <a:solidFill>
                  <a:schemeClr val="tx1"/>
                </a:solidFill>
                <a:latin typeface="+mn-lt"/>
                <a:ea typeface="+mn-ea"/>
                <a:cs typeface="+mn-cs"/>
              </a:rPr>
              <a:t>else</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num</a:t>
            </a:r>
            <a:r>
              <a:rPr lang="en-US" sz="1600" b="1" i="1" kern="1200" dirty="0" smtClean="0">
                <a:solidFill>
                  <a:schemeClr val="tx1"/>
                </a:solidFill>
                <a:latin typeface="+mn-lt"/>
                <a:ea typeface="+mn-ea"/>
                <a:cs typeface="+mn-cs"/>
              </a:rPr>
              <a:t>+" is not divisible by both 8 and 3");</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18</a:t>
            </a:fld>
            <a:endParaRPr lang="en-US"/>
          </a:p>
        </p:txBody>
      </p:sp>
    </p:spTree>
    <p:extLst>
      <p:ext uri="{BB962C8B-B14F-4D97-AF65-F5344CB8AC3E}">
        <p14:creationId xmlns:p14="http://schemas.microsoft.com/office/powerpoint/2010/main" val="2027344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–17  (Invalid  Age Exception)</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Input and Output Format:</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Refer sample input and output for formatting specifications.</a:t>
            </a:r>
          </a:p>
          <a:p>
            <a:r>
              <a:rPr lang="en-US" sz="1600" kern="1200" dirty="0" smtClean="0">
                <a:solidFill>
                  <a:schemeClr val="tx1"/>
                </a:solidFill>
                <a:effectLst/>
                <a:latin typeface="+mn-lt"/>
                <a:ea typeface="+mn-ea"/>
                <a:cs typeface="+mn-cs"/>
              </a:rPr>
              <a:t> </a:t>
            </a:r>
          </a:p>
          <a:p>
            <a:r>
              <a:rPr lang="en-US" sz="1600" b="1" kern="1200" dirty="0" smtClean="0">
                <a:solidFill>
                  <a:schemeClr val="tx1"/>
                </a:solidFill>
                <a:effectLst/>
                <a:latin typeface="+mn-lt"/>
                <a:ea typeface="+mn-ea"/>
                <a:cs typeface="+mn-cs"/>
              </a:rPr>
              <a:t>Sample Input 1</a:t>
            </a:r>
            <a:r>
              <a:rPr lang="en-US" sz="1600" kern="1200" dirty="0" smtClean="0">
                <a:solidFill>
                  <a:schemeClr val="tx1"/>
                </a:solidFill>
                <a:effectLst/>
                <a:latin typeface="+mn-lt"/>
                <a:ea typeface="+mn-ea"/>
                <a:cs typeface="+mn-cs"/>
              </a:rPr>
              <a:t> </a:t>
            </a:r>
          </a:p>
          <a:p>
            <a:r>
              <a:rPr lang="en-US" sz="1600" kern="1200" dirty="0" smtClean="0">
                <a:solidFill>
                  <a:schemeClr val="tx1"/>
                </a:solidFill>
                <a:effectLst/>
                <a:latin typeface="+mn-lt"/>
                <a:ea typeface="+mn-ea"/>
                <a:cs typeface="+mn-cs"/>
              </a:rPr>
              <a:t>Enter your age</a:t>
            </a:r>
          </a:p>
          <a:p>
            <a:r>
              <a:rPr lang="en-US" sz="1600" b="1" kern="1200" dirty="0" smtClean="0">
                <a:solidFill>
                  <a:schemeClr val="tx1"/>
                </a:solidFill>
                <a:effectLst/>
                <a:latin typeface="+mn-lt"/>
                <a:ea typeface="+mn-ea"/>
                <a:cs typeface="+mn-cs"/>
              </a:rPr>
              <a:t>6</a:t>
            </a:r>
          </a:p>
          <a:p>
            <a:endParaRPr lang="en-US" sz="1600" b="1"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Sample Output 1</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Exception </a:t>
            </a:r>
            <a:r>
              <a:rPr lang="en-US" sz="1600" kern="1200" dirty="0" err="1" smtClean="0">
                <a:solidFill>
                  <a:schemeClr val="tx1"/>
                </a:solidFill>
                <a:effectLst/>
                <a:latin typeface="+mn-lt"/>
                <a:ea typeface="+mn-ea"/>
                <a:cs typeface="+mn-cs"/>
              </a:rPr>
              <a:t>occured</a:t>
            </a:r>
            <a:r>
              <a:rPr lang="en-US" sz="1600" kern="1200" dirty="0" smtClean="0">
                <a:solidFill>
                  <a:schemeClr val="tx1"/>
                </a:solidFill>
                <a:effectLst/>
                <a:latin typeface="+mn-lt"/>
                <a:ea typeface="+mn-ea"/>
                <a:cs typeface="+mn-cs"/>
              </a:rPr>
              <a:t>: </a:t>
            </a:r>
            <a:r>
              <a:rPr lang="en-US" sz="1600" kern="1200" dirty="0" err="1" smtClean="0">
                <a:solidFill>
                  <a:schemeClr val="tx1"/>
                </a:solidFill>
                <a:effectLst/>
                <a:latin typeface="+mn-lt"/>
                <a:ea typeface="+mn-ea"/>
                <a:cs typeface="+mn-cs"/>
              </a:rPr>
              <a:t>InvalidAgeException</a:t>
            </a:r>
            <a:r>
              <a:rPr lang="en-US" sz="1600" kern="1200" dirty="0" smtClean="0">
                <a:solidFill>
                  <a:schemeClr val="tx1"/>
                </a:solidFill>
                <a:effectLst/>
                <a:latin typeface="+mn-lt"/>
                <a:ea typeface="+mn-ea"/>
                <a:cs typeface="+mn-cs"/>
              </a:rPr>
              <a:t>:  Age not valid</a:t>
            </a:r>
          </a:p>
          <a:p>
            <a:r>
              <a:rPr lang="en-US" sz="1600" kern="1200" dirty="0" smtClean="0">
                <a:solidFill>
                  <a:schemeClr val="tx1"/>
                </a:solidFill>
                <a:effectLst/>
                <a:latin typeface="+mn-lt"/>
                <a:ea typeface="+mn-ea"/>
                <a:cs typeface="+mn-cs"/>
              </a:rPr>
              <a:t> </a:t>
            </a:r>
          </a:p>
          <a:p>
            <a:r>
              <a:rPr lang="en-US" sz="1600" b="1" kern="1200" dirty="0" smtClean="0">
                <a:solidFill>
                  <a:schemeClr val="tx1"/>
                </a:solidFill>
                <a:effectLst/>
                <a:latin typeface="+mn-lt"/>
                <a:ea typeface="+mn-ea"/>
                <a:cs typeface="+mn-cs"/>
              </a:rPr>
              <a:t>Sample Input 2</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Enter your age</a:t>
            </a:r>
          </a:p>
          <a:p>
            <a:r>
              <a:rPr lang="en-US" sz="1600" kern="1200" dirty="0" smtClean="0">
                <a:solidFill>
                  <a:schemeClr val="tx1"/>
                </a:solidFill>
                <a:effectLst/>
                <a:latin typeface="+mn-lt"/>
                <a:ea typeface="+mn-ea"/>
                <a:cs typeface="+mn-cs"/>
              </a:rPr>
              <a:t>34</a:t>
            </a:r>
          </a:p>
          <a:p>
            <a:endParaRPr lang="en-US" sz="1600" kern="1200" dirty="0" smtClean="0">
              <a:solidFill>
                <a:schemeClr val="tx1"/>
              </a:solidFill>
              <a:effectLst/>
              <a:latin typeface="+mn-lt"/>
              <a:ea typeface="+mn-ea"/>
              <a:cs typeface="+mn-cs"/>
            </a:endParaRPr>
          </a:p>
          <a:p>
            <a:endParaRPr lang="en-US" sz="1600"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Sample Output 2</a:t>
            </a:r>
          </a:p>
          <a:p>
            <a:r>
              <a:rPr lang="en-US" sz="1600" kern="1200" dirty="0" smtClean="0">
                <a:solidFill>
                  <a:schemeClr val="tx1"/>
                </a:solidFill>
                <a:effectLst/>
                <a:latin typeface="+mn-lt"/>
                <a:ea typeface="+mn-ea"/>
                <a:cs typeface="+mn-cs"/>
              </a:rPr>
              <a:t>welcome to vote</a:t>
            </a:r>
          </a:p>
          <a:p>
            <a:r>
              <a:rPr lang="en-IN" sz="1600" b="1"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class </a:t>
            </a:r>
            <a:r>
              <a:rPr lang="en-US" sz="1600" b="1" u="sng" kern="1200" dirty="0" err="1" smtClean="0">
                <a:solidFill>
                  <a:schemeClr val="tx1"/>
                </a:solidFill>
                <a:latin typeface="+mn-lt"/>
                <a:ea typeface="+mn-ea"/>
                <a:cs typeface="+mn-cs"/>
              </a:rPr>
              <a:t>InvalidAgeException</a:t>
            </a:r>
            <a:r>
              <a:rPr lang="en-US" sz="1600" b="1" u="sng" kern="1200" dirty="0" smtClean="0">
                <a:solidFill>
                  <a:schemeClr val="tx1"/>
                </a:solidFill>
                <a:latin typeface="+mn-lt"/>
                <a:ea typeface="+mn-ea"/>
                <a:cs typeface="+mn-cs"/>
              </a:rPr>
              <a:t> extends Exception</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VoteEligibility</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age:");</a:t>
            </a:r>
          </a:p>
          <a:p>
            <a:r>
              <a:rPr lang="en-US" sz="1600" b="1" kern="1200" dirty="0" smtClean="0">
                <a:solidFill>
                  <a:schemeClr val="tx1"/>
                </a:solidFill>
                <a:latin typeface="+mn-lt"/>
                <a:ea typeface="+mn-ea"/>
                <a:cs typeface="+mn-cs"/>
              </a:rPr>
              <a:t>try</a:t>
            </a:r>
          </a:p>
          <a:p>
            <a:r>
              <a:rPr lang="en-US" sz="1600"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age=</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if(age&gt;=18)</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("Welcome to Vote");</a:t>
            </a:r>
          </a:p>
          <a:p>
            <a:r>
              <a:rPr lang="en-US" sz="1600" b="1" kern="1200" dirty="0" smtClean="0">
                <a:solidFill>
                  <a:schemeClr val="tx1"/>
                </a:solidFill>
                <a:latin typeface="+mn-lt"/>
                <a:ea typeface="+mn-ea"/>
                <a:cs typeface="+mn-cs"/>
              </a:rPr>
              <a:t>else</a:t>
            </a:r>
          </a:p>
          <a:p>
            <a:r>
              <a:rPr lang="en-US" sz="1600" b="1" kern="1200" dirty="0" smtClean="0">
                <a:solidFill>
                  <a:schemeClr val="tx1"/>
                </a:solidFill>
                <a:latin typeface="+mn-lt"/>
                <a:ea typeface="+mn-ea"/>
                <a:cs typeface="+mn-cs"/>
              </a:rPr>
              <a:t>throw new </a:t>
            </a:r>
            <a:r>
              <a:rPr lang="en-US" sz="1600" b="1" kern="1200" dirty="0" err="1" smtClean="0">
                <a:solidFill>
                  <a:schemeClr val="tx1"/>
                </a:solidFill>
                <a:latin typeface="+mn-lt"/>
                <a:ea typeface="+mn-ea"/>
                <a:cs typeface="+mn-cs"/>
              </a:rPr>
              <a:t>InvalidAgeException</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catch(</a:t>
            </a:r>
            <a:r>
              <a:rPr lang="en-US" sz="1600" b="1" kern="1200" dirty="0" err="1" smtClean="0">
                <a:solidFill>
                  <a:schemeClr val="tx1"/>
                </a:solidFill>
                <a:latin typeface="+mn-lt"/>
                <a:ea typeface="+mn-ea"/>
                <a:cs typeface="+mn-cs"/>
              </a:rPr>
              <a:t>InvalidAgeException</a:t>
            </a:r>
            <a:r>
              <a:rPr lang="en-US" sz="1600" b="1" kern="1200" dirty="0" smtClean="0">
                <a:solidFill>
                  <a:schemeClr val="tx1"/>
                </a:solidFill>
                <a:latin typeface="+mn-lt"/>
                <a:ea typeface="+mn-ea"/>
                <a:cs typeface="+mn-cs"/>
              </a:rPr>
              <a:t> e)</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("Exception Occurred :"+e+": Age Not Valid");</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19</a:t>
            </a:fld>
            <a:endParaRPr lang="en-US"/>
          </a:p>
        </p:txBody>
      </p:sp>
    </p:spTree>
    <p:extLst>
      <p:ext uri="{BB962C8B-B14F-4D97-AF65-F5344CB8AC3E}">
        <p14:creationId xmlns:p14="http://schemas.microsoft.com/office/powerpoint/2010/main" val="1668711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–18  (Arithmetic Exception)</a:t>
            </a:r>
          </a:p>
          <a:p>
            <a:r>
              <a:rPr lang="en-US" sz="1600" b="1" kern="1200" dirty="0" smtClean="0">
                <a:solidFill>
                  <a:schemeClr val="tx1"/>
                </a:solidFill>
                <a:effectLst/>
                <a:latin typeface="+mn-lt"/>
                <a:ea typeface="+mn-ea"/>
                <a:cs typeface="+mn-cs"/>
              </a:rPr>
              <a:t>Input and Output Format:</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Refer sample input and output for formatting specifications.</a:t>
            </a:r>
          </a:p>
          <a:p>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 </a:t>
            </a:r>
          </a:p>
          <a:p>
            <a:r>
              <a:rPr lang="en-US"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 Enter the 2 numbers</a:t>
            </a:r>
          </a:p>
          <a:p>
            <a:r>
              <a:rPr lang="en-US" sz="1600" b="1" kern="1200" dirty="0" smtClean="0">
                <a:solidFill>
                  <a:schemeClr val="tx1"/>
                </a:solidFill>
                <a:effectLst/>
                <a:latin typeface="+mn-lt"/>
                <a:ea typeface="+mn-ea"/>
                <a:cs typeface="+mn-cs"/>
              </a:rPr>
              <a:t>5</a:t>
            </a:r>
            <a:endParaRPr lang="en-US" sz="1600"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2</a:t>
            </a:r>
          </a:p>
          <a:p>
            <a:endParaRPr lang="en-US" sz="1600" b="1"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Sample Output 1</a:t>
            </a:r>
          </a:p>
          <a:p>
            <a:r>
              <a:rPr lang="en-US" sz="1600" kern="1200" dirty="0" smtClean="0">
                <a:solidFill>
                  <a:schemeClr val="tx1"/>
                </a:solidFill>
                <a:effectLst/>
                <a:latin typeface="+mn-lt"/>
                <a:ea typeface="+mn-ea"/>
                <a:cs typeface="+mn-cs"/>
              </a:rPr>
              <a:t>The quotient of 5/2 = 2</a:t>
            </a:r>
          </a:p>
          <a:p>
            <a:r>
              <a:rPr lang="en-US" sz="1600" kern="1200" dirty="0" smtClean="0">
                <a:solidFill>
                  <a:schemeClr val="tx1"/>
                </a:solidFill>
                <a:effectLst/>
                <a:latin typeface="+mn-lt"/>
                <a:ea typeface="+mn-ea"/>
                <a:cs typeface="+mn-cs"/>
              </a:rPr>
              <a:t>Inside finally block</a:t>
            </a:r>
          </a:p>
          <a:p>
            <a:r>
              <a:rPr lang="en-US" sz="1600" kern="1200" dirty="0" smtClean="0">
                <a:solidFill>
                  <a:schemeClr val="tx1"/>
                </a:solidFill>
                <a:effectLst/>
                <a:latin typeface="+mn-lt"/>
                <a:ea typeface="+mn-ea"/>
                <a:cs typeface="+mn-cs"/>
              </a:rPr>
              <a:t> </a:t>
            </a:r>
          </a:p>
          <a:p>
            <a:r>
              <a:rPr lang="en-US" sz="1600" b="1" kern="1200" dirty="0" smtClean="0">
                <a:solidFill>
                  <a:schemeClr val="tx1"/>
                </a:solidFill>
                <a:effectLst/>
                <a:latin typeface="+mn-lt"/>
                <a:ea typeface="+mn-ea"/>
                <a:cs typeface="+mn-cs"/>
              </a:rPr>
              <a:t>Sample Input 2</a:t>
            </a:r>
            <a:r>
              <a:rPr lang="en-US" sz="1600" kern="1200" dirty="0" smtClean="0">
                <a:solidFill>
                  <a:schemeClr val="tx1"/>
                </a:solidFill>
                <a:effectLst/>
                <a:latin typeface="+mn-lt"/>
                <a:ea typeface="+mn-ea"/>
                <a:cs typeface="+mn-cs"/>
              </a:rPr>
              <a:t> </a:t>
            </a:r>
          </a:p>
          <a:p>
            <a:r>
              <a:rPr lang="en-US" sz="1600" kern="1200" dirty="0" smtClean="0">
                <a:solidFill>
                  <a:schemeClr val="tx1"/>
                </a:solidFill>
                <a:effectLst/>
                <a:latin typeface="+mn-lt"/>
                <a:ea typeface="+mn-ea"/>
                <a:cs typeface="+mn-cs"/>
              </a:rPr>
              <a:t>Enter the 2 numbers</a:t>
            </a:r>
          </a:p>
          <a:p>
            <a:r>
              <a:rPr lang="en-US" sz="1600" b="1" kern="1200" dirty="0" smtClean="0">
                <a:solidFill>
                  <a:schemeClr val="tx1"/>
                </a:solidFill>
                <a:effectLst/>
                <a:latin typeface="+mn-lt"/>
                <a:ea typeface="+mn-ea"/>
                <a:cs typeface="+mn-cs"/>
              </a:rPr>
              <a:t>5</a:t>
            </a:r>
          </a:p>
          <a:p>
            <a:r>
              <a:rPr lang="en-US" sz="1600" b="1" kern="1200" dirty="0" smtClean="0">
                <a:solidFill>
                  <a:schemeClr val="tx1"/>
                </a:solidFill>
                <a:effectLst/>
                <a:latin typeface="+mn-lt"/>
                <a:ea typeface="+mn-ea"/>
                <a:cs typeface="+mn-cs"/>
              </a:rPr>
              <a:t>0</a:t>
            </a:r>
          </a:p>
          <a:p>
            <a:endParaRPr lang="en-US" sz="1600" b="1"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Sample </a:t>
            </a:r>
            <a:r>
              <a:rPr lang="en-US" sz="1600" b="1" kern="1200" dirty="0" err="1" smtClean="0">
                <a:solidFill>
                  <a:schemeClr val="tx1"/>
                </a:solidFill>
                <a:effectLst/>
                <a:latin typeface="+mn-lt"/>
                <a:ea typeface="+mn-ea"/>
                <a:cs typeface="+mn-cs"/>
              </a:rPr>
              <a:t>Ouput</a:t>
            </a:r>
            <a:r>
              <a:rPr lang="en-US" sz="1600" b="1" kern="1200" dirty="0" smtClean="0">
                <a:solidFill>
                  <a:schemeClr val="tx1"/>
                </a:solidFill>
                <a:effectLst/>
                <a:latin typeface="+mn-lt"/>
                <a:ea typeface="+mn-ea"/>
                <a:cs typeface="+mn-cs"/>
              </a:rPr>
              <a:t> 2</a:t>
            </a:r>
            <a:endParaRPr lang="en-US" sz="1600" kern="1200" dirty="0" smtClean="0">
              <a:solidFill>
                <a:schemeClr val="tx1"/>
              </a:solidFill>
              <a:effectLst/>
              <a:latin typeface="+mn-lt"/>
              <a:ea typeface="+mn-ea"/>
              <a:cs typeface="+mn-cs"/>
            </a:endParaRPr>
          </a:p>
          <a:p>
            <a:r>
              <a:rPr lang="en-US" sz="1600" kern="1200" dirty="0" err="1" smtClean="0">
                <a:solidFill>
                  <a:schemeClr val="tx1"/>
                </a:solidFill>
                <a:effectLst/>
                <a:latin typeface="+mn-lt"/>
                <a:ea typeface="+mn-ea"/>
                <a:cs typeface="+mn-cs"/>
              </a:rPr>
              <a:t>DivideByZeroException</a:t>
            </a:r>
            <a:r>
              <a:rPr lang="en-US" sz="1600" kern="1200" dirty="0" smtClean="0">
                <a:solidFill>
                  <a:schemeClr val="tx1"/>
                </a:solidFill>
                <a:effectLst/>
                <a:latin typeface="+mn-lt"/>
                <a:ea typeface="+mn-ea"/>
                <a:cs typeface="+mn-cs"/>
              </a:rPr>
              <a:t> caught</a:t>
            </a:r>
          </a:p>
          <a:p>
            <a:r>
              <a:rPr lang="en-US" sz="1600" kern="1200" dirty="0" smtClean="0">
                <a:solidFill>
                  <a:schemeClr val="tx1"/>
                </a:solidFill>
                <a:effectLst/>
                <a:latin typeface="+mn-lt"/>
                <a:ea typeface="+mn-ea"/>
                <a:cs typeface="+mn-cs"/>
              </a:rPr>
              <a:t>Inside finally block</a:t>
            </a:r>
          </a:p>
          <a:p>
            <a:endParaRPr lang="en-US" sz="1600" kern="1200" dirty="0" smtClean="0">
              <a:solidFill>
                <a:schemeClr val="tx1"/>
              </a:solidFill>
              <a:effectLst/>
              <a:latin typeface="+mn-lt"/>
              <a:ea typeface="+mn-ea"/>
              <a:cs typeface="+mn-cs"/>
            </a:endParaRPr>
          </a:p>
          <a:p>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a:t>
            </a:r>
          </a:p>
          <a:p>
            <a:r>
              <a:rPr lang="en-US" sz="1600" kern="1200" dirty="0" smtClean="0">
                <a:solidFill>
                  <a:schemeClr val="tx1"/>
                </a:solidFill>
                <a:effectLst/>
                <a:latin typeface="+mn-lt"/>
                <a:ea typeface="+mn-ea"/>
                <a:cs typeface="+mn-cs"/>
              </a:rPr>
              <a:t>Code</a:t>
            </a:r>
            <a:r>
              <a:rPr lang="en-US" sz="1600" kern="1200" baseline="0" dirty="0" smtClean="0">
                <a:solidFill>
                  <a:schemeClr val="tx1"/>
                </a:solidFill>
                <a:effectLst/>
                <a:latin typeface="+mn-lt"/>
                <a:ea typeface="+mn-ea"/>
                <a:cs typeface="+mn-cs"/>
              </a:rPr>
              <a:t> Solution</a:t>
            </a:r>
          </a:p>
          <a:p>
            <a:r>
              <a:rPr lang="en-US" sz="1600" kern="1200" baseline="0" dirty="0" smtClean="0">
                <a:solidFill>
                  <a:schemeClr val="tx1"/>
                </a:solidFill>
                <a:effectLst/>
                <a:latin typeface="+mn-lt"/>
                <a:ea typeface="+mn-ea"/>
                <a:cs typeface="+mn-cs"/>
              </a:rPr>
              <a:t>--------------------------------------------------------------</a:t>
            </a:r>
          </a:p>
          <a:p>
            <a:endParaRPr lang="en-US" sz="1600" kern="1200" baseline="0" dirty="0" smtClean="0">
              <a:solidFill>
                <a:schemeClr val="tx1"/>
              </a:solidFill>
              <a:effectLst/>
              <a:latin typeface="+mn-lt"/>
              <a:ea typeface="+mn-ea"/>
              <a:cs typeface="+mn-cs"/>
            </a:endParaRPr>
          </a:p>
          <a:p>
            <a:endParaRPr lang="en-US" sz="1600"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DivisionProgram</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two numbers");</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num1=</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num2=</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try</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if(num2==0)</a:t>
            </a:r>
          </a:p>
          <a:p>
            <a:r>
              <a:rPr lang="en-US" sz="1600" b="1" kern="1200" dirty="0" smtClean="0">
                <a:solidFill>
                  <a:schemeClr val="tx1"/>
                </a:solidFill>
                <a:latin typeface="+mn-lt"/>
                <a:ea typeface="+mn-ea"/>
                <a:cs typeface="+mn-cs"/>
              </a:rPr>
              <a:t>throw new </a:t>
            </a:r>
            <a:r>
              <a:rPr lang="en-US" sz="1600" b="1" kern="1200" dirty="0" err="1" smtClean="0">
                <a:solidFill>
                  <a:schemeClr val="tx1"/>
                </a:solidFill>
                <a:latin typeface="+mn-lt"/>
                <a:ea typeface="+mn-ea"/>
                <a:cs typeface="+mn-cs"/>
              </a:rPr>
              <a:t>ArithmeticException</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else</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quotient is"+num1/num2);</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catch(</a:t>
            </a:r>
            <a:r>
              <a:rPr lang="en-US" sz="1600" b="1" kern="1200" dirty="0" err="1" smtClean="0">
                <a:solidFill>
                  <a:schemeClr val="tx1"/>
                </a:solidFill>
                <a:latin typeface="+mn-lt"/>
                <a:ea typeface="+mn-ea"/>
                <a:cs typeface="+mn-cs"/>
              </a:rPr>
              <a:t>ArithmeticException</a:t>
            </a:r>
            <a:r>
              <a:rPr lang="en-US" sz="1600" b="1" kern="1200" dirty="0" smtClean="0">
                <a:solidFill>
                  <a:schemeClr val="tx1"/>
                </a:solidFill>
                <a:latin typeface="+mn-lt"/>
                <a:ea typeface="+mn-ea"/>
                <a:cs typeface="+mn-cs"/>
              </a:rPr>
              <a:t> e)</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("Divide by zero exception caught");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finally</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Inside finally block");</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20</a:t>
            </a:fld>
            <a:endParaRPr lang="en-US"/>
          </a:p>
        </p:txBody>
      </p:sp>
    </p:spTree>
    <p:extLst>
      <p:ext uri="{BB962C8B-B14F-4D97-AF65-F5344CB8AC3E}">
        <p14:creationId xmlns:p14="http://schemas.microsoft.com/office/powerpoint/2010/main" val="2010177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–54  (Reverse Pyramid)</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How Many Rows You Want In Your Pyramid?</a:t>
            </a:r>
          </a:p>
          <a:p>
            <a:r>
              <a:rPr lang="en-US" sz="1600" kern="1200" dirty="0" smtClean="0">
                <a:solidFill>
                  <a:schemeClr val="tx1"/>
                </a:solidFill>
                <a:latin typeface="+mn-lt"/>
                <a:ea typeface="+mn-ea"/>
                <a:cs typeface="+mn-cs"/>
              </a:rPr>
              <a:t>6</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a:t>
            </a:r>
          </a:p>
          <a:p>
            <a:r>
              <a:rPr lang="en-US" sz="1600" kern="1200" dirty="0" smtClean="0">
                <a:solidFill>
                  <a:schemeClr val="tx1"/>
                </a:solidFill>
                <a:latin typeface="+mn-lt"/>
                <a:ea typeface="+mn-ea"/>
                <a:cs typeface="+mn-cs"/>
              </a:rPr>
              <a:t>Here Is Your Pyramid</a:t>
            </a:r>
          </a:p>
          <a:p>
            <a:r>
              <a:rPr lang="en-US" sz="1600" kern="1200" dirty="0" smtClean="0">
                <a:solidFill>
                  <a:schemeClr val="tx1"/>
                </a:solidFill>
                <a:latin typeface="+mn-lt"/>
                <a:ea typeface="+mn-ea"/>
                <a:cs typeface="+mn-cs"/>
              </a:rPr>
              <a:t>1 2 3 4 5 6 5 4 3 2 1 </a:t>
            </a:r>
          </a:p>
          <a:p>
            <a:r>
              <a:rPr lang="en-US" sz="1600" kern="1200" dirty="0" smtClean="0">
                <a:solidFill>
                  <a:schemeClr val="tx1"/>
                </a:solidFill>
                <a:latin typeface="+mn-lt"/>
                <a:ea typeface="+mn-ea"/>
                <a:cs typeface="+mn-cs"/>
              </a:rPr>
              <a:t>  1 2 3 4 5 4 3 2 1 </a:t>
            </a:r>
          </a:p>
          <a:p>
            <a:r>
              <a:rPr lang="en-US" sz="1600" kern="1200" dirty="0" smtClean="0">
                <a:solidFill>
                  <a:schemeClr val="tx1"/>
                </a:solidFill>
                <a:latin typeface="+mn-lt"/>
                <a:ea typeface="+mn-ea"/>
                <a:cs typeface="+mn-cs"/>
              </a:rPr>
              <a:t>    1 2 3 4 3 2 1 </a:t>
            </a:r>
          </a:p>
          <a:p>
            <a:r>
              <a:rPr lang="en-US" sz="1600" kern="1200" dirty="0" smtClean="0">
                <a:solidFill>
                  <a:schemeClr val="tx1"/>
                </a:solidFill>
                <a:latin typeface="+mn-lt"/>
                <a:ea typeface="+mn-ea"/>
                <a:cs typeface="+mn-cs"/>
              </a:rPr>
              <a:t>      1 2 3 2 1 </a:t>
            </a:r>
          </a:p>
          <a:p>
            <a:r>
              <a:rPr lang="en-US" sz="1600" kern="1200" dirty="0" smtClean="0">
                <a:solidFill>
                  <a:schemeClr val="tx1"/>
                </a:solidFill>
                <a:latin typeface="+mn-lt"/>
                <a:ea typeface="+mn-ea"/>
                <a:cs typeface="+mn-cs"/>
              </a:rPr>
              <a:t>        1 2 1 </a:t>
            </a:r>
          </a:p>
          <a:p>
            <a:r>
              <a:rPr lang="en-US" sz="1600" kern="1200" dirty="0" smtClean="0">
                <a:solidFill>
                  <a:schemeClr val="tx1"/>
                </a:solidFill>
                <a:latin typeface="+mn-lt"/>
                <a:ea typeface="+mn-ea"/>
                <a:cs typeface="+mn-cs"/>
              </a:rPr>
              <a:t>          1 </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ReversePyramid</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//Taking </a:t>
            </a:r>
            <a:r>
              <a:rPr lang="en-US" sz="1600" kern="1200" dirty="0" err="1" smtClean="0">
                <a:solidFill>
                  <a:schemeClr val="tx1"/>
                </a:solidFill>
                <a:latin typeface="+mn-lt"/>
                <a:ea typeface="+mn-ea"/>
                <a:cs typeface="+mn-cs"/>
              </a:rPr>
              <a:t>noOfRows</a:t>
            </a:r>
            <a:r>
              <a:rPr lang="en-US" sz="1600" kern="1200" dirty="0" smtClean="0">
                <a:solidFill>
                  <a:schemeClr val="tx1"/>
                </a:solidFill>
                <a:latin typeface="+mn-lt"/>
                <a:ea typeface="+mn-ea"/>
                <a:cs typeface="+mn-cs"/>
              </a:rPr>
              <a:t> value from the user</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("How Many Rows You Want In Your Pyramid?");</a:t>
            </a:r>
          </a:p>
          <a:p>
            <a:endParaRPr lang="en-US" sz="1600" kern="1200" dirty="0" smtClean="0">
              <a:solidFill>
                <a:schemeClr val="tx1"/>
              </a:solidFill>
              <a:latin typeface="+mn-lt"/>
              <a:ea typeface="+mn-ea"/>
              <a:cs typeface="+mn-cs"/>
            </a:endParaRP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noOfRows</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//Initializing </a:t>
            </a:r>
            <a:r>
              <a:rPr lang="en-US" sz="1600" kern="1200" dirty="0" err="1" smtClean="0">
                <a:solidFill>
                  <a:schemeClr val="tx1"/>
                </a:solidFill>
                <a:latin typeface="+mn-lt"/>
                <a:ea typeface="+mn-ea"/>
                <a:cs typeface="+mn-cs"/>
              </a:rPr>
              <a:t>rowCount</a:t>
            </a:r>
            <a:r>
              <a:rPr lang="en-US" sz="1600" kern="1200" dirty="0" smtClean="0">
                <a:solidFill>
                  <a:schemeClr val="tx1"/>
                </a:solidFill>
                <a:latin typeface="+mn-lt"/>
                <a:ea typeface="+mn-ea"/>
                <a:cs typeface="+mn-cs"/>
              </a:rPr>
              <a:t> with </a:t>
            </a:r>
            <a:r>
              <a:rPr lang="en-US" sz="1600" kern="1200" dirty="0" err="1" smtClean="0">
                <a:solidFill>
                  <a:schemeClr val="tx1"/>
                </a:solidFill>
                <a:latin typeface="+mn-lt"/>
                <a:ea typeface="+mn-ea"/>
                <a:cs typeface="+mn-cs"/>
              </a:rPr>
              <a:t>noOfRows</a:t>
            </a:r>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rowCount</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noOfRows</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("Here Is Your Pyramid");</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//Implementing the logic</a:t>
            </a:r>
          </a:p>
          <a:p>
            <a:endParaRPr lang="en-US" sz="1600" kern="1200" dirty="0" smtClean="0">
              <a:solidFill>
                <a:schemeClr val="tx1"/>
              </a:solidFill>
              <a:latin typeface="+mn-lt"/>
              <a:ea typeface="+mn-ea"/>
              <a:cs typeface="+mn-cs"/>
            </a:endParaRPr>
          </a:p>
          <a:p>
            <a:r>
              <a:rPr lang="nn-NO" sz="1600" b="1" kern="1200" dirty="0" smtClean="0">
                <a:solidFill>
                  <a:schemeClr val="tx1"/>
                </a:solidFill>
                <a:latin typeface="+mn-lt"/>
                <a:ea typeface="+mn-ea"/>
                <a:cs typeface="+mn-cs"/>
              </a:rPr>
              <a:t>for (int i = 0; i &lt; noOfRows; i++)</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//Printing </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*2 spaces at the beginning of each row</a:t>
            </a:r>
          </a:p>
          <a:p>
            <a:endParaRPr lang="en-US" sz="1600" kern="1200" dirty="0" smtClean="0">
              <a:solidFill>
                <a:schemeClr val="tx1"/>
              </a:solidFill>
              <a:latin typeface="+mn-lt"/>
              <a:ea typeface="+mn-ea"/>
              <a:cs typeface="+mn-cs"/>
            </a:endParaRPr>
          </a:p>
          <a:p>
            <a:r>
              <a:rPr lang="nb-NO" sz="1600" b="1" kern="1200" dirty="0" smtClean="0">
                <a:solidFill>
                  <a:schemeClr val="tx1"/>
                </a:solidFill>
                <a:latin typeface="+mn-lt"/>
                <a:ea typeface="+mn-ea"/>
                <a:cs typeface="+mn-cs"/>
              </a:rPr>
              <a:t>for (int j = 1; j &lt;= i*2; j++)</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//Printing j where j value will be from 1 to </a:t>
            </a:r>
            <a:r>
              <a:rPr lang="en-US" sz="1600" kern="1200" dirty="0" err="1" smtClean="0">
                <a:solidFill>
                  <a:schemeClr val="tx1"/>
                </a:solidFill>
                <a:latin typeface="+mn-lt"/>
                <a:ea typeface="+mn-ea"/>
                <a:cs typeface="+mn-cs"/>
              </a:rPr>
              <a:t>rowCount</a:t>
            </a:r>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for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 = 1; j &lt;= </a:t>
            </a:r>
            <a:r>
              <a:rPr lang="en-US" sz="1600" b="1" kern="1200" dirty="0" err="1" smtClean="0">
                <a:solidFill>
                  <a:schemeClr val="tx1"/>
                </a:solidFill>
                <a:latin typeface="+mn-lt"/>
                <a:ea typeface="+mn-ea"/>
                <a:cs typeface="+mn-cs"/>
              </a:rPr>
              <a:t>rowCount</a:t>
            </a:r>
            <a:r>
              <a:rPr lang="en-US" sz="1600" b="1" kern="1200" dirty="0" smtClean="0">
                <a:solidFill>
                  <a:schemeClr val="tx1"/>
                </a:solidFill>
                <a:latin typeface="+mn-lt"/>
                <a:ea typeface="+mn-ea"/>
                <a:cs typeface="+mn-cs"/>
              </a:rPr>
              <a:t>; j++)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(j+" ");</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//Printing j where j value will be from rowCount-1 to 1</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for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 = rowCount-1; j &gt;= 1; j--)</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(j+" "); </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//Decrementing the </a:t>
            </a:r>
            <a:r>
              <a:rPr lang="en-US" sz="1600" kern="1200" dirty="0" err="1" smtClean="0">
                <a:solidFill>
                  <a:schemeClr val="tx1"/>
                </a:solidFill>
                <a:latin typeface="+mn-lt"/>
                <a:ea typeface="+mn-ea"/>
                <a:cs typeface="+mn-cs"/>
              </a:rPr>
              <a:t>rowCount</a:t>
            </a:r>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rowCount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21</a:t>
            </a:fld>
            <a:endParaRPr lang="en-US"/>
          </a:p>
        </p:txBody>
      </p:sp>
    </p:spTree>
    <p:extLst>
      <p:ext uri="{BB962C8B-B14F-4D97-AF65-F5344CB8AC3E}">
        <p14:creationId xmlns:p14="http://schemas.microsoft.com/office/powerpoint/2010/main" val="3397003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 2 (Traffic Congestion)</a:t>
            </a:r>
            <a:endParaRPr lang="en-IN" sz="1600" b="1" kern="1200" dirty="0" smtClean="0">
              <a:solidFill>
                <a:schemeClr val="tx1"/>
              </a:solidFill>
              <a:effectLst/>
              <a:latin typeface="+mn-lt"/>
              <a:ea typeface="+mn-ea"/>
              <a:cs typeface="+mn-cs"/>
            </a:endParaRPr>
          </a:p>
          <a:p>
            <a:endParaRPr lang="en-IN" sz="1600" b="1"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a current day.</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Output consists of a single line. When the current date is even then it should display as even numbered car is permitted on road or else odd numbered car is permitted on the road. </a:t>
            </a:r>
          </a:p>
          <a:p>
            <a:r>
              <a:rPr lang="en-IN" sz="1600" kern="1200" dirty="0" smtClean="0">
                <a:solidFill>
                  <a:schemeClr val="tx1"/>
                </a:solidFill>
                <a:effectLst/>
                <a:latin typeface="+mn-lt"/>
                <a:ea typeface="+mn-ea"/>
                <a:cs typeface="+mn-cs"/>
              </a:rPr>
              <a:t>If the entered value is not within the date range then it should print as invalid input.</a:t>
            </a:r>
          </a:p>
          <a:p>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Refer below sample input and output for formatting specifications.</a:t>
            </a:r>
          </a:p>
          <a:p>
            <a:endParaRPr lang="en-IN"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Odd numbered vehicle is permitted on the road</a:t>
            </a:r>
          </a:p>
          <a:p>
            <a:endParaRPr lang="en-IN" sz="1600" kern="1200" dirty="0" smtClean="0">
              <a:solidFill>
                <a:schemeClr val="tx1"/>
              </a:solidFill>
              <a:effectLst/>
              <a:latin typeface="+mn-lt"/>
              <a:ea typeface="+mn-ea"/>
              <a:cs typeface="+mn-cs"/>
            </a:endParaRPr>
          </a:p>
          <a:p>
            <a:endParaRPr lang="en-IN"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14</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Even numbered vehicle is permitted on the road</a:t>
            </a:r>
          </a:p>
          <a:p>
            <a:endParaRPr lang="en-IN" sz="1600" kern="1200" dirty="0" smtClean="0">
              <a:solidFill>
                <a:schemeClr val="tx1"/>
              </a:solidFill>
              <a:effectLst/>
              <a:latin typeface="+mn-lt"/>
              <a:ea typeface="+mn-ea"/>
              <a:cs typeface="+mn-cs"/>
            </a:endParaRPr>
          </a:p>
          <a:p>
            <a:endParaRPr lang="en-IN"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3:</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67</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3:</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Invalid input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a:t>
            </a:r>
          </a:p>
          <a:p>
            <a:r>
              <a:rPr lang="en-IN" sz="1600" kern="1200" dirty="0" smtClean="0">
                <a:solidFill>
                  <a:schemeClr val="tx1"/>
                </a:solidFill>
                <a:effectLst/>
                <a:latin typeface="+mn-lt"/>
                <a:ea typeface="+mn-ea"/>
                <a:cs typeface="+mn-cs"/>
              </a:rPr>
              <a:t>Code</a:t>
            </a:r>
            <a:r>
              <a:rPr lang="en-IN" sz="1600" kern="1200" baseline="0" dirty="0" smtClean="0">
                <a:solidFill>
                  <a:schemeClr val="tx1"/>
                </a:solidFill>
                <a:effectLst/>
                <a:latin typeface="+mn-lt"/>
                <a:ea typeface="+mn-ea"/>
                <a:cs typeface="+mn-cs"/>
              </a:rPr>
              <a:t> Solution</a:t>
            </a:r>
          </a:p>
          <a:p>
            <a:r>
              <a:rPr lang="en-IN" sz="1600" kern="1200" baseline="0" dirty="0" smtClean="0">
                <a:solidFill>
                  <a:schemeClr val="tx1"/>
                </a:solidFill>
                <a:effectLst/>
                <a:latin typeface="+mn-lt"/>
                <a:ea typeface="+mn-ea"/>
                <a:cs typeface="+mn-cs"/>
              </a:rPr>
              <a:t>--------------------------------------------------------------------------</a:t>
            </a: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EvenOdd</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Enter a day value(1-31):");</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day=</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if(day&lt;1 || day&gt;31)</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("Invalid Input");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if(day%2==0)</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("Cars with Even </a:t>
            </a:r>
            <a:r>
              <a:rPr lang="en-US" sz="1600" b="1" i="1" kern="1200" dirty="0" err="1" smtClean="0">
                <a:solidFill>
                  <a:schemeClr val="tx1"/>
                </a:solidFill>
                <a:latin typeface="+mn-lt"/>
                <a:ea typeface="+mn-ea"/>
                <a:cs typeface="+mn-cs"/>
              </a:rPr>
              <a:t>Regristration</a:t>
            </a:r>
            <a:r>
              <a:rPr lang="en-US" sz="1600" b="1" i="1" kern="1200" dirty="0" smtClean="0">
                <a:solidFill>
                  <a:schemeClr val="tx1"/>
                </a:solidFill>
                <a:latin typeface="+mn-lt"/>
                <a:ea typeface="+mn-ea"/>
                <a:cs typeface="+mn-cs"/>
              </a:rPr>
              <a:t> numbers are permitted");</a:t>
            </a:r>
          </a:p>
          <a:p>
            <a:r>
              <a:rPr lang="en-US" sz="1600" b="1" kern="1200" dirty="0" smtClean="0">
                <a:solidFill>
                  <a:schemeClr val="tx1"/>
                </a:solidFill>
                <a:latin typeface="+mn-lt"/>
                <a:ea typeface="+mn-ea"/>
                <a:cs typeface="+mn-cs"/>
              </a:rPr>
              <a:t>else</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("Cars with Odd Registration numbers are permitted");</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kern="1200" dirty="0" smtClean="0">
              <a:solidFill>
                <a:schemeClr val="tx1"/>
              </a:solidFill>
              <a:effectLst/>
              <a:latin typeface="+mn-lt"/>
              <a:ea typeface="+mn-ea"/>
              <a:cs typeface="+mn-cs"/>
            </a:endParaRPr>
          </a:p>
          <a:p>
            <a:endParaRPr lang="en-IN" sz="1600" kern="1200" dirty="0" smtClean="0">
              <a:solidFill>
                <a:schemeClr val="tx1"/>
              </a:solidFill>
              <a:effectLst/>
              <a:latin typeface="+mn-lt"/>
              <a:ea typeface="+mn-ea"/>
              <a:cs typeface="+mn-cs"/>
            </a:endParaRPr>
          </a:p>
          <a:p>
            <a:endParaRPr lang="en-US" sz="1600" kern="1200" dirty="0" smtClean="0">
              <a:solidFill>
                <a:schemeClr val="tx1"/>
              </a:solidFill>
              <a:effectLst/>
              <a:latin typeface="+mn-lt"/>
              <a:ea typeface="+mn-ea"/>
              <a:cs typeface="+mn-cs"/>
            </a:endParaRPr>
          </a:p>
          <a:p>
            <a:endParaRPr lang="en-US" sz="1600" kern="1200" dirty="0" smtClean="0">
              <a:solidFill>
                <a:schemeClr val="tx1"/>
              </a:solidFill>
              <a:effectLst/>
              <a:latin typeface="+mn-lt"/>
              <a:ea typeface="+mn-ea"/>
              <a:cs typeface="+mn-cs"/>
            </a:endParaRPr>
          </a:p>
          <a:p>
            <a:endParaRPr lang="en-IN" sz="16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a:t>
            </a:fld>
            <a:endParaRPr lang="en-US"/>
          </a:p>
        </p:txBody>
      </p:sp>
    </p:spTree>
    <p:extLst>
      <p:ext uri="{BB962C8B-B14F-4D97-AF65-F5344CB8AC3E}">
        <p14:creationId xmlns:p14="http://schemas.microsoft.com/office/powerpoint/2010/main" val="1945363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–20  (Array Index Out Of Bounds)</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Input and Output Format:</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Refer sample input and output for formatting specifications.</a:t>
            </a:r>
          </a:p>
          <a:p>
            <a:r>
              <a:rPr lang="en-US" sz="1600" kern="1200" dirty="0" smtClean="0">
                <a:solidFill>
                  <a:schemeClr val="tx1"/>
                </a:solidFill>
                <a:effectLst/>
                <a:latin typeface="+mn-lt"/>
                <a:ea typeface="+mn-ea"/>
                <a:cs typeface="+mn-cs"/>
              </a:rPr>
              <a:t> </a:t>
            </a:r>
          </a:p>
          <a:p>
            <a:r>
              <a:rPr lang="en-US" sz="1600" b="1" kern="1200" dirty="0" smtClean="0">
                <a:solidFill>
                  <a:schemeClr val="tx1"/>
                </a:solidFill>
                <a:effectLst/>
                <a:latin typeface="+mn-lt"/>
                <a:ea typeface="+mn-ea"/>
                <a:cs typeface="+mn-cs"/>
              </a:rPr>
              <a:t>Sample Input</a:t>
            </a:r>
            <a:r>
              <a:rPr lang="en-US" sz="1600" b="1" kern="1200" baseline="0" dirty="0" smtClean="0">
                <a:solidFill>
                  <a:schemeClr val="tx1"/>
                </a:solidFill>
                <a:effectLst/>
                <a:latin typeface="+mn-lt"/>
                <a:ea typeface="+mn-ea"/>
                <a:cs typeface="+mn-cs"/>
              </a:rPr>
              <a:t> 1</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Enter the number of elements in the array</a:t>
            </a:r>
          </a:p>
          <a:p>
            <a:r>
              <a:rPr lang="en-US" sz="1600" b="1"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Enter the elements in the array</a:t>
            </a:r>
          </a:p>
          <a:p>
            <a:r>
              <a:rPr lang="en-US" sz="1600" b="1" kern="1200" dirty="0" smtClean="0">
                <a:solidFill>
                  <a:schemeClr val="tx1"/>
                </a:solidFill>
                <a:effectLst/>
                <a:latin typeface="+mn-lt"/>
                <a:ea typeface="+mn-ea"/>
                <a:cs typeface="+mn-cs"/>
              </a:rPr>
              <a:t>20</a:t>
            </a:r>
            <a:endParaRPr lang="en-US" sz="1600"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90</a:t>
            </a:r>
            <a:endParaRPr lang="en-US" sz="1600"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4</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Enter the index of the array element you want to access</a:t>
            </a:r>
          </a:p>
          <a:p>
            <a:r>
              <a:rPr lang="en-US" sz="1600" b="1" kern="1200" dirty="0" smtClean="0">
                <a:solidFill>
                  <a:schemeClr val="tx1"/>
                </a:solidFill>
                <a:effectLst/>
                <a:latin typeface="+mn-lt"/>
                <a:ea typeface="+mn-ea"/>
                <a:cs typeface="+mn-cs"/>
              </a:rPr>
              <a:t>2</a:t>
            </a:r>
          </a:p>
          <a:p>
            <a:endParaRPr lang="en-US" sz="1600" b="1"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The array element at index 2 = 4</a:t>
            </a:r>
          </a:p>
          <a:p>
            <a:r>
              <a:rPr lang="en-US" sz="1600" kern="1200" dirty="0" smtClean="0">
                <a:solidFill>
                  <a:schemeClr val="tx1"/>
                </a:solidFill>
                <a:effectLst/>
                <a:latin typeface="+mn-lt"/>
                <a:ea typeface="+mn-ea"/>
                <a:cs typeface="+mn-cs"/>
              </a:rPr>
              <a:t>The array element successfully accessed</a:t>
            </a:r>
          </a:p>
          <a:p>
            <a:r>
              <a:rPr lang="en-US" sz="1600" kern="1200" dirty="0" smtClean="0">
                <a:solidFill>
                  <a:schemeClr val="tx1"/>
                </a:solidFill>
                <a:effectLst/>
                <a:latin typeface="+mn-lt"/>
                <a:ea typeface="+mn-ea"/>
                <a:cs typeface="+mn-cs"/>
              </a:rPr>
              <a:t> </a:t>
            </a:r>
          </a:p>
          <a:p>
            <a:r>
              <a:rPr lang="en-US" sz="1600" b="1" kern="1200" dirty="0" smtClean="0">
                <a:solidFill>
                  <a:schemeClr val="tx1"/>
                </a:solidFill>
                <a:effectLst/>
                <a:latin typeface="+mn-lt"/>
                <a:ea typeface="+mn-ea"/>
                <a:cs typeface="+mn-cs"/>
              </a:rPr>
              <a:t>Sample Input 2</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Enter the number of elements in the array</a:t>
            </a:r>
          </a:p>
          <a:p>
            <a:r>
              <a:rPr lang="en-US" sz="1600" b="1"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Enter the elements in the array</a:t>
            </a:r>
          </a:p>
          <a:p>
            <a:r>
              <a:rPr lang="en-US" sz="1600" b="1" kern="1200" dirty="0" smtClean="0">
                <a:solidFill>
                  <a:schemeClr val="tx1"/>
                </a:solidFill>
                <a:effectLst/>
                <a:latin typeface="+mn-lt"/>
                <a:ea typeface="+mn-ea"/>
                <a:cs typeface="+mn-cs"/>
              </a:rPr>
              <a:t>20</a:t>
            </a:r>
            <a:endParaRPr lang="en-US" sz="1600"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90</a:t>
            </a:r>
            <a:endParaRPr lang="en-US" sz="1600"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4</a:t>
            </a:r>
          </a:p>
          <a:p>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Enter the index of the array element you want to access</a:t>
            </a:r>
          </a:p>
          <a:p>
            <a:r>
              <a:rPr lang="en-US" sz="1600" b="1" kern="1200" dirty="0" smtClean="0">
                <a:solidFill>
                  <a:schemeClr val="tx1"/>
                </a:solidFill>
                <a:effectLst/>
                <a:latin typeface="+mn-lt"/>
                <a:ea typeface="+mn-ea"/>
                <a:cs typeface="+mn-cs"/>
              </a:rPr>
              <a:t>6</a:t>
            </a:r>
          </a:p>
          <a:p>
            <a:endParaRPr lang="en-US" sz="1600" b="1" kern="1200" dirty="0" smtClean="0">
              <a:solidFill>
                <a:schemeClr val="tx1"/>
              </a:solidFill>
              <a:effectLst/>
              <a:latin typeface="+mn-lt"/>
              <a:ea typeface="+mn-ea"/>
              <a:cs typeface="+mn-cs"/>
            </a:endParaRPr>
          </a:p>
          <a:p>
            <a:r>
              <a:rPr lang="en-US" sz="1600" b="1" kern="1200" dirty="0" smtClean="0">
                <a:solidFill>
                  <a:schemeClr val="tx1"/>
                </a:solidFill>
                <a:effectLst/>
                <a:latin typeface="+mn-lt"/>
                <a:ea typeface="+mn-ea"/>
                <a:cs typeface="+mn-cs"/>
              </a:rPr>
              <a:t>Sample Output 2</a:t>
            </a:r>
            <a:endParaRPr lang="en-US" sz="1600" kern="1200" dirty="0" smtClean="0">
              <a:solidFill>
                <a:schemeClr val="tx1"/>
              </a:solidFill>
              <a:effectLst/>
              <a:latin typeface="+mn-lt"/>
              <a:ea typeface="+mn-ea"/>
              <a:cs typeface="+mn-cs"/>
            </a:endParaRPr>
          </a:p>
          <a:p>
            <a:r>
              <a:rPr lang="en-US" sz="1600" kern="1200" dirty="0" err="1" smtClean="0">
                <a:solidFill>
                  <a:schemeClr val="tx1"/>
                </a:solidFill>
                <a:effectLst/>
                <a:latin typeface="+mn-lt"/>
                <a:ea typeface="+mn-ea"/>
                <a:cs typeface="+mn-cs"/>
              </a:rPr>
              <a:t>java.lang.ArrayIndexOutOfBoundsException</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u="sng" kern="1200" dirty="0" smtClean="0">
                <a:solidFill>
                  <a:schemeClr val="tx1"/>
                </a:solidFill>
                <a:latin typeface="+mn-lt"/>
                <a:ea typeface="+mn-ea"/>
                <a:cs typeface="+mn-cs"/>
              </a:rPr>
              <a:t>java.io.*;</a:t>
            </a: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HandleMultipleException</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smtClean="0">
                <a:solidFill>
                  <a:schemeClr val="tx1"/>
                </a:solidFill>
                <a:latin typeface="+mn-lt"/>
                <a:ea typeface="+mn-ea"/>
                <a:cs typeface="+mn-cs"/>
              </a:rPr>
              <a:t>try</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size of array ");</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size=</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arr</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[size];</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elements in the array ");</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size;i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arr</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sc.nextInt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the index of the array element u want to access?");</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index=</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array element at </a:t>
            </a:r>
            <a:r>
              <a:rPr lang="en-US" sz="1600" b="1" i="1" kern="1200" dirty="0" err="1" smtClean="0">
                <a:solidFill>
                  <a:schemeClr val="tx1"/>
                </a:solidFill>
                <a:latin typeface="+mn-lt"/>
                <a:ea typeface="+mn-ea"/>
                <a:cs typeface="+mn-cs"/>
              </a:rPr>
              <a:t>index"+index</a:t>
            </a:r>
            <a:r>
              <a:rPr lang="en-US" sz="1600" b="1" i="1" kern="1200" dirty="0" smtClean="0">
                <a:solidFill>
                  <a:schemeClr val="tx1"/>
                </a:solidFill>
                <a:latin typeface="+mn-lt"/>
                <a:ea typeface="+mn-ea"/>
                <a:cs typeface="+mn-cs"/>
              </a:rPr>
              <a:t>+" is "+</a:t>
            </a:r>
            <a:r>
              <a:rPr lang="en-US" sz="1600" b="1" i="1" kern="1200" dirty="0" err="1" smtClean="0">
                <a:solidFill>
                  <a:schemeClr val="tx1"/>
                </a:solidFill>
                <a:latin typeface="+mn-lt"/>
                <a:ea typeface="+mn-ea"/>
                <a:cs typeface="+mn-cs"/>
              </a:rPr>
              <a:t>arr</a:t>
            </a:r>
            <a:r>
              <a:rPr lang="en-US" sz="1600" b="1" i="1" kern="1200" dirty="0" smtClean="0">
                <a:solidFill>
                  <a:schemeClr val="tx1"/>
                </a:solidFill>
                <a:latin typeface="+mn-lt"/>
                <a:ea typeface="+mn-ea"/>
                <a:cs typeface="+mn-cs"/>
              </a:rPr>
              <a:t>[index]);</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array element successfully accessed");</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catch(</a:t>
            </a:r>
            <a:r>
              <a:rPr lang="en-US" sz="1600" b="1" kern="1200" dirty="0" err="1" smtClean="0">
                <a:solidFill>
                  <a:schemeClr val="tx1"/>
                </a:solidFill>
                <a:latin typeface="+mn-lt"/>
                <a:ea typeface="+mn-ea"/>
                <a:cs typeface="+mn-cs"/>
              </a:rPr>
              <a:t>ArrayIndexOutOfBoundsException</a:t>
            </a:r>
            <a:r>
              <a:rPr lang="en-US" sz="1600" b="1" kern="1200" dirty="0" smtClean="0">
                <a:solidFill>
                  <a:schemeClr val="tx1"/>
                </a:solidFill>
                <a:latin typeface="+mn-lt"/>
                <a:ea typeface="+mn-ea"/>
                <a:cs typeface="+mn-cs"/>
              </a:rPr>
              <a:t> e)</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22</a:t>
            </a:fld>
            <a:endParaRPr lang="en-US"/>
          </a:p>
        </p:txBody>
      </p:sp>
    </p:spTree>
    <p:extLst>
      <p:ext uri="{BB962C8B-B14F-4D97-AF65-F5344CB8AC3E}">
        <p14:creationId xmlns:p14="http://schemas.microsoft.com/office/powerpoint/2010/main" val="3486676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–21  (Product Catalogue)</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number of products to add to catalogue</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Enter product Id:</a:t>
            </a:r>
          </a:p>
          <a:p>
            <a:r>
              <a:rPr lang="en-US" sz="1600" kern="1200" dirty="0" smtClean="0">
                <a:solidFill>
                  <a:schemeClr val="tx1"/>
                </a:solidFill>
                <a:latin typeface="+mn-lt"/>
                <a:ea typeface="+mn-ea"/>
                <a:cs typeface="+mn-cs"/>
              </a:rPr>
              <a:t>101</a:t>
            </a:r>
          </a:p>
          <a:p>
            <a:r>
              <a:rPr lang="en-US" sz="1600" kern="1200" dirty="0" smtClean="0">
                <a:solidFill>
                  <a:schemeClr val="tx1"/>
                </a:solidFill>
                <a:latin typeface="+mn-lt"/>
                <a:ea typeface="+mn-ea"/>
                <a:cs typeface="+mn-cs"/>
              </a:rPr>
              <a:t>Enter product Name:</a:t>
            </a:r>
          </a:p>
          <a:p>
            <a:r>
              <a:rPr lang="en-US" sz="1600" kern="1200" dirty="0" smtClean="0">
                <a:solidFill>
                  <a:schemeClr val="tx1"/>
                </a:solidFill>
                <a:latin typeface="+mn-lt"/>
                <a:ea typeface="+mn-ea"/>
                <a:cs typeface="+mn-cs"/>
              </a:rPr>
              <a:t>Mobile</a:t>
            </a:r>
          </a:p>
          <a:p>
            <a:r>
              <a:rPr lang="en-US" sz="1600" kern="1200" dirty="0" smtClean="0">
                <a:solidFill>
                  <a:schemeClr val="tx1"/>
                </a:solidFill>
                <a:latin typeface="+mn-lt"/>
                <a:ea typeface="+mn-ea"/>
                <a:cs typeface="+mn-cs"/>
              </a:rPr>
              <a:t> Enter product Price:</a:t>
            </a:r>
          </a:p>
          <a:p>
            <a:r>
              <a:rPr lang="en-US" sz="1600" kern="1200" dirty="0" smtClean="0">
                <a:solidFill>
                  <a:schemeClr val="tx1"/>
                </a:solidFill>
                <a:latin typeface="+mn-lt"/>
                <a:ea typeface="+mn-ea"/>
                <a:cs typeface="+mn-cs"/>
              </a:rPr>
              <a:t>7000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a:t>
            </a:r>
          </a:p>
          <a:p>
            <a:r>
              <a:rPr lang="en-US" sz="1600" kern="1200" dirty="0" smtClean="0">
                <a:solidFill>
                  <a:schemeClr val="tx1"/>
                </a:solidFill>
                <a:latin typeface="+mn-lt"/>
                <a:ea typeface="+mn-ea"/>
                <a:cs typeface="+mn-cs"/>
              </a:rPr>
              <a:t>102</a:t>
            </a:r>
          </a:p>
          <a:p>
            <a:r>
              <a:rPr lang="en-US" sz="1600" kern="1200" dirty="0" smtClean="0">
                <a:solidFill>
                  <a:schemeClr val="tx1"/>
                </a:solidFill>
                <a:latin typeface="+mn-lt"/>
                <a:ea typeface="+mn-ea"/>
                <a:cs typeface="+mn-cs"/>
              </a:rPr>
              <a:t>Enter product Name:</a:t>
            </a:r>
          </a:p>
          <a:p>
            <a:r>
              <a:rPr lang="en-US" sz="1600" kern="1200" dirty="0" smtClean="0">
                <a:solidFill>
                  <a:schemeClr val="tx1"/>
                </a:solidFill>
                <a:latin typeface="+mn-lt"/>
                <a:ea typeface="+mn-ea"/>
                <a:cs typeface="+mn-cs"/>
              </a:rPr>
              <a:t>computer</a:t>
            </a:r>
          </a:p>
          <a:p>
            <a:r>
              <a:rPr lang="en-US" sz="1600" kern="1200" dirty="0" smtClean="0">
                <a:solidFill>
                  <a:schemeClr val="tx1"/>
                </a:solidFill>
                <a:latin typeface="+mn-lt"/>
                <a:ea typeface="+mn-ea"/>
                <a:cs typeface="+mn-cs"/>
              </a:rPr>
              <a:t> Enter product Price:</a:t>
            </a:r>
          </a:p>
          <a:p>
            <a:r>
              <a:rPr lang="en-US" sz="1600" kern="1200" dirty="0" smtClean="0">
                <a:solidFill>
                  <a:schemeClr val="tx1"/>
                </a:solidFill>
                <a:latin typeface="+mn-lt"/>
                <a:ea typeface="+mn-ea"/>
                <a:cs typeface="+mn-cs"/>
              </a:rPr>
              <a:t>40000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a:t>
            </a:r>
          </a:p>
          <a:p>
            <a:r>
              <a:rPr lang="en-US" sz="1600" kern="1200" dirty="0" smtClean="0">
                <a:solidFill>
                  <a:schemeClr val="tx1"/>
                </a:solidFill>
                <a:latin typeface="+mn-lt"/>
                <a:ea typeface="+mn-ea"/>
                <a:cs typeface="+mn-cs"/>
              </a:rPr>
              <a:t>103</a:t>
            </a:r>
          </a:p>
          <a:p>
            <a:r>
              <a:rPr lang="en-US" sz="1600" kern="1200" dirty="0" smtClean="0">
                <a:solidFill>
                  <a:schemeClr val="tx1"/>
                </a:solidFill>
                <a:latin typeface="+mn-lt"/>
                <a:ea typeface="+mn-ea"/>
                <a:cs typeface="+mn-cs"/>
              </a:rPr>
              <a:t>Enter product Name:</a:t>
            </a:r>
          </a:p>
          <a:p>
            <a:r>
              <a:rPr lang="en-US" sz="1600" kern="1200" dirty="0" smtClean="0">
                <a:solidFill>
                  <a:schemeClr val="tx1"/>
                </a:solidFill>
                <a:latin typeface="+mn-lt"/>
                <a:ea typeface="+mn-ea"/>
                <a:cs typeface="+mn-cs"/>
              </a:rPr>
              <a:t>T-shirt</a:t>
            </a:r>
          </a:p>
          <a:p>
            <a:r>
              <a:rPr lang="en-US" sz="1600" kern="1200" dirty="0" smtClean="0">
                <a:solidFill>
                  <a:schemeClr val="tx1"/>
                </a:solidFill>
                <a:latin typeface="+mn-lt"/>
                <a:ea typeface="+mn-ea"/>
                <a:cs typeface="+mn-cs"/>
              </a:rPr>
              <a:t> Enter product Price:</a:t>
            </a:r>
          </a:p>
          <a:p>
            <a:r>
              <a:rPr lang="en-US" sz="1600" kern="1200" dirty="0" smtClean="0">
                <a:solidFill>
                  <a:schemeClr val="tx1"/>
                </a:solidFill>
                <a:latin typeface="+mn-lt"/>
                <a:ea typeface="+mn-ea"/>
                <a:cs typeface="+mn-cs"/>
              </a:rPr>
              <a:t>800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a:t>
            </a:r>
          </a:p>
          <a:p>
            <a:r>
              <a:rPr lang="en-US" sz="1600" kern="1200" dirty="0" smtClean="0">
                <a:solidFill>
                  <a:schemeClr val="tx1"/>
                </a:solidFill>
                <a:latin typeface="+mn-lt"/>
                <a:ea typeface="+mn-ea"/>
                <a:cs typeface="+mn-cs"/>
              </a:rPr>
              <a:t>104</a:t>
            </a:r>
          </a:p>
          <a:p>
            <a:r>
              <a:rPr lang="en-US" sz="1600" kern="1200" dirty="0" smtClean="0">
                <a:solidFill>
                  <a:schemeClr val="tx1"/>
                </a:solidFill>
                <a:latin typeface="+mn-lt"/>
                <a:ea typeface="+mn-ea"/>
                <a:cs typeface="+mn-cs"/>
              </a:rPr>
              <a:t>Enter product Name:</a:t>
            </a:r>
          </a:p>
          <a:p>
            <a:r>
              <a:rPr lang="en-US" sz="1600" kern="1200" dirty="0" smtClean="0">
                <a:solidFill>
                  <a:schemeClr val="tx1"/>
                </a:solidFill>
                <a:latin typeface="+mn-lt"/>
                <a:ea typeface="+mn-ea"/>
                <a:cs typeface="+mn-cs"/>
              </a:rPr>
              <a:t>Jeans</a:t>
            </a:r>
          </a:p>
          <a:p>
            <a:r>
              <a:rPr lang="en-US" sz="1600" kern="1200" dirty="0" smtClean="0">
                <a:solidFill>
                  <a:schemeClr val="tx1"/>
                </a:solidFill>
                <a:latin typeface="+mn-lt"/>
                <a:ea typeface="+mn-ea"/>
                <a:cs typeface="+mn-cs"/>
              </a:rPr>
              <a:t> Enter product Price:</a:t>
            </a:r>
          </a:p>
          <a:p>
            <a:r>
              <a:rPr lang="en-US" sz="1600" kern="1200" dirty="0" smtClean="0">
                <a:solidFill>
                  <a:schemeClr val="tx1"/>
                </a:solidFill>
                <a:latin typeface="+mn-lt"/>
                <a:ea typeface="+mn-ea"/>
                <a:cs typeface="+mn-cs"/>
              </a:rPr>
              <a:t>2000</a:t>
            </a:r>
          </a:p>
          <a:p>
            <a:pPr marL="0" marR="0" indent="0" algn="l" defTabSz="1257117"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latin typeface="+mn-lt"/>
                <a:ea typeface="+mn-ea"/>
                <a:cs typeface="+mn-cs"/>
              </a:rPr>
              <a:t>Enter product Id to find details:</a:t>
            </a:r>
          </a:p>
          <a:p>
            <a:r>
              <a:rPr lang="en-US" sz="1600" kern="1200" dirty="0" smtClean="0">
                <a:solidFill>
                  <a:schemeClr val="tx1"/>
                </a:solidFill>
                <a:latin typeface="+mn-lt"/>
                <a:ea typeface="+mn-ea"/>
                <a:cs typeface="+mn-cs"/>
              </a:rPr>
              <a:t>103</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1</a:t>
            </a:r>
          </a:p>
          <a:p>
            <a:r>
              <a:rPr lang="en-US" sz="1600" kern="1200" dirty="0" smtClean="0">
                <a:solidFill>
                  <a:schemeClr val="tx1"/>
                </a:solidFill>
                <a:latin typeface="+mn-lt"/>
                <a:ea typeface="+mn-ea"/>
                <a:cs typeface="+mn-cs"/>
              </a:rPr>
              <a:t>Product found with id 103</a:t>
            </a:r>
          </a:p>
          <a:p>
            <a:r>
              <a:rPr lang="en-US" sz="1600" kern="1200" dirty="0" err="1" smtClean="0">
                <a:solidFill>
                  <a:schemeClr val="tx1"/>
                </a:solidFill>
                <a:latin typeface="+mn-lt"/>
                <a:ea typeface="+mn-ea"/>
                <a:cs typeface="+mn-cs"/>
              </a:rPr>
              <a:t>Name:T-shirt</a:t>
            </a:r>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Price:800.0</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2</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number of products to add to catalogue</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Enter product Id:</a:t>
            </a:r>
          </a:p>
          <a:p>
            <a:r>
              <a:rPr lang="en-US" sz="1600" kern="1200" dirty="0" smtClean="0">
                <a:solidFill>
                  <a:schemeClr val="tx1"/>
                </a:solidFill>
                <a:latin typeface="+mn-lt"/>
                <a:ea typeface="+mn-ea"/>
                <a:cs typeface="+mn-cs"/>
              </a:rPr>
              <a:t>101</a:t>
            </a:r>
          </a:p>
          <a:p>
            <a:r>
              <a:rPr lang="en-US" sz="1600" kern="1200" dirty="0" smtClean="0">
                <a:solidFill>
                  <a:schemeClr val="tx1"/>
                </a:solidFill>
                <a:latin typeface="+mn-lt"/>
                <a:ea typeface="+mn-ea"/>
                <a:cs typeface="+mn-cs"/>
              </a:rPr>
              <a:t>Enter product Name:</a:t>
            </a:r>
          </a:p>
          <a:p>
            <a:r>
              <a:rPr lang="en-US" sz="1600" kern="1200" dirty="0" smtClean="0">
                <a:solidFill>
                  <a:schemeClr val="tx1"/>
                </a:solidFill>
                <a:latin typeface="+mn-lt"/>
                <a:ea typeface="+mn-ea"/>
                <a:cs typeface="+mn-cs"/>
              </a:rPr>
              <a:t>Mobile</a:t>
            </a:r>
          </a:p>
          <a:p>
            <a:r>
              <a:rPr lang="en-US" sz="1600" kern="1200" dirty="0" smtClean="0">
                <a:solidFill>
                  <a:schemeClr val="tx1"/>
                </a:solidFill>
                <a:latin typeface="+mn-lt"/>
                <a:ea typeface="+mn-ea"/>
                <a:cs typeface="+mn-cs"/>
              </a:rPr>
              <a:t> Enter product Price:</a:t>
            </a:r>
          </a:p>
          <a:p>
            <a:r>
              <a:rPr lang="en-US" sz="1600" kern="1200" dirty="0" smtClean="0">
                <a:solidFill>
                  <a:schemeClr val="tx1"/>
                </a:solidFill>
                <a:latin typeface="+mn-lt"/>
                <a:ea typeface="+mn-ea"/>
                <a:cs typeface="+mn-cs"/>
              </a:rPr>
              <a:t>7000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a:t>
            </a:r>
          </a:p>
          <a:p>
            <a:r>
              <a:rPr lang="en-US" sz="1600" kern="1200" dirty="0" smtClean="0">
                <a:solidFill>
                  <a:schemeClr val="tx1"/>
                </a:solidFill>
                <a:latin typeface="+mn-lt"/>
                <a:ea typeface="+mn-ea"/>
                <a:cs typeface="+mn-cs"/>
              </a:rPr>
              <a:t>102</a:t>
            </a:r>
          </a:p>
          <a:p>
            <a:r>
              <a:rPr lang="en-US" sz="1600" kern="1200" dirty="0" smtClean="0">
                <a:solidFill>
                  <a:schemeClr val="tx1"/>
                </a:solidFill>
                <a:latin typeface="+mn-lt"/>
                <a:ea typeface="+mn-ea"/>
                <a:cs typeface="+mn-cs"/>
              </a:rPr>
              <a:t>Enter product Name:</a:t>
            </a:r>
          </a:p>
          <a:p>
            <a:r>
              <a:rPr lang="en-US" sz="1600" kern="1200" dirty="0" smtClean="0">
                <a:solidFill>
                  <a:schemeClr val="tx1"/>
                </a:solidFill>
                <a:latin typeface="+mn-lt"/>
                <a:ea typeface="+mn-ea"/>
                <a:cs typeface="+mn-cs"/>
              </a:rPr>
              <a:t>computer</a:t>
            </a:r>
          </a:p>
          <a:p>
            <a:r>
              <a:rPr lang="en-US" sz="1600" kern="1200" dirty="0" smtClean="0">
                <a:solidFill>
                  <a:schemeClr val="tx1"/>
                </a:solidFill>
                <a:latin typeface="+mn-lt"/>
                <a:ea typeface="+mn-ea"/>
                <a:cs typeface="+mn-cs"/>
              </a:rPr>
              <a:t> Enter product Price:</a:t>
            </a:r>
          </a:p>
          <a:p>
            <a:r>
              <a:rPr lang="en-US" sz="1600" kern="1200" dirty="0" smtClean="0">
                <a:solidFill>
                  <a:schemeClr val="tx1"/>
                </a:solidFill>
                <a:latin typeface="+mn-lt"/>
                <a:ea typeface="+mn-ea"/>
                <a:cs typeface="+mn-cs"/>
              </a:rPr>
              <a:t>40000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a:t>
            </a:r>
          </a:p>
          <a:p>
            <a:r>
              <a:rPr lang="en-US" sz="1600" kern="1200" dirty="0" smtClean="0">
                <a:solidFill>
                  <a:schemeClr val="tx1"/>
                </a:solidFill>
                <a:latin typeface="+mn-lt"/>
                <a:ea typeface="+mn-ea"/>
                <a:cs typeface="+mn-cs"/>
              </a:rPr>
              <a:t>103</a:t>
            </a:r>
          </a:p>
          <a:p>
            <a:r>
              <a:rPr lang="en-US" sz="1600" kern="1200" dirty="0" smtClean="0">
                <a:solidFill>
                  <a:schemeClr val="tx1"/>
                </a:solidFill>
                <a:latin typeface="+mn-lt"/>
                <a:ea typeface="+mn-ea"/>
                <a:cs typeface="+mn-cs"/>
              </a:rPr>
              <a:t>Enter product Name:</a:t>
            </a:r>
          </a:p>
          <a:p>
            <a:r>
              <a:rPr lang="en-US" sz="1600" kern="1200" dirty="0" smtClean="0">
                <a:solidFill>
                  <a:schemeClr val="tx1"/>
                </a:solidFill>
                <a:latin typeface="+mn-lt"/>
                <a:ea typeface="+mn-ea"/>
                <a:cs typeface="+mn-cs"/>
              </a:rPr>
              <a:t>T-shirt</a:t>
            </a:r>
          </a:p>
          <a:p>
            <a:r>
              <a:rPr lang="en-US" sz="1600" kern="1200" dirty="0" smtClean="0">
                <a:solidFill>
                  <a:schemeClr val="tx1"/>
                </a:solidFill>
                <a:latin typeface="+mn-lt"/>
                <a:ea typeface="+mn-ea"/>
                <a:cs typeface="+mn-cs"/>
              </a:rPr>
              <a:t> Enter product Price:</a:t>
            </a:r>
          </a:p>
          <a:p>
            <a:r>
              <a:rPr lang="en-US" sz="1600" kern="1200" dirty="0" smtClean="0">
                <a:solidFill>
                  <a:schemeClr val="tx1"/>
                </a:solidFill>
                <a:latin typeface="+mn-lt"/>
                <a:ea typeface="+mn-ea"/>
                <a:cs typeface="+mn-cs"/>
              </a:rPr>
              <a:t>800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a:t>
            </a:r>
          </a:p>
          <a:p>
            <a:r>
              <a:rPr lang="en-US" sz="1600" kern="1200" dirty="0" smtClean="0">
                <a:solidFill>
                  <a:schemeClr val="tx1"/>
                </a:solidFill>
                <a:latin typeface="+mn-lt"/>
                <a:ea typeface="+mn-ea"/>
                <a:cs typeface="+mn-cs"/>
              </a:rPr>
              <a:t>104</a:t>
            </a:r>
          </a:p>
          <a:p>
            <a:r>
              <a:rPr lang="en-US" sz="1600" kern="1200" dirty="0" smtClean="0">
                <a:solidFill>
                  <a:schemeClr val="tx1"/>
                </a:solidFill>
                <a:latin typeface="+mn-lt"/>
                <a:ea typeface="+mn-ea"/>
                <a:cs typeface="+mn-cs"/>
              </a:rPr>
              <a:t>Enter product Name:</a:t>
            </a:r>
          </a:p>
          <a:p>
            <a:r>
              <a:rPr lang="en-US" sz="1600" kern="1200" dirty="0" smtClean="0">
                <a:solidFill>
                  <a:schemeClr val="tx1"/>
                </a:solidFill>
                <a:latin typeface="+mn-lt"/>
                <a:ea typeface="+mn-ea"/>
                <a:cs typeface="+mn-cs"/>
              </a:rPr>
              <a:t>Jeans</a:t>
            </a:r>
          </a:p>
          <a:p>
            <a:r>
              <a:rPr lang="en-US" sz="1600" kern="1200" dirty="0" smtClean="0">
                <a:solidFill>
                  <a:schemeClr val="tx1"/>
                </a:solidFill>
                <a:latin typeface="+mn-lt"/>
                <a:ea typeface="+mn-ea"/>
                <a:cs typeface="+mn-cs"/>
              </a:rPr>
              <a:t> Enter product Price:</a:t>
            </a:r>
          </a:p>
          <a:p>
            <a:r>
              <a:rPr lang="en-US" sz="1600" kern="1200" dirty="0" smtClean="0">
                <a:solidFill>
                  <a:schemeClr val="tx1"/>
                </a:solidFill>
                <a:latin typeface="+mn-lt"/>
                <a:ea typeface="+mn-ea"/>
                <a:cs typeface="+mn-cs"/>
              </a:rPr>
              <a:t>2000</a:t>
            </a:r>
          </a:p>
          <a:p>
            <a:endParaRPr lang="en-US" sz="1600" kern="1200" dirty="0" smtClean="0">
              <a:solidFill>
                <a:schemeClr val="tx1"/>
              </a:solidFill>
              <a:latin typeface="+mn-lt"/>
              <a:ea typeface="+mn-ea"/>
              <a:cs typeface="+mn-cs"/>
            </a:endParaRPr>
          </a:p>
          <a:p>
            <a:pPr marL="0" marR="0" indent="0" algn="l" defTabSz="1257117"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latin typeface="+mn-lt"/>
                <a:ea typeface="+mn-ea"/>
                <a:cs typeface="+mn-cs"/>
              </a:rPr>
              <a:t>Enter product Id to find details:</a:t>
            </a:r>
          </a:p>
          <a:p>
            <a:r>
              <a:rPr lang="en-US" sz="1600" kern="1200" dirty="0" smtClean="0">
                <a:solidFill>
                  <a:schemeClr val="tx1"/>
                </a:solidFill>
                <a:latin typeface="+mn-lt"/>
                <a:ea typeface="+mn-ea"/>
                <a:cs typeface="+mn-cs"/>
              </a:rPr>
              <a:t>107</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a:t>
            </a:r>
            <a:r>
              <a:rPr lang="en-US" sz="1600" b="1" kern="1200" baseline="0" dirty="0" smtClean="0">
                <a:solidFill>
                  <a:schemeClr val="tx1"/>
                </a:solidFill>
                <a:latin typeface="+mn-lt"/>
                <a:ea typeface="+mn-ea"/>
                <a:cs typeface="+mn-cs"/>
              </a:rPr>
              <a:t> Output 2</a:t>
            </a:r>
          </a:p>
          <a:p>
            <a:r>
              <a:rPr lang="en-US" sz="1600" b="0" kern="1200" baseline="0" dirty="0" smtClean="0">
                <a:solidFill>
                  <a:schemeClr val="tx1"/>
                </a:solidFill>
                <a:latin typeface="+mn-lt"/>
                <a:ea typeface="+mn-ea"/>
                <a:cs typeface="+mn-cs"/>
              </a:rPr>
              <a:t>Product Not Found</a:t>
            </a:r>
          </a:p>
          <a:p>
            <a:endParaRPr lang="en-US" sz="1600" kern="1200" dirty="0" smtClean="0">
              <a:solidFill>
                <a:schemeClr val="tx1"/>
              </a:solidFill>
              <a:latin typeface="+mn-lt"/>
              <a:ea typeface="+mn-ea"/>
              <a:cs typeface="+mn-cs"/>
            </a:endParaRP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Complete 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rgbClr val="FF0000"/>
              </a:solidFill>
              <a:effectLst/>
              <a:latin typeface="+mn-lt"/>
              <a:ea typeface="+mn-ea"/>
              <a:cs typeface="+mn-cs"/>
            </a:endParaRPr>
          </a:p>
          <a:p>
            <a:r>
              <a:rPr lang="en-US" sz="1600" b="1" kern="1200" dirty="0" smtClean="0">
                <a:solidFill>
                  <a:srgbClr val="FF0000"/>
                </a:solidFill>
                <a:latin typeface="+mn-lt"/>
                <a:ea typeface="+mn-ea"/>
                <a:cs typeface="+mn-cs"/>
              </a:rPr>
              <a:t>import </a:t>
            </a:r>
            <a:r>
              <a:rPr lang="en-US" sz="1600" b="1" kern="1200" dirty="0" err="1" smtClean="0">
                <a:solidFill>
                  <a:srgbClr val="FF0000"/>
                </a:solidFill>
                <a:latin typeface="+mn-lt"/>
                <a:ea typeface="+mn-ea"/>
                <a:cs typeface="+mn-cs"/>
              </a:rPr>
              <a:t>java.util</a:t>
            </a:r>
            <a:r>
              <a:rPr lang="en-US" sz="1600" b="1" kern="1200" dirty="0" smtClean="0">
                <a:solidFill>
                  <a:srgbClr val="FF0000"/>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class Product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private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id;</a:t>
            </a:r>
          </a:p>
          <a:p>
            <a:r>
              <a:rPr lang="en-US" sz="1600" b="1" kern="1200" dirty="0" smtClean="0">
                <a:solidFill>
                  <a:schemeClr val="tx1"/>
                </a:solidFill>
                <a:latin typeface="+mn-lt"/>
                <a:ea typeface="+mn-ea"/>
                <a:cs typeface="+mn-cs"/>
              </a:rPr>
              <a:t>private String name;</a:t>
            </a:r>
          </a:p>
          <a:p>
            <a:r>
              <a:rPr lang="en-US" sz="1600" b="1" kern="1200" dirty="0" smtClean="0">
                <a:solidFill>
                  <a:schemeClr val="tx1"/>
                </a:solidFill>
                <a:latin typeface="+mn-lt"/>
                <a:ea typeface="+mn-ea"/>
                <a:cs typeface="+mn-cs"/>
              </a:rPr>
              <a:t>private double price;</a:t>
            </a:r>
          </a:p>
          <a:p>
            <a:r>
              <a:rPr lang="en-US" sz="1600" b="1" kern="1200" dirty="0" smtClean="0">
                <a:solidFill>
                  <a:schemeClr val="tx1"/>
                </a:solidFill>
                <a:latin typeface="+mn-lt"/>
                <a:ea typeface="+mn-ea"/>
                <a:cs typeface="+mn-cs"/>
              </a:rPr>
              <a:t>public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getId</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return id;</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setId</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id) {</a:t>
            </a:r>
          </a:p>
          <a:p>
            <a:r>
              <a:rPr lang="en-US" sz="1600" b="1" kern="1200" dirty="0" smtClean="0">
                <a:solidFill>
                  <a:schemeClr val="tx1"/>
                </a:solidFill>
                <a:latin typeface="+mn-lt"/>
                <a:ea typeface="+mn-ea"/>
                <a:cs typeface="+mn-cs"/>
              </a:rPr>
              <a:t>this.id = id;</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String </a:t>
            </a:r>
            <a:r>
              <a:rPr lang="en-US" sz="1600" b="1" kern="1200" dirty="0" err="1" smtClean="0">
                <a:solidFill>
                  <a:schemeClr val="tx1"/>
                </a:solidFill>
                <a:latin typeface="+mn-lt"/>
                <a:ea typeface="+mn-ea"/>
                <a:cs typeface="+mn-cs"/>
              </a:rPr>
              <a:t>getName</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return name;</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setName</a:t>
            </a:r>
            <a:r>
              <a:rPr lang="en-US" sz="1600" b="1" kern="1200" dirty="0" smtClean="0">
                <a:solidFill>
                  <a:schemeClr val="tx1"/>
                </a:solidFill>
                <a:latin typeface="+mn-lt"/>
                <a:ea typeface="+mn-ea"/>
                <a:cs typeface="+mn-cs"/>
              </a:rPr>
              <a:t>(String name) {</a:t>
            </a:r>
          </a:p>
          <a:p>
            <a:r>
              <a:rPr lang="en-US" sz="1600" b="1" kern="1200" dirty="0" smtClean="0">
                <a:solidFill>
                  <a:schemeClr val="tx1"/>
                </a:solidFill>
                <a:latin typeface="+mn-lt"/>
                <a:ea typeface="+mn-ea"/>
                <a:cs typeface="+mn-cs"/>
              </a:rPr>
              <a:t>this.name = name;</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double </a:t>
            </a:r>
            <a:r>
              <a:rPr lang="en-US" sz="1600" b="1" kern="1200" dirty="0" err="1" smtClean="0">
                <a:solidFill>
                  <a:schemeClr val="tx1"/>
                </a:solidFill>
                <a:latin typeface="+mn-lt"/>
                <a:ea typeface="+mn-ea"/>
                <a:cs typeface="+mn-cs"/>
              </a:rPr>
              <a:t>getPrice</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return price;</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setPrice</a:t>
            </a:r>
            <a:r>
              <a:rPr lang="en-US" sz="1600" b="1" kern="1200" dirty="0" smtClean="0">
                <a:solidFill>
                  <a:schemeClr val="tx1"/>
                </a:solidFill>
                <a:latin typeface="+mn-lt"/>
                <a:ea typeface="+mn-ea"/>
                <a:cs typeface="+mn-cs"/>
              </a:rPr>
              <a:t>(double price) {</a:t>
            </a:r>
          </a:p>
          <a:p>
            <a:r>
              <a:rPr lang="en-US" sz="1600" b="1" kern="1200" dirty="0" err="1" smtClean="0">
                <a:solidFill>
                  <a:schemeClr val="tx1"/>
                </a:solidFill>
                <a:latin typeface="+mn-lt"/>
                <a:ea typeface="+mn-ea"/>
                <a:cs typeface="+mn-cs"/>
              </a:rPr>
              <a:t>this.price</a:t>
            </a:r>
            <a:r>
              <a:rPr lang="en-US" sz="1600" b="1" kern="1200" dirty="0" smtClean="0">
                <a:solidFill>
                  <a:schemeClr val="tx1"/>
                </a:solidFill>
                <a:latin typeface="+mn-lt"/>
                <a:ea typeface="+mn-ea"/>
                <a:cs typeface="+mn-cs"/>
              </a:rPr>
              <a:t> = price;</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ProductCatalogue</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ArrayList</a:t>
            </a:r>
            <a:r>
              <a:rPr lang="en-US" sz="1600" kern="1200" dirty="0" smtClean="0">
                <a:solidFill>
                  <a:schemeClr val="tx1"/>
                </a:solidFill>
                <a:latin typeface="+mn-lt"/>
                <a:ea typeface="+mn-ea"/>
                <a:cs typeface="+mn-cs"/>
              </a:rPr>
              <a:t>&lt;Product&gt;</a:t>
            </a:r>
            <a:r>
              <a:rPr lang="en-US" sz="1600" kern="1200" dirty="0" err="1" smtClean="0">
                <a:solidFill>
                  <a:schemeClr val="tx1"/>
                </a:solidFill>
                <a:latin typeface="+mn-lt"/>
                <a:ea typeface="+mn-ea"/>
                <a:cs typeface="+mn-cs"/>
              </a:rPr>
              <a:t>pList</a:t>
            </a:r>
            <a:r>
              <a:rPr lang="en-US" sz="1600" kern="1200" dirty="0" smtClean="0">
                <a:solidFill>
                  <a:schemeClr val="tx1"/>
                </a:solidFill>
                <a:latin typeface="+mn-lt"/>
                <a:ea typeface="+mn-ea"/>
                <a:cs typeface="+mn-cs"/>
              </a:rPr>
              <a:t>=</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ArrayList</a:t>
            </a:r>
            <a:r>
              <a:rPr lang="en-US" sz="1600" b="1" kern="1200" dirty="0" smtClean="0">
                <a:solidFill>
                  <a:schemeClr val="tx1"/>
                </a:solidFill>
                <a:latin typeface="+mn-lt"/>
                <a:ea typeface="+mn-ea"/>
                <a:cs typeface="+mn-cs"/>
              </a:rPr>
              <a:t>&lt;Product&gt;();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number of products to add to catalogue");</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n;i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product Id:");</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id=</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product Name:");</a:t>
            </a:r>
          </a:p>
          <a:p>
            <a:r>
              <a:rPr lang="en-US" sz="1600" kern="1200" dirty="0" smtClean="0">
                <a:solidFill>
                  <a:schemeClr val="tx1"/>
                </a:solidFill>
                <a:latin typeface="+mn-lt"/>
                <a:ea typeface="+mn-ea"/>
                <a:cs typeface="+mn-cs"/>
              </a:rPr>
              <a:t>String name=</a:t>
            </a:r>
            <a:r>
              <a:rPr lang="en-US" sz="1600" kern="1200" dirty="0" err="1" smtClean="0">
                <a:solidFill>
                  <a:schemeClr val="tx1"/>
                </a:solidFill>
                <a:latin typeface="+mn-lt"/>
                <a:ea typeface="+mn-ea"/>
                <a:cs typeface="+mn-cs"/>
              </a:rPr>
              <a:t>sc.next</a:t>
            </a:r>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Enter product Price:");</a:t>
            </a:r>
          </a:p>
          <a:p>
            <a:r>
              <a:rPr lang="en-US" sz="1600" b="1" kern="1200" dirty="0" smtClean="0">
                <a:solidFill>
                  <a:schemeClr val="tx1"/>
                </a:solidFill>
                <a:latin typeface="+mn-lt"/>
                <a:ea typeface="+mn-ea"/>
                <a:cs typeface="+mn-cs"/>
              </a:rPr>
              <a:t>double price=</a:t>
            </a:r>
            <a:r>
              <a:rPr lang="en-US" sz="1600" b="1" kern="1200" dirty="0" err="1" smtClean="0">
                <a:solidFill>
                  <a:schemeClr val="tx1"/>
                </a:solidFill>
                <a:latin typeface="+mn-lt"/>
                <a:ea typeface="+mn-ea"/>
                <a:cs typeface="+mn-cs"/>
              </a:rPr>
              <a:t>sc.nextDouble</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Product p=</a:t>
            </a:r>
            <a:r>
              <a:rPr lang="en-US" sz="1600" b="1" kern="1200" dirty="0" smtClean="0">
                <a:solidFill>
                  <a:schemeClr val="tx1"/>
                </a:solidFill>
                <a:latin typeface="+mn-lt"/>
                <a:ea typeface="+mn-ea"/>
                <a:cs typeface="+mn-cs"/>
              </a:rPr>
              <a:t>new Product();</a:t>
            </a:r>
          </a:p>
          <a:p>
            <a:r>
              <a:rPr lang="en-US" sz="1600" kern="1200" dirty="0" err="1" smtClean="0">
                <a:solidFill>
                  <a:schemeClr val="tx1"/>
                </a:solidFill>
                <a:latin typeface="+mn-lt"/>
                <a:ea typeface="+mn-ea"/>
                <a:cs typeface="+mn-cs"/>
              </a:rPr>
              <a:t>p.setId</a:t>
            </a:r>
            <a:r>
              <a:rPr lang="en-US" sz="1600" kern="1200" dirty="0" smtClean="0">
                <a:solidFill>
                  <a:schemeClr val="tx1"/>
                </a:solidFill>
                <a:latin typeface="+mn-lt"/>
                <a:ea typeface="+mn-ea"/>
                <a:cs typeface="+mn-cs"/>
              </a:rPr>
              <a:t>(id);</a:t>
            </a:r>
          </a:p>
          <a:p>
            <a:r>
              <a:rPr lang="en-US" sz="1600" kern="1200" dirty="0" err="1" smtClean="0">
                <a:solidFill>
                  <a:schemeClr val="tx1"/>
                </a:solidFill>
                <a:latin typeface="+mn-lt"/>
                <a:ea typeface="+mn-ea"/>
                <a:cs typeface="+mn-cs"/>
              </a:rPr>
              <a:t>p.setName</a:t>
            </a:r>
            <a:r>
              <a:rPr lang="en-US" sz="1600" kern="1200" dirty="0" smtClean="0">
                <a:solidFill>
                  <a:schemeClr val="tx1"/>
                </a:solidFill>
                <a:latin typeface="+mn-lt"/>
                <a:ea typeface="+mn-ea"/>
                <a:cs typeface="+mn-cs"/>
              </a:rPr>
              <a:t>(name);</a:t>
            </a:r>
          </a:p>
          <a:p>
            <a:r>
              <a:rPr lang="en-US" sz="1600" kern="1200" dirty="0" err="1" smtClean="0">
                <a:solidFill>
                  <a:schemeClr val="tx1"/>
                </a:solidFill>
                <a:latin typeface="+mn-lt"/>
                <a:ea typeface="+mn-ea"/>
                <a:cs typeface="+mn-cs"/>
              </a:rPr>
              <a:t>p.setPrice</a:t>
            </a:r>
            <a:r>
              <a:rPr lang="en-US" sz="1600" kern="1200" dirty="0" smtClean="0">
                <a:solidFill>
                  <a:schemeClr val="tx1"/>
                </a:solidFill>
                <a:latin typeface="+mn-lt"/>
                <a:ea typeface="+mn-ea"/>
                <a:cs typeface="+mn-cs"/>
              </a:rPr>
              <a:t>(price);</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pList.add</a:t>
            </a:r>
            <a:r>
              <a:rPr lang="en-US" sz="1600" kern="1200" dirty="0" smtClean="0">
                <a:solidFill>
                  <a:schemeClr val="tx1"/>
                </a:solidFill>
                <a:latin typeface="+mn-lt"/>
                <a:ea typeface="+mn-ea"/>
                <a:cs typeface="+mn-cs"/>
              </a:rPr>
              <a:t>(p);</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product Id to find details:");</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search=</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boolean</a:t>
            </a:r>
            <a:r>
              <a:rPr lang="en-US" sz="1600" b="1" kern="1200" dirty="0" smtClean="0">
                <a:solidFill>
                  <a:schemeClr val="tx1"/>
                </a:solidFill>
                <a:latin typeface="+mn-lt"/>
                <a:ea typeface="+mn-ea"/>
                <a:cs typeface="+mn-cs"/>
              </a:rPr>
              <a:t> found=false;</a:t>
            </a:r>
          </a:p>
          <a:p>
            <a:r>
              <a:rPr lang="en-US" sz="1600" b="1" kern="1200" dirty="0" smtClean="0">
                <a:solidFill>
                  <a:schemeClr val="tx1"/>
                </a:solidFill>
                <a:latin typeface="+mn-lt"/>
                <a:ea typeface="+mn-ea"/>
                <a:cs typeface="+mn-cs"/>
              </a:rPr>
              <a:t>for(Product p:pList)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p.getId</a:t>
            </a:r>
            <a:r>
              <a:rPr lang="en-US" sz="1600" b="1" kern="1200" dirty="0" smtClean="0">
                <a:solidFill>
                  <a:schemeClr val="tx1"/>
                </a:solidFill>
                <a:latin typeface="+mn-lt"/>
                <a:ea typeface="+mn-ea"/>
                <a:cs typeface="+mn-cs"/>
              </a:rPr>
              <a:t>()==search)</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Product found with id "+</a:t>
            </a:r>
            <a:r>
              <a:rPr lang="en-US" sz="1600" b="1" i="1" kern="1200" dirty="0" err="1" smtClean="0">
                <a:solidFill>
                  <a:schemeClr val="tx1"/>
                </a:solidFill>
                <a:latin typeface="+mn-lt"/>
                <a:ea typeface="+mn-ea"/>
                <a:cs typeface="+mn-cs"/>
              </a:rPr>
              <a:t>p.getId</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("Name:"+</a:t>
            </a:r>
            <a:r>
              <a:rPr lang="en-US" sz="1600" b="1" i="1" kern="1200" dirty="0" err="1" smtClean="0">
                <a:solidFill>
                  <a:schemeClr val="tx1"/>
                </a:solidFill>
                <a:latin typeface="+mn-lt"/>
                <a:ea typeface="+mn-ea"/>
                <a:cs typeface="+mn-cs"/>
              </a:rPr>
              <a:t>p.getName</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("Price:"+</a:t>
            </a:r>
            <a:r>
              <a:rPr lang="en-US" sz="1600" b="1" i="1" kern="1200" dirty="0" err="1" smtClean="0">
                <a:solidFill>
                  <a:schemeClr val="tx1"/>
                </a:solidFill>
                <a:latin typeface="+mn-lt"/>
                <a:ea typeface="+mn-ea"/>
                <a:cs typeface="+mn-cs"/>
              </a:rPr>
              <a:t>p.getPrice</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found=</a:t>
            </a:r>
            <a:r>
              <a:rPr lang="en-US" sz="1600" b="1" kern="1200" dirty="0" smtClean="0">
                <a:solidFill>
                  <a:schemeClr val="tx1"/>
                </a:solidFill>
                <a:latin typeface="+mn-lt"/>
                <a:ea typeface="+mn-ea"/>
                <a:cs typeface="+mn-cs"/>
              </a:rPr>
              <a:t>true;</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break;</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if(found==false)</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("Product Not found");</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23</a:t>
            </a:fld>
            <a:endParaRPr lang="en-US"/>
          </a:p>
        </p:txBody>
      </p:sp>
    </p:spTree>
    <p:extLst>
      <p:ext uri="{BB962C8B-B14F-4D97-AF65-F5344CB8AC3E}">
        <p14:creationId xmlns:p14="http://schemas.microsoft.com/office/powerpoint/2010/main" val="68318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–22  (Sorting Command line arguments)</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a:t>
            </a:r>
          </a:p>
          <a:p>
            <a:r>
              <a:rPr lang="en-IN" sz="1600" b="0" kern="1200" baseline="0" dirty="0" smtClean="0">
                <a:solidFill>
                  <a:schemeClr val="tx1"/>
                </a:solidFill>
                <a:effectLst/>
                <a:latin typeface="+mn-lt"/>
                <a:ea typeface="+mn-ea"/>
                <a:cs typeface="+mn-cs"/>
              </a:rPr>
              <a:t>Java  </a:t>
            </a:r>
            <a:r>
              <a:rPr lang="en-IN" sz="1600" b="0" kern="1200" baseline="0" dirty="0" err="1" smtClean="0">
                <a:solidFill>
                  <a:schemeClr val="tx1"/>
                </a:solidFill>
                <a:effectLst/>
                <a:latin typeface="+mn-lt"/>
                <a:ea typeface="+mn-ea"/>
                <a:cs typeface="+mn-cs"/>
              </a:rPr>
              <a:t>CommandLineProgram</a:t>
            </a:r>
            <a:r>
              <a:rPr lang="en-IN" sz="1600" b="0" kern="1200" baseline="0" dirty="0" smtClean="0">
                <a:solidFill>
                  <a:schemeClr val="tx1"/>
                </a:solidFill>
                <a:effectLst/>
                <a:latin typeface="+mn-lt"/>
                <a:ea typeface="+mn-ea"/>
                <a:cs typeface="+mn-cs"/>
              </a:rPr>
              <a:t> </a:t>
            </a:r>
            <a:r>
              <a:rPr lang="da-DK" sz="1600" b="0" kern="1200" baseline="0" dirty="0" smtClean="0">
                <a:solidFill>
                  <a:schemeClr val="tx1"/>
                </a:solidFill>
                <a:effectLst/>
                <a:latin typeface="+mn-lt"/>
                <a:ea typeface="+mn-ea"/>
                <a:cs typeface="+mn-cs"/>
              </a:rPr>
              <a:t>Vinod </a:t>
            </a:r>
            <a:r>
              <a:rPr lang="en-IN" sz="1600" b="0" kern="1200" baseline="0" dirty="0" smtClean="0">
                <a:solidFill>
                  <a:schemeClr val="tx1"/>
                </a:solidFill>
                <a:effectLst/>
                <a:latin typeface="+mn-lt"/>
                <a:ea typeface="+mn-ea"/>
                <a:cs typeface="+mn-cs"/>
              </a:rPr>
              <a:t> </a:t>
            </a:r>
            <a:r>
              <a:rPr lang="da-DK" sz="1600" b="0" kern="1200" baseline="0" dirty="0" smtClean="0">
                <a:solidFill>
                  <a:schemeClr val="tx1"/>
                </a:solidFill>
                <a:effectLst/>
                <a:latin typeface="+mn-lt"/>
                <a:ea typeface="+mn-ea"/>
                <a:cs typeface="+mn-cs"/>
              </a:rPr>
              <a:t>Sam Ashok Basudev Danny</a:t>
            </a:r>
          </a:p>
          <a:p>
            <a:endParaRPr lang="da-DK" sz="1600" b="1" kern="1200" baseline="0" dirty="0" smtClean="0">
              <a:solidFill>
                <a:schemeClr val="tx1"/>
              </a:solidFill>
              <a:effectLst/>
              <a:latin typeface="+mn-lt"/>
              <a:ea typeface="+mn-ea"/>
              <a:cs typeface="+mn-cs"/>
            </a:endParaRPr>
          </a:p>
          <a:p>
            <a:endParaRPr lang="da-DK" sz="1600" b="1" kern="1200" baseline="0" dirty="0" smtClean="0">
              <a:solidFill>
                <a:schemeClr val="tx1"/>
              </a:solidFill>
              <a:effectLst/>
              <a:latin typeface="+mn-lt"/>
              <a:ea typeface="+mn-ea"/>
              <a:cs typeface="+mn-cs"/>
            </a:endParaRPr>
          </a:p>
          <a:p>
            <a:r>
              <a:rPr lang="da-DK" sz="1600" b="1" kern="1200" baseline="0" dirty="0" smtClean="0">
                <a:solidFill>
                  <a:schemeClr val="tx1"/>
                </a:solidFill>
                <a:effectLst/>
                <a:latin typeface="+mn-lt"/>
                <a:ea typeface="+mn-ea"/>
                <a:cs typeface="+mn-cs"/>
              </a:rPr>
              <a:t>Sample Output:</a:t>
            </a:r>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Ashok</a:t>
            </a:r>
          </a:p>
          <a:p>
            <a:r>
              <a:rPr lang="en-US" sz="1600" kern="1200" dirty="0" err="1" smtClean="0">
                <a:solidFill>
                  <a:schemeClr val="tx1"/>
                </a:solidFill>
                <a:latin typeface="+mn-lt"/>
                <a:ea typeface="+mn-ea"/>
                <a:cs typeface="+mn-cs"/>
              </a:rPr>
              <a:t>Basudev</a:t>
            </a:r>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Danny</a:t>
            </a:r>
          </a:p>
          <a:p>
            <a:r>
              <a:rPr lang="en-US" sz="1600" kern="1200" dirty="0" smtClean="0">
                <a:solidFill>
                  <a:schemeClr val="tx1"/>
                </a:solidFill>
                <a:latin typeface="+mn-lt"/>
                <a:ea typeface="+mn-ea"/>
                <a:cs typeface="+mn-cs"/>
              </a:rPr>
              <a:t>Sam</a:t>
            </a:r>
          </a:p>
          <a:p>
            <a:r>
              <a:rPr lang="en-US" sz="1600" kern="1200" dirty="0" smtClean="0">
                <a:solidFill>
                  <a:schemeClr val="tx1"/>
                </a:solidFill>
                <a:latin typeface="+mn-lt"/>
                <a:ea typeface="+mn-ea"/>
                <a:cs typeface="+mn-cs"/>
              </a:rPr>
              <a:t>Vinod</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Programming Solution to the Exercise</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u="sng" kern="1200" dirty="0" err="1" smtClean="0">
                <a:solidFill>
                  <a:schemeClr val="tx1"/>
                </a:solidFill>
                <a:latin typeface="+mn-lt"/>
                <a:ea typeface="+mn-ea"/>
                <a:cs typeface="+mn-cs"/>
              </a:rPr>
              <a:t>CommandLineProgram</a:t>
            </a:r>
            <a:r>
              <a:rPr lang="en-US" sz="1600" b="1" u="sng"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ArrayList</a:t>
            </a:r>
            <a:r>
              <a:rPr lang="en-US" sz="1600" kern="1200" dirty="0" smtClean="0">
                <a:solidFill>
                  <a:schemeClr val="tx1"/>
                </a:solidFill>
                <a:latin typeface="+mn-lt"/>
                <a:ea typeface="+mn-ea"/>
                <a:cs typeface="+mn-cs"/>
              </a:rPr>
              <a:t>&lt;String&gt; names=</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ArrayList</a:t>
            </a:r>
            <a:r>
              <a:rPr lang="en-US" sz="1600" b="1" kern="1200" dirty="0" smtClean="0">
                <a:solidFill>
                  <a:schemeClr val="tx1"/>
                </a:solidFill>
                <a:latin typeface="+mn-lt"/>
                <a:ea typeface="+mn-ea"/>
                <a:cs typeface="+mn-cs"/>
              </a:rPr>
              <a:t>&lt;String&gt;();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args.length;i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names.add</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args</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Collections.</a:t>
            </a:r>
            <a:r>
              <a:rPr lang="en-US" sz="1600" i="1" kern="1200" dirty="0" err="1" smtClean="0">
                <a:solidFill>
                  <a:schemeClr val="tx1"/>
                </a:solidFill>
                <a:latin typeface="+mn-lt"/>
                <a:ea typeface="+mn-ea"/>
                <a:cs typeface="+mn-cs"/>
              </a:rPr>
              <a:t>sort</a:t>
            </a:r>
            <a:r>
              <a:rPr lang="en-US" sz="1600" i="1" kern="1200" dirty="0" smtClean="0">
                <a:solidFill>
                  <a:schemeClr val="tx1"/>
                </a:solidFill>
                <a:latin typeface="+mn-lt"/>
                <a:ea typeface="+mn-ea"/>
                <a:cs typeface="+mn-cs"/>
              </a:rPr>
              <a:t>(names);</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for(String s:names)</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24</a:t>
            </a:fld>
            <a:endParaRPr lang="en-US"/>
          </a:p>
        </p:txBody>
      </p:sp>
    </p:spTree>
    <p:extLst>
      <p:ext uri="{BB962C8B-B14F-4D97-AF65-F5344CB8AC3E}">
        <p14:creationId xmlns:p14="http://schemas.microsoft.com/office/powerpoint/2010/main" val="2849696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–23  (BMI Calculator)</a:t>
            </a:r>
          </a:p>
          <a:p>
            <a:r>
              <a:rPr lang="en-IN" sz="1600" b="1" kern="1200" baseline="0" dirty="0" smtClean="0">
                <a:solidFill>
                  <a:schemeClr val="tx1"/>
                </a:solidFill>
                <a:effectLst/>
                <a:latin typeface="+mn-lt"/>
                <a:ea typeface="+mn-ea"/>
                <a:cs typeface="+mn-cs"/>
              </a:rPr>
              <a:t>Sample Input - 1</a:t>
            </a:r>
          </a:p>
          <a:p>
            <a:r>
              <a:rPr lang="en-US" sz="1600" kern="1200" dirty="0" smtClean="0">
                <a:solidFill>
                  <a:schemeClr val="tx1"/>
                </a:solidFill>
                <a:latin typeface="+mn-lt"/>
                <a:ea typeface="+mn-ea"/>
                <a:cs typeface="+mn-cs"/>
              </a:rPr>
              <a:t>Please enter your weight in kg: 89</a:t>
            </a:r>
          </a:p>
          <a:p>
            <a:r>
              <a:rPr lang="en-US" sz="1600" kern="1200" dirty="0" smtClean="0">
                <a:solidFill>
                  <a:schemeClr val="tx1"/>
                </a:solidFill>
                <a:latin typeface="+mn-lt"/>
                <a:ea typeface="+mn-ea"/>
                <a:cs typeface="+mn-cs"/>
              </a:rPr>
              <a:t>Please enter your height in cm: 150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Sample Output - 1</a:t>
            </a:r>
          </a:p>
          <a:p>
            <a:r>
              <a:rPr lang="en-US" sz="1600" kern="1200" dirty="0" smtClean="0">
                <a:solidFill>
                  <a:schemeClr val="tx1"/>
                </a:solidFill>
                <a:latin typeface="+mn-lt"/>
                <a:ea typeface="+mn-ea"/>
                <a:cs typeface="+mn-cs"/>
              </a:rPr>
              <a:t>Your BMI is: 39.555557</a:t>
            </a:r>
          </a:p>
          <a:p>
            <a:r>
              <a:rPr lang="en-US" sz="1600" kern="1200" dirty="0" smtClean="0">
                <a:solidFill>
                  <a:schemeClr val="tx1"/>
                </a:solidFill>
                <a:latin typeface="+mn-lt"/>
                <a:ea typeface="+mn-ea"/>
                <a:cs typeface="+mn-cs"/>
              </a:rPr>
              <a:t>You are obese</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Sample Input</a:t>
            </a:r>
            <a:r>
              <a:rPr lang="en-US" sz="1600" kern="1200" baseline="0" dirty="0" smtClean="0">
                <a:solidFill>
                  <a:schemeClr val="tx1"/>
                </a:solidFill>
                <a:latin typeface="+mn-lt"/>
                <a:ea typeface="+mn-ea"/>
                <a:cs typeface="+mn-cs"/>
              </a:rPr>
              <a:t> – 2</a:t>
            </a:r>
          </a:p>
          <a:p>
            <a:r>
              <a:rPr lang="en-US" sz="1600" kern="1200" dirty="0" smtClean="0">
                <a:solidFill>
                  <a:schemeClr val="tx1"/>
                </a:solidFill>
                <a:latin typeface="+mn-lt"/>
                <a:ea typeface="+mn-ea"/>
                <a:cs typeface="+mn-cs"/>
              </a:rPr>
              <a:t>Please enter your weight in kg: 50</a:t>
            </a:r>
          </a:p>
          <a:p>
            <a:r>
              <a:rPr lang="en-US" sz="1600" kern="1200" dirty="0" smtClean="0">
                <a:solidFill>
                  <a:schemeClr val="tx1"/>
                </a:solidFill>
                <a:latin typeface="+mn-lt"/>
                <a:ea typeface="+mn-ea"/>
                <a:cs typeface="+mn-cs"/>
              </a:rPr>
              <a:t>Please enter your height in cm: 160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Sample Output - 2</a:t>
            </a:r>
          </a:p>
          <a:p>
            <a:r>
              <a:rPr lang="en-US" sz="1600" kern="1200" dirty="0" smtClean="0">
                <a:solidFill>
                  <a:schemeClr val="tx1"/>
                </a:solidFill>
                <a:latin typeface="+mn-lt"/>
                <a:ea typeface="+mn-ea"/>
                <a:cs typeface="+mn-cs"/>
              </a:rPr>
              <a:t>Your BMI is: 19.53125</a:t>
            </a:r>
          </a:p>
          <a:p>
            <a:r>
              <a:rPr lang="en-US" sz="1600" kern="1200" dirty="0" smtClean="0">
                <a:solidFill>
                  <a:schemeClr val="tx1"/>
                </a:solidFill>
                <a:latin typeface="+mn-lt"/>
                <a:ea typeface="+mn-ea"/>
                <a:cs typeface="+mn-cs"/>
              </a:rPr>
              <a:t>You are normal</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Sample Input - 3</a:t>
            </a:r>
          </a:p>
          <a:p>
            <a:r>
              <a:rPr lang="en-US" sz="1600" kern="1200" dirty="0" smtClean="0">
                <a:solidFill>
                  <a:schemeClr val="tx1"/>
                </a:solidFill>
                <a:latin typeface="+mn-lt"/>
                <a:ea typeface="+mn-ea"/>
                <a:cs typeface="+mn-cs"/>
              </a:rPr>
              <a:t>Please enter your weight in kg: 40</a:t>
            </a:r>
          </a:p>
          <a:p>
            <a:r>
              <a:rPr lang="en-US" sz="1600" kern="1200" dirty="0" smtClean="0">
                <a:solidFill>
                  <a:schemeClr val="tx1"/>
                </a:solidFill>
                <a:latin typeface="+mn-lt"/>
                <a:ea typeface="+mn-ea"/>
                <a:cs typeface="+mn-cs"/>
              </a:rPr>
              <a:t>Please enter your height in cm: 160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Sample Output - 3</a:t>
            </a:r>
          </a:p>
          <a:p>
            <a:r>
              <a:rPr lang="en-US" sz="1600" kern="1200" dirty="0" smtClean="0">
                <a:solidFill>
                  <a:schemeClr val="tx1"/>
                </a:solidFill>
                <a:latin typeface="+mn-lt"/>
                <a:ea typeface="+mn-ea"/>
                <a:cs typeface="+mn-cs"/>
              </a:rPr>
              <a:t>Your BMI is: 15.625</a:t>
            </a:r>
          </a:p>
          <a:p>
            <a:r>
              <a:rPr lang="en-US" sz="1600" kern="1200" dirty="0" smtClean="0">
                <a:solidFill>
                  <a:schemeClr val="tx1"/>
                </a:solidFill>
                <a:latin typeface="+mn-lt"/>
                <a:ea typeface="+mn-ea"/>
                <a:cs typeface="+mn-cs"/>
              </a:rPr>
              <a:t>You are underweight</a:t>
            </a:r>
          </a:p>
          <a:p>
            <a:endParaRPr lang="en-US" sz="1600" kern="1200" dirty="0" smtClean="0">
              <a:solidFill>
                <a:schemeClr val="tx1"/>
              </a:solidFill>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Complete 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BMICalculator</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throws Exception {</a:t>
            </a:r>
          </a:p>
          <a:p>
            <a:r>
              <a:rPr lang="en-US" sz="1600" kern="1200" dirty="0" smtClean="0">
                <a:solidFill>
                  <a:schemeClr val="tx1"/>
                </a:solidFill>
                <a:latin typeface="+mn-lt"/>
                <a:ea typeface="+mn-ea"/>
                <a:cs typeface="+mn-cs"/>
              </a:rPr>
              <a:t>        </a:t>
            </a:r>
            <a:r>
              <a:rPr lang="en-US" sz="1600" i="1" kern="1200" dirty="0" err="1" smtClean="0">
                <a:solidFill>
                  <a:schemeClr val="tx1"/>
                </a:solidFill>
                <a:latin typeface="+mn-lt"/>
                <a:ea typeface="+mn-ea"/>
                <a:cs typeface="+mn-cs"/>
              </a:rPr>
              <a:t>calculateBMI</a:t>
            </a:r>
            <a:r>
              <a:rPr lang="en-US" sz="1600"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private static void </a:t>
            </a:r>
            <a:r>
              <a:rPr lang="en-US" sz="1600" b="1" kern="1200" dirty="0" err="1" smtClean="0">
                <a:solidFill>
                  <a:schemeClr val="tx1"/>
                </a:solidFill>
                <a:latin typeface="+mn-lt"/>
                <a:ea typeface="+mn-ea"/>
                <a:cs typeface="+mn-cs"/>
              </a:rPr>
              <a:t>calculateBMI</a:t>
            </a:r>
            <a:r>
              <a:rPr lang="en-US" sz="1600" b="1" kern="1200" dirty="0" smtClean="0">
                <a:solidFill>
                  <a:schemeClr val="tx1"/>
                </a:solidFill>
                <a:latin typeface="+mn-lt"/>
                <a:ea typeface="+mn-ea"/>
                <a:cs typeface="+mn-cs"/>
              </a:rPr>
              <a:t>() throws Exception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("Please enter your weight in kg: ");</a:t>
            </a:r>
          </a:p>
          <a:p>
            <a:r>
              <a:rPr lang="en-US" sz="1600" kern="1200" dirty="0" smtClean="0">
                <a:solidFill>
                  <a:schemeClr val="tx1"/>
                </a:solidFill>
                <a:latin typeface="+mn-lt"/>
                <a:ea typeface="+mn-ea"/>
                <a:cs typeface="+mn-cs"/>
              </a:rPr>
              <a:t>        Scanner </a:t>
            </a:r>
            <a:r>
              <a:rPr lang="en-US" sz="1600" u="sng" kern="1200" dirty="0" smtClean="0">
                <a:solidFill>
                  <a:schemeClr val="tx1"/>
                </a:solidFill>
                <a:latin typeface="+mn-lt"/>
                <a:ea typeface="+mn-ea"/>
                <a:cs typeface="+mn-cs"/>
              </a:rPr>
              <a:t>s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float weight = </a:t>
            </a:r>
            <a:r>
              <a:rPr lang="en-US" sz="1600" b="1" kern="1200" dirty="0" err="1" smtClean="0">
                <a:solidFill>
                  <a:schemeClr val="tx1"/>
                </a:solidFill>
                <a:latin typeface="+mn-lt"/>
                <a:ea typeface="+mn-ea"/>
                <a:cs typeface="+mn-cs"/>
              </a:rPr>
              <a:t>s.nextFloat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("Please enter your height in cm: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float height = </a:t>
            </a:r>
            <a:r>
              <a:rPr lang="en-US" sz="1600" b="1" kern="1200" dirty="0" err="1" smtClean="0">
                <a:solidFill>
                  <a:schemeClr val="tx1"/>
                </a:solidFill>
                <a:latin typeface="+mn-lt"/>
                <a:ea typeface="+mn-ea"/>
                <a:cs typeface="+mn-cs"/>
              </a:rPr>
              <a:t>s.nextFloat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 multiplication by 100*100 for </a:t>
            </a:r>
            <a:r>
              <a:rPr lang="en-US" sz="1600" u="sng" kern="1200" dirty="0" smtClean="0">
                <a:solidFill>
                  <a:schemeClr val="tx1"/>
                </a:solidFill>
                <a:latin typeface="+mn-lt"/>
                <a:ea typeface="+mn-ea"/>
                <a:cs typeface="+mn-cs"/>
              </a:rPr>
              <a:t>cm to m conversion</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float </a:t>
            </a:r>
            <a:r>
              <a:rPr lang="en-US" sz="1600" b="1" kern="1200" dirty="0" err="1" smtClean="0">
                <a:solidFill>
                  <a:schemeClr val="tx1"/>
                </a:solidFill>
                <a:latin typeface="+mn-lt"/>
                <a:ea typeface="+mn-ea"/>
                <a:cs typeface="+mn-cs"/>
              </a:rPr>
              <a:t>bmi</a:t>
            </a:r>
            <a:r>
              <a:rPr lang="en-US" sz="1600" b="1" kern="1200" dirty="0" smtClean="0">
                <a:solidFill>
                  <a:schemeClr val="tx1"/>
                </a:solidFill>
                <a:latin typeface="+mn-lt"/>
                <a:ea typeface="+mn-ea"/>
                <a:cs typeface="+mn-cs"/>
              </a:rPr>
              <a:t> = (100*100*weight)/(height*height);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("Your BMI is: "+</a:t>
            </a:r>
            <a:r>
              <a:rPr lang="en-US" sz="1600" b="1" i="1" kern="1200" dirty="0" err="1" smtClean="0">
                <a:solidFill>
                  <a:schemeClr val="tx1"/>
                </a:solidFill>
                <a:latin typeface="+mn-lt"/>
                <a:ea typeface="+mn-ea"/>
                <a:cs typeface="+mn-cs"/>
              </a:rPr>
              <a:t>bmi</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i="1" kern="1200" dirty="0" err="1" smtClean="0">
                <a:solidFill>
                  <a:schemeClr val="tx1"/>
                </a:solidFill>
                <a:latin typeface="+mn-lt"/>
                <a:ea typeface="+mn-ea"/>
                <a:cs typeface="+mn-cs"/>
              </a:rPr>
              <a:t>printBMICategory</a:t>
            </a:r>
            <a:r>
              <a:rPr lang="en-US" sz="1600" i="1"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bmi</a:t>
            </a:r>
            <a:r>
              <a:rPr lang="en-US" sz="1600"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 Prints BMI category</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private static void </a:t>
            </a:r>
            <a:r>
              <a:rPr lang="en-US" sz="1600" b="1" kern="1200" dirty="0" err="1" smtClean="0">
                <a:solidFill>
                  <a:schemeClr val="tx1"/>
                </a:solidFill>
                <a:latin typeface="+mn-lt"/>
                <a:ea typeface="+mn-ea"/>
                <a:cs typeface="+mn-cs"/>
              </a:rPr>
              <a:t>printBMICategory</a:t>
            </a:r>
            <a:r>
              <a:rPr lang="en-US" sz="1600" b="1" kern="1200" dirty="0" smtClean="0">
                <a:solidFill>
                  <a:schemeClr val="tx1"/>
                </a:solidFill>
                <a:latin typeface="+mn-lt"/>
                <a:ea typeface="+mn-ea"/>
                <a:cs typeface="+mn-cs"/>
              </a:rPr>
              <a:t>(float </a:t>
            </a:r>
            <a:r>
              <a:rPr lang="en-US" sz="1600" b="1" kern="1200" dirty="0" err="1" smtClean="0">
                <a:solidFill>
                  <a:schemeClr val="tx1"/>
                </a:solidFill>
                <a:latin typeface="+mn-lt"/>
                <a:ea typeface="+mn-ea"/>
                <a:cs typeface="+mn-cs"/>
              </a:rPr>
              <a:t>bmi</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bmi</a:t>
            </a:r>
            <a:r>
              <a:rPr lang="en-US" sz="1600" b="1" kern="1200" dirty="0" smtClean="0">
                <a:solidFill>
                  <a:schemeClr val="tx1"/>
                </a:solidFill>
                <a:latin typeface="+mn-lt"/>
                <a:ea typeface="+mn-ea"/>
                <a:cs typeface="+mn-cs"/>
              </a:rPr>
              <a:t> &lt; 18.5)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("You are underweight");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 if (</a:t>
            </a:r>
            <a:r>
              <a:rPr lang="en-US" sz="1600" b="1" kern="1200" dirty="0" err="1" smtClean="0">
                <a:solidFill>
                  <a:schemeClr val="tx1"/>
                </a:solidFill>
                <a:latin typeface="+mn-lt"/>
                <a:ea typeface="+mn-ea"/>
                <a:cs typeface="+mn-cs"/>
              </a:rPr>
              <a:t>bmi</a:t>
            </a:r>
            <a:r>
              <a:rPr lang="en-US" sz="1600" b="1" kern="1200" dirty="0" smtClean="0">
                <a:solidFill>
                  <a:schemeClr val="tx1"/>
                </a:solidFill>
                <a:latin typeface="+mn-lt"/>
                <a:ea typeface="+mn-ea"/>
                <a:cs typeface="+mn-cs"/>
              </a:rPr>
              <a:t> &lt; 25)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("You are normal");</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 if (</a:t>
            </a:r>
            <a:r>
              <a:rPr lang="en-US" sz="1600" b="1" kern="1200" dirty="0" err="1" smtClean="0">
                <a:solidFill>
                  <a:schemeClr val="tx1"/>
                </a:solidFill>
                <a:latin typeface="+mn-lt"/>
                <a:ea typeface="+mn-ea"/>
                <a:cs typeface="+mn-cs"/>
              </a:rPr>
              <a:t>bmi</a:t>
            </a:r>
            <a:r>
              <a:rPr lang="en-US" sz="1600" b="1" kern="1200" dirty="0" smtClean="0">
                <a:solidFill>
                  <a:schemeClr val="tx1"/>
                </a:solidFill>
                <a:latin typeface="+mn-lt"/>
                <a:ea typeface="+mn-ea"/>
                <a:cs typeface="+mn-cs"/>
              </a:rPr>
              <a:t> &lt; 30)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("You are overweight");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("You are obese");</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25</a:t>
            </a:fld>
            <a:endParaRPr lang="en-US"/>
          </a:p>
        </p:txBody>
      </p:sp>
    </p:spTree>
    <p:extLst>
      <p:ext uri="{BB962C8B-B14F-4D97-AF65-F5344CB8AC3E}">
        <p14:creationId xmlns:p14="http://schemas.microsoft.com/office/powerpoint/2010/main" val="1999683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–24  (Quiz Game)</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a:t>
            </a:r>
          </a:p>
          <a:p>
            <a:r>
              <a:rPr lang="en-US" sz="1600" kern="1200" dirty="0" smtClean="0">
                <a:solidFill>
                  <a:schemeClr val="tx1"/>
                </a:solidFill>
                <a:latin typeface="+mn-lt"/>
                <a:ea typeface="+mn-ea"/>
                <a:cs typeface="+mn-cs"/>
              </a:rPr>
              <a:t>Enter question no</a:t>
            </a:r>
            <a:r>
              <a:rPr lang="en-US" sz="1600" kern="1200" baseline="0" dirty="0" smtClean="0">
                <a:solidFill>
                  <a:schemeClr val="tx1"/>
                </a:solidFill>
                <a:latin typeface="+mn-lt"/>
                <a:ea typeface="+mn-ea"/>
                <a:cs typeface="+mn-cs"/>
                <a:sym typeface="Wingdings" panose="05000000000000000000" pitchFamily="2" charset="2"/>
              </a:rPr>
              <a:t> (1-3)</a:t>
            </a:r>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2</a:t>
            </a:r>
          </a:p>
          <a:p>
            <a:r>
              <a:rPr lang="en-US" sz="1600" kern="1200" dirty="0" err="1" smtClean="0">
                <a:solidFill>
                  <a:schemeClr val="tx1"/>
                </a:solidFill>
                <a:latin typeface="+mn-lt"/>
                <a:ea typeface="+mn-ea"/>
                <a:cs typeface="+mn-cs"/>
              </a:rPr>
              <a:t>Whic</a:t>
            </a:r>
            <a:r>
              <a:rPr lang="en-US" sz="1600" kern="1200" dirty="0" smtClean="0">
                <a:solidFill>
                  <a:schemeClr val="tx1"/>
                </a:solidFill>
                <a:latin typeface="+mn-lt"/>
                <a:ea typeface="+mn-ea"/>
                <a:cs typeface="+mn-cs"/>
              </a:rPr>
              <a:t> is a vegetable?</a:t>
            </a:r>
          </a:p>
          <a:p>
            <a:r>
              <a:rPr lang="en-US" sz="1600" kern="1200" dirty="0" smtClean="0">
                <a:solidFill>
                  <a:schemeClr val="tx1"/>
                </a:solidFill>
                <a:latin typeface="+mn-lt"/>
                <a:ea typeface="+mn-ea"/>
                <a:cs typeface="+mn-cs"/>
              </a:rPr>
              <a:t>Rose</a:t>
            </a:r>
          </a:p>
          <a:p>
            <a:r>
              <a:rPr lang="en-US" sz="1600" kern="1200" dirty="0" smtClean="0">
                <a:solidFill>
                  <a:schemeClr val="tx1"/>
                </a:solidFill>
                <a:latin typeface="+mn-lt"/>
                <a:ea typeface="+mn-ea"/>
                <a:cs typeface="+mn-cs"/>
              </a:rPr>
              <a:t>Lili</a:t>
            </a:r>
          </a:p>
          <a:p>
            <a:r>
              <a:rPr lang="en-US" sz="1600" kern="1200" dirty="0" err="1" smtClean="0">
                <a:solidFill>
                  <a:schemeClr val="tx1"/>
                </a:solidFill>
                <a:latin typeface="+mn-lt"/>
                <a:ea typeface="+mn-ea"/>
                <a:cs typeface="+mn-cs"/>
              </a:rPr>
              <a:t>Dhalia</a:t>
            </a:r>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Potato</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answer:</a:t>
            </a:r>
          </a:p>
          <a:p>
            <a:r>
              <a:rPr lang="en-US" sz="1600" kern="1200" dirty="0" smtClean="0">
                <a:solidFill>
                  <a:schemeClr val="tx1"/>
                </a:solidFill>
                <a:latin typeface="+mn-lt"/>
                <a:ea typeface="+mn-ea"/>
                <a:cs typeface="+mn-cs"/>
              </a:rPr>
              <a:t>Rose</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 1</a:t>
            </a:r>
          </a:p>
          <a:p>
            <a:r>
              <a:rPr lang="en-US" sz="1600" kern="1200" dirty="0" smtClean="0">
                <a:solidFill>
                  <a:schemeClr val="tx1"/>
                </a:solidFill>
                <a:latin typeface="+mn-lt"/>
                <a:ea typeface="+mn-ea"/>
                <a:cs typeface="+mn-cs"/>
              </a:rPr>
              <a:t>Wrong Answer</a:t>
            </a:r>
          </a:p>
          <a:p>
            <a:r>
              <a:rPr lang="en-US" sz="1600" kern="1200" dirty="0" smtClean="0">
                <a:solidFill>
                  <a:schemeClr val="tx1"/>
                </a:solidFill>
                <a:latin typeface="+mn-lt"/>
                <a:ea typeface="+mn-ea"/>
                <a:cs typeface="+mn-cs"/>
              </a:rPr>
              <a:t>Correct Answer </a:t>
            </a:r>
            <a:r>
              <a:rPr lang="en-US" sz="1600" kern="1200" dirty="0" err="1" smtClean="0">
                <a:solidFill>
                  <a:schemeClr val="tx1"/>
                </a:solidFill>
                <a:latin typeface="+mn-lt"/>
                <a:ea typeface="+mn-ea"/>
                <a:cs typeface="+mn-cs"/>
              </a:rPr>
              <a:t>is:Potato</a:t>
            </a:r>
            <a:endParaRPr lang="en-US" sz="1600" kern="1200" dirty="0" smtClean="0">
              <a:solidFill>
                <a:schemeClr val="tx1"/>
              </a:solidFill>
              <a:latin typeface="+mn-lt"/>
              <a:ea typeface="+mn-ea"/>
              <a:cs typeface="+mn-cs"/>
            </a:endParaRPr>
          </a:p>
          <a:p>
            <a:endParaRPr lang="en-IN" sz="1600" b="0" kern="1200" baseline="0" dirty="0" smtClean="0">
              <a:solidFill>
                <a:schemeClr val="tx1"/>
              </a:solidFill>
              <a:effectLst/>
              <a:latin typeface="+mn-lt"/>
              <a:ea typeface="+mn-ea"/>
              <a:cs typeface="+mn-cs"/>
            </a:endParaRPr>
          </a:p>
          <a:p>
            <a:endParaRPr lang="en-IN" sz="1600" b="0"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question no: ( 1-3)</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Which is an animal?</a:t>
            </a:r>
          </a:p>
          <a:p>
            <a:r>
              <a:rPr lang="en-US" sz="1600" kern="1200" dirty="0" smtClean="0">
                <a:solidFill>
                  <a:schemeClr val="tx1"/>
                </a:solidFill>
                <a:latin typeface="+mn-lt"/>
                <a:ea typeface="+mn-ea"/>
                <a:cs typeface="+mn-cs"/>
              </a:rPr>
              <a:t>Mango</a:t>
            </a:r>
          </a:p>
          <a:p>
            <a:r>
              <a:rPr lang="en-US" sz="1600" kern="1200" dirty="0" smtClean="0">
                <a:solidFill>
                  <a:schemeClr val="tx1"/>
                </a:solidFill>
                <a:latin typeface="+mn-lt"/>
                <a:ea typeface="+mn-ea"/>
                <a:cs typeface="+mn-cs"/>
              </a:rPr>
              <a:t>Cat</a:t>
            </a:r>
          </a:p>
          <a:p>
            <a:r>
              <a:rPr lang="en-US" sz="1600" kern="1200" dirty="0" smtClean="0">
                <a:solidFill>
                  <a:schemeClr val="tx1"/>
                </a:solidFill>
                <a:latin typeface="+mn-lt"/>
                <a:ea typeface="+mn-ea"/>
                <a:cs typeface="+mn-cs"/>
              </a:rPr>
              <a:t>Banana</a:t>
            </a:r>
          </a:p>
          <a:p>
            <a:r>
              <a:rPr lang="en-US" sz="1600" kern="1200" dirty="0" err="1" smtClean="0">
                <a:solidFill>
                  <a:schemeClr val="tx1"/>
                </a:solidFill>
                <a:latin typeface="+mn-lt"/>
                <a:ea typeface="+mn-ea"/>
                <a:cs typeface="+mn-cs"/>
              </a:rPr>
              <a:t>Brinjal</a:t>
            </a:r>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answer:</a:t>
            </a:r>
          </a:p>
          <a:p>
            <a:r>
              <a:rPr lang="en-US" sz="1600" kern="1200" dirty="0" smtClean="0">
                <a:solidFill>
                  <a:schemeClr val="tx1"/>
                </a:solidFill>
                <a:latin typeface="+mn-lt"/>
                <a:ea typeface="+mn-ea"/>
                <a:cs typeface="+mn-cs"/>
              </a:rPr>
              <a:t>Cat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2</a:t>
            </a:r>
          </a:p>
          <a:p>
            <a:r>
              <a:rPr lang="en-US" sz="1600" kern="1200" dirty="0" smtClean="0">
                <a:solidFill>
                  <a:schemeClr val="tx1"/>
                </a:solidFill>
                <a:latin typeface="+mn-lt"/>
                <a:ea typeface="+mn-ea"/>
                <a:cs typeface="+mn-cs"/>
              </a:rPr>
              <a:t>Correct Answer</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 to the Quiz Game Exercise</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class Question</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String question;</a:t>
            </a:r>
          </a:p>
          <a:p>
            <a:r>
              <a:rPr lang="en-US" sz="1600" kern="1200" dirty="0" smtClean="0">
                <a:solidFill>
                  <a:schemeClr val="tx1"/>
                </a:solidFill>
                <a:latin typeface="+mn-lt"/>
                <a:ea typeface="+mn-ea"/>
                <a:cs typeface="+mn-cs"/>
              </a:rPr>
              <a:t>String option1;</a:t>
            </a:r>
          </a:p>
          <a:p>
            <a:r>
              <a:rPr lang="en-US" sz="1600" kern="1200" dirty="0" smtClean="0">
                <a:solidFill>
                  <a:schemeClr val="tx1"/>
                </a:solidFill>
                <a:latin typeface="+mn-lt"/>
                <a:ea typeface="+mn-ea"/>
                <a:cs typeface="+mn-cs"/>
              </a:rPr>
              <a:t>String option2;</a:t>
            </a:r>
          </a:p>
          <a:p>
            <a:r>
              <a:rPr lang="en-US" sz="1600" kern="1200" dirty="0" smtClean="0">
                <a:solidFill>
                  <a:schemeClr val="tx1"/>
                </a:solidFill>
                <a:latin typeface="+mn-lt"/>
                <a:ea typeface="+mn-ea"/>
                <a:cs typeface="+mn-cs"/>
              </a:rPr>
              <a:t>String option3;</a:t>
            </a:r>
          </a:p>
          <a:p>
            <a:r>
              <a:rPr lang="en-US" sz="1600" kern="1200" dirty="0" smtClean="0">
                <a:solidFill>
                  <a:schemeClr val="tx1"/>
                </a:solidFill>
                <a:latin typeface="+mn-lt"/>
                <a:ea typeface="+mn-ea"/>
                <a:cs typeface="+mn-cs"/>
              </a:rPr>
              <a:t>String option4;</a:t>
            </a:r>
          </a:p>
          <a:p>
            <a:r>
              <a:rPr lang="en-US" sz="1600" kern="1200" dirty="0" smtClean="0">
                <a:solidFill>
                  <a:schemeClr val="tx1"/>
                </a:solidFill>
                <a:latin typeface="+mn-lt"/>
                <a:ea typeface="+mn-ea"/>
                <a:cs typeface="+mn-cs"/>
              </a:rPr>
              <a:t>String </a:t>
            </a:r>
            <a:r>
              <a:rPr lang="en-US" sz="1600" kern="1200" dirty="0" err="1" smtClean="0">
                <a:solidFill>
                  <a:schemeClr val="tx1"/>
                </a:solidFill>
                <a:latin typeface="+mn-lt"/>
                <a:ea typeface="+mn-ea"/>
                <a:cs typeface="+mn-cs"/>
              </a:rPr>
              <a:t>correctOption</a:t>
            </a:r>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Question(String question, String option1, String option2,</a:t>
            </a:r>
          </a:p>
          <a:p>
            <a:r>
              <a:rPr lang="en-US" sz="1600" kern="1200" dirty="0" smtClean="0">
                <a:solidFill>
                  <a:schemeClr val="tx1"/>
                </a:solidFill>
                <a:latin typeface="+mn-lt"/>
                <a:ea typeface="+mn-ea"/>
                <a:cs typeface="+mn-cs"/>
              </a:rPr>
              <a:t>String option3, String option4, String </a:t>
            </a:r>
            <a:r>
              <a:rPr lang="en-US" sz="1600" kern="1200" dirty="0" err="1" smtClean="0">
                <a:solidFill>
                  <a:schemeClr val="tx1"/>
                </a:solidFill>
                <a:latin typeface="+mn-lt"/>
                <a:ea typeface="+mn-ea"/>
                <a:cs typeface="+mn-cs"/>
              </a:rPr>
              <a:t>correctOption</a:t>
            </a:r>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super();</a:t>
            </a:r>
          </a:p>
          <a:p>
            <a:r>
              <a:rPr lang="en-US" sz="1600" b="1" kern="1200" dirty="0" err="1" smtClean="0">
                <a:solidFill>
                  <a:schemeClr val="tx1"/>
                </a:solidFill>
                <a:latin typeface="+mn-lt"/>
                <a:ea typeface="+mn-ea"/>
                <a:cs typeface="+mn-cs"/>
              </a:rPr>
              <a:t>this.question</a:t>
            </a:r>
            <a:r>
              <a:rPr lang="en-US" sz="1600" b="1" kern="1200" dirty="0" smtClean="0">
                <a:solidFill>
                  <a:schemeClr val="tx1"/>
                </a:solidFill>
                <a:latin typeface="+mn-lt"/>
                <a:ea typeface="+mn-ea"/>
                <a:cs typeface="+mn-cs"/>
              </a:rPr>
              <a:t> = question;</a:t>
            </a:r>
          </a:p>
          <a:p>
            <a:r>
              <a:rPr lang="en-US" sz="1600" b="1" kern="1200" dirty="0" smtClean="0">
                <a:solidFill>
                  <a:schemeClr val="tx1"/>
                </a:solidFill>
                <a:latin typeface="+mn-lt"/>
                <a:ea typeface="+mn-ea"/>
                <a:cs typeface="+mn-cs"/>
              </a:rPr>
              <a:t>this.option1 = option1;</a:t>
            </a:r>
          </a:p>
          <a:p>
            <a:r>
              <a:rPr lang="en-US" sz="1600" b="1" kern="1200" dirty="0" smtClean="0">
                <a:solidFill>
                  <a:schemeClr val="tx1"/>
                </a:solidFill>
                <a:latin typeface="+mn-lt"/>
                <a:ea typeface="+mn-ea"/>
                <a:cs typeface="+mn-cs"/>
              </a:rPr>
              <a:t>this.option2 = option2;</a:t>
            </a:r>
          </a:p>
          <a:p>
            <a:r>
              <a:rPr lang="en-US" sz="1600" b="1" kern="1200" dirty="0" smtClean="0">
                <a:solidFill>
                  <a:schemeClr val="tx1"/>
                </a:solidFill>
                <a:latin typeface="+mn-lt"/>
                <a:ea typeface="+mn-ea"/>
                <a:cs typeface="+mn-cs"/>
              </a:rPr>
              <a:t>this.option3 = option3;</a:t>
            </a:r>
          </a:p>
          <a:p>
            <a:r>
              <a:rPr lang="en-US" sz="1600" b="1" kern="1200" dirty="0" smtClean="0">
                <a:solidFill>
                  <a:schemeClr val="tx1"/>
                </a:solidFill>
                <a:latin typeface="+mn-lt"/>
                <a:ea typeface="+mn-ea"/>
                <a:cs typeface="+mn-cs"/>
              </a:rPr>
              <a:t>this.option4 = option4;</a:t>
            </a:r>
          </a:p>
          <a:p>
            <a:r>
              <a:rPr lang="en-US" sz="1600" b="1" kern="1200" dirty="0" err="1" smtClean="0">
                <a:solidFill>
                  <a:schemeClr val="tx1"/>
                </a:solidFill>
                <a:latin typeface="+mn-lt"/>
                <a:ea typeface="+mn-ea"/>
                <a:cs typeface="+mn-cs"/>
              </a:rPr>
              <a:t>this.correctOption</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correctOption</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String </a:t>
            </a:r>
            <a:r>
              <a:rPr lang="en-US" sz="1600" b="1" kern="1200" dirty="0" err="1" smtClean="0">
                <a:solidFill>
                  <a:schemeClr val="tx1"/>
                </a:solidFill>
                <a:latin typeface="+mn-lt"/>
                <a:ea typeface="+mn-ea"/>
                <a:cs typeface="+mn-cs"/>
              </a:rPr>
              <a:t>getQuestion</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return question;</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setQuestion</a:t>
            </a:r>
            <a:r>
              <a:rPr lang="en-US" sz="1600" b="1" kern="1200" dirty="0" smtClean="0">
                <a:solidFill>
                  <a:schemeClr val="tx1"/>
                </a:solidFill>
                <a:latin typeface="+mn-lt"/>
                <a:ea typeface="+mn-ea"/>
                <a:cs typeface="+mn-cs"/>
              </a:rPr>
              <a:t>(String question) {</a:t>
            </a:r>
          </a:p>
          <a:p>
            <a:r>
              <a:rPr lang="en-US" sz="1600" b="1" kern="1200" dirty="0" err="1" smtClean="0">
                <a:solidFill>
                  <a:schemeClr val="tx1"/>
                </a:solidFill>
                <a:latin typeface="+mn-lt"/>
                <a:ea typeface="+mn-ea"/>
                <a:cs typeface="+mn-cs"/>
              </a:rPr>
              <a:t>this.question</a:t>
            </a:r>
            <a:r>
              <a:rPr lang="en-US" sz="1600" b="1" kern="1200" dirty="0" smtClean="0">
                <a:solidFill>
                  <a:schemeClr val="tx1"/>
                </a:solidFill>
                <a:latin typeface="+mn-lt"/>
                <a:ea typeface="+mn-ea"/>
                <a:cs typeface="+mn-cs"/>
              </a:rPr>
              <a:t> = question;</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String getOption1() {</a:t>
            </a:r>
          </a:p>
          <a:p>
            <a:r>
              <a:rPr lang="en-US" sz="1600" b="1" kern="1200" dirty="0" smtClean="0">
                <a:solidFill>
                  <a:schemeClr val="tx1"/>
                </a:solidFill>
                <a:latin typeface="+mn-lt"/>
                <a:ea typeface="+mn-ea"/>
                <a:cs typeface="+mn-cs"/>
              </a:rPr>
              <a:t>return option1;</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setOption1(String option1) {</a:t>
            </a:r>
          </a:p>
          <a:p>
            <a:r>
              <a:rPr lang="en-US" sz="1600" b="1" kern="1200" dirty="0" smtClean="0">
                <a:solidFill>
                  <a:schemeClr val="tx1"/>
                </a:solidFill>
                <a:latin typeface="+mn-lt"/>
                <a:ea typeface="+mn-ea"/>
                <a:cs typeface="+mn-cs"/>
              </a:rPr>
              <a:t>this.option1 = option1;</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String getOption2() {</a:t>
            </a:r>
          </a:p>
          <a:p>
            <a:r>
              <a:rPr lang="en-US" sz="1600" b="1" kern="1200" dirty="0" smtClean="0">
                <a:solidFill>
                  <a:schemeClr val="tx1"/>
                </a:solidFill>
                <a:latin typeface="+mn-lt"/>
                <a:ea typeface="+mn-ea"/>
                <a:cs typeface="+mn-cs"/>
              </a:rPr>
              <a:t>return option2;</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setOption2(String option2) {</a:t>
            </a:r>
          </a:p>
          <a:p>
            <a:r>
              <a:rPr lang="en-US" sz="1600" b="1" kern="1200" dirty="0" smtClean="0">
                <a:solidFill>
                  <a:schemeClr val="tx1"/>
                </a:solidFill>
                <a:latin typeface="+mn-lt"/>
                <a:ea typeface="+mn-ea"/>
                <a:cs typeface="+mn-cs"/>
              </a:rPr>
              <a:t>this.option2 = option2;</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String getOption3() {</a:t>
            </a:r>
          </a:p>
          <a:p>
            <a:r>
              <a:rPr lang="en-US" sz="1600" b="1" kern="1200" dirty="0" smtClean="0">
                <a:solidFill>
                  <a:schemeClr val="tx1"/>
                </a:solidFill>
                <a:latin typeface="+mn-lt"/>
                <a:ea typeface="+mn-ea"/>
                <a:cs typeface="+mn-cs"/>
              </a:rPr>
              <a:t>return option3;</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setOption3(String option3) {</a:t>
            </a:r>
          </a:p>
          <a:p>
            <a:r>
              <a:rPr lang="en-US" sz="1600" b="1" kern="1200" dirty="0" smtClean="0">
                <a:solidFill>
                  <a:schemeClr val="tx1"/>
                </a:solidFill>
                <a:latin typeface="+mn-lt"/>
                <a:ea typeface="+mn-ea"/>
                <a:cs typeface="+mn-cs"/>
              </a:rPr>
              <a:t>this.option3 = option3;</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String getOption4() {</a:t>
            </a:r>
          </a:p>
          <a:p>
            <a:r>
              <a:rPr lang="en-US" sz="1600" b="1" kern="1200" dirty="0" smtClean="0">
                <a:solidFill>
                  <a:schemeClr val="tx1"/>
                </a:solidFill>
                <a:latin typeface="+mn-lt"/>
                <a:ea typeface="+mn-ea"/>
                <a:cs typeface="+mn-cs"/>
              </a:rPr>
              <a:t>return option4;</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setOption4(String option4) {</a:t>
            </a:r>
          </a:p>
          <a:p>
            <a:r>
              <a:rPr lang="en-US" sz="1600" b="1" kern="1200" dirty="0" smtClean="0">
                <a:solidFill>
                  <a:schemeClr val="tx1"/>
                </a:solidFill>
                <a:latin typeface="+mn-lt"/>
                <a:ea typeface="+mn-ea"/>
                <a:cs typeface="+mn-cs"/>
              </a:rPr>
              <a:t>this.option4 = option4;</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String </a:t>
            </a:r>
            <a:r>
              <a:rPr lang="en-US" sz="1600" b="1" kern="1200" dirty="0" err="1" smtClean="0">
                <a:solidFill>
                  <a:schemeClr val="tx1"/>
                </a:solidFill>
                <a:latin typeface="+mn-lt"/>
                <a:ea typeface="+mn-ea"/>
                <a:cs typeface="+mn-cs"/>
              </a:rPr>
              <a:t>getCorrectOption</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return </a:t>
            </a:r>
            <a:r>
              <a:rPr lang="en-US" sz="1600" b="1" kern="1200" dirty="0" err="1" smtClean="0">
                <a:solidFill>
                  <a:schemeClr val="tx1"/>
                </a:solidFill>
                <a:latin typeface="+mn-lt"/>
                <a:ea typeface="+mn-ea"/>
                <a:cs typeface="+mn-cs"/>
              </a:rPr>
              <a:t>correctOption</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setCorrectOption</a:t>
            </a:r>
            <a:r>
              <a:rPr lang="en-US" sz="1600" b="1" kern="1200" dirty="0" smtClean="0">
                <a:solidFill>
                  <a:schemeClr val="tx1"/>
                </a:solidFill>
                <a:latin typeface="+mn-lt"/>
                <a:ea typeface="+mn-ea"/>
                <a:cs typeface="+mn-cs"/>
              </a:rPr>
              <a:t>(String </a:t>
            </a:r>
            <a:r>
              <a:rPr lang="en-US" sz="1600" b="1" kern="1200" dirty="0" err="1" smtClean="0">
                <a:solidFill>
                  <a:schemeClr val="tx1"/>
                </a:solidFill>
                <a:latin typeface="+mn-lt"/>
                <a:ea typeface="+mn-ea"/>
                <a:cs typeface="+mn-cs"/>
              </a:rPr>
              <a:t>correctOption</a:t>
            </a:r>
            <a:r>
              <a:rPr lang="en-US" sz="1600" b="1" kern="1200" dirty="0" smtClean="0">
                <a:solidFill>
                  <a:schemeClr val="tx1"/>
                </a:solidFill>
                <a:latin typeface="+mn-lt"/>
                <a:ea typeface="+mn-ea"/>
                <a:cs typeface="+mn-cs"/>
              </a:rPr>
              <a:t>) {</a:t>
            </a:r>
          </a:p>
          <a:p>
            <a:r>
              <a:rPr lang="en-US" sz="1600" b="1" kern="1200" dirty="0" err="1" smtClean="0">
                <a:solidFill>
                  <a:schemeClr val="tx1"/>
                </a:solidFill>
                <a:latin typeface="+mn-lt"/>
                <a:ea typeface="+mn-ea"/>
                <a:cs typeface="+mn-cs"/>
              </a:rPr>
              <a:t>this.correctOption</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correctOption</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QuizGame</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Question q1=</a:t>
            </a:r>
            <a:r>
              <a:rPr lang="en-US" sz="1600" b="1" kern="1200" dirty="0" smtClean="0">
                <a:solidFill>
                  <a:schemeClr val="tx1"/>
                </a:solidFill>
                <a:latin typeface="+mn-lt"/>
                <a:ea typeface="+mn-ea"/>
                <a:cs typeface="+mn-cs"/>
              </a:rPr>
              <a:t>new Question("Who is Father of Nation","Gandhi","</a:t>
            </a:r>
            <a:r>
              <a:rPr lang="en-US" sz="1600" b="1" kern="1200" dirty="0" err="1" smtClean="0">
                <a:solidFill>
                  <a:schemeClr val="tx1"/>
                </a:solidFill>
                <a:latin typeface="+mn-lt"/>
                <a:ea typeface="+mn-ea"/>
                <a:cs typeface="+mn-cs"/>
              </a:rPr>
              <a:t>Subash</a:t>
            </a:r>
            <a:r>
              <a:rPr lang="en-US" sz="1600" b="1" kern="1200" dirty="0" smtClean="0">
                <a:solidFill>
                  <a:schemeClr val="tx1"/>
                </a:solidFill>
                <a:latin typeface="+mn-lt"/>
                <a:ea typeface="+mn-ea"/>
                <a:cs typeface="+mn-cs"/>
              </a:rPr>
              <a:t> Bosh","</a:t>
            </a:r>
            <a:r>
              <a:rPr lang="en-US" sz="1600" b="1" kern="1200" dirty="0" err="1" smtClean="0">
                <a:solidFill>
                  <a:schemeClr val="tx1"/>
                </a:solidFill>
                <a:latin typeface="+mn-lt"/>
                <a:ea typeface="+mn-ea"/>
                <a:cs typeface="+mn-cs"/>
              </a:rPr>
              <a:t>Terressa</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Modi","Gandhi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Question q2=</a:t>
            </a:r>
            <a:r>
              <a:rPr lang="en-US" sz="1600" b="1" kern="1200" dirty="0" smtClean="0">
                <a:solidFill>
                  <a:schemeClr val="tx1"/>
                </a:solidFill>
                <a:latin typeface="+mn-lt"/>
                <a:ea typeface="+mn-ea"/>
                <a:cs typeface="+mn-cs"/>
              </a:rPr>
              <a:t>new Question("</a:t>
            </a:r>
            <a:r>
              <a:rPr lang="en-US" sz="1600" b="1" kern="1200" dirty="0" err="1" smtClean="0">
                <a:solidFill>
                  <a:schemeClr val="tx1"/>
                </a:solidFill>
                <a:latin typeface="+mn-lt"/>
                <a:ea typeface="+mn-ea"/>
                <a:cs typeface="+mn-cs"/>
              </a:rPr>
              <a:t>Whic</a:t>
            </a:r>
            <a:r>
              <a:rPr lang="en-US" sz="1600" b="1" kern="1200" dirty="0" smtClean="0">
                <a:solidFill>
                  <a:schemeClr val="tx1"/>
                </a:solidFill>
                <a:latin typeface="+mn-lt"/>
                <a:ea typeface="+mn-ea"/>
                <a:cs typeface="+mn-cs"/>
              </a:rPr>
              <a:t> is a vegetable?","Rose","Lili","</a:t>
            </a:r>
            <a:r>
              <a:rPr lang="en-US" sz="1600" b="1" kern="1200" dirty="0" err="1" smtClean="0">
                <a:solidFill>
                  <a:schemeClr val="tx1"/>
                </a:solidFill>
                <a:latin typeface="+mn-lt"/>
                <a:ea typeface="+mn-ea"/>
                <a:cs typeface="+mn-cs"/>
              </a:rPr>
              <a:t>Dhalia</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Potato","Potato</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Question q3=</a:t>
            </a:r>
            <a:r>
              <a:rPr lang="en-US" sz="1600" b="1" kern="1200" dirty="0" smtClean="0">
                <a:solidFill>
                  <a:schemeClr val="tx1"/>
                </a:solidFill>
                <a:latin typeface="+mn-lt"/>
                <a:ea typeface="+mn-ea"/>
                <a:cs typeface="+mn-cs"/>
              </a:rPr>
              <a:t>new Question("Which is an animal?","Mango","Cat","Banana","</a:t>
            </a:r>
            <a:r>
              <a:rPr lang="en-US" sz="1600" b="1" kern="1200" dirty="0" err="1" smtClean="0">
                <a:solidFill>
                  <a:schemeClr val="tx1"/>
                </a:solidFill>
                <a:latin typeface="+mn-lt"/>
                <a:ea typeface="+mn-ea"/>
                <a:cs typeface="+mn-cs"/>
              </a:rPr>
              <a:t>Brinjal</a:t>
            </a:r>
            <a:r>
              <a:rPr lang="en-US" sz="1600" b="1" kern="1200" dirty="0" smtClean="0">
                <a:solidFill>
                  <a:schemeClr val="tx1"/>
                </a:solidFill>
                <a:latin typeface="+mn-lt"/>
                <a:ea typeface="+mn-ea"/>
                <a:cs typeface="+mn-cs"/>
              </a:rPr>
              <a:t>","Cat");</a:t>
            </a:r>
          </a:p>
          <a:p>
            <a:r>
              <a:rPr lang="en-US" sz="1600" u="sng" kern="1200" dirty="0" err="1" smtClean="0">
                <a:solidFill>
                  <a:schemeClr val="tx1"/>
                </a:solidFill>
                <a:latin typeface="+mn-lt"/>
                <a:ea typeface="+mn-ea"/>
                <a:cs typeface="+mn-cs"/>
              </a:rPr>
              <a:t>HashMap</a:t>
            </a:r>
            <a:r>
              <a:rPr lang="en-US" sz="1600" u="sng" kern="1200" dirty="0" smtClean="0">
                <a:solidFill>
                  <a:schemeClr val="tx1"/>
                </a:solidFill>
                <a:latin typeface="+mn-lt"/>
                <a:ea typeface="+mn-ea"/>
                <a:cs typeface="+mn-cs"/>
              </a:rPr>
              <a:t> map=</a:t>
            </a:r>
            <a:r>
              <a:rPr lang="en-US" sz="1600" b="1" u="sng" kern="1200" dirty="0" smtClean="0">
                <a:solidFill>
                  <a:schemeClr val="tx1"/>
                </a:solidFill>
                <a:latin typeface="+mn-lt"/>
                <a:ea typeface="+mn-ea"/>
                <a:cs typeface="+mn-cs"/>
              </a:rPr>
              <a:t>new </a:t>
            </a:r>
            <a:r>
              <a:rPr lang="en-US" sz="1600" b="1" u="sng" kern="1200" dirty="0" err="1" smtClean="0">
                <a:solidFill>
                  <a:schemeClr val="tx1"/>
                </a:solidFill>
                <a:latin typeface="+mn-lt"/>
                <a:ea typeface="+mn-ea"/>
                <a:cs typeface="+mn-cs"/>
              </a:rPr>
              <a:t>HashMap</a:t>
            </a:r>
            <a:r>
              <a:rPr lang="en-US" sz="1600" b="1" u="sng" kern="1200" dirty="0" smtClean="0">
                <a:solidFill>
                  <a:schemeClr val="tx1"/>
                </a:solidFill>
                <a:latin typeface="+mn-lt"/>
                <a:ea typeface="+mn-ea"/>
                <a:cs typeface="+mn-cs"/>
              </a:rPr>
              <a:t>();</a:t>
            </a:r>
          </a:p>
          <a:p>
            <a:r>
              <a:rPr lang="en-US" sz="1600" u="sng" kern="1200" dirty="0" err="1" smtClean="0">
                <a:solidFill>
                  <a:schemeClr val="tx1"/>
                </a:solidFill>
                <a:latin typeface="+mn-lt"/>
                <a:ea typeface="+mn-ea"/>
                <a:cs typeface="+mn-cs"/>
              </a:rPr>
              <a:t>map.put</a:t>
            </a:r>
            <a:r>
              <a:rPr lang="en-US" sz="1600" u="sng" kern="1200" dirty="0" smtClean="0">
                <a:solidFill>
                  <a:schemeClr val="tx1"/>
                </a:solidFill>
                <a:latin typeface="+mn-lt"/>
                <a:ea typeface="+mn-ea"/>
                <a:cs typeface="+mn-cs"/>
              </a:rPr>
              <a:t>(1,q1);</a:t>
            </a:r>
          </a:p>
          <a:p>
            <a:r>
              <a:rPr lang="en-US" sz="1600" u="sng" kern="1200" dirty="0" err="1" smtClean="0">
                <a:solidFill>
                  <a:schemeClr val="tx1"/>
                </a:solidFill>
                <a:latin typeface="+mn-lt"/>
                <a:ea typeface="+mn-ea"/>
                <a:cs typeface="+mn-cs"/>
              </a:rPr>
              <a:t>map.put</a:t>
            </a:r>
            <a:r>
              <a:rPr lang="en-US" sz="1600" u="sng" kern="1200" dirty="0" smtClean="0">
                <a:solidFill>
                  <a:schemeClr val="tx1"/>
                </a:solidFill>
                <a:latin typeface="+mn-lt"/>
                <a:ea typeface="+mn-ea"/>
                <a:cs typeface="+mn-cs"/>
              </a:rPr>
              <a:t>(2,q2);</a:t>
            </a:r>
          </a:p>
          <a:p>
            <a:r>
              <a:rPr lang="en-US" sz="1600" u="sng" kern="1200" dirty="0" err="1" smtClean="0">
                <a:solidFill>
                  <a:schemeClr val="tx1"/>
                </a:solidFill>
                <a:latin typeface="+mn-lt"/>
                <a:ea typeface="+mn-ea"/>
                <a:cs typeface="+mn-cs"/>
              </a:rPr>
              <a:t>map.put</a:t>
            </a:r>
            <a:r>
              <a:rPr lang="en-US" sz="1600" u="sng" kern="1200" dirty="0" smtClean="0">
                <a:solidFill>
                  <a:schemeClr val="tx1"/>
                </a:solidFill>
                <a:latin typeface="+mn-lt"/>
                <a:ea typeface="+mn-ea"/>
                <a:cs typeface="+mn-cs"/>
              </a:rPr>
              <a:t>(3,q3);</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question no: ( 1-3) ");</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qno</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Question selected=(Question)</a:t>
            </a:r>
            <a:r>
              <a:rPr lang="en-US" sz="1600" kern="1200" dirty="0" err="1" smtClean="0">
                <a:solidFill>
                  <a:schemeClr val="tx1"/>
                </a:solidFill>
                <a:latin typeface="+mn-lt"/>
                <a:ea typeface="+mn-ea"/>
                <a:cs typeface="+mn-cs"/>
              </a:rPr>
              <a:t>map.get</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qno</a:t>
            </a:r>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selected.getQuestion</a:t>
            </a:r>
            <a:r>
              <a:rPr lang="en-US" sz="1600" b="1" i="1"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(selected.getOption1());</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(selected.getOption2());</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(selected.getOption3());</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(selected.getOption4());</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answer:");</a:t>
            </a:r>
          </a:p>
          <a:p>
            <a:r>
              <a:rPr lang="en-US" sz="1600" kern="1200" dirty="0" smtClean="0">
                <a:solidFill>
                  <a:schemeClr val="tx1"/>
                </a:solidFill>
                <a:latin typeface="+mn-lt"/>
                <a:ea typeface="+mn-ea"/>
                <a:cs typeface="+mn-cs"/>
              </a:rPr>
              <a:t>String answer=</a:t>
            </a:r>
            <a:r>
              <a:rPr lang="en-US" sz="1600" kern="1200" dirty="0" err="1" smtClean="0">
                <a:solidFill>
                  <a:schemeClr val="tx1"/>
                </a:solidFill>
                <a:latin typeface="+mn-lt"/>
                <a:ea typeface="+mn-ea"/>
                <a:cs typeface="+mn-cs"/>
              </a:rPr>
              <a:t>sc.next</a:t>
            </a:r>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answer.equals</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selected.correctOption</a:t>
            </a:r>
            <a:r>
              <a:rPr lang="en-US" sz="1600" b="1"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("Correct Answer");</a:t>
            </a:r>
          </a:p>
          <a:p>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("Wrong Answer");</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("Correct Answer is:"+</a:t>
            </a:r>
            <a:r>
              <a:rPr lang="en-US" sz="1600" b="1" i="1" kern="1200" dirty="0" err="1" smtClean="0">
                <a:solidFill>
                  <a:schemeClr val="tx1"/>
                </a:solidFill>
                <a:latin typeface="+mn-lt"/>
                <a:ea typeface="+mn-ea"/>
                <a:cs typeface="+mn-cs"/>
              </a:rPr>
              <a:t>selected.correctOption</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26</a:t>
            </a:fld>
            <a:endParaRPr lang="en-US"/>
          </a:p>
        </p:txBody>
      </p:sp>
    </p:spTree>
    <p:extLst>
      <p:ext uri="{BB962C8B-B14F-4D97-AF65-F5344CB8AC3E}">
        <p14:creationId xmlns:p14="http://schemas.microsoft.com/office/powerpoint/2010/main" val="280002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–25  (Parallel Execution using Multi Threading)</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 </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number of '$' need to be printed</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Enter no. of '*' to be printed:</a:t>
            </a:r>
          </a:p>
          <a:p>
            <a:r>
              <a:rPr lang="en-US" sz="1600" kern="1200" dirty="0" smtClean="0">
                <a:solidFill>
                  <a:schemeClr val="tx1"/>
                </a:solidFill>
                <a:latin typeface="+mn-lt"/>
                <a:ea typeface="+mn-ea"/>
                <a:cs typeface="+mn-cs"/>
              </a:rPr>
              <a:t>3</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-1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Complete Code Solution</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class Child extends Thread</a:t>
            </a:r>
          </a:p>
          <a:p>
            <a:r>
              <a:rPr lang="en-US" sz="1600"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stars;</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Child(</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stars)</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super();</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this.stars</a:t>
            </a:r>
            <a:r>
              <a:rPr lang="en-US" sz="1600" b="1" kern="1200" dirty="0" smtClean="0">
                <a:solidFill>
                  <a:schemeClr val="tx1"/>
                </a:solidFill>
                <a:latin typeface="+mn-lt"/>
                <a:ea typeface="+mn-ea"/>
                <a:cs typeface="+mn-cs"/>
              </a:rPr>
              <a:t>=stars;</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void run()</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stars;i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try</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Thread.</a:t>
            </a:r>
            <a:r>
              <a:rPr lang="en-US" sz="1600" i="1" kern="1200" dirty="0" err="1" smtClean="0">
                <a:solidFill>
                  <a:schemeClr val="tx1"/>
                </a:solidFill>
                <a:latin typeface="+mn-lt"/>
                <a:ea typeface="+mn-ea"/>
                <a:cs typeface="+mn-cs"/>
              </a:rPr>
              <a:t>sleep</a:t>
            </a:r>
            <a:r>
              <a:rPr lang="en-US" sz="1600" i="1" kern="1200" dirty="0" smtClean="0">
                <a:solidFill>
                  <a:schemeClr val="tx1"/>
                </a:solidFill>
                <a:latin typeface="+mn-lt"/>
                <a:ea typeface="+mn-ea"/>
                <a:cs typeface="+mn-cs"/>
              </a:rPr>
              <a:t>(1000);</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catch(</a:t>
            </a:r>
            <a:r>
              <a:rPr lang="en-US" sz="1600" b="1" kern="1200" dirty="0" err="1" smtClean="0">
                <a:solidFill>
                  <a:schemeClr val="tx1"/>
                </a:solidFill>
                <a:latin typeface="+mn-lt"/>
                <a:ea typeface="+mn-ea"/>
                <a:cs typeface="+mn-cs"/>
              </a:rPr>
              <a:t>InterruptedException</a:t>
            </a:r>
            <a:r>
              <a:rPr lang="en-US" sz="1600" b="1" kern="1200" dirty="0" smtClean="0">
                <a:solidFill>
                  <a:schemeClr val="tx1"/>
                </a:solidFill>
                <a:latin typeface="+mn-lt"/>
                <a:ea typeface="+mn-ea"/>
                <a:cs typeface="+mn-cs"/>
              </a:rPr>
              <a:t> e)</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MultiThreadingProblem</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number of '$' need to be printed");</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dollars=</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no. of '*' to be printed:");</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stars=</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Child t=</a:t>
            </a:r>
            <a:r>
              <a:rPr lang="en-US" sz="1600" b="1" kern="1200" dirty="0" smtClean="0">
                <a:solidFill>
                  <a:schemeClr val="tx1"/>
                </a:solidFill>
                <a:latin typeface="+mn-lt"/>
                <a:ea typeface="+mn-ea"/>
                <a:cs typeface="+mn-cs"/>
              </a:rPr>
              <a:t>new Child(stars);</a:t>
            </a:r>
          </a:p>
          <a:p>
            <a:r>
              <a:rPr lang="en-US" sz="1600" kern="1200" dirty="0" err="1" smtClean="0">
                <a:solidFill>
                  <a:schemeClr val="tx1"/>
                </a:solidFill>
                <a:latin typeface="+mn-lt"/>
                <a:ea typeface="+mn-ea"/>
                <a:cs typeface="+mn-cs"/>
              </a:rPr>
              <a:t>t.start</a:t>
            </a:r>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dollars;i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try</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Thread.</a:t>
            </a:r>
            <a:r>
              <a:rPr lang="en-US" sz="1600" i="1" kern="1200" dirty="0" err="1" smtClean="0">
                <a:solidFill>
                  <a:schemeClr val="tx1"/>
                </a:solidFill>
                <a:latin typeface="+mn-lt"/>
                <a:ea typeface="+mn-ea"/>
                <a:cs typeface="+mn-cs"/>
              </a:rPr>
              <a:t>sleep</a:t>
            </a:r>
            <a:r>
              <a:rPr lang="en-US" sz="1600" i="1" kern="1200" dirty="0" smtClean="0">
                <a:solidFill>
                  <a:schemeClr val="tx1"/>
                </a:solidFill>
                <a:latin typeface="+mn-lt"/>
                <a:ea typeface="+mn-ea"/>
                <a:cs typeface="+mn-cs"/>
              </a:rPr>
              <a:t>(500);</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catch(</a:t>
            </a:r>
            <a:r>
              <a:rPr lang="en-US" sz="1600" b="1" kern="1200" dirty="0" err="1" smtClean="0">
                <a:solidFill>
                  <a:schemeClr val="tx1"/>
                </a:solidFill>
                <a:latin typeface="+mn-lt"/>
                <a:ea typeface="+mn-ea"/>
                <a:cs typeface="+mn-cs"/>
              </a:rPr>
              <a:t>InterruptedException</a:t>
            </a:r>
            <a:r>
              <a:rPr lang="en-US" sz="1600" b="1" kern="1200" dirty="0" smtClean="0">
                <a:solidFill>
                  <a:schemeClr val="tx1"/>
                </a:solidFill>
                <a:latin typeface="+mn-lt"/>
                <a:ea typeface="+mn-ea"/>
                <a:cs typeface="+mn-cs"/>
              </a:rPr>
              <a:t> e)</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27</a:t>
            </a:fld>
            <a:endParaRPr lang="en-US"/>
          </a:p>
        </p:txBody>
      </p:sp>
    </p:spTree>
    <p:extLst>
      <p:ext uri="{BB962C8B-B14F-4D97-AF65-F5344CB8AC3E}">
        <p14:creationId xmlns:p14="http://schemas.microsoft.com/office/powerpoint/2010/main" val="1480853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–26  (Compare Two Random Numbers)</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Output -1 </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First Random Number=7</a:t>
            </a:r>
          </a:p>
          <a:p>
            <a:r>
              <a:rPr lang="en-US" sz="1600" kern="1200" dirty="0" smtClean="0">
                <a:solidFill>
                  <a:schemeClr val="tx1"/>
                </a:solidFill>
                <a:latin typeface="+mn-lt"/>
                <a:ea typeface="+mn-ea"/>
                <a:cs typeface="+mn-cs"/>
              </a:rPr>
              <a:t>Second Random Number=3</a:t>
            </a:r>
          </a:p>
          <a:p>
            <a:r>
              <a:rPr lang="en-US" sz="1600" kern="1200" dirty="0" smtClean="0">
                <a:solidFill>
                  <a:schemeClr val="tx1"/>
                </a:solidFill>
                <a:latin typeface="+mn-lt"/>
                <a:ea typeface="+mn-ea"/>
                <a:cs typeface="+mn-cs"/>
              </a:rPr>
              <a:t>The random numbers were different!</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Output –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First Random Number=3</a:t>
            </a:r>
          </a:p>
          <a:p>
            <a:r>
              <a:rPr lang="en-US" sz="1600" kern="1200" dirty="0" smtClean="0">
                <a:solidFill>
                  <a:schemeClr val="tx1"/>
                </a:solidFill>
                <a:latin typeface="+mn-lt"/>
                <a:ea typeface="+mn-ea"/>
                <a:cs typeface="+mn-cs"/>
              </a:rPr>
              <a:t>Second Random Number=3</a:t>
            </a:r>
          </a:p>
          <a:p>
            <a:r>
              <a:rPr lang="en-US" sz="1600" kern="1200" dirty="0" smtClean="0">
                <a:solidFill>
                  <a:schemeClr val="tx1"/>
                </a:solidFill>
                <a:latin typeface="+mn-lt"/>
                <a:ea typeface="+mn-ea"/>
                <a:cs typeface="+mn-cs"/>
              </a:rPr>
              <a:t>The random numbers were Same</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Complete</a:t>
            </a:r>
            <a:r>
              <a:rPr lang="en-US" sz="1600" kern="1200" baseline="0" dirty="0" smtClean="0">
                <a:solidFill>
                  <a:schemeClr val="tx1"/>
                </a:solidFill>
                <a:latin typeface="+mn-lt"/>
                <a:ea typeface="+mn-ea"/>
                <a:cs typeface="+mn-cs"/>
              </a:rPr>
              <a:t> Code Solution</a:t>
            </a:r>
          </a:p>
          <a:p>
            <a:r>
              <a:rPr lang="en-US" sz="1600" kern="1200" baseline="0" dirty="0" smtClean="0">
                <a:solidFill>
                  <a:schemeClr val="tx1"/>
                </a:solidFill>
                <a:latin typeface="+mn-lt"/>
                <a:ea typeface="+mn-ea"/>
                <a:cs typeface="+mn-cs"/>
              </a:rPr>
              <a:t>--------------------------------------------------------------------</a:t>
            </a:r>
          </a:p>
          <a:p>
            <a:endParaRPr lang="en-US" sz="1600" kern="1200" baseline="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java.util.Random</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TwoRandomNumbers</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 ( 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Random r = </a:t>
            </a:r>
            <a:r>
              <a:rPr lang="en-US" sz="1600" b="1" kern="1200" dirty="0" smtClean="0">
                <a:solidFill>
                  <a:schemeClr val="tx1"/>
                </a:solidFill>
                <a:latin typeface="+mn-lt"/>
                <a:ea typeface="+mn-ea"/>
                <a:cs typeface="+mn-cs"/>
              </a:rPr>
              <a:t>new Random();</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num1 = 1 + </a:t>
            </a:r>
            <a:r>
              <a:rPr lang="en-US" sz="1600" b="1" kern="1200" dirty="0" err="1" smtClean="0">
                <a:solidFill>
                  <a:schemeClr val="tx1"/>
                </a:solidFill>
                <a:latin typeface="+mn-lt"/>
                <a:ea typeface="+mn-ea"/>
                <a:cs typeface="+mn-cs"/>
              </a:rPr>
              <a:t>r.nextInt</a:t>
            </a:r>
            <a:r>
              <a:rPr lang="en-US" sz="1600" b="1" kern="1200" dirty="0" smtClean="0">
                <a:solidFill>
                  <a:schemeClr val="tx1"/>
                </a:solidFill>
                <a:latin typeface="+mn-lt"/>
                <a:ea typeface="+mn-ea"/>
                <a:cs typeface="+mn-cs"/>
              </a:rPr>
              <a:t>(10);</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num2 = 1 + </a:t>
            </a:r>
            <a:r>
              <a:rPr lang="en-US" sz="1600" b="1" kern="1200" dirty="0" err="1" smtClean="0">
                <a:solidFill>
                  <a:schemeClr val="tx1"/>
                </a:solidFill>
                <a:latin typeface="+mn-lt"/>
                <a:ea typeface="+mn-ea"/>
                <a:cs typeface="+mn-cs"/>
              </a:rPr>
              <a:t>r.nextInt</a:t>
            </a:r>
            <a:r>
              <a:rPr lang="en-US" sz="1600" b="1" kern="1200" dirty="0" smtClean="0">
                <a:solidFill>
                  <a:schemeClr val="tx1"/>
                </a:solidFill>
                <a:latin typeface="+mn-lt"/>
                <a:ea typeface="+mn-ea"/>
                <a:cs typeface="+mn-cs"/>
              </a:rPr>
              <a:t>(10);</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("First Random Number="+num1);</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("Second Random Number="+num2);</a:t>
            </a:r>
          </a:p>
          <a:p>
            <a:r>
              <a:rPr lang="en-US" sz="1600" b="1" kern="1200" dirty="0" smtClean="0">
                <a:solidFill>
                  <a:schemeClr val="tx1"/>
                </a:solidFill>
                <a:latin typeface="+mn-lt"/>
                <a:ea typeface="+mn-ea"/>
                <a:cs typeface="+mn-cs"/>
              </a:rPr>
              <a:t>if ( num1 == num2 )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"The random numbers were the same!" );</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 ( num1 != num2 )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"The random numbers were different!"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28</a:t>
            </a:fld>
            <a:endParaRPr lang="en-US"/>
          </a:p>
        </p:txBody>
      </p:sp>
    </p:spTree>
    <p:extLst>
      <p:ext uri="{BB962C8B-B14F-4D97-AF65-F5344CB8AC3E}">
        <p14:creationId xmlns:p14="http://schemas.microsoft.com/office/powerpoint/2010/main" val="2727310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–27  (Dice Game)</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Output -1 </a:t>
            </a:r>
          </a:p>
          <a:p>
            <a:r>
              <a:rPr lang="en-US" sz="1600" kern="1200" dirty="0" smtClean="0">
                <a:solidFill>
                  <a:schemeClr val="tx1"/>
                </a:solidFill>
                <a:latin typeface="+mn-lt"/>
                <a:ea typeface="+mn-ea"/>
                <a:cs typeface="+mn-cs"/>
              </a:rPr>
              <a:t>Roll Dice :</a:t>
            </a:r>
          </a:p>
          <a:p>
            <a:r>
              <a:rPr lang="en-US" sz="1600" kern="1200" dirty="0" smtClean="0">
                <a:solidFill>
                  <a:schemeClr val="tx1"/>
                </a:solidFill>
                <a:latin typeface="+mn-lt"/>
                <a:ea typeface="+mn-ea"/>
                <a:cs typeface="+mn-cs"/>
              </a:rPr>
              <a:t>Number is :2</a:t>
            </a:r>
          </a:p>
          <a:p>
            <a:r>
              <a:rPr lang="en-US" sz="1600" kern="1200" dirty="0" smtClean="0">
                <a:solidFill>
                  <a:schemeClr val="tx1"/>
                </a:solidFill>
                <a:latin typeface="+mn-lt"/>
                <a:ea typeface="+mn-ea"/>
                <a:cs typeface="+mn-cs"/>
              </a:rPr>
              <a:t>Roll Dice again:</a:t>
            </a:r>
          </a:p>
          <a:p>
            <a:r>
              <a:rPr lang="en-US" sz="1600" kern="1200" dirty="0" smtClean="0">
                <a:solidFill>
                  <a:schemeClr val="tx1"/>
                </a:solidFill>
                <a:latin typeface="+mn-lt"/>
                <a:ea typeface="+mn-ea"/>
                <a:cs typeface="+mn-cs"/>
              </a:rPr>
              <a:t>Number is :5</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Points=3</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Output –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Roll Dice :</a:t>
            </a:r>
          </a:p>
          <a:p>
            <a:r>
              <a:rPr lang="en-US" sz="1600" kern="1200" dirty="0" smtClean="0">
                <a:solidFill>
                  <a:schemeClr val="tx1"/>
                </a:solidFill>
                <a:latin typeface="+mn-lt"/>
                <a:ea typeface="+mn-ea"/>
                <a:cs typeface="+mn-cs"/>
              </a:rPr>
              <a:t>Number is :3</a:t>
            </a:r>
          </a:p>
          <a:p>
            <a:r>
              <a:rPr lang="en-US" sz="1600" kern="1200" dirty="0" smtClean="0">
                <a:solidFill>
                  <a:schemeClr val="tx1"/>
                </a:solidFill>
                <a:latin typeface="+mn-lt"/>
                <a:ea typeface="+mn-ea"/>
                <a:cs typeface="+mn-cs"/>
              </a:rPr>
              <a:t>Roll Dice again:</a:t>
            </a:r>
          </a:p>
          <a:p>
            <a:r>
              <a:rPr lang="en-US" sz="1600" kern="1200" dirty="0" smtClean="0">
                <a:solidFill>
                  <a:schemeClr val="tx1"/>
                </a:solidFill>
                <a:latin typeface="+mn-lt"/>
                <a:ea typeface="+mn-ea"/>
                <a:cs typeface="+mn-cs"/>
              </a:rPr>
              <a:t>Number is :3</a:t>
            </a:r>
          </a:p>
          <a:p>
            <a:r>
              <a:rPr lang="en-US" sz="1600" kern="1200" dirty="0" smtClean="0">
                <a:solidFill>
                  <a:schemeClr val="tx1"/>
                </a:solidFill>
                <a:latin typeface="+mn-lt"/>
                <a:ea typeface="+mn-ea"/>
                <a:cs typeface="+mn-cs"/>
              </a:rPr>
              <a:t>Points=6</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Complete</a:t>
            </a:r>
            <a:r>
              <a:rPr lang="en-US" sz="1600" kern="1200" baseline="0" dirty="0" smtClean="0">
                <a:solidFill>
                  <a:schemeClr val="tx1"/>
                </a:solidFill>
                <a:latin typeface="+mn-lt"/>
                <a:ea typeface="+mn-ea"/>
                <a:cs typeface="+mn-cs"/>
              </a:rPr>
              <a:t> Code Solution</a:t>
            </a:r>
          </a:p>
          <a:p>
            <a:r>
              <a:rPr lang="en-US" sz="1600" kern="1200" baseline="0" dirty="0" smtClean="0">
                <a:solidFill>
                  <a:schemeClr val="tx1"/>
                </a:solidFill>
                <a:latin typeface="+mn-lt"/>
                <a:ea typeface="+mn-ea"/>
                <a:cs typeface="+mn-cs"/>
              </a:rPr>
              <a:t>--------------------------------------------------------------------</a:t>
            </a:r>
          </a:p>
          <a:p>
            <a:endParaRPr lang="en-US" sz="1600" kern="1200" baseline="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DiceGame</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Random r1=</a:t>
            </a:r>
            <a:r>
              <a:rPr lang="en-US" sz="1600" b="1" kern="1200" dirty="0" smtClean="0">
                <a:solidFill>
                  <a:schemeClr val="tx1"/>
                </a:solidFill>
                <a:latin typeface="+mn-lt"/>
                <a:ea typeface="+mn-ea"/>
                <a:cs typeface="+mn-cs"/>
              </a:rPr>
              <a:t>new Random();</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("Roll Dice :");</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num1=r1.nextInt(6);</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("Number is :"+num1);</a:t>
            </a:r>
          </a:p>
          <a:p>
            <a:r>
              <a:rPr lang="en-US" sz="1600" kern="1200" dirty="0" smtClean="0">
                <a:solidFill>
                  <a:schemeClr val="tx1"/>
                </a:solidFill>
                <a:latin typeface="+mn-lt"/>
                <a:ea typeface="+mn-ea"/>
                <a:cs typeface="+mn-cs"/>
              </a:rPr>
              <a:t>Random r2=</a:t>
            </a:r>
            <a:r>
              <a:rPr lang="en-US" sz="1600" b="1" kern="1200" dirty="0" smtClean="0">
                <a:solidFill>
                  <a:schemeClr val="tx1"/>
                </a:solidFill>
                <a:latin typeface="+mn-lt"/>
                <a:ea typeface="+mn-ea"/>
                <a:cs typeface="+mn-cs"/>
              </a:rPr>
              <a:t>new Random();</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("Roll Dice again:");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num2=r2.nextInt(6);</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("Number is :"+num2);</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if(num1%2==0 &amp;&amp; num2%2==0)</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("Points="+(num1+num2));</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if(num1&gt;num2)</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("Points="+(num1-num2));</a:t>
            </a:r>
          </a:p>
          <a:p>
            <a:r>
              <a:rPr lang="en-US" sz="1600" b="1" kern="1200" dirty="0" smtClean="0">
                <a:solidFill>
                  <a:schemeClr val="tx1"/>
                </a:solidFill>
                <a:latin typeface="+mn-lt"/>
                <a:ea typeface="+mn-ea"/>
                <a:cs typeface="+mn-cs"/>
              </a:rPr>
              <a:t>else</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("Points="+(num2-num1));</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29</a:t>
            </a:fld>
            <a:endParaRPr lang="en-US"/>
          </a:p>
        </p:txBody>
      </p:sp>
    </p:spTree>
    <p:extLst>
      <p:ext uri="{BB962C8B-B14F-4D97-AF65-F5344CB8AC3E}">
        <p14:creationId xmlns:p14="http://schemas.microsoft.com/office/powerpoint/2010/main" val="242316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–28  (Validate PIN)</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WELCOME TO THE BANK OF MITCHELL.</a:t>
            </a:r>
          </a:p>
          <a:p>
            <a:r>
              <a:rPr lang="en-US" sz="1600" kern="1200" dirty="0" smtClean="0">
                <a:solidFill>
                  <a:schemeClr val="tx1"/>
                </a:solidFill>
                <a:latin typeface="+mn-lt"/>
                <a:ea typeface="+mn-ea"/>
                <a:cs typeface="+mn-cs"/>
              </a:rPr>
              <a:t>ENTER YOUR PIN: 33</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INCORRECT PIN. TRY AGAIN.</a:t>
            </a:r>
          </a:p>
          <a:p>
            <a:r>
              <a:rPr lang="en-US" sz="1600" kern="1200" dirty="0" smtClean="0">
                <a:solidFill>
                  <a:schemeClr val="tx1"/>
                </a:solidFill>
                <a:latin typeface="+mn-lt"/>
                <a:ea typeface="+mn-ea"/>
                <a:cs typeface="+mn-cs"/>
              </a:rPr>
              <a:t>ENTER YOUR PIN: 45</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INCORRECT PIN. TRY AGAIN.</a:t>
            </a:r>
          </a:p>
          <a:p>
            <a:r>
              <a:rPr lang="en-US" sz="1600" kern="1200" dirty="0" smtClean="0">
                <a:solidFill>
                  <a:schemeClr val="tx1"/>
                </a:solidFill>
                <a:latin typeface="+mn-lt"/>
                <a:ea typeface="+mn-ea"/>
                <a:cs typeface="+mn-cs"/>
              </a:rPr>
              <a:t>ENTER YOUR PIN: 55</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INCORRECT PIN. TRY AGAIN.</a:t>
            </a:r>
          </a:p>
          <a:p>
            <a:r>
              <a:rPr lang="en-US" sz="1600" kern="1200" dirty="0" smtClean="0">
                <a:solidFill>
                  <a:schemeClr val="tx1"/>
                </a:solidFill>
                <a:latin typeface="+mn-lt"/>
                <a:ea typeface="+mn-ea"/>
                <a:cs typeface="+mn-cs"/>
              </a:rPr>
              <a:t>ENTER YOUR PIN: 55</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INCORRECT PIN. TRY AGAIN.</a:t>
            </a:r>
          </a:p>
          <a:p>
            <a:r>
              <a:rPr lang="en-US" sz="1600" kern="1200" dirty="0" smtClean="0">
                <a:solidFill>
                  <a:schemeClr val="tx1"/>
                </a:solidFill>
                <a:latin typeface="+mn-lt"/>
                <a:ea typeface="+mn-ea"/>
                <a:cs typeface="+mn-cs"/>
              </a:rPr>
              <a:t>ENTER YOUR PIN: 55</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INCORRECT PIN. TRY AGAIN.</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a:t>
            </a:r>
            <a:r>
              <a:rPr lang="en-US" sz="1600" b="1" kern="1200" baseline="0" dirty="0" smtClean="0">
                <a:solidFill>
                  <a:schemeClr val="tx1"/>
                </a:solidFill>
                <a:latin typeface="+mn-lt"/>
                <a:ea typeface="+mn-ea"/>
                <a:cs typeface="+mn-cs"/>
              </a:rPr>
              <a:t> Output – 1</a:t>
            </a:r>
          </a:p>
          <a:p>
            <a:pPr marL="0" marR="0" indent="0" algn="l" defTabSz="1257117"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ENTER YOUR PIN: 12345</a:t>
            </a:r>
          </a:p>
          <a:p>
            <a:r>
              <a:rPr lang="en-US" sz="1600" kern="1200" dirty="0" smtClean="0">
                <a:solidFill>
                  <a:schemeClr val="tx1"/>
                </a:solidFill>
                <a:latin typeface="+mn-lt"/>
                <a:ea typeface="+mn-ea"/>
                <a:cs typeface="+mn-cs"/>
              </a:rPr>
              <a:t>PIN ACCEPTED. YOU NOW HAVE ACCESS TO YOUR ACCOUNT.</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ValidatePin</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 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Scanner </a:t>
            </a:r>
            <a:r>
              <a:rPr lang="en-US" sz="1600" u="sng" kern="1200" dirty="0" smtClean="0">
                <a:solidFill>
                  <a:schemeClr val="tx1"/>
                </a:solidFill>
                <a:latin typeface="+mn-lt"/>
                <a:ea typeface="+mn-ea"/>
                <a:cs typeface="+mn-cs"/>
              </a:rPr>
              <a:t>keyboard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pin = 12345;</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("WELCOME TO THE BANK OF MITCHELL.");</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("ENTER YOUR PIN: ");</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entry = </a:t>
            </a:r>
            <a:r>
              <a:rPr lang="en-US" sz="1600" b="1" kern="1200" dirty="0" err="1" smtClean="0">
                <a:solidFill>
                  <a:schemeClr val="tx1"/>
                </a:solidFill>
                <a:latin typeface="+mn-lt"/>
                <a:ea typeface="+mn-ea"/>
                <a:cs typeface="+mn-cs"/>
              </a:rPr>
              <a:t>keyboard.nextInt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while ( entry != pin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nINCORRECT</a:t>
            </a:r>
            <a:r>
              <a:rPr lang="en-US" sz="1600" b="1" i="1" kern="1200" dirty="0" smtClean="0">
                <a:solidFill>
                  <a:schemeClr val="tx1"/>
                </a:solidFill>
                <a:latin typeface="+mn-lt"/>
                <a:ea typeface="+mn-ea"/>
                <a:cs typeface="+mn-cs"/>
              </a:rPr>
              <a:t> PIN. TRY AGAIN.");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("ENTER YOUR PIN: ");</a:t>
            </a:r>
          </a:p>
          <a:p>
            <a:r>
              <a:rPr lang="en-US" sz="1600" kern="1200" dirty="0" smtClean="0">
                <a:solidFill>
                  <a:schemeClr val="tx1"/>
                </a:solidFill>
                <a:latin typeface="+mn-lt"/>
                <a:ea typeface="+mn-ea"/>
                <a:cs typeface="+mn-cs"/>
              </a:rPr>
              <a:t>entry = </a:t>
            </a:r>
            <a:r>
              <a:rPr lang="en-US" sz="1600" kern="1200" dirty="0" err="1" smtClean="0">
                <a:solidFill>
                  <a:schemeClr val="tx1"/>
                </a:solidFill>
                <a:latin typeface="+mn-lt"/>
                <a:ea typeface="+mn-ea"/>
                <a:cs typeface="+mn-cs"/>
              </a:rPr>
              <a:t>keyboard.nextInt</a:t>
            </a:r>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nPIN</a:t>
            </a:r>
            <a:r>
              <a:rPr lang="en-US" sz="1600" b="1" i="1" kern="1200" dirty="0" smtClean="0">
                <a:solidFill>
                  <a:schemeClr val="tx1"/>
                </a:solidFill>
                <a:latin typeface="+mn-lt"/>
                <a:ea typeface="+mn-ea"/>
                <a:cs typeface="+mn-cs"/>
              </a:rPr>
              <a:t> ACCEPTED. YOU NOW HAVE ACCESS TO YOUR ACCOUNT.");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30</a:t>
            </a:fld>
            <a:endParaRPr lang="en-US"/>
          </a:p>
        </p:txBody>
      </p:sp>
    </p:spTree>
    <p:extLst>
      <p:ext uri="{BB962C8B-B14F-4D97-AF65-F5344CB8AC3E}">
        <p14:creationId xmlns:p14="http://schemas.microsoft.com/office/powerpoint/2010/main" val="18508407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–29  (Right Angle Tringle)</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the value of the sides</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Side 1 : 3</a:t>
            </a:r>
          </a:p>
          <a:p>
            <a:r>
              <a:rPr lang="en-US" sz="1600" kern="1200" dirty="0" smtClean="0">
                <a:solidFill>
                  <a:schemeClr val="tx1"/>
                </a:solidFill>
                <a:latin typeface="+mn-lt"/>
                <a:ea typeface="+mn-ea"/>
                <a:cs typeface="+mn-cs"/>
              </a:rPr>
              <a:t>Side 2 : 2</a:t>
            </a:r>
          </a:p>
          <a:p>
            <a:r>
              <a:rPr lang="en-US" sz="1600" kern="1200" dirty="0" smtClean="0">
                <a:solidFill>
                  <a:schemeClr val="tx1"/>
                </a:solidFill>
                <a:latin typeface="+mn-lt"/>
                <a:ea typeface="+mn-ea"/>
                <a:cs typeface="+mn-cs"/>
              </a:rPr>
              <a:t>Side 3 : 5</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a:t>
            </a:r>
            <a:r>
              <a:rPr lang="en-US" sz="1600" b="1" kern="1200" baseline="0" dirty="0" smtClean="0">
                <a:solidFill>
                  <a:schemeClr val="tx1"/>
                </a:solidFill>
                <a:latin typeface="+mn-lt"/>
                <a:ea typeface="+mn-ea"/>
                <a:cs typeface="+mn-cs"/>
              </a:rPr>
              <a:t> Output – 1</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It is not a right-angled triangle</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2</a:t>
            </a:r>
          </a:p>
          <a:p>
            <a:r>
              <a:rPr lang="en-US" sz="1600" kern="1200" dirty="0" smtClean="0">
                <a:solidFill>
                  <a:schemeClr val="tx1"/>
                </a:solidFill>
                <a:latin typeface="+mn-lt"/>
                <a:ea typeface="+mn-ea"/>
                <a:cs typeface="+mn-cs"/>
              </a:rPr>
              <a:t>Enter the value of the sides</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Side 1 : 3</a:t>
            </a:r>
          </a:p>
          <a:p>
            <a:r>
              <a:rPr lang="en-US" sz="1600" kern="1200" dirty="0" smtClean="0">
                <a:solidFill>
                  <a:schemeClr val="tx1"/>
                </a:solidFill>
                <a:latin typeface="+mn-lt"/>
                <a:ea typeface="+mn-ea"/>
                <a:cs typeface="+mn-cs"/>
              </a:rPr>
              <a:t>Side 2 : 5</a:t>
            </a:r>
          </a:p>
          <a:p>
            <a:r>
              <a:rPr lang="en-US" sz="1600" kern="1200" dirty="0" smtClean="0">
                <a:solidFill>
                  <a:schemeClr val="tx1"/>
                </a:solidFill>
                <a:latin typeface="+mn-lt"/>
                <a:ea typeface="+mn-ea"/>
                <a:cs typeface="+mn-cs"/>
              </a:rPr>
              <a:t>Side 3 : 4</a:t>
            </a:r>
          </a:p>
          <a:p>
            <a:r>
              <a:rPr lang="en-US" sz="1600" b="1" kern="1200" dirty="0" smtClean="0">
                <a:solidFill>
                  <a:schemeClr val="tx1"/>
                </a:solidFill>
                <a:latin typeface="+mn-lt"/>
                <a:ea typeface="+mn-ea"/>
                <a:cs typeface="+mn-cs"/>
              </a:rPr>
              <a:t>Sample Output</a:t>
            </a:r>
            <a:r>
              <a:rPr lang="en-US" sz="1600" b="1" kern="1200" baseline="0" dirty="0" smtClean="0">
                <a:solidFill>
                  <a:schemeClr val="tx1"/>
                </a:solidFill>
                <a:latin typeface="+mn-lt"/>
                <a:ea typeface="+mn-ea"/>
                <a:cs typeface="+mn-cs"/>
              </a:rPr>
              <a:t> -2 </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It is a right-angled triangle</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Exercise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java.io.*;</a:t>
            </a:r>
          </a:p>
          <a:p>
            <a:r>
              <a:rPr lang="en-US" sz="1600" b="1" kern="1200" dirty="0" smtClean="0">
                <a:solidFill>
                  <a:schemeClr val="tx1"/>
                </a:solidFill>
                <a:latin typeface="+mn-lt"/>
                <a:ea typeface="+mn-ea"/>
                <a:cs typeface="+mn-cs"/>
              </a:rPr>
              <a:t>class </a:t>
            </a:r>
            <a:r>
              <a:rPr lang="en-US" sz="1600" b="1" kern="1200" dirty="0" err="1" smtClean="0">
                <a:solidFill>
                  <a:schemeClr val="tx1"/>
                </a:solidFill>
                <a:latin typeface="+mn-lt"/>
                <a:ea typeface="+mn-ea"/>
                <a:cs typeface="+mn-cs"/>
              </a:rPr>
              <a:t>RightAngleTringle</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[])throws </a:t>
            </a:r>
            <a:r>
              <a:rPr lang="en-US" sz="1600" b="1" kern="1200" dirty="0" err="1" smtClean="0">
                <a:solidFill>
                  <a:schemeClr val="tx1"/>
                </a:solidFill>
                <a:latin typeface="+mn-lt"/>
                <a:ea typeface="+mn-ea"/>
                <a:cs typeface="+mn-cs"/>
              </a:rPr>
              <a:t>IOException</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BufferedReader</a:t>
            </a:r>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br</a:t>
            </a:r>
            <a:r>
              <a:rPr lang="en-US" sz="1600" kern="1200" dirty="0" smtClean="0">
                <a:solidFill>
                  <a:schemeClr val="tx1"/>
                </a:solidFill>
                <a:latin typeface="+mn-lt"/>
                <a:ea typeface="+mn-ea"/>
                <a:cs typeface="+mn-cs"/>
              </a:rPr>
              <a:t>=</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BufferedReader</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InputStreamReader</a:t>
            </a:r>
            <a:r>
              <a:rPr lang="en-US" sz="1600" b="1" kern="1200" dirty="0" smtClean="0">
                <a:solidFill>
                  <a:schemeClr val="tx1"/>
                </a:solidFill>
                <a:latin typeface="+mn-lt"/>
                <a:ea typeface="+mn-ea"/>
                <a:cs typeface="+mn-cs"/>
              </a:rPr>
              <a:t>(System.</a:t>
            </a:r>
            <a:r>
              <a:rPr lang="en-US" sz="1600" b="1" i="1"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a,b,c</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the value of the sides\n");</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("Side 1 : ");</a:t>
            </a:r>
          </a:p>
          <a:p>
            <a:r>
              <a:rPr lang="en-US" sz="1600" kern="1200" dirty="0" smtClean="0">
                <a:solidFill>
                  <a:schemeClr val="tx1"/>
                </a:solidFill>
                <a:latin typeface="+mn-lt"/>
                <a:ea typeface="+mn-ea"/>
                <a:cs typeface="+mn-cs"/>
              </a:rPr>
              <a:t>     a=</a:t>
            </a:r>
            <a:r>
              <a:rPr lang="en-US" sz="1600" kern="1200" dirty="0" err="1" smtClean="0">
                <a:solidFill>
                  <a:schemeClr val="tx1"/>
                </a:solidFill>
                <a:latin typeface="+mn-lt"/>
                <a:ea typeface="+mn-ea"/>
                <a:cs typeface="+mn-cs"/>
              </a:rPr>
              <a:t>Integer.</a:t>
            </a:r>
            <a:r>
              <a:rPr lang="en-US" sz="1600" i="1" kern="1200" dirty="0" err="1" smtClean="0">
                <a:solidFill>
                  <a:schemeClr val="tx1"/>
                </a:solidFill>
                <a:latin typeface="+mn-lt"/>
                <a:ea typeface="+mn-ea"/>
                <a:cs typeface="+mn-cs"/>
              </a:rPr>
              <a:t>parseInt</a:t>
            </a:r>
            <a:r>
              <a:rPr lang="en-US" sz="1600" i="1"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br.readLine</a:t>
            </a:r>
            <a:r>
              <a:rPr lang="en-US" sz="1600"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("Side 2 : ");</a:t>
            </a:r>
          </a:p>
          <a:p>
            <a:r>
              <a:rPr lang="en-US" sz="1600" kern="1200" dirty="0" smtClean="0">
                <a:solidFill>
                  <a:schemeClr val="tx1"/>
                </a:solidFill>
                <a:latin typeface="+mn-lt"/>
                <a:ea typeface="+mn-ea"/>
                <a:cs typeface="+mn-cs"/>
              </a:rPr>
              <a:t>     b=</a:t>
            </a:r>
            <a:r>
              <a:rPr lang="en-US" sz="1600" kern="1200" dirty="0" err="1" smtClean="0">
                <a:solidFill>
                  <a:schemeClr val="tx1"/>
                </a:solidFill>
                <a:latin typeface="+mn-lt"/>
                <a:ea typeface="+mn-ea"/>
                <a:cs typeface="+mn-cs"/>
              </a:rPr>
              <a:t>Integer.</a:t>
            </a:r>
            <a:r>
              <a:rPr lang="en-US" sz="1600" i="1" kern="1200" dirty="0" err="1" smtClean="0">
                <a:solidFill>
                  <a:schemeClr val="tx1"/>
                </a:solidFill>
                <a:latin typeface="+mn-lt"/>
                <a:ea typeface="+mn-ea"/>
                <a:cs typeface="+mn-cs"/>
              </a:rPr>
              <a:t>parseInt</a:t>
            </a:r>
            <a:r>
              <a:rPr lang="en-US" sz="1600" i="1"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br.readLine</a:t>
            </a:r>
            <a:r>
              <a:rPr lang="en-US" sz="1600"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("Side 3 : ");</a:t>
            </a:r>
          </a:p>
          <a:p>
            <a:r>
              <a:rPr lang="en-US" sz="1600" kern="1200" dirty="0" smtClean="0">
                <a:solidFill>
                  <a:schemeClr val="tx1"/>
                </a:solidFill>
                <a:latin typeface="+mn-lt"/>
                <a:ea typeface="+mn-ea"/>
                <a:cs typeface="+mn-cs"/>
              </a:rPr>
              <a:t>     c=</a:t>
            </a:r>
            <a:r>
              <a:rPr lang="en-US" sz="1600" kern="1200" dirty="0" err="1" smtClean="0">
                <a:solidFill>
                  <a:schemeClr val="tx1"/>
                </a:solidFill>
                <a:latin typeface="+mn-lt"/>
                <a:ea typeface="+mn-ea"/>
                <a:cs typeface="+mn-cs"/>
              </a:rPr>
              <a:t>Integer.</a:t>
            </a:r>
            <a:r>
              <a:rPr lang="en-US" sz="1600" i="1" kern="1200" dirty="0" err="1" smtClean="0">
                <a:solidFill>
                  <a:schemeClr val="tx1"/>
                </a:solidFill>
                <a:latin typeface="+mn-lt"/>
                <a:ea typeface="+mn-ea"/>
                <a:cs typeface="+mn-cs"/>
              </a:rPr>
              <a:t>parseInt</a:t>
            </a:r>
            <a:r>
              <a:rPr lang="en-US" sz="1600" i="1"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br.readLine</a:t>
            </a:r>
            <a:r>
              <a:rPr lang="en-US" sz="1600"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("\n");</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if(a&gt;b&amp;&amp;a&gt;c)</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if((a*a)==(b*b)+(c*c))</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("It is a right-angled triangle");</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("It is not a right-angled triangle");</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if(b&gt;c&amp;&amp;b&gt;a)</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if((b*b)==(c*c)+(a*a))</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("It is a right-angled triangle");</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("It is not a right-angled triangle");</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if(c&gt;a&amp;&amp;c&gt;b)</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if((c*c)==(a*a)+(b*b))</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("It is a right-angled triangle");</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("It is not a right-angled triangle");</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31</a:t>
            </a:fld>
            <a:endParaRPr lang="en-US"/>
          </a:p>
        </p:txBody>
      </p:sp>
    </p:spTree>
    <p:extLst>
      <p:ext uri="{BB962C8B-B14F-4D97-AF65-F5344CB8AC3E}">
        <p14:creationId xmlns:p14="http://schemas.microsoft.com/office/powerpoint/2010/main" val="358428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 3 (Choosing the Best Horse)</a:t>
            </a:r>
            <a:endParaRPr lang="en-IN" sz="1600" b="1" kern="1200" dirty="0" smtClean="0">
              <a:solidFill>
                <a:schemeClr val="tx1"/>
              </a:solidFill>
              <a:effectLst/>
              <a:latin typeface="+mn-lt"/>
              <a:ea typeface="+mn-ea"/>
              <a:cs typeface="+mn-cs"/>
            </a:endParaRPr>
          </a:p>
          <a:p>
            <a:endParaRPr lang="en-IN" sz="1600" b="1"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3 lines. Each line consists of weight of a horse.</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Output consists of a single line. Refer sample output for the format.</a:t>
            </a:r>
            <a:endParaRPr lang="en-US" sz="1600" kern="1200" dirty="0" smtClean="0">
              <a:solidFill>
                <a:schemeClr val="tx1"/>
              </a:solidFill>
              <a:effectLst/>
              <a:latin typeface="+mn-lt"/>
              <a:ea typeface="+mn-ea"/>
              <a:cs typeface="+mn-cs"/>
            </a:endParaRPr>
          </a:p>
          <a:p>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1</a:t>
            </a:r>
          </a:p>
          <a:p>
            <a:endParaRPr lang="en-IN" sz="1600" kern="120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weight of first Horse : </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Enter weight of second Horse:</a:t>
            </a:r>
          </a:p>
          <a:p>
            <a:r>
              <a:rPr lang="en-US" sz="1600" kern="1200" dirty="0" smtClean="0">
                <a:solidFill>
                  <a:schemeClr val="tx1"/>
                </a:solidFill>
                <a:latin typeface="+mn-lt"/>
                <a:ea typeface="+mn-ea"/>
                <a:cs typeface="+mn-cs"/>
              </a:rPr>
              <a:t>2</a:t>
            </a:r>
          </a:p>
          <a:p>
            <a:r>
              <a:rPr lang="en-US" sz="1600" kern="1200" dirty="0" smtClean="0">
                <a:solidFill>
                  <a:schemeClr val="tx1"/>
                </a:solidFill>
                <a:latin typeface="+mn-lt"/>
                <a:ea typeface="+mn-ea"/>
                <a:cs typeface="+mn-cs"/>
              </a:rPr>
              <a:t>Enter weight of third Horse</a:t>
            </a:r>
          </a:p>
          <a:p>
            <a:r>
              <a:rPr lang="en-US" sz="1600" kern="1200" dirty="0" smtClean="0">
                <a:solidFill>
                  <a:schemeClr val="tx1"/>
                </a:solidFill>
                <a:latin typeface="+mn-lt"/>
                <a:ea typeface="+mn-ea"/>
                <a:cs typeface="+mn-cs"/>
              </a:rPr>
              <a:t>7</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a:t>
            </a:r>
            <a:r>
              <a:rPr lang="en-US" sz="1600" b="1" kern="1200" baseline="0" dirty="0" smtClean="0">
                <a:solidFill>
                  <a:schemeClr val="tx1"/>
                </a:solidFill>
                <a:latin typeface="+mn-lt"/>
                <a:ea typeface="+mn-ea"/>
                <a:cs typeface="+mn-cs"/>
              </a:rPr>
              <a:t> Output 1</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Third Horse is the best.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Input</a:t>
            </a:r>
            <a:r>
              <a:rPr lang="en-US" sz="1600" b="1" kern="1200" baseline="0" dirty="0" smtClean="0">
                <a:solidFill>
                  <a:schemeClr val="tx1"/>
                </a:solidFill>
                <a:latin typeface="+mn-lt"/>
                <a:ea typeface="+mn-ea"/>
                <a:cs typeface="+mn-cs"/>
              </a:rPr>
              <a:t> 2</a:t>
            </a:r>
          </a:p>
          <a:p>
            <a:endParaRPr lang="en-US" sz="1600" b="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weight of first Horse : </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Enter weight of second Horse:</a:t>
            </a:r>
          </a:p>
          <a:p>
            <a:r>
              <a:rPr lang="en-US" sz="1600" kern="1200" dirty="0" smtClean="0">
                <a:solidFill>
                  <a:schemeClr val="tx1"/>
                </a:solidFill>
                <a:latin typeface="+mn-lt"/>
                <a:ea typeface="+mn-ea"/>
                <a:cs typeface="+mn-cs"/>
              </a:rPr>
              <a:t>9</a:t>
            </a:r>
          </a:p>
          <a:p>
            <a:r>
              <a:rPr lang="en-US" sz="1600" kern="1200" dirty="0" smtClean="0">
                <a:solidFill>
                  <a:schemeClr val="tx1"/>
                </a:solidFill>
                <a:latin typeface="+mn-lt"/>
                <a:ea typeface="+mn-ea"/>
                <a:cs typeface="+mn-cs"/>
              </a:rPr>
              <a:t>Enter weight of third Horse</a:t>
            </a:r>
          </a:p>
          <a:p>
            <a:r>
              <a:rPr lang="en-US" sz="1600" kern="1200" dirty="0" smtClean="0">
                <a:solidFill>
                  <a:schemeClr val="tx1"/>
                </a:solidFill>
                <a:latin typeface="+mn-lt"/>
                <a:ea typeface="+mn-ea"/>
                <a:cs typeface="+mn-cs"/>
              </a:rPr>
              <a:t>9</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a:t>
            </a:r>
            <a:r>
              <a:rPr lang="en-US" sz="1600" b="1" kern="1200" baseline="0" dirty="0" smtClean="0">
                <a:solidFill>
                  <a:schemeClr val="tx1"/>
                </a:solidFill>
                <a:latin typeface="+mn-lt"/>
                <a:ea typeface="+mn-ea"/>
                <a:cs typeface="+mn-cs"/>
              </a:rPr>
              <a:t> Output – 2</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Entered weights are not distinct.</a:t>
            </a:r>
          </a:p>
          <a:p>
            <a:endParaRPr lang="en-US" sz="1600" b="0" kern="1200" dirty="0" smtClean="0">
              <a:solidFill>
                <a:schemeClr val="tx1"/>
              </a:solidFill>
              <a:latin typeface="+mn-lt"/>
              <a:ea typeface="+mn-ea"/>
              <a:cs typeface="+mn-cs"/>
            </a:endParaRPr>
          </a:p>
          <a:p>
            <a:endParaRPr lang="en-US" sz="1600" b="0" kern="1200" dirty="0" smtClean="0">
              <a:solidFill>
                <a:schemeClr val="tx1"/>
              </a:solidFill>
              <a:latin typeface="+mn-lt"/>
              <a:ea typeface="+mn-ea"/>
              <a:cs typeface="+mn-cs"/>
            </a:endParaRPr>
          </a:p>
          <a:p>
            <a:r>
              <a:rPr lang="en-US" sz="1600" b="0" kern="1200" dirty="0" smtClean="0">
                <a:solidFill>
                  <a:schemeClr val="tx1"/>
                </a:solidFill>
                <a:latin typeface="+mn-lt"/>
                <a:ea typeface="+mn-ea"/>
                <a:cs typeface="+mn-cs"/>
              </a:rPr>
              <a:t>--------------------------------------------------------</a:t>
            </a:r>
          </a:p>
          <a:p>
            <a:r>
              <a:rPr lang="en-US" sz="1600" b="0" kern="1200" dirty="0" smtClean="0">
                <a:solidFill>
                  <a:schemeClr val="tx1"/>
                </a:solidFill>
                <a:latin typeface="+mn-lt"/>
                <a:ea typeface="+mn-ea"/>
                <a:cs typeface="+mn-cs"/>
              </a:rPr>
              <a:t>Code</a:t>
            </a:r>
            <a:r>
              <a:rPr lang="en-US" sz="1600" b="0" kern="1200" baseline="0" dirty="0" smtClean="0">
                <a:solidFill>
                  <a:schemeClr val="tx1"/>
                </a:solidFill>
                <a:latin typeface="+mn-lt"/>
                <a:ea typeface="+mn-ea"/>
                <a:cs typeface="+mn-cs"/>
              </a:rPr>
              <a:t> Solution</a:t>
            </a:r>
          </a:p>
          <a:p>
            <a:r>
              <a:rPr lang="en-US" sz="1600" b="0" kern="1200" baseline="0" dirty="0" smtClean="0">
                <a:solidFill>
                  <a:schemeClr val="tx1"/>
                </a:solidFill>
                <a:latin typeface="+mn-lt"/>
                <a:ea typeface="+mn-ea"/>
                <a:cs typeface="+mn-cs"/>
              </a:rPr>
              <a:t>-------------------------------------------------------------</a:t>
            </a:r>
          </a:p>
          <a:p>
            <a:endParaRPr lang="en-US" sz="1600" b="0" kern="1200" baseline="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class </a:t>
            </a:r>
            <a:r>
              <a:rPr lang="en-US" sz="1600" b="1" kern="1200" dirty="0" err="1" smtClean="0">
                <a:solidFill>
                  <a:schemeClr val="tx1"/>
                </a:solidFill>
                <a:latin typeface="+mn-lt"/>
                <a:ea typeface="+mn-ea"/>
                <a:cs typeface="+mn-cs"/>
              </a:rPr>
              <a:t>TheBestHorse</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x, y, z;</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weight of first Horse : ");</a:t>
            </a:r>
          </a:p>
          <a:p>
            <a:r>
              <a:rPr lang="en-US" sz="1600" kern="1200" dirty="0" smtClean="0">
                <a:solidFill>
                  <a:schemeClr val="tx1"/>
                </a:solidFill>
                <a:latin typeface="+mn-lt"/>
                <a:ea typeface="+mn-ea"/>
                <a:cs typeface="+mn-cs"/>
              </a:rPr>
              <a:t>      Scanner </a:t>
            </a:r>
            <a:r>
              <a:rPr lang="en-US" sz="1600" u="sng" kern="1200" dirty="0" smtClean="0">
                <a:solidFill>
                  <a:schemeClr val="tx1"/>
                </a:solidFill>
                <a:latin typeface="+mn-lt"/>
                <a:ea typeface="+mn-ea"/>
                <a:cs typeface="+mn-cs"/>
              </a:rPr>
              <a:t>in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 </a:t>
            </a:r>
          </a:p>
          <a:p>
            <a:r>
              <a:rPr lang="en-US" sz="1600" kern="1200" dirty="0" smtClean="0">
                <a:solidFill>
                  <a:schemeClr val="tx1"/>
                </a:solidFill>
                <a:latin typeface="+mn-lt"/>
                <a:ea typeface="+mn-ea"/>
                <a:cs typeface="+mn-cs"/>
              </a:rPr>
              <a:t>      x = </a:t>
            </a:r>
            <a:r>
              <a:rPr lang="en-US" sz="1600" kern="1200" dirty="0" err="1" smtClean="0">
                <a:solidFill>
                  <a:schemeClr val="tx1"/>
                </a:solidFill>
                <a:latin typeface="+mn-lt"/>
                <a:ea typeface="+mn-ea"/>
                <a:cs typeface="+mn-cs"/>
              </a:rPr>
              <a:t>in.nextInt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weight of second Horse:");</a:t>
            </a:r>
          </a:p>
          <a:p>
            <a:r>
              <a:rPr lang="en-US" sz="1600" kern="1200" dirty="0" smtClean="0">
                <a:solidFill>
                  <a:schemeClr val="tx1"/>
                </a:solidFill>
                <a:latin typeface="+mn-lt"/>
                <a:ea typeface="+mn-ea"/>
                <a:cs typeface="+mn-cs"/>
              </a:rPr>
              <a:t>      y = </a:t>
            </a:r>
            <a:r>
              <a:rPr lang="en-US" sz="1600" kern="1200" dirty="0" err="1" smtClean="0">
                <a:solidFill>
                  <a:schemeClr val="tx1"/>
                </a:solidFill>
                <a:latin typeface="+mn-lt"/>
                <a:ea typeface="+mn-ea"/>
                <a:cs typeface="+mn-cs"/>
              </a:rPr>
              <a:t>in.nextInt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weight of third Horse");</a:t>
            </a:r>
          </a:p>
          <a:p>
            <a:r>
              <a:rPr lang="en-US" sz="1600" kern="1200" dirty="0" smtClean="0">
                <a:solidFill>
                  <a:schemeClr val="tx1"/>
                </a:solidFill>
                <a:latin typeface="+mn-lt"/>
                <a:ea typeface="+mn-ea"/>
                <a:cs typeface="+mn-cs"/>
              </a:rPr>
              <a:t>      z = </a:t>
            </a:r>
            <a:r>
              <a:rPr lang="en-US" sz="1600" kern="1200" dirty="0" err="1" smtClean="0">
                <a:solidFill>
                  <a:schemeClr val="tx1"/>
                </a:solidFill>
                <a:latin typeface="+mn-lt"/>
                <a:ea typeface="+mn-ea"/>
                <a:cs typeface="+mn-cs"/>
              </a:rPr>
              <a:t>in.nextInt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 x &gt; y &amp;&amp; x &gt; z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("First Horse is the best.");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 if ( y &gt; x &amp;&amp; y &gt; z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("Second Horse is the best.");</a:t>
            </a:r>
          </a:p>
          <a:p>
            <a:r>
              <a:rPr lang="pl-PL" sz="1600" kern="1200" dirty="0" smtClean="0">
                <a:solidFill>
                  <a:schemeClr val="tx1"/>
                </a:solidFill>
                <a:latin typeface="+mn-lt"/>
                <a:ea typeface="+mn-ea"/>
                <a:cs typeface="+mn-cs"/>
              </a:rPr>
              <a:t>      </a:t>
            </a:r>
            <a:r>
              <a:rPr lang="pl-PL" sz="1600" b="1" kern="1200" dirty="0" smtClean="0">
                <a:solidFill>
                  <a:schemeClr val="tx1"/>
                </a:solidFill>
                <a:latin typeface="+mn-lt"/>
                <a:ea typeface="+mn-ea"/>
                <a:cs typeface="+mn-cs"/>
              </a:rPr>
              <a:t>else if ( z &gt; x &amp;&amp; z &gt; y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("Third Horse is the best.");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("Entered weights are not distinct.");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endParaRPr lang="en-US" sz="16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5</a:t>
            </a:fld>
            <a:endParaRPr lang="en-US"/>
          </a:p>
        </p:txBody>
      </p:sp>
    </p:spTree>
    <p:extLst>
      <p:ext uri="{BB962C8B-B14F-4D97-AF65-F5344CB8AC3E}">
        <p14:creationId xmlns:p14="http://schemas.microsoft.com/office/powerpoint/2010/main" val="2363537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–30  (Letter at a time)</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What is your message? Hello and Welcome to Java</a:t>
            </a:r>
          </a:p>
          <a:p>
            <a:r>
              <a:rPr lang="en-US" sz="1600" b="1" kern="1200" dirty="0" smtClean="0">
                <a:solidFill>
                  <a:schemeClr val="tx1"/>
                </a:solidFill>
                <a:latin typeface="+mn-lt"/>
                <a:ea typeface="+mn-ea"/>
                <a:cs typeface="+mn-cs"/>
              </a:rPr>
              <a:t>Sample Output – 1</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Your message is 25 characters long.</a:t>
            </a:r>
          </a:p>
          <a:p>
            <a:r>
              <a:rPr lang="en-US" sz="1600" kern="1200" dirty="0" smtClean="0">
                <a:solidFill>
                  <a:schemeClr val="tx1"/>
                </a:solidFill>
                <a:latin typeface="+mn-lt"/>
                <a:ea typeface="+mn-ea"/>
                <a:cs typeface="+mn-cs"/>
              </a:rPr>
              <a:t>The first character is at position 0 and is 'H'.</a:t>
            </a:r>
          </a:p>
          <a:p>
            <a:r>
              <a:rPr lang="en-US" sz="1600" kern="1200" dirty="0" smtClean="0">
                <a:solidFill>
                  <a:schemeClr val="tx1"/>
                </a:solidFill>
                <a:latin typeface="+mn-lt"/>
                <a:ea typeface="+mn-ea"/>
                <a:cs typeface="+mn-cs"/>
              </a:rPr>
              <a:t>The last character is at position 24 and is 'a'.</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Here are all the characters, one at a time:</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0 - 'H'</a:t>
            </a:r>
          </a:p>
          <a:p>
            <a:r>
              <a:rPr lang="en-US" sz="1600" kern="1200" dirty="0" smtClean="0">
                <a:solidFill>
                  <a:schemeClr val="tx1"/>
                </a:solidFill>
                <a:latin typeface="+mn-lt"/>
                <a:ea typeface="+mn-ea"/>
                <a:cs typeface="+mn-cs"/>
              </a:rPr>
              <a:t>1 - 'e'</a:t>
            </a:r>
          </a:p>
          <a:p>
            <a:r>
              <a:rPr lang="en-US" sz="1600" kern="1200" dirty="0" smtClean="0">
                <a:solidFill>
                  <a:schemeClr val="tx1"/>
                </a:solidFill>
                <a:latin typeface="+mn-lt"/>
                <a:ea typeface="+mn-ea"/>
                <a:cs typeface="+mn-cs"/>
              </a:rPr>
              <a:t>2 - 'l'</a:t>
            </a:r>
          </a:p>
          <a:p>
            <a:r>
              <a:rPr lang="en-US" sz="1600" kern="1200" dirty="0" smtClean="0">
                <a:solidFill>
                  <a:schemeClr val="tx1"/>
                </a:solidFill>
                <a:latin typeface="+mn-lt"/>
                <a:ea typeface="+mn-ea"/>
                <a:cs typeface="+mn-cs"/>
              </a:rPr>
              <a:t>3 - 'l'</a:t>
            </a:r>
          </a:p>
          <a:p>
            <a:r>
              <a:rPr lang="en-US" sz="1600" kern="1200" dirty="0" smtClean="0">
                <a:solidFill>
                  <a:schemeClr val="tx1"/>
                </a:solidFill>
                <a:latin typeface="+mn-lt"/>
                <a:ea typeface="+mn-ea"/>
                <a:cs typeface="+mn-cs"/>
              </a:rPr>
              <a:t>4 - 'o'</a:t>
            </a:r>
          </a:p>
          <a:p>
            <a:r>
              <a:rPr lang="en-US" sz="1600" kern="1200" dirty="0" smtClean="0">
                <a:solidFill>
                  <a:schemeClr val="tx1"/>
                </a:solidFill>
                <a:latin typeface="+mn-lt"/>
                <a:ea typeface="+mn-ea"/>
                <a:cs typeface="+mn-cs"/>
              </a:rPr>
              <a:t>5 - ' '</a:t>
            </a:r>
          </a:p>
          <a:p>
            <a:r>
              <a:rPr lang="en-US" sz="1600" kern="1200" dirty="0" smtClean="0">
                <a:solidFill>
                  <a:schemeClr val="tx1"/>
                </a:solidFill>
                <a:latin typeface="+mn-lt"/>
                <a:ea typeface="+mn-ea"/>
                <a:cs typeface="+mn-cs"/>
              </a:rPr>
              <a:t>6 - 'a'</a:t>
            </a:r>
          </a:p>
          <a:p>
            <a:r>
              <a:rPr lang="en-US" sz="1600" kern="1200" dirty="0" smtClean="0">
                <a:solidFill>
                  <a:schemeClr val="tx1"/>
                </a:solidFill>
                <a:latin typeface="+mn-lt"/>
                <a:ea typeface="+mn-ea"/>
                <a:cs typeface="+mn-cs"/>
              </a:rPr>
              <a:t>7 - 'n'</a:t>
            </a:r>
          </a:p>
          <a:p>
            <a:r>
              <a:rPr lang="en-US" sz="1600" kern="1200" dirty="0" smtClean="0">
                <a:solidFill>
                  <a:schemeClr val="tx1"/>
                </a:solidFill>
                <a:latin typeface="+mn-lt"/>
                <a:ea typeface="+mn-ea"/>
                <a:cs typeface="+mn-cs"/>
              </a:rPr>
              <a:t>8 - 'd'</a:t>
            </a:r>
          </a:p>
          <a:p>
            <a:r>
              <a:rPr lang="en-US" sz="1600" kern="1200" dirty="0" smtClean="0">
                <a:solidFill>
                  <a:schemeClr val="tx1"/>
                </a:solidFill>
                <a:latin typeface="+mn-lt"/>
                <a:ea typeface="+mn-ea"/>
                <a:cs typeface="+mn-cs"/>
              </a:rPr>
              <a:t>9 - ' '</a:t>
            </a:r>
          </a:p>
          <a:p>
            <a:r>
              <a:rPr lang="en-US" sz="1600" kern="1200" dirty="0" smtClean="0">
                <a:solidFill>
                  <a:schemeClr val="tx1"/>
                </a:solidFill>
                <a:latin typeface="+mn-lt"/>
                <a:ea typeface="+mn-ea"/>
                <a:cs typeface="+mn-cs"/>
              </a:rPr>
              <a:t>10 - 'W'</a:t>
            </a:r>
          </a:p>
          <a:p>
            <a:r>
              <a:rPr lang="en-US" sz="1600" kern="1200" dirty="0" smtClean="0">
                <a:solidFill>
                  <a:schemeClr val="tx1"/>
                </a:solidFill>
                <a:latin typeface="+mn-lt"/>
                <a:ea typeface="+mn-ea"/>
                <a:cs typeface="+mn-cs"/>
              </a:rPr>
              <a:t>11 - 'e'</a:t>
            </a:r>
          </a:p>
          <a:p>
            <a:r>
              <a:rPr lang="en-US" sz="1600" kern="1200" dirty="0" smtClean="0">
                <a:solidFill>
                  <a:schemeClr val="tx1"/>
                </a:solidFill>
                <a:latin typeface="+mn-lt"/>
                <a:ea typeface="+mn-ea"/>
                <a:cs typeface="+mn-cs"/>
              </a:rPr>
              <a:t>12 - 'l'</a:t>
            </a:r>
          </a:p>
          <a:p>
            <a:r>
              <a:rPr lang="en-US" sz="1600" kern="1200" dirty="0" smtClean="0">
                <a:solidFill>
                  <a:schemeClr val="tx1"/>
                </a:solidFill>
                <a:latin typeface="+mn-lt"/>
                <a:ea typeface="+mn-ea"/>
                <a:cs typeface="+mn-cs"/>
              </a:rPr>
              <a:t>13 - 'c'</a:t>
            </a:r>
          </a:p>
          <a:p>
            <a:r>
              <a:rPr lang="en-US" sz="1600" kern="1200" dirty="0" smtClean="0">
                <a:solidFill>
                  <a:schemeClr val="tx1"/>
                </a:solidFill>
                <a:latin typeface="+mn-lt"/>
                <a:ea typeface="+mn-ea"/>
                <a:cs typeface="+mn-cs"/>
              </a:rPr>
              <a:t>14 - 'o'</a:t>
            </a:r>
          </a:p>
          <a:p>
            <a:r>
              <a:rPr lang="en-US" sz="1600" kern="1200" dirty="0" smtClean="0">
                <a:solidFill>
                  <a:schemeClr val="tx1"/>
                </a:solidFill>
                <a:latin typeface="+mn-lt"/>
                <a:ea typeface="+mn-ea"/>
                <a:cs typeface="+mn-cs"/>
              </a:rPr>
              <a:t>15 - 'm'</a:t>
            </a:r>
          </a:p>
          <a:p>
            <a:r>
              <a:rPr lang="en-US" sz="1600" kern="1200" dirty="0" smtClean="0">
                <a:solidFill>
                  <a:schemeClr val="tx1"/>
                </a:solidFill>
                <a:latin typeface="+mn-lt"/>
                <a:ea typeface="+mn-ea"/>
                <a:cs typeface="+mn-cs"/>
              </a:rPr>
              <a:t>16 - 'e'</a:t>
            </a:r>
          </a:p>
          <a:p>
            <a:r>
              <a:rPr lang="en-US" sz="1600" kern="1200" dirty="0" smtClean="0">
                <a:solidFill>
                  <a:schemeClr val="tx1"/>
                </a:solidFill>
                <a:latin typeface="+mn-lt"/>
                <a:ea typeface="+mn-ea"/>
                <a:cs typeface="+mn-cs"/>
              </a:rPr>
              <a:t>17 - ' '</a:t>
            </a:r>
          </a:p>
          <a:p>
            <a:r>
              <a:rPr lang="en-US" sz="1600" kern="1200" dirty="0" smtClean="0">
                <a:solidFill>
                  <a:schemeClr val="tx1"/>
                </a:solidFill>
                <a:latin typeface="+mn-lt"/>
                <a:ea typeface="+mn-ea"/>
                <a:cs typeface="+mn-cs"/>
              </a:rPr>
              <a:t>18 - 't'</a:t>
            </a:r>
          </a:p>
          <a:p>
            <a:r>
              <a:rPr lang="en-US" sz="1600" kern="1200" dirty="0" smtClean="0">
                <a:solidFill>
                  <a:schemeClr val="tx1"/>
                </a:solidFill>
                <a:latin typeface="+mn-lt"/>
                <a:ea typeface="+mn-ea"/>
                <a:cs typeface="+mn-cs"/>
              </a:rPr>
              <a:t>19 - 'o'</a:t>
            </a:r>
          </a:p>
          <a:p>
            <a:r>
              <a:rPr lang="en-US" sz="1600" kern="1200" dirty="0" smtClean="0">
                <a:solidFill>
                  <a:schemeClr val="tx1"/>
                </a:solidFill>
                <a:latin typeface="+mn-lt"/>
                <a:ea typeface="+mn-ea"/>
                <a:cs typeface="+mn-cs"/>
              </a:rPr>
              <a:t>20 - ' '</a:t>
            </a:r>
          </a:p>
          <a:p>
            <a:r>
              <a:rPr lang="en-US" sz="1600" kern="1200" dirty="0" smtClean="0">
                <a:solidFill>
                  <a:schemeClr val="tx1"/>
                </a:solidFill>
                <a:latin typeface="+mn-lt"/>
                <a:ea typeface="+mn-ea"/>
                <a:cs typeface="+mn-cs"/>
              </a:rPr>
              <a:t>21 - 'J'</a:t>
            </a:r>
          </a:p>
          <a:p>
            <a:r>
              <a:rPr lang="en-US" sz="1600" kern="1200" dirty="0" smtClean="0">
                <a:solidFill>
                  <a:schemeClr val="tx1"/>
                </a:solidFill>
                <a:latin typeface="+mn-lt"/>
                <a:ea typeface="+mn-ea"/>
                <a:cs typeface="+mn-cs"/>
              </a:rPr>
              <a:t>22 - 'a'</a:t>
            </a:r>
          </a:p>
          <a:p>
            <a:r>
              <a:rPr lang="en-US" sz="1600" kern="1200" dirty="0" smtClean="0">
                <a:solidFill>
                  <a:schemeClr val="tx1"/>
                </a:solidFill>
                <a:latin typeface="+mn-lt"/>
                <a:ea typeface="+mn-ea"/>
                <a:cs typeface="+mn-cs"/>
              </a:rPr>
              <a:t>23 - 'v'</a:t>
            </a:r>
          </a:p>
          <a:p>
            <a:r>
              <a:rPr lang="en-US" sz="1600" kern="1200" dirty="0" smtClean="0">
                <a:solidFill>
                  <a:schemeClr val="tx1"/>
                </a:solidFill>
                <a:latin typeface="+mn-lt"/>
                <a:ea typeface="+mn-ea"/>
                <a:cs typeface="+mn-cs"/>
              </a:rPr>
              <a:t>24 - 'a'</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Your message contains the letter 'a' 3 times. Isn't that interesting?</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 </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LetterAtATime</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 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Scanner </a:t>
            </a:r>
            <a:r>
              <a:rPr lang="en-US" sz="1600" u="sng" kern="1200" dirty="0" smtClean="0">
                <a:solidFill>
                  <a:schemeClr val="tx1"/>
                </a:solidFill>
                <a:latin typeface="+mn-lt"/>
                <a:ea typeface="+mn-ea"/>
                <a:cs typeface="+mn-cs"/>
              </a:rPr>
              <a:t>kb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("What is your message? ");</a:t>
            </a:r>
          </a:p>
          <a:p>
            <a:r>
              <a:rPr lang="en-US" sz="1600" kern="1200" dirty="0" smtClean="0">
                <a:solidFill>
                  <a:schemeClr val="tx1"/>
                </a:solidFill>
                <a:latin typeface="+mn-lt"/>
                <a:ea typeface="+mn-ea"/>
                <a:cs typeface="+mn-cs"/>
              </a:rPr>
              <a:t>String message = </a:t>
            </a:r>
            <a:r>
              <a:rPr lang="en-US" sz="1600" kern="1200" dirty="0" err="1" smtClean="0">
                <a:solidFill>
                  <a:schemeClr val="tx1"/>
                </a:solidFill>
                <a:latin typeface="+mn-lt"/>
                <a:ea typeface="+mn-ea"/>
                <a:cs typeface="+mn-cs"/>
              </a:rPr>
              <a:t>kb.nextLine</a:t>
            </a:r>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nYour</a:t>
            </a:r>
            <a:r>
              <a:rPr lang="en-US" sz="1600" b="1" i="1" kern="1200" dirty="0" smtClean="0">
                <a:solidFill>
                  <a:schemeClr val="tx1"/>
                </a:solidFill>
                <a:latin typeface="+mn-lt"/>
                <a:ea typeface="+mn-ea"/>
                <a:cs typeface="+mn-cs"/>
              </a:rPr>
              <a:t> message is " + </a:t>
            </a:r>
            <a:r>
              <a:rPr lang="en-US" sz="1600" b="1" i="1" kern="1200" dirty="0" err="1" smtClean="0">
                <a:solidFill>
                  <a:schemeClr val="tx1"/>
                </a:solidFill>
                <a:latin typeface="+mn-lt"/>
                <a:ea typeface="+mn-ea"/>
                <a:cs typeface="+mn-cs"/>
              </a:rPr>
              <a:t>message.length</a:t>
            </a:r>
            <a:r>
              <a:rPr lang="en-US" sz="1600" b="1" i="1" kern="1200" dirty="0" smtClean="0">
                <a:solidFill>
                  <a:schemeClr val="tx1"/>
                </a:solidFill>
                <a:latin typeface="+mn-lt"/>
                <a:ea typeface="+mn-ea"/>
                <a:cs typeface="+mn-cs"/>
              </a:rPr>
              <a:t>() + " characters long.");</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first character is at position 0 and is '" + </a:t>
            </a:r>
            <a:r>
              <a:rPr lang="en-US" sz="1600" b="1" i="1" kern="1200" dirty="0" err="1" smtClean="0">
                <a:solidFill>
                  <a:schemeClr val="tx1"/>
                </a:solidFill>
                <a:latin typeface="+mn-lt"/>
                <a:ea typeface="+mn-ea"/>
                <a:cs typeface="+mn-cs"/>
              </a:rPr>
              <a:t>message.charAt</a:t>
            </a:r>
            <a:r>
              <a:rPr lang="en-US" sz="1600" b="1" i="1" kern="1200" dirty="0" smtClean="0">
                <a:solidFill>
                  <a:schemeClr val="tx1"/>
                </a:solidFill>
                <a:latin typeface="+mn-lt"/>
                <a:ea typeface="+mn-ea"/>
                <a:cs typeface="+mn-cs"/>
              </a:rPr>
              <a:t>(0) + "'.");</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lastpos</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message.length</a:t>
            </a:r>
            <a:r>
              <a:rPr lang="en-US" sz="1600" b="1" kern="1200" dirty="0" smtClean="0">
                <a:solidFill>
                  <a:schemeClr val="tx1"/>
                </a:solidFill>
                <a:latin typeface="+mn-lt"/>
                <a:ea typeface="+mn-ea"/>
                <a:cs typeface="+mn-cs"/>
              </a:rPr>
              <a:t>() - 1;</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last character is at position " + </a:t>
            </a:r>
            <a:r>
              <a:rPr lang="en-US" sz="1600" b="1" i="1" kern="1200" dirty="0" err="1" smtClean="0">
                <a:solidFill>
                  <a:schemeClr val="tx1"/>
                </a:solidFill>
                <a:latin typeface="+mn-lt"/>
                <a:ea typeface="+mn-ea"/>
                <a:cs typeface="+mn-cs"/>
              </a:rPr>
              <a:t>lastpos</a:t>
            </a:r>
            <a:r>
              <a:rPr lang="en-US" sz="1600" b="1" i="1" kern="1200" dirty="0" smtClean="0">
                <a:solidFill>
                  <a:schemeClr val="tx1"/>
                </a:solidFill>
                <a:latin typeface="+mn-lt"/>
                <a:ea typeface="+mn-ea"/>
                <a:cs typeface="+mn-cs"/>
              </a:rPr>
              <a:t> + " and is '" + </a:t>
            </a:r>
            <a:r>
              <a:rPr lang="en-US" sz="1600" b="1" i="1" kern="1200" dirty="0" err="1" smtClean="0">
                <a:solidFill>
                  <a:schemeClr val="tx1"/>
                </a:solidFill>
                <a:latin typeface="+mn-lt"/>
                <a:ea typeface="+mn-ea"/>
                <a:cs typeface="+mn-cs"/>
              </a:rPr>
              <a:t>message.charAt</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lastpos</a:t>
            </a:r>
            <a:r>
              <a:rPr lang="en-US" sz="1600" b="1" i="1" kern="1200" dirty="0" smtClean="0">
                <a:solidFill>
                  <a:schemeClr val="tx1"/>
                </a:solidFill>
                <a:latin typeface="+mn-lt"/>
                <a:ea typeface="+mn-ea"/>
                <a:cs typeface="+mn-cs"/>
              </a:rPr>
              <a:t>) +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nHere</a:t>
            </a:r>
            <a:r>
              <a:rPr lang="en-US" sz="1600" b="1" i="1" kern="1200" dirty="0" smtClean="0">
                <a:solidFill>
                  <a:schemeClr val="tx1"/>
                </a:solidFill>
                <a:latin typeface="+mn-lt"/>
                <a:ea typeface="+mn-ea"/>
                <a:cs typeface="+mn-cs"/>
              </a:rPr>
              <a:t> are all the characters, one at a time:\n");</a:t>
            </a:r>
          </a:p>
          <a:p>
            <a:endParaRPr lang="en-US" sz="1600" kern="1200" dirty="0" smtClean="0">
              <a:solidFill>
                <a:schemeClr val="tx1"/>
              </a:solidFill>
              <a:latin typeface="+mn-lt"/>
              <a:ea typeface="+mn-ea"/>
              <a:cs typeface="+mn-cs"/>
            </a:endParaRPr>
          </a:p>
          <a:p>
            <a:r>
              <a:rPr lang="nn-NO" sz="1600" b="1" kern="1200" dirty="0" smtClean="0">
                <a:solidFill>
                  <a:schemeClr val="tx1"/>
                </a:solidFill>
                <a:latin typeface="+mn-lt"/>
                <a:ea typeface="+mn-ea"/>
                <a:cs typeface="+mn-cs"/>
              </a:rPr>
              <a:t>for ( int i=0; i&lt;message.length(); i++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 + </a:t>
            </a:r>
            <a:r>
              <a:rPr lang="en-US" sz="1600" b="1" i="1" kern="1200" dirty="0" err="1" smtClean="0">
                <a:solidFill>
                  <a:schemeClr val="tx1"/>
                </a:solidFill>
                <a:latin typeface="+mn-lt"/>
                <a:ea typeface="+mn-ea"/>
                <a:cs typeface="+mn-cs"/>
              </a:rPr>
              <a:t>i</a:t>
            </a:r>
            <a:r>
              <a:rPr lang="en-US" sz="1600" b="1" i="1" kern="1200" dirty="0" smtClean="0">
                <a:solidFill>
                  <a:schemeClr val="tx1"/>
                </a:solidFill>
                <a:latin typeface="+mn-lt"/>
                <a:ea typeface="+mn-ea"/>
                <a:cs typeface="+mn-cs"/>
              </a:rPr>
              <a:t> + " - '" + </a:t>
            </a:r>
            <a:r>
              <a:rPr lang="en-US" sz="1600" b="1" i="1" kern="1200" dirty="0" err="1" smtClean="0">
                <a:solidFill>
                  <a:schemeClr val="tx1"/>
                </a:solidFill>
                <a:latin typeface="+mn-lt"/>
                <a:ea typeface="+mn-ea"/>
                <a:cs typeface="+mn-cs"/>
              </a:rPr>
              <a:t>message.charAt</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i</a:t>
            </a:r>
            <a:r>
              <a:rPr lang="en-US" sz="1600" b="1" i="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a_count</a:t>
            </a:r>
            <a:r>
              <a:rPr lang="en-US" sz="1600" b="1" kern="1200" dirty="0" smtClean="0">
                <a:solidFill>
                  <a:schemeClr val="tx1"/>
                </a:solidFill>
                <a:latin typeface="+mn-lt"/>
                <a:ea typeface="+mn-ea"/>
                <a:cs typeface="+mn-cs"/>
              </a:rPr>
              <a:t> = 0;</a:t>
            </a:r>
          </a:p>
          <a:p>
            <a:endParaRPr lang="en-US" sz="1600" kern="1200" dirty="0" smtClean="0">
              <a:solidFill>
                <a:schemeClr val="tx1"/>
              </a:solidFill>
              <a:latin typeface="+mn-lt"/>
              <a:ea typeface="+mn-ea"/>
              <a:cs typeface="+mn-cs"/>
            </a:endParaRPr>
          </a:p>
          <a:p>
            <a:r>
              <a:rPr lang="nn-NO" sz="1600" b="1" kern="1200" dirty="0" smtClean="0">
                <a:solidFill>
                  <a:schemeClr val="tx1"/>
                </a:solidFill>
                <a:latin typeface="+mn-lt"/>
                <a:ea typeface="+mn-ea"/>
                <a:cs typeface="+mn-cs"/>
              </a:rPr>
              <a:t>for ( int i=0; i&lt;message.length(); i++ )</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char letter = </a:t>
            </a:r>
            <a:r>
              <a:rPr lang="en-US" sz="1600" b="1" kern="1200" dirty="0" err="1" smtClean="0">
                <a:solidFill>
                  <a:schemeClr val="tx1"/>
                </a:solidFill>
                <a:latin typeface="+mn-lt"/>
                <a:ea typeface="+mn-ea"/>
                <a:cs typeface="+mn-cs"/>
              </a:rPr>
              <a:t>message.charAt</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 ( letter == 'a' || letter == 'A'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a_count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nYour</a:t>
            </a:r>
            <a:r>
              <a:rPr lang="en-US" sz="1600" b="1" i="1" kern="1200" dirty="0" smtClean="0">
                <a:solidFill>
                  <a:schemeClr val="tx1"/>
                </a:solidFill>
                <a:latin typeface="+mn-lt"/>
                <a:ea typeface="+mn-ea"/>
                <a:cs typeface="+mn-cs"/>
              </a:rPr>
              <a:t> message contains the letter 'a' " + </a:t>
            </a:r>
            <a:r>
              <a:rPr lang="en-US" sz="1600" b="1" i="1" kern="1200" dirty="0" err="1" smtClean="0">
                <a:solidFill>
                  <a:schemeClr val="tx1"/>
                </a:solidFill>
                <a:latin typeface="+mn-lt"/>
                <a:ea typeface="+mn-ea"/>
                <a:cs typeface="+mn-cs"/>
              </a:rPr>
              <a:t>a_count</a:t>
            </a:r>
            <a:r>
              <a:rPr lang="en-US" sz="1600" b="1" i="1" kern="1200" dirty="0" smtClean="0">
                <a:solidFill>
                  <a:schemeClr val="tx1"/>
                </a:solidFill>
                <a:latin typeface="+mn-lt"/>
                <a:ea typeface="+mn-ea"/>
                <a:cs typeface="+mn-cs"/>
              </a:rPr>
              <a:t> + " times. Isn't that interesting?");</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32</a:t>
            </a:fld>
            <a:endParaRPr lang="en-US"/>
          </a:p>
        </p:txBody>
      </p:sp>
    </p:spTree>
    <p:extLst>
      <p:ext uri="{BB962C8B-B14F-4D97-AF65-F5344CB8AC3E}">
        <p14:creationId xmlns:p14="http://schemas.microsoft.com/office/powerpoint/2010/main" val="4031342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–31  (Multiplication Table)</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1</a:t>
            </a:r>
          </a:p>
          <a:p>
            <a:r>
              <a:rPr lang="en-US" sz="1600" kern="1200" dirty="0" smtClean="0">
                <a:solidFill>
                  <a:schemeClr val="tx1"/>
                </a:solidFill>
                <a:latin typeface="+mn-lt"/>
                <a:ea typeface="+mn-ea"/>
                <a:cs typeface="+mn-cs"/>
              </a:rPr>
              <a:t>Enter number for which u need to display multiplication table:</a:t>
            </a:r>
          </a:p>
          <a:p>
            <a:r>
              <a:rPr lang="en-US" sz="1600" kern="1200" dirty="0" smtClean="0">
                <a:solidFill>
                  <a:schemeClr val="tx1"/>
                </a:solidFill>
                <a:latin typeface="+mn-lt"/>
                <a:ea typeface="+mn-ea"/>
                <a:cs typeface="+mn-cs"/>
              </a:rPr>
              <a:t>5</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a:t>
            </a:r>
            <a:r>
              <a:rPr lang="en-US" sz="1600" b="1" kern="1200" baseline="0" dirty="0" smtClean="0">
                <a:solidFill>
                  <a:schemeClr val="tx1"/>
                </a:solidFill>
                <a:latin typeface="+mn-lt"/>
                <a:ea typeface="+mn-ea"/>
                <a:cs typeface="+mn-cs"/>
              </a:rPr>
              <a:t> Output - 1</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Table of 5</a:t>
            </a:r>
          </a:p>
          <a:p>
            <a:r>
              <a:rPr lang="en-US" sz="1600" kern="1200" dirty="0" smtClean="0">
                <a:solidFill>
                  <a:schemeClr val="tx1"/>
                </a:solidFill>
                <a:latin typeface="+mn-lt"/>
                <a:ea typeface="+mn-ea"/>
                <a:cs typeface="+mn-cs"/>
              </a:rPr>
              <a:t>5 * 1 = 5</a:t>
            </a:r>
          </a:p>
          <a:p>
            <a:r>
              <a:rPr lang="en-US" sz="1600" kern="1200" dirty="0" smtClean="0">
                <a:solidFill>
                  <a:schemeClr val="tx1"/>
                </a:solidFill>
                <a:latin typeface="+mn-lt"/>
                <a:ea typeface="+mn-ea"/>
                <a:cs typeface="+mn-cs"/>
              </a:rPr>
              <a:t>5 * 2 = 10</a:t>
            </a:r>
          </a:p>
          <a:p>
            <a:r>
              <a:rPr lang="en-US" sz="1600" kern="1200" dirty="0" smtClean="0">
                <a:solidFill>
                  <a:schemeClr val="tx1"/>
                </a:solidFill>
                <a:latin typeface="+mn-lt"/>
                <a:ea typeface="+mn-ea"/>
                <a:cs typeface="+mn-cs"/>
              </a:rPr>
              <a:t>5 * 3 = 15</a:t>
            </a:r>
          </a:p>
          <a:p>
            <a:r>
              <a:rPr lang="en-US" sz="1600" kern="1200" dirty="0" smtClean="0">
                <a:solidFill>
                  <a:schemeClr val="tx1"/>
                </a:solidFill>
                <a:latin typeface="+mn-lt"/>
                <a:ea typeface="+mn-ea"/>
                <a:cs typeface="+mn-cs"/>
              </a:rPr>
              <a:t>5 * 4 = 20</a:t>
            </a:r>
          </a:p>
          <a:p>
            <a:r>
              <a:rPr lang="en-US" sz="1600" kern="1200" dirty="0" smtClean="0">
                <a:solidFill>
                  <a:schemeClr val="tx1"/>
                </a:solidFill>
                <a:latin typeface="+mn-lt"/>
                <a:ea typeface="+mn-ea"/>
                <a:cs typeface="+mn-cs"/>
              </a:rPr>
              <a:t>5 * 5 = 25</a:t>
            </a:r>
          </a:p>
          <a:p>
            <a:r>
              <a:rPr lang="en-US" sz="1600" kern="1200" dirty="0" smtClean="0">
                <a:solidFill>
                  <a:schemeClr val="tx1"/>
                </a:solidFill>
                <a:latin typeface="+mn-lt"/>
                <a:ea typeface="+mn-ea"/>
                <a:cs typeface="+mn-cs"/>
              </a:rPr>
              <a:t>5 * 6 = 30</a:t>
            </a:r>
          </a:p>
          <a:p>
            <a:r>
              <a:rPr lang="en-US" sz="1600" kern="1200" dirty="0" smtClean="0">
                <a:solidFill>
                  <a:schemeClr val="tx1"/>
                </a:solidFill>
                <a:latin typeface="+mn-lt"/>
                <a:ea typeface="+mn-ea"/>
                <a:cs typeface="+mn-cs"/>
              </a:rPr>
              <a:t>5 * 7 = 35</a:t>
            </a:r>
          </a:p>
          <a:p>
            <a:r>
              <a:rPr lang="en-US" sz="1600" kern="1200" dirty="0" smtClean="0">
                <a:solidFill>
                  <a:schemeClr val="tx1"/>
                </a:solidFill>
                <a:latin typeface="+mn-lt"/>
                <a:ea typeface="+mn-ea"/>
                <a:cs typeface="+mn-cs"/>
              </a:rPr>
              <a:t>5 * 8 = 40</a:t>
            </a:r>
          </a:p>
          <a:p>
            <a:r>
              <a:rPr lang="en-US" sz="1600" kern="1200" dirty="0" smtClean="0">
                <a:solidFill>
                  <a:schemeClr val="tx1"/>
                </a:solidFill>
                <a:latin typeface="+mn-lt"/>
                <a:ea typeface="+mn-ea"/>
                <a:cs typeface="+mn-cs"/>
              </a:rPr>
              <a:t>5 * 9 = 45</a:t>
            </a:r>
          </a:p>
          <a:p>
            <a:r>
              <a:rPr lang="en-US" sz="1600" kern="1200" dirty="0" smtClean="0">
                <a:solidFill>
                  <a:schemeClr val="tx1"/>
                </a:solidFill>
                <a:latin typeface="+mn-lt"/>
                <a:ea typeface="+mn-ea"/>
                <a:cs typeface="+mn-cs"/>
              </a:rPr>
              <a:t>5 * 10 = 50</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class </a:t>
            </a:r>
            <a:r>
              <a:rPr lang="en-US" sz="1600" b="1" kern="1200" dirty="0" err="1" smtClean="0">
                <a:solidFill>
                  <a:schemeClr val="tx1"/>
                </a:solidFill>
                <a:latin typeface="+mn-lt"/>
                <a:ea typeface="+mn-ea"/>
                <a:cs typeface="+mn-cs"/>
              </a:rPr>
              <a:t>MultiPlicationTable</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i,k</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number for which u need to display multiplication table:");</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sc.nextInt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("Table of "+</a:t>
            </a:r>
            <a:r>
              <a:rPr lang="en-US" sz="1600" b="1" i="1" kern="1200" dirty="0" err="1" smtClean="0">
                <a:solidFill>
                  <a:schemeClr val="tx1"/>
                </a:solidFill>
                <a:latin typeface="+mn-lt"/>
                <a:ea typeface="+mn-ea"/>
                <a:cs typeface="+mn-cs"/>
              </a:rPr>
              <a:t>i</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j=1; j&lt;=10; j++)</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k=</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*j;</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i</a:t>
            </a:r>
            <a:r>
              <a:rPr lang="en-US" sz="1600" b="1" i="1" kern="1200" dirty="0" smtClean="0">
                <a:solidFill>
                  <a:schemeClr val="tx1"/>
                </a:solidFill>
                <a:latin typeface="+mn-lt"/>
                <a:ea typeface="+mn-ea"/>
                <a:cs typeface="+mn-cs"/>
              </a:rPr>
              <a:t>+" * "+j+" = "+k);</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33</a:t>
            </a:fld>
            <a:endParaRPr lang="en-US"/>
          </a:p>
        </p:txBody>
      </p:sp>
    </p:spTree>
    <p:extLst>
      <p:ext uri="{BB962C8B-B14F-4D97-AF65-F5344CB8AC3E}">
        <p14:creationId xmlns:p14="http://schemas.microsoft.com/office/powerpoint/2010/main" val="1683020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–34  (Pattern)</a:t>
            </a:r>
          </a:p>
          <a:p>
            <a:r>
              <a:rPr lang="en-IN" sz="1600" b="1" kern="1200" baseline="0" dirty="0" smtClean="0">
                <a:solidFill>
                  <a:schemeClr val="tx1"/>
                </a:solidFill>
                <a:effectLst/>
                <a:latin typeface="+mn-lt"/>
                <a:ea typeface="+mn-ea"/>
                <a:cs typeface="+mn-cs"/>
              </a:rPr>
              <a:t>Sample Input -1 </a:t>
            </a:r>
          </a:p>
          <a:p>
            <a:r>
              <a:rPr lang="en-US" sz="1600" kern="1200" dirty="0" smtClean="0">
                <a:solidFill>
                  <a:schemeClr val="tx1"/>
                </a:solidFill>
                <a:latin typeface="+mn-lt"/>
                <a:ea typeface="+mn-ea"/>
                <a:cs typeface="+mn-cs"/>
              </a:rPr>
              <a:t>Enter number of lines</a:t>
            </a:r>
          </a:p>
          <a:p>
            <a:r>
              <a:rPr lang="en-US" sz="1600" kern="1200" dirty="0" smtClean="0">
                <a:solidFill>
                  <a:schemeClr val="tx1"/>
                </a:solidFill>
                <a:latin typeface="+mn-lt"/>
                <a:ea typeface="+mn-ea"/>
                <a:cs typeface="+mn-cs"/>
              </a:rPr>
              <a:t>7</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 1</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7654321</a:t>
            </a:r>
          </a:p>
          <a:p>
            <a:r>
              <a:rPr lang="en-US" sz="1600" kern="1200" dirty="0" smtClean="0">
                <a:solidFill>
                  <a:schemeClr val="tx1"/>
                </a:solidFill>
                <a:latin typeface="+mn-lt"/>
                <a:ea typeface="+mn-ea"/>
                <a:cs typeface="+mn-cs"/>
              </a:rPr>
              <a:t>765432</a:t>
            </a:r>
          </a:p>
          <a:p>
            <a:r>
              <a:rPr lang="en-US" sz="1600" kern="1200" dirty="0" smtClean="0">
                <a:solidFill>
                  <a:schemeClr val="tx1"/>
                </a:solidFill>
                <a:latin typeface="+mn-lt"/>
                <a:ea typeface="+mn-ea"/>
                <a:cs typeface="+mn-cs"/>
              </a:rPr>
              <a:t>76543</a:t>
            </a:r>
          </a:p>
          <a:p>
            <a:r>
              <a:rPr lang="en-US" sz="1600" kern="1200" dirty="0" smtClean="0">
                <a:solidFill>
                  <a:schemeClr val="tx1"/>
                </a:solidFill>
                <a:latin typeface="+mn-lt"/>
                <a:ea typeface="+mn-ea"/>
                <a:cs typeface="+mn-cs"/>
              </a:rPr>
              <a:t>7654</a:t>
            </a:r>
          </a:p>
          <a:p>
            <a:r>
              <a:rPr lang="en-US" sz="1600" kern="1200" dirty="0" smtClean="0">
                <a:solidFill>
                  <a:schemeClr val="tx1"/>
                </a:solidFill>
                <a:latin typeface="+mn-lt"/>
                <a:ea typeface="+mn-ea"/>
                <a:cs typeface="+mn-cs"/>
              </a:rPr>
              <a:t>765</a:t>
            </a:r>
          </a:p>
          <a:p>
            <a:r>
              <a:rPr lang="en-US" sz="1600" kern="1200" dirty="0" smtClean="0">
                <a:solidFill>
                  <a:schemeClr val="tx1"/>
                </a:solidFill>
                <a:latin typeface="+mn-lt"/>
                <a:ea typeface="+mn-ea"/>
                <a:cs typeface="+mn-cs"/>
              </a:rPr>
              <a:t>76</a:t>
            </a:r>
          </a:p>
          <a:p>
            <a:r>
              <a:rPr lang="en-US" sz="1600" kern="1200" dirty="0" smtClean="0">
                <a:solidFill>
                  <a:schemeClr val="tx1"/>
                </a:solidFill>
                <a:latin typeface="+mn-lt"/>
                <a:ea typeface="+mn-ea"/>
                <a:cs typeface="+mn-cs"/>
              </a:rPr>
              <a:t>7</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2</a:t>
            </a:r>
          </a:p>
          <a:p>
            <a:r>
              <a:rPr lang="en-US" sz="1600" kern="1200" dirty="0" smtClean="0">
                <a:solidFill>
                  <a:schemeClr val="tx1"/>
                </a:solidFill>
                <a:latin typeface="+mn-lt"/>
                <a:ea typeface="+mn-ea"/>
                <a:cs typeface="+mn-cs"/>
              </a:rPr>
              <a:t>Enter number of lines</a:t>
            </a:r>
          </a:p>
          <a:p>
            <a:r>
              <a:rPr lang="en-US" sz="1600" kern="1200" dirty="0" smtClean="0">
                <a:solidFill>
                  <a:schemeClr val="tx1"/>
                </a:solidFill>
                <a:latin typeface="+mn-lt"/>
                <a:ea typeface="+mn-ea"/>
                <a:cs typeface="+mn-cs"/>
              </a:rPr>
              <a:t>5</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-2 </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54321</a:t>
            </a:r>
          </a:p>
          <a:p>
            <a:r>
              <a:rPr lang="en-US" sz="1600" kern="1200" dirty="0" smtClean="0">
                <a:solidFill>
                  <a:schemeClr val="tx1"/>
                </a:solidFill>
                <a:latin typeface="+mn-lt"/>
                <a:ea typeface="+mn-ea"/>
                <a:cs typeface="+mn-cs"/>
              </a:rPr>
              <a:t>5432</a:t>
            </a:r>
          </a:p>
          <a:p>
            <a:r>
              <a:rPr lang="en-US" sz="1600" kern="1200" dirty="0" smtClean="0">
                <a:solidFill>
                  <a:schemeClr val="tx1"/>
                </a:solidFill>
                <a:latin typeface="+mn-lt"/>
                <a:ea typeface="+mn-ea"/>
                <a:cs typeface="+mn-cs"/>
              </a:rPr>
              <a:t>543</a:t>
            </a:r>
          </a:p>
          <a:p>
            <a:r>
              <a:rPr lang="en-US" sz="1600" kern="1200" dirty="0" smtClean="0">
                <a:solidFill>
                  <a:schemeClr val="tx1"/>
                </a:solidFill>
                <a:latin typeface="+mn-lt"/>
                <a:ea typeface="+mn-ea"/>
                <a:cs typeface="+mn-cs"/>
              </a:rPr>
              <a:t>54</a:t>
            </a:r>
          </a:p>
          <a:p>
            <a:r>
              <a:rPr lang="en-US" sz="1600" kern="1200" dirty="0" smtClean="0">
                <a:solidFill>
                  <a:schemeClr val="tx1"/>
                </a:solidFill>
                <a:latin typeface="+mn-lt"/>
                <a:ea typeface="+mn-ea"/>
                <a:cs typeface="+mn-cs"/>
              </a:rPr>
              <a:t>5</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Complete Coding Solutions</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Pattern1{</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 String </a:t>
            </a:r>
            <a:r>
              <a:rPr lang="en-US" sz="1600" b="1" kern="1200" dirty="0" err="1" smtClean="0">
                <a:solidFill>
                  <a:schemeClr val="tx1"/>
                </a:solidFill>
                <a:latin typeface="+mn-lt"/>
                <a:ea typeface="+mn-ea"/>
                <a:cs typeface="+mn-cs"/>
              </a:rPr>
              <a:t>arg</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number of lines");</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=1;i&lt;=</a:t>
            </a:r>
            <a:r>
              <a:rPr lang="en-US" sz="1600" b="1" kern="1200" dirty="0" err="1" smtClean="0">
                <a:solidFill>
                  <a:schemeClr val="tx1"/>
                </a:solidFill>
                <a:latin typeface="+mn-lt"/>
                <a:ea typeface="+mn-ea"/>
                <a:cs typeface="+mn-cs"/>
              </a:rPr>
              <a:t>num;i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a:t>
            </a:r>
            <a:r>
              <a:rPr lang="en-US" sz="1600" b="1" kern="1200" dirty="0" err="1" smtClean="0">
                <a:solidFill>
                  <a:schemeClr val="tx1"/>
                </a:solidFill>
                <a:latin typeface="+mn-lt"/>
                <a:ea typeface="+mn-ea"/>
                <a:cs typeface="+mn-cs"/>
              </a:rPr>
              <a:t>num;j</a:t>
            </a:r>
            <a:r>
              <a:rPr lang="en-US" sz="1600" b="1" kern="1200" dirty="0" smtClean="0">
                <a:solidFill>
                  <a:schemeClr val="tx1"/>
                </a:solidFill>
                <a:latin typeface="+mn-lt"/>
                <a:ea typeface="+mn-ea"/>
                <a:cs typeface="+mn-cs"/>
              </a:rPr>
              <a:t>&gt;=</a:t>
            </a:r>
            <a:r>
              <a:rPr lang="en-US" sz="1600" b="1" kern="1200" dirty="0" err="1" smtClean="0">
                <a:solidFill>
                  <a:schemeClr val="tx1"/>
                </a:solidFill>
                <a:latin typeface="+mn-lt"/>
                <a:ea typeface="+mn-ea"/>
                <a:cs typeface="+mn-cs"/>
              </a:rPr>
              <a:t>i;j</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(j);</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34</a:t>
            </a:fld>
            <a:endParaRPr lang="en-US"/>
          </a:p>
        </p:txBody>
      </p:sp>
    </p:spTree>
    <p:extLst>
      <p:ext uri="{BB962C8B-B14F-4D97-AF65-F5344CB8AC3E}">
        <p14:creationId xmlns:p14="http://schemas.microsoft.com/office/powerpoint/2010/main" val="116613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–35  (Pattern)</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a:t>
            </a:r>
          </a:p>
          <a:p>
            <a:r>
              <a:rPr lang="en-IN" sz="1600" b="0" kern="1200" baseline="0" dirty="0" smtClean="0">
                <a:solidFill>
                  <a:schemeClr val="tx1"/>
                </a:solidFill>
                <a:effectLst/>
                <a:latin typeface="+mn-lt"/>
                <a:ea typeface="+mn-ea"/>
                <a:cs typeface="+mn-cs"/>
              </a:rPr>
              <a:t>Enter Number:</a:t>
            </a:r>
          </a:p>
          <a:p>
            <a:r>
              <a:rPr lang="en-US" sz="1600" kern="1200" dirty="0" smtClean="0">
                <a:solidFill>
                  <a:schemeClr val="tx1"/>
                </a:solidFill>
                <a:latin typeface="+mn-lt"/>
                <a:ea typeface="+mn-ea"/>
                <a:cs typeface="+mn-cs"/>
              </a:rPr>
              <a:t>7</a:t>
            </a:r>
          </a:p>
          <a:p>
            <a:r>
              <a:rPr lang="en-US" sz="1600" b="1" kern="1200" dirty="0" smtClean="0">
                <a:solidFill>
                  <a:schemeClr val="tx1"/>
                </a:solidFill>
                <a:latin typeface="+mn-lt"/>
                <a:ea typeface="+mn-ea"/>
                <a:cs typeface="+mn-cs"/>
              </a:rPr>
              <a:t>Sample Output 1</a:t>
            </a:r>
          </a:p>
          <a:p>
            <a:r>
              <a:rPr lang="en-US" sz="1600" kern="1200" dirty="0" smtClean="0">
                <a:solidFill>
                  <a:schemeClr val="tx1"/>
                </a:solidFill>
                <a:latin typeface="+mn-lt"/>
                <a:ea typeface="+mn-ea"/>
                <a:cs typeface="+mn-cs"/>
              </a:rPr>
              <a:t>1</a:t>
            </a:r>
          </a:p>
          <a:p>
            <a:r>
              <a:rPr lang="en-US" sz="1600" kern="1200" dirty="0" smtClean="0">
                <a:solidFill>
                  <a:schemeClr val="tx1"/>
                </a:solidFill>
                <a:latin typeface="+mn-lt"/>
                <a:ea typeface="+mn-ea"/>
                <a:cs typeface="+mn-cs"/>
              </a:rPr>
              <a:t>12</a:t>
            </a:r>
          </a:p>
          <a:p>
            <a:r>
              <a:rPr lang="en-US" sz="1600" kern="1200" dirty="0" smtClean="0">
                <a:solidFill>
                  <a:schemeClr val="tx1"/>
                </a:solidFill>
                <a:latin typeface="+mn-lt"/>
                <a:ea typeface="+mn-ea"/>
                <a:cs typeface="+mn-cs"/>
              </a:rPr>
              <a:t>123</a:t>
            </a:r>
          </a:p>
          <a:p>
            <a:r>
              <a:rPr lang="en-US" sz="1600" kern="1200" dirty="0" smtClean="0">
                <a:solidFill>
                  <a:schemeClr val="tx1"/>
                </a:solidFill>
                <a:latin typeface="+mn-lt"/>
                <a:ea typeface="+mn-ea"/>
                <a:cs typeface="+mn-cs"/>
              </a:rPr>
              <a:t>1234</a:t>
            </a:r>
          </a:p>
          <a:p>
            <a:r>
              <a:rPr lang="en-US" sz="1600" kern="1200" dirty="0" smtClean="0">
                <a:solidFill>
                  <a:schemeClr val="tx1"/>
                </a:solidFill>
                <a:latin typeface="+mn-lt"/>
                <a:ea typeface="+mn-ea"/>
                <a:cs typeface="+mn-cs"/>
              </a:rPr>
              <a:t>12345</a:t>
            </a:r>
          </a:p>
          <a:p>
            <a:r>
              <a:rPr lang="en-US" sz="1600" kern="1200" dirty="0" smtClean="0">
                <a:solidFill>
                  <a:schemeClr val="tx1"/>
                </a:solidFill>
                <a:latin typeface="+mn-lt"/>
                <a:ea typeface="+mn-ea"/>
                <a:cs typeface="+mn-cs"/>
              </a:rPr>
              <a:t>123456</a:t>
            </a:r>
          </a:p>
          <a:p>
            <a:r>
              <a:rPr lang="en-US" sz="1600" kern="1200" dirty="0" smtClean="0">
                <a:solidFill>
                  <a:schemeClr val="tx1"/>
                </a:solidFill>
                <a:latin typeface="+mn-lt"/>
                <a:ea typeface="+mn-ea"/>
                <a:cs typeface="+mn-cs"/>
              </a:rPr>
              <a:t>1234567</a:t>
            </a:r>
          </a:p>
          <a:p>
            <a:r>
              <a:rPr lang="en-US" sz="1600" kern="1200" dirty="0" smtClean="0">
                <a:solidFill>
                  <a:schemeClr val="tx1"/>
                </a:solidFill>
                <a:latin typeface="+mn-lt"/>
                <a:ea typeface="+mn-ea"/>
                <a:cs typeface="+mn-cs"/>
              </a:rPr>
              <a:t>123456</a:t>
            </a:r>
          </a:p>
          <a:p>
            <a:r>
              <a:rPr lang="en-US" sz="1600" kern="1200" dirty="0" smtClean="0">
                <a:solidFill>
                  <a:schemeClr val="tx1"/>
                </a:solidFill>
                <a:latin typeface="+mn-lt"/>
                <a:ea typeface="+mn-ea"/>
                <a:cs typeface="+mn-cs"/>
              </a:rPr>
              <a:t>12345</a:t>
            </a:r>
          </a:p>
          <a:p>
            <a:r>
              <a:rPr lang="en-US" sz="1600" kern="1200" dirty="0" smtClean="0">
                <a:solidFill>
                  <a:schemeClr val="tx1"/>
                </a:solidFill>
                <a:latin typeface="+mn-lt"/>
                <a:ea typeface="+mn-ea"/>
                <a:cs typeface="+mn-cs"/>
              </a:rPr>
              <a:t>1234</a:t>
            </a:r>
          </a:p>
          <a:p>
            <a:r>
              <a:rPr lang="en-US" sz="1600" kern="1200" dirty="0" smtClean="0">
                <a:solidFill>
                  <a:schemeClr val="tx1"/>
                </a:solidFill>
                <a:latin typeface="+mn-lt"/>
                <a:ea typeface="+mn-ea"/>
                <a:cs typeface="+mn-cs"/>
              </a:rPr>
              <a:t>123</a:t>
            </a:r>
          </a:p>
          <a:p>
            <a:r>
              <a:rPr lang="en-US" sz="1600" kern="1200" dirty="0" smtClean="0">
                <a:solidFill>
                  <a:schemeClr val="tx1"/>
                </a:solidFill>
                <a:latin typeface="+mn-lt"/>
                <a:ea typeface="+mn-ea"/>
                <a:cs typeface="+mn-cs"/>
              </a:rPr>
              <a:t>12</a:t>
            </a:r>
          </a:p>
          <a:p>
            <a:r>
              <a:rPr lang="en-US" sz="1600" kern="1200" dirty="0" smtClean="0">
                <a:solidFill>
                  <a:schemeClr val="tx1"/>
                </a:solidFill>
                <a:latin typeface="+mn-lt"/>
                <a:ea typeface="+mn-ea"/>
                <a:cs typeface="+mn-cs"/>
              </a:rPr>
              <a:t>1</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number: </a:t>
            </a:r>
          </a:p>
          <a:p>
            <a:r>
              <a:rPr lang="en-US" sz="1600" kern="1200" dirty="0" smtClean="0">
                <a:solidFill>
                  <a:schemeClr val="tx1"/>
                </a:solidFill>
                <a:latin typeface="+mn-lt"/>
                <a:ea typeface="+mn-ea"/>
                <a:cs typeface="+mn-cs"/>
              </a:rPr>
              <a:t>5</a:t>
            </a:r>
          </a:p>
          <a:p>
            <a:r>
              <a:rPr lang="en-US" sz="1600" b="1" kern="1200" dirty="0" smtClean="0">
                <a:solidFill>
                  <a:schemeClr val="tx1"/>
                </a:solidFill>
                <a:latin typeface="+mn-lt"/>
                <a:ea typeface="+mn-ea"/>
                <a:cs typeface="+mn-cs"/>
              </a:rPr>
              <a:t>Sample Output : 2</a:t>
            </a:r>
          </a:p>
          <a:p>
            <a:r>
              <a:rPr lang="en-US" sz="1600" kern="1200" dirty="0" smtClean="0">
                <a:solidFill>
                  <a:schemeClr val="tx1"/>
                </a:solidFill>
                <a:latin typeface="+mn-lt"/>
                <a:ea typeface="+mn-ea"/>
                <a:cs typeface="+mn-cs"/>
              </a:rPr>
              <a:t>1</a:t>
            </a:r>
          </a:p>
          <a:p>
            <a:r>
              <a:rPr lang="en-US" sz="1600" kern="1200" dirty="0" smtClean="0">
                <a:solidFill>
                  <a:schemeClr val="tx1"/>
                </a:solidFill>
                <a:latin typeface="+mn-lt"/>
                <a:ea typeface="+mn-ea"/>
                <a:cs typeface="+mn-cs"/>
              </a:rPr>
              <a:t>12</a:t>
            </a:r>
          </a:p>
          <a:p>
            <a:r>
              <a:rPr lang="en-US" sz="1600" kern="1200" dirty="0" smtClean="0">
                <a:solidFill>
                  <a:schemeClr val="tx1"/>
                </a:solidFill>
                <a:latin typeface="+mn-lt"/>
                <a:ea typeface="+mn-ea"/>
                <a:cs typeface="+mn-cs"/>
              </a:rPr>
              <a:t>123</a:t>
            </a:r>
          </a:p>
          <a:p>
            <a:r>
              <a:rPr lang="en-US" sz="1600" kern="1200" dirty="0" smtClean="0">
                <a:solidFill>
                  <a:schemeClr val="tx1"/>
                </a:solidFill>
                <a:latin typeface="+mn-lt"/>
                <a:ea typeface="+mn-ea"/>
                <a:cs typeface="+mn-cs"/>
              </a:rPr>
              <a:t>1234</a:t>
            </a:r>
          </a:p>
          <a:p>
            <a:r>
              <a:rPr lang="en-US" sz="1600" kern="1200" dirty="0" smtClean="0">
                <a:solidFill>
                  <a:schemeClr val="tx1"/>
                </a:solidFill>
                <a:latin typeface="+mn-lt"/>
                <a:ea typeface="+mn-ea"/>
                <a:cs typeface="+mn-cs"/>
              </a:rPr>
              <a:t>12345</a:t>
            </a:r>
          </a:p>
          <a:p>
            <a:r>
              <a:rPr lang="en-US" sz="1600" kern="1200" dirty="0" smtClean="0">
                <a:solidFill>
                  <a:schemeClr val="tx1"/>
                </a:solidFill>
                <a:latin typeface="+mn-lt"/>
                <a:ea typeface="+mn-ea"/>
                <a:cs typeface="+mn-cs"/>
              </a:rPr>
              <a:t>1234</a:t>
            </a:r>
          </a:p>
          <a:p>
            <a:r>
              <a:rPr lang="en-US" sz="1600" kern="1200" dirty="0" smtClean="0">
                <a:solidFill>
                  <a:schemeClr val="tx1"/>
                </a:solidFill>
                <a:latin typeface="+mn-lt"/>
                <a:ea typeface="+mn-ea"/>
                <a:cs typeface="+mn-cs"/>
              </a:rPr>
              <a:t>123</a:t>
            </a:r>
          </a:p>
          <a:p>
            <a:r>
              <a:rPr lang="en-US" sz="1600" kern="1200" dirty="0" smtClean="0">
                <a:solidFill>
                  <a:schemeClr val="tx1"/>
                </a:solidFill>
                <a:latin typeface="+mn-lt"/>
                <a:ea typeface="+mn-ea"/>
                <a:cs typeface="+mn-cs"/>
              </a:rPr>
              <a:t>12</a:t>
            </a:r>
          </a:p>
          <a:p>
            <a:r>
              <a:rPr lang="en-US" sz="1600" kern="1200" dirty="0" smtClean="0">
                <a:solidFill>
                  <a:schemeClr val="tx1"/>
                </a:solidFill>
                <a:latin typeface="+mn-lt"/>
                <a:ea typeface="+mn-ea"/>
                <a:cs typeface="+mn-cs"/>
              </a:rPr>
              <a:t>1</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Pattern1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 String </a:t>
            </a:r>
            <a:r>
              <a:rPr lang="en-US" sz="1600" b="1" kern="1200" dirty="0" err="1" smtClean="0">
                <a:solidFill>
                  <a:schemeClr val="tx1"/>
                </a:solidFill>
                <a:latin typeface="+mn-lt"/>
                <a:ea typeface="+mn-ea"/>
                <a:cs typeface="+mn-cs"/>
              </a:rPr>
              <a:t>arg</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number: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ck</a:t>
            </a:r>
            <a:r>
              <a:rPr lang="en-US" sz="1600" b="1" kern="1200" dirty="0" smtClean="0">
                <a:solidFill>
                  <a:schemeClr val="tx1"/>
                </a:solidFill>
                <a:latin typeface="+mn-lt"/>
                <a:ea typeface="+mn-ea"/>
                <a:cs typeface="+mn-cs"/>
              </a:rPr>
              <a:t>=0,c=2;</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while(c&gt;0){</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ck</a:t>
            </a:r>
            <a:r>
              <a:rPr lang="en-US" sz="1600" b="1" kern="1200" dirty="0" smtClean="0">
                <a:solidFill>
                  <a:schemeClr val="tx1"/>
                </a:solidFill>
                <a:latin typeface="+mn-lt"/>
                <a:ea typeface="+mn-ea"/>
                <a:cs typeface="+mn-cs"/>
              </a:rPr>
              <a:t>==0){</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=1;i&lt;=</a:t>
            </a:r>
            <a:r>
              <a:rPr lang="en-US" sz="1600" b="1" kern="1200" dirty="0" err="1" smtClean="0">
                <a:solidFill>
                  <a:schemeClr val="tx1"/>
                </a:solidFill>
                <a:latin typeface="+mn-lt"/>
                <a:ea typeface="+mn-ea"/>
                <a:cs typeface="+mn-cs"/>
              </a:rPr>
              <a:t>num;i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j=1;j&lt;=</a:t>
            </a:r>
            <a:r>
              <a:rPr lang="en-US" sz="1600" b="1" kern="1200" dirty="0" err="1" smtClean="0">
                <a:solidFill>
                  <a:schemeClr val="tx1"/>
                </a:solidFill>
                <a:latin typeface="+mn-lt"/>
                <a:ea typeface="+mn-ea"/>
                <a:cs typeface="+mn-cs"/>
              </a:rPr>
              <a:t>i;j</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(j);</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ck</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=1,r=num-1;i&lt;=num-1;i++,r--){</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j=1;j&lt;=</a:t>
            </a:r>
            <a:r>
              <a:rPr lang="en-US" sz="1600" b="1" kern="1200" dirty="0" err="1" smtClean="0">
                <a:solidFill>
                  <a:schemeClr val="tx1"/>
                </a:solidFill>
                <a:latin typeface="+mn-lt"/>
                <a:ea typeface="+mn-ea"/>
                <a:cs typeface="+mn-cs"/>
              </a:rPr>
              <a:t>r;j</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(j);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c--;</a:t>
            </a: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35</a:t>
            </a:fld>
            <a:endParaRPr lang="en-US"/>
          </a:p>
        </p:txBody>
      </p:sp>
    </p:spTree>
    <p:extLst>
      <p:ext uri="{BB962C8B-B14F-4D97-AF65-F5344CB8AC3E}">
        <p14:creationId xmlns:p14="http://schemas.microsoft.com/office/powerpoint/2010/main" val="6813817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–36  (Pattern)</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number:</a:t>
            </a:r>
          </a:p>
          <a:p>
            <a:r>
              <a:rPr lang="en-US" sz="1600" kern="1200" dirty="0" smtClean="0">
                <a:solidFill>
                  <a:schemeClr val="tx1"/>
                </a:solidFill>
                <a:latin typeface="+mn-lt"/>
                <a:ea typeface="+mn-ea"/>
                <a:cs typeface="+mn-cs"/>
              </a:rPr>
              <a:t>5</a:t>
            </a:r>
          </a:p>
          <a:p>
            <a:r>
              <a:rPr lang="en-US" sz="1600" b="1" kern="1200" dirty="0" smtClean="0">
                <a:solidFill>
                  <a:schemeClr val="tx1"/>
                </a:solidFill>
                <a:latin typeface="+mn-lt"/>
                <a:ea typeface="+mn-ea"/>
                <a:cs typeface="+mn-cs"/>
              </a:rPr>
              <a:t>Sample Output</a:t>
            </a:r>
            <a:r>
              <a:rPr lang="en-US" sz="1600" b="1" kern="1200" baseline="0" dirty="0" smtClean="0">
                <a:solidFill>
                  <a:schemeClr val="tx1"/>
                </a:solidFill>
                <a:latin typeface="+mn-lt"/>
                <a:ea typeface="+mn-ea"/>
                <a:cs typeface="+mn-cs"/>
              </a:rPr>
              <a:t> - 1</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1234554321</a:t>
            </a:r>
          </a:p>
          <a:p>
            <a:r>
              <a:rPr lang="en-US" sz="1600" kern="1200" dirty="0" smtClean="0">
                <a:solidFill>
                  <a:schemeClr val="tx1"/>
                </a:solidFill>
                <a:latin typeface="+mn-lt"/>
                <a:ea typeface="+mn-ea"/>
                <a:cs typeface="+mn-cs"/>
              </a:rPr>
              <a:t>1234 4321</a:t>
            </a:r>
          </a:p>
          <a:p>
            <a:r>
              <a:rPr lang="en-US" sz="1600" kern="1200" dirty="0" smtClean="0">
                <a:solidFill>
                  <a:schemeClr val="tx1"/>
                </a:solidFill>
                <a:latin typeface="+mn-lt"/>
                <a:ea typeface="+mn-ea"/>
                <a:cs typeface="+mn-cs"/>
              </a:rPr>
              <a:t>123 321</a:t>
            </a:r>
          </a:p>
          <a:p>
            <a:r>
              <a:rPr lang="en-US" sz="1600" kern="1200" dirty="0" smtClean="0">
                <a:solidFill>
                  <a:schemeClr val="tx1"/>
                </a:solidFill>
                <a:latin typeface="+mn-lt"/>
                <a:ea typeface="+mn-ea"/>
                <a:cs typeface="+mn-cs"/>
              </a:rPr>
              <a:t>12 21</a:t>
            </a:r>
          </a:p>
          <a:p>
            <a:r>
              <a:rPr lang="en-US" sz="1600" kern="1200" dirty="0" smtClean="0">
                <a:solidFill>
                  <a:schemeClr val="tx1"/>
                </a:solidFill>
                <a:latin typeface="+mn-lt"/>
                <a:ea typeface="+mn-ea"/>
                <a:cs typeface="+mn-cs"/>
              </a:rPr>
              <a:t>1 1</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number:</a:t>
            </a:r>
          </a:p>
          <a:p>
            <a:r>
              <a:rPr lang="en-US" sz="1600" kern="1200" dirty="0" smtClean="0">
                <a:solidFill>
                  <a:schemeClr val="tx1"/>
                </a:solidFill>
                <a:latin typeface="+mn-lt"/>
                <a:ea typeface="+mn-ea"/>
                <a:cs typeface="+mn-cs"/>
              </a:rPr>
              <a:t>6</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- 2</a:t>
            </a:r>
          </a:p>
          <a:p>
            <a:r>
              <a:rPr lang="en-US" sz="1600" kern="1200" dirty="0" smtClean="0">
                <a:solidFill>
                  <a:schemeClr val="tx1"/>
                </a:solidFill>
                <a:latin typeface="+mn-lt"/>
                <a:ea typeface="+mn-ea"/>
                <a:cs typeface="+mn-cs"/>
              </a:rPr>
              <a:t>123456654321</a:t>
            </a:r>
          </a:p>
          <a:p>
            <a:r>
              <a:rPr lang="en-US" sz="1600" kern="1200" dirty="0" smtClean="0">
                <a:solidFill>
                  <a:schemeClr val="tx1"/>
                </a:solidFill>
                <a:latin typeface="+mn-lt"/>
                <a:ea typeface="+mn-ea"/>
                <a:cs typeface="+mn-cs"/>
              </a:rPr>
              <a:t>12345 54321</a:t>
            </a:r>
          </a:p>
          <a:p>
            <a:r>
              <a:rPr lang="en-US" sz="1600" kern="1200" dirty="0" smtClean="0">
                <a:solidFill>
                  <a:schemeClr val="tx1"/>
                </a:solidFill>
                <a:latin typeface="+mn-lt"/>
                <a:ea typeface="+mn-ea"/>
                <a:cs typeface="+mn-cs"/>
              </a:rPr>
              <a:t>1234 4321</a:t>
            </a:r>
          </a:p>
          <a:p>
            <a:r>
              <a:rPr lang="en-US" sz="1600" kern="1200" dirty="0" smtClean="0">
                <a:solidFill>
                  <a:schemeClr val="tx1"/>
                </a:solidFill>
                <a:latin typeface="+mn-lt"/>
                <a:ea typeface="+mn-ea"/>
                <a:cs typeface="+mn-cs"/>
              </a:rPr>
              <a:t>123 321</a:t>
            </a:r>
          </a:p>
          <a:p>
            <a:r>
              <a:rPr lang="en-US" sz="1600" kern="1200" dirty="0" smtClean="0">
                <a:solidFill>
                  <a:schemeClr val="tx1"/>
                </a:solidFill>
                <a:latin typeface="+mn-lt"/>
                <a:ea typeface="+mn-ea"/>
                <a:cs typeface="+mn-cs"/>
              </a:rPr>
              <a:t>12 21</a:t>
            </a:r>
          </a:p>
          <a:p>
            <a:r>
              <a:rPr lang="en-US" sz="1600" kern="1200" dirty="0" smtClean="0">
                <a:solidFill>
                  <a:schemeClr val="tx1"/>
                </a:solidFill>
                <a:latin typeface="+mn-lt"/>
                <a:ea typeface="+mn-ea"/>
                <a:cs typeface="+mn-cs"/>
              </a:rPr>
              <a:t>1 1</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Pattern1{</a:t>
            </a:r>
          </a:p>
          <a:p>
            <a:r>
              <a:rPr lang="en-US" sz="1600" b="1" kern="1200" dirty="0" smtClean="0">
                <a:solidFill>
                  <a:schemeClr val="tx1"/>
                </a:solidFill>
                <a:latin typeface="+mn-lt"/>
                <a:ea typeface="+mn-ea"/>
                <a:cs typeface="+mn-cs"/>
              </a:rPr>
              <a:t>public static void main (String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number:");</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=1,r=</a:t>
            </a:r>
            <a:r>
              <a:rPr lang="en-US" sz="1600" b="1" kern="1200" dirty="0" err="1" smtClean="0">
                <a:solidFill>
                  <a:schemeClr val="tx1"/>
                </a:solidFill>
                <a:latin typeface="+mn-lt"/>
                <a:ea typeface="+mn-ea"/>
                <a:cs typeface="+mn-cs"/>
              </a:rPr>
              <a:t>num;i</a:t>
            </a:r>
            <a:r>
              <a:rPr lang="en-US" sz="1600" b="1" kern="1200" dirty="0" smtClean="0">
                <a:solidFill>
                  <a:schemeClr val="tx1"/>
                </a:solidFill>
                <a:latin typeface="+mn-lt"/>
                <a:ea typeface="+mn-ea"/>
                <a:cs typeface="+mn-cs"/>
              </a:rPr>
              <a:t>&lt;=</a:t>
            </a:r>
            <a:r>
              <a:rPr lang="en-US" sz="1600" b="1" kern="1200" dirty="0" err="1" smtClean="0">
                <a:solidFill>
                  <a:schemeClr val="tx1"/>
                </a:solidFill>
                <a:latin typeface="+mn-lt"/>
                <a:ea typeface="+mn-ea"/>
                <a:cs typeface="+mn-cs"/>
              </a:rPr>
              <a:t>num;i</a:t>
            </a:r>
            <a:r>
              <a:rPr lang="en-US" sz="1600" b="1" kern="1200" dirty="0" smtClean="0">
                <a:solidFill>
                  <a:schemeClr val="tx1"/>
                </a:solidFill>
                <a:latin typeface="+mn-lt"/>
                <a:ea typeface="+mn-ea"/>
                <a:cs typeface="+mn-cs"/>
              </a:rPr>
              <a:t>++,r--){</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j=1;j&lt;=</a:t>
            </a:r>
            <a:r>
              <a:rPr lang="en-US" sz="1600" b="1" kern="1200" dirty="0" err="1" smtClean="0">
                <a:solidFill>
                  <a:schemeClr val="tx1"/>
                </a:solidFill>
                <a:latin typeface="+mn-lt"/>
                <a:ea typeface="+mn-ea"/>
                <a:cs typeface="+mn-cs"/>
              </a:rPr>
              <a:t>r;j</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(j);</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if(r!=</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k=</a:t>
            </a:r>
            <a:r>
              <a:rPr lang="en-US" sz="1600" b="1" kern="1200" dirty="0" err="1" smtClean="0">
                <a:solidFill>
                  <a:schemeClr val="tx1"/>
                </a:solidFill>
                <a:latin typeface="+mn-lt"/>
                <a:ea typeface="+mn-ea"/>
                <a:cs typeface="+mn-cs"/>
              </a:rPr>
              <a:t>r;k</a:t>
            </a:r>
            <a:r>
              <a:rPr lang="en-US" sz="1600" b="1" kern="1200" dirty="0" smtClean="0">
                <a:solidFill>
                  <a:schemeClr val="tx1"/>
                </a:solidFill>
                <a:latin typeface="+mn-lt"/>
                <a:ea typeface="+mn-ea"/>
                <a:cs typeface="+mn-cs"/>
              </a:rPr>
              <a:t>&gt;=1;k--){</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(k);</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36</a:t>
            </a:fld>
            <a:endParaRPr lang="en-US"/>
          </a:p>
        </p:txBody>
      </p:sp>
    </p:spTree>
    <p:extLst>
      <p:ext uri="{BB962C8B-B14F-4D97-AF65-F5344CB8AC3E}">
        <p14:creationId xmlns:p14="http://schemas.microsoft.com/office/powerpoint/2010/main" val="25338990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–37  (Pattern)</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number:</a:t>
            </a:r>
          </a:p>
          <a:p>
            <a:r>
              <a:rPr lang="en-US" sz="1600" kern="1200" dirty="0" smtClean="0">
                <a:solidFill>
                  <a:schemeClr val="tx1"/>
                </a:solidFill>
                <a:latin typeface="+mn-lt"/>
                <a:ea typeface="+mn-ea"/>
                <a:cs typeface="+mn-cs"/>
              </a:rPr>
              <a:t>5</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- 1</a:t>
            </a:r>
          </a:p>
          <a:p>
            <a:r>
              <a:rPr lang="en-US" sz="1600" kern="1200" dirty="0" smtClean="0">
                <a:solidFill>
                  <a:schemeClr val="tx1"/>
                </a:solidFill>
                <a:latin typeface="+mn-lt"/>
                <a:ea typeface="+mn-ea"/>
                <a:cs typeface="+mn-cs"/>
              </a:rPr>
              <a:t>    1</a:t>
            </a:r>
          </a:p>
          <a:p>
            <a:r>
              <a:rPr lang="en-US" sz="1600" kern="1200" dirty="0" smtClean="0">
                <a:solidFill>
                  <a:schemeClr val="tx1"/>
                </a:solidFill>
                <a:latin typeface="+mn-lt"/>
                <a:ea typeface="+mn-ea"/>
                <a:cs typeface="+mn-cs"/>
              </a:rPr>
              <a:t>   212</a:t>
            </a:r>
          </a:p>
          <a:p>
            <a:r>
              <a:rPr lang="en-US" sz="1600" kern="1200" dirty="0" smtClean="0">
                <a:solidFill>
                  <a:schemeClr val="tx1"/>
                </a:solidFill>
                <a:latin typeface="+mn-lt"/>
                <a:ea typeface="+mn-ea"/>
                <a:cs typeface="+mn-cs"/>
              </a:rPr>
              <a:t>  32123</a:t>
            </a:r>
          </a:p>
          <a:p>
            <a:r>
              <a:rPr lang="en-US" sz="1600" kern="1200" dirty="0" smtClean="0">
                <a:solidFill>
                  <a:schemeClr val="tx1"/>
                </a:solidFill>
                <a:latin typeface="+mn-lt"/>
                <a:ea typeface="+mn-ea"/>
                <a:cs typeface="+mn-cs"/>
              </a:rPr>
              <a:t> 4321234</a:t>
            </a:r>
          </a:p>
          <a:p>
            <a:r>
              <a:rPr lang="en-US" sz="1600" kern="1200" dirty="0" smtClean="0">
                <a:solidFill>
                  <a:schemeClr val="tx1"/>
                </a:solidFill>
                <a:latin typeface="+mn-lt"/>
                <a:ea typeface="+mn-ea"/>
                <a:cs typeface="+mn-cs"/>
              </a:rPr>
              <a:t>543212345</a:t>
            </a:r>
          </a:p>
          <a:p>
            <a:r>
              <a:rPr lang="en-US" sz="1600" kern="1200" dirty="0" smtClean="0">
                <a:solidFill>
                  <a:schemeClr val="tx1"/>
                </a:solidFill>
                <a:latin typeface="+mn-lt"/>
                <a:ea typeface="+mn-ea"/>
                <a:cs typeface="+mn-cs"/>
              </a:rPr>
              <a:t> 4321234</a:t>
            </a:r>
          </a:p>
          <a:p>
            <a:r>
              <a:rPr lang="en-US" sz="1600" kern="1200" dirty="0" smtClean="0">
                <a:solidFill>
                  <a:schemeClr val="tx1"/>
                </a:solidFill>
                <a:latin typeface="+mn-lt"/>
                <a:ea typeface="+mn-ea"/>
                <a:cs typeface="+mn-cs"/>
              </a:rPr>
              <a:t>  32123</a:t>
            </a:r>
          </a:p>
          <a:p>
            <a:r>
              <a:rPr lang="en-US" sz="1600" kern="1200" dirty="0" smtClean="0">
                <a:solidFill>
                  <a:schemeClr val="tx1"/>
                </a:solidFill>
                <a:latin typeface="+mn-lt"/>
                <a:ea typeface="+mn-ea"/>
                <a:cs typeface="+mn-cs"/>
              </a:rPr>
              <a:t>   212</a:t>
            </a:r>
          </a:p>
          <a:p>
            <a:r>
              <a:rPr lang="en-US" sz="1600" kern="1200" dirty="0" smtClean="0">
                <a:solidFill>
                  <a:schemeClr val="tx1"/>
                </a:solidFill>
                <a:latin typeface="+mn-lt"/>
                <a:ea typeface="+mn-ea"/>
                <a:cs typeface="+mn-cs"/>
              </a:rPr>
              <a:t>    1</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number:</a:t>
            </a:r>
          </a:p>
          <a:p>
            <a:r>
              <a:rPr lang="en-US" sz="1600" kern="1200" dirty="0" smtClean="0">
                <a:solidFill>
                  <a:schemeClr val="tx1"/>
                </a:solidFill>
                <a:latin typeface="+mn-lt"/>
                <a:ea typeface="+mn-ea"/>
                <a:cs typeface="+mn-cs"/>
              </a:rPr>
              <a:t>7</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a:t>
            </a:r>
            <a:r>
              <a:rPr lang="en-US" sz="1600" b="1" kern="1200" baseline="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1</a:t>
            </a:r>
          </a:p>
          <a:p>
            <a:r>
              <a:rPr lang="en-US" sz="1600" kern="1200" dirty="0" smtClean="0">
                <a:solidFill>
                  <a:schemeClr val="tx1"/>
                </a:solidFill>
                <a:latin typeface="+mn-lt"/>
                <a:ea typeface="+mn-ea"/>
                <a:cs typeface="+mn-cs"/>
              </a:rPr>
              <a:t>     212</a:t>
            </a:r>
          </a:p>
          <a:p>
            <a:r>
              <a:rPr lang="en-US" sz="1600" kern="1200" dirty="0" smtClean="0">
                <a:solidFill>
                  <a:schemeClr val="tx1"/>
                </a:solidFill>
                <a:latin typeface="+mn-lt"/>
                <a:ea typeface="+mn-ea"/>
                <a:cs typeface="+mn-cs"/>
              </a:rPr>
              <a:t>    32123</a:t>
            </a:r>
          </a:p>
          <a:p>
            <a:r>
              <a:rPr lang="en-US" sz="1600" kern="1200" dirty="0" smtClean="0">
                <a:solidFill>
                  <a:schemeClr val="tx1"/>
                </a:solidFill>
                <a:latin typeface="+mn-lt"/>
                <a:ea typeface="+mn-ea"/>
                <a:cs typeface="+mn-cs"/>
              </a:rPr>
              <a:t>   4321234</a:t>
            </a:r>
          </a:p>
          <a:p>
            <a:r>
              <a:rPr lang="en-US" sz="1600" kern="1200" dirty="0" smtClean="0">
                <a:solidFill>
                  <a:schemeClr val="tx1"/>
                </a:solidFill>
                <a:latin typeface="+mn-lt"/>
                <a:ea typeface="+mn-ea"/>
                <a:cs typeface="+mn-cs"/>
              </a:rPr>
              <a:t>  543212345</a:t>
            </a:r>
          </a:p>
          <a:p>
            <a:r>
              <a:rPr lang="en-US" sz="1600" kern="1200" dirty="0" smtClean="0">
                <a:solidFill>
                  <a:schemeClr val="tx1"/>
                </a:solidFill>
                <a:latin typeface="+mn-lt"/>
                <a:ea typeface="+mn-ea"/>
                <a:cs typeface="+mn-cs"/>
              </a:rPr>
              <a:t> 65432123456</a:t>
            </a:r>
          </a:p>
          <a:p>
            <a:r>
              <a:rPr lang="en-US" sz="1600" kern="1200" dirty="0" smtClean="0">
                <a:solidFill>
                  <a:schemeClr val="tx1"/>
                </a:solidFill>
                <a:latin typeface="+mn-lt"/>
                <a:ea typeface="+mn-ea"/>
                <a:cs typeface="+mn-cs"/>
              </a:rPr>
              <a:t>7654321234567</a:t>
            </a:r>
          </a:p>
          <a:p>
            <a:r>
              <a:rPr lang="en-US" sz="1600" kern="1200" dirty="0" smtClean="0">
                <a:solidFill>
                  <a:schemeClr val="tx1"/>
                </a:solidFill>
                <a:latin typeface="+mn-lt"/>
                <a:ea typeface="+mn-ea"/>
                <a:cs typeface="+mn-cs"/>
              </a:rPr>
              <a:t> 65432123456</a:t>
            </a:r>
          </a:p>
          <a:p>
            <a:r>
              <a:rPr lang="en-US" sz="1600" kern="1200" dirty="0" smtClean="0">
                <a:solidFill>
                  <a:schemeClr val="tx1"/>
                </a:solidFill>
                <a:latin typeface="+mn-lt"/>
                <a:ea typeface="+mn-ea"/>
                <a:cs typeface="+mn-cs"/>
              </a:rPr>
              <a:t>  543212345</a:t>
            </a:r>
          </a:p>
          <a:p>
            <a:r>
              <a:rPr lang="en-US" sz="1600" kern="1200" dirty="0" smtClean="0">
                <a:solidFill>
                  <a:schemeClr val="tx1"/>
                </a:solidFill>
                <a:latin typeface="+mn-lt"/>
                <a:ea typeface="+mn-ea"/>
                <a:cs typeface="+mn-cs"/>
              </a:rPr>
              <a:t>   4321234</a:t>
            </a:r>
          </a:p>
          <a:p>
            <a:r>
              <a:rPr lang="en-US" sz="1600" kern="1200" dirty="0" smtClean="0">
                <a:solidFill>
                  <a:schemeClr val="tx1"/>
                </a:solidFill>
                <a:latin typeface="+mn-lt"/>
                <a:ea typeface="+mn-ea"/>
                <a:cs typeface="+mn-cs"/>
              </a:rPr>
              <a:t>    32123</a:t>
            </a:r>
          </a:p>
          <a:p>
            <a:r>
              <a:rPr lang="en-US" sz="1600" kern="1200" dirty="0" smtClean="0">
                <a:solidFill>
                  <a:schemeClr val="tx1"/>
                </a:solidFill>
                <a:latin typeface="+mn-lt"/>
                <a:ea typeface="+mn-ea"/>
                <a:cs typeface="+mn-cs"/>
              </a:rPr>
              <a:t>     212</a:t>
            </a:r>
          </a:p>
          <a:p>
            <a:r>
              <a:rPr lang="en-US" sz="1600" kern="1200" dirty="0" smtClean="0">
                <a:solidFill>
                  <a:schemeClr val="tx1"/>
                </a:solidFill>
                <a:latin typeface="+mn-lt"/>
                <a:ea typeface="+mn-ea"/>
                <a:cs typeface="+mn-cs"/>
              </a:rPr>
              <a:t>      1</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Pattern1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 ( String </a:t>
            </a:r>
            <a:r>
              <a:rPr lang="en-US" sz="1600" b="1" kern="1200" dirty="0" err="1" smtClean="0">
                <a:solidFill>
                  <a:schemeClr val="tx1"/>
                </a:solidFill>
                <a:latin typeface="+mn-lt"/>
                <a:ea typeface="+mn-ea"/>
                <a:cs typeface="+mn-cs"/>
              </a:rPr>
              <a:t>arg</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number:");</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//upper triangle</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=1;i&lt;=</a:t>
            </a:r>
            <a:r>
              <a:rPr lang="en-US" sz="1600" b="1" kern="1200" dirty="0" err="1" smtClean="0">
                <a:solidFill>
                  <a:schemeClr val="tx1"/>
                </a:solidFill>
                <a:latin typeface="+mn-lt"/>
                <a:ea typeface="+mn-ea"/>
                <a:cs typeface="+mn-cs"/>
              </a:rPr>
              <a:t>num;i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j=1;j &lt;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-(i-1);j++){</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k=</a:t>
            </a:r>
            <a:r>
              <a:rPr lang="en-US" sz="1600" b="1" kern="1200" dirty="0" err="1" smtClean="0">
                <a:solidFill>
                  <a:schemeClr val="tx1"/>
                </a:solidFill>
                <a:latin typeface="+mn-lt"/>
                <a:ea typeface="+mn-ea"/>
                <a:cs typeface="+mn-cs"/>
              </a:rPr>
              <a:t>i;k</a:t>
            </a:r>
            <a:r>
              <a:rPr lang="en-US" sz="1600" b="1" kern="1200" dirty="0" smtClean="0">
                <a:solidFill>
                  <a:schemeClr val="tx1"/>
                </a:solidFill>
                <a:latin typeface="+mn-lt"/>
                <a:ea typeface="+mn-ea"/>
                <a:cs typeface="+mn-cs"/>
              </a:rPr>
              <a:t>&gt;=1;k--){</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(k);</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k1=2;k1&lt;=i;k1++){</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(k1);</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//lower triangle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=1;i&lt;=num-1;i++){</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a:t>
            </a:r>
            <a:r>
              <a:rPr lang="en-US" sz="1600" b="1" kern="1200" dirty="0" err="1" smtClean="0">
                <a:solidFill>
                  <a:schemeClr val="tx1"/>
                </a:solidFill>
                <a:latin typeface="+mn-lt"/>
                <a:ea typeface="+mn-ea"/>
                <a:cs typeface="+mn-cs"/>
              </a:rPr>
              <a:t>i;j</a:t>
            </a:r>
            <a:r>
              <a:rPr lang="en-US" sz="1600" b="1" kern="1200" dirty="0" smtClean="0">
                <a:solidFill>
                  <a:schemeClr val="tx1"/>
                </a:solidFill>
                <a:latin typeface="+mn-lt"/>
                <a:ea typeface="+mn-ea"/>
                <a:cs typeface="+mn-cs"/>
              </a:rPr>
              <a:t>&gt;=1;j--){</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k=</a:t>
            </a:r>
            <a:r>
              <a:rPr lang="en-US" sz="1600" b="1" kern="1200" dirty="0" err="1" smtClean="0">
                <a:solidFill>
                  <a:schemeClr val="tx1"/>
                </a:solidFill>
                <a:latin typeface="+mn-lt"/>
                <a:ea typeface="+mn-ea"/>
                <a:cs typeface="+mn-cs"/>
              </a:rPr>
              <a:t>num-i;k</a:t>
            </a:r>
            <a:r>
              <a:rPr lang="en-US" sz="1600" b="1" kern="1200" dirty="0" smtClean="0">
                <a:solidFill>
                  <a:schemeClr val="tx1"/>
                </a:solidFill>
                <a:latin typeface="+mn-lt"/>
                <a:ea typeface="+mn-ea"/>
                <a:cs typeface="+mn-cs"/>
              </a:rPr>
              <a:t>&gt;=1;k--){</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(k);</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k1=2;k1&lt;=num-i;k1++){</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(k1);</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37</a:t>
            </a:fld>
            <a:endParaRPr lang="en-US"/>
          </a:p>
        </p:txBody>
      </p:sp>
    </p:spTree>
    <p:extLst>
      <p:ext uri="{BB962C8B-B14F-4D97-AF65-F5344CB8AC3E}">
        <p14:creationId xmlns:p14="http://schemas.microsoft.com/office/powerpoint/2010/main" val="1964840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–39  (Matrix Manipulation)</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the number of rows and columns of matrix</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Enter the elements of first matrix</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6</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6</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6</a:t>
            </a:r>
          </a:p>
          <a:p>
            <a:r>
              <a:rPr lang="en-US" sz="1600" kern="1200" dirty="0" smtClean="0">
                <a:solidFill>
                  <a:schemeClr val="tx1"/>
                </a:solidFill>
                <a:latin typeface="+mn-lt"/>
                <a:ea typeface="+mn-ea"/>
                <a:cs typeface="+mn-cs"/>
              </a:rPr>
              <a:t>Enter the elements of second matrix</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6</a:t>
            </a:r>
          </a:p>
          <a:p>
            <a:r>
              <a:rPr lang="en-US" sz="1600" kern="1200" dirty="0" smtClean="0">
                <a:solidFill>
                  <a:schemeClr val="tx1"/>
                </a:solidFill>
                <a:latin typeface="+mn-lt"/>
                <a:ea typeface="+mn-ea"/>
                <a:cs typeface="+mn-cs"/>
              </a:rPr>
              <a:t>8</a:t>
            </a:r>
          </a:p>
          <a:p>
            <a:r>
              <a:rPr lang="en-US" sz="1600" kern="1200" dirty="0" smtClean="0">
                <a:solidFill>
                  <a:schemeClr val="tx1"/>
                </a:solidFill>
                <a:latin typeface="+mn-lt"/>
                <a:ea typeface="+mn-ea"/>
                <a:cs typeface="+mn-cs"/>
              </a:rPr>
              <a:t>4</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a:t>
            </a:r>
            <a:r>
              <a:rPr lang="en-US" sz="1600" b="1" kern="1200" baseline="0" dirty="0" smtClean="0">
                <a:solidFill>
                  <a:schemeClr val="tx1"/>
                </a:solidFill>
                <a:latin typeface="+mn-lt"/>
                <a:ea typeface="+mn-ea"/>
                <a:cs typeface="+mn-cs"/>
              </a:rPr>
              <a:t> 1:</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Sum of entered matrices:-</a:t>
            </a:r>
          </a:p>
          <a:p>
            <a:r>
              <a:rPr lang="en-US" sz="1600" kern="1200" dirty="0" smtClean="0">
                <a:solidFill>
                  <a:schemeClr val="tx1"/>
                </a:solidFill>
                <a:latin typeface="+mn-lt"/>
                <a:ea typeface="+mn-ea"/>
                <a:cs typeface="+mn-cs"/>
              </a:rPr>
              <a:t>11   10    8</a:t>
            </a:r>
          </a:p>
          <a:p>
            <a:r>
              <a:rPr lang="en-US" sz="1600" kern="1200" dirty="0" smtClean="0">
                <a:solidFill>
                  <a:schemeClr val="tx1"/>
                </a:solidFill>
                <a:latin typeface="+mn-lt"/>
                <a:ea typeface="+mn-ea"/>
                <a:cs typeface="+mn-cs"/>
              </a:rPr>
              <a:t>14    7    10</a:t>
            </a:r>
          </a:p>
          <a:p>
            <a:r>
              <a:rPr lang="en-US" sz="1600" kern="1200" dirty="0" smtClean="0">
                <a:solidFill>
                  <a:schemeClr val="tx1"/>
                </a:solidFill>
                <a:latin typeface="+mn-lt"/>
                <a:ea typeface="+mn-ea"/>
                <a:cs typeface="+mn-cs"/>
              </a:rPr>
              <a:t>12   11    10</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class </a:t>
            </a:r>
            <a:r>
              <a:rPr lang="en-US" sz="1600" b="1" kern="1200" dirty="0" err="1" smtClean="0">
                <a:solidFill>
                  <a:schemeClr val="tx1"/>
                </a:solidFill>
                <a:latin typeface="+mn-lt"/>
                <a:ea typeface="+mn-ea"/>
                <a:cs typeface="+mn-cs"/>
              </a:rPr>
              <a:t>AddTwoMatrix</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pt-BR" sz="1600" kern="1200" dirty="0" smtClean="0">
                <a:solidFill>
                  <a:schemeClr val="tx1"/>
                </a:solidFill>
                <a:latin typeface="+mn-lt"/>
                <a:ea typeface="+mn-ea"/>
                <a:cs typeface="+mn-cs"/>
              </a:rPr>
              <a:t>      </a:t>
            </a:r>
            <a:r>
              <a:rPr lang="pt-BR" sz="1600" b="1" kern="1200" dirty="0" smtClean="0">
                <a:solidFill>
                  <a:schemeClr val="tx1"/>
                </a:solidFill>
                <a:latin typeface="+mn-lt"/>
                <a:ea typeface="+mn-ea"/>
                <a:cs typeface="+mn-cs"/>
              </a:rPr>
              <a:t>int m, n, c, d;</a:t>
            </a:r>
          </a:p>
          <a:p>
            <a:r>
              <a:rPr lang="en-US" sz="1600" kern="1200" dirty="0" smtClean="0">
                <a:solidFill>
                  <a:schemeClr val="tx1"/>
                </a:solidFill>
                <a:latin typeface="+mn-lt"/>
                <a:ea typeface="+mn-ea"/>
                <a:cs typeface="+mn-cs"/>
              </a:rPr>
              <a:t>      Scanner </a:t>
            </a:r>
            <a:r>
              <a:rPr lang="en-US" sz="1600" u="sng" kern="1200" dirty="0" smtClean="0">
                <a:solidFill>
                  <a:schemeClr val="tx1"/>
                </a:solidFill>
                <a:latin typeface="+mn-lt"/>
                <a:ea typeface="+mn-ea"/>
                <a:cs typeface="+mn-cs"/>
              </a:rPr>
              <a:t>in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the number of rows and columns of matrix");</a:t>
            </a:r>
          </a:p>
          <a:p>
            <a:r>
              <a:rPr lang="en-US" sz="1600" kern="1200" dirty="0" smtClean="0">
                <a:solidFill>
                  <a:schemeClr val="tx1"/>
                </a:solidFill>
                <a:latin typeface="+mn-lt"/>
                <a:ea typeface="+mn-ea"/>
                <a:cs typeface="+mn-cs"/>
              </a:rPr>
              <a:t>      m = </a:t>
            </a:r>
            <a:r>
              <a:rPr lang="en-US" sz="1600" kern="1200" dirty="0" err="1" smtClean="0">
                <a:solidFill>
                  <a:schemeClr val="tx1"/>
                </a:solidFill>
                <a:latin typeface="+mn-lt"/>
                <a:ea typeface="+mn-ea"/>
                <a:cs typeface="+mn-cs"/>
              </a:rPr>
              <a:t>in.nextInt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n  = </a:t>
            </a:r>
            <a:r>
              <a:rPr lang="en-US" sz="1600" kern="1200" dirty="0" err="1" smtClean="0">
                <a:solidFill>
                  <a:schemeClr val="tx1"/>
                </a:solidFill>
                <a:latin typeface="+mn-lt"/>
                <a:ea typeface="+mn-ea"/>
                <a:cs typeface="+mn-cs"/>
              </a:rPr>
              <a:t>in.nextInt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first[][] = 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[m][n];</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second[][] = 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[m][n];</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sum[][] = 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[m][n];</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the elements of first matrix");</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  c = 0 ; c &lt; m ; </a:t>
            </a:r>
            <a:r>
              <a:rPr lang="en-US" sz="1600" b="1" kern="1200" dirty="0" err="1" smtClean="0">
                <a:solidFill>
                  <a:schemeClr val="tx1"/>
                </a:solidFill>
                <a:latin typeface="+mn-lt"/>
                <a:ea typeface="+mn-ea"/>
                <a:cs typeface="+mn-cs"/>
              </a:rPr>
              <a:t>c++</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 d = 0 ; d &lt; n ; d++ )</a:t>
            </a:r>
          </a:p>
          <a:p>
            <a:r>
              <a:rPr lang="en-US" sz="1600" kern="1200" dirty="0" smtClean="0">
                <a:solidFill>
                  <a:schemeClr val="tx1"/>
                </a:solidFill>
                <a:latin typeface="+mn-lt"/>
                <a:ea typeface="+mn-ea"/>
                <a:cs typeface="+mn-cs"/>
              </a:rPr>
              <a:t>            first[c][d] = </a:t>
            </a:r>
            <a:r>
              <a:rPr lang="en-US" sz="1600" kern="1200" dirty="0" err="1" smtClean="0">
                <a:solidFill>
                  <a:schemeClr val="tx1"/>
                </a:solidFill>
                <a:latin typeface="+mn-lt"/>
                <a:ea typeface="+mn-ea"/>
                <a:cs typeface="+mn-cs"/>
              </a:rPr>
              <a:t>in.nextInt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the elements of second matrix");</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 c = 0 ; c &lt; m ; </a:t>
            </a:r>
            <a:r>
              <a:rPr lang="en-US" sz="1600" b="1" kern="1200" dirty="0" err="1" smtClean="0">
                <a:solidFill>
                  <a:schemeClr val="tx1"/>
                </a:solidFill>
                <a:latin typeface="+mn-lt"/>
                <a:ea typeface="+mn-ea"/>
                <a:cs typeface="+mn-cs"/>
              </a:rPr>
              <a:t>c++</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 d = 0 ; d &lt; n ; d++ )</a:t>
            </a:r>
          </a:p>
          <a:p>
            <a:r>
              <a:rPr lang="en-US" sz="1600" kern="1200" dirty="0" smtClean="0">
                <a:solidFill>
                  <a:schemeClr val="tx1"/>
                </a:solidFill>
                <a:latin typeface="+mn-lt"/>
                <a:ea typeface="+mn-ea"/>
                <a:cs typeface="+mn-cs"/>
              </a:rPr>
              <a:t>            second[c][d] = </a:t>
            </a:r>
            <a:r>
              <a:rPr lang="en-US" sz="1600" kern="1200" dirty="0" err="1" smtClean="0">
                <a:solidFill>
                  <a:schemeClr val="tx1"/>
                </a:solidFill>
                <a:latin typeface="+mn-lt"/>
                <a:ea typeface="+mn-ea"/>
                <a:cs typeface="+mn-cs"/>
              </a:rPr>
              <a:t>in.nextInt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 c = 0 ; c &lt; m ; </a:t>
            </a:r>
            <a:r>
              <a:rPr lang="en-US" sz="1600" b="1" kern="1200" dirty="0" err="1" smtClean="0">
                <a:solidFill>
                  <a:schemeClr val="tx1"/>
                </a:solidFill>
                <a:latin typeface="+mn-lt"/>
                <a:ea typeface="+mn-ea"/>
                <a:cs typeface="+mn-cs"/>
              </a:rPr>
              <a:t>c++</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 d = 0 ; d &lt; n ; d++ )</a:t>
            </a:r>
          </a:p>
          <a:p>
            <a:r>
              <a:rPr lang="en-US" sz="1600" kern="1200" dirty="0" smtClean="0">
                <a:solidFill>
                  <a:schemeClr val="tx1"/>
                </a:solidFill>
                <a:latin typeface="+mn-lt"/>
                <a:ea typeface="+mn-ea"/>
                <a:cs typeface="+mn-cs"/>
              </a:rPr>
              <a:t>             sum[c][d] = first[c][d] + second[c][d];  //replace '+' with '-' to subtract matrices</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("Sum of entered matrices:-");</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 c = 0 ; c &lt; m ; </a:t>
            </a:r>
            <a:r>
              <a:rPr lang="en-US" sz="1600" b="1" kern="1200" dirty="0" err="1" smtClean="0">
                <a:solidFill>
                  <a:schemeClr val="tx1"/>
                </a:solidFill>
                <a:latin typeface="+mn-lt"/>
                <a:ea typeface="+mn-ea"/>
                <a:cs typeface="+mn-cs"/>
              </a:rPr>
              <a:t>c++</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 d = 0 ; d &lt; n ; d++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(sum[c][d]+"\t");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38</a:t>
            </a:fld>
            <a:endParaRPr lang="en-US"/>
          </a:p>
        </p:txBody>
      </p:sp>
    </p:spTree>
    <p:extLst>
      <p:ext uri="{BB962C8B-B14F-4D97-AF65-F5344CB8AC3E}">
        <p14:creationId xmlns:p14="http://schemas.microsoft.com/office/powerpoint/2010/main" val="3284311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–40  (Mirror Matrix)</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the size of the square matrix : 4</a:t>
            </a:r>
          </a:p>
          <a:p>
            <a:r>
              <a:rPr lang="en-US" sz="1600" kern="1200" dirty="0" smtClean="0">
                <a:solidFill>
                  <a:schemeClr val="tx1"/>
                </a:solidFill>
                <a:latin typeface="+mn-lt"/>
                <a:ea typeface="+mn-ea"/>
                <a:cs typeface="+mn-cs"/>
              </a:rPr>
              <a:t>Enter the elements of the Matrix : </a:t>
            </a:r>
          </a:p>
          <a:p>
            <a:r>
              <a:rPr lang="en-US" sz="1600" kern="1200" dirty="0" smtClean="0">
                <a:solidFill>
                  <a:schemeClr val="tx1"/>
                </a:solidFill>
                <a:latin typeface="+mn-lt"/>
                <a:ea typeface="+mn-ea"/>
                <a:cs typeface="+mn-cs"/>
              </a:rPr>
              <a:t>5</a:t>
            </a:r>
          </a:p>
          <a:p>
            <a:r>
              <a:rPr lang="en-US" sz="1600" kern="1200" dirty="0" smtClean="0">
                <a:solidFill>
                  <a:schemeClr val="tx1"/>
                </a:solidFill>
                <a:latin typeface="+mn-lt"/>
                <a:ea typeface="+mn-ea"/>
                <a:cs typeface="+mn-cs"/>
              </a:rPr>
              <a:t>6</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8</a:t>
            </a:r>
          </a:p>
          <a:p>
            <a:r>
              <a:rPr lang="en-US" sz="1600" kern="1200" dirty="0" smtClean="0">
                <a:solidFill>
                  <a:schemeClr val="tx1"/>
                </a:solidFill>
                <a:latin typeface="+mn-lt"/>
                <a:ea typeface="+mn-ea"/>
                <a:cs typeface="+mn-cs"/>
              </a:rPr>
              <a:t>6</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6</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5</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4</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- 1</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The original matrix:</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5   6   7   8   </a:t>
            </a:r>
          </a:p>
          <a:p>
            <a:r>
              <a:rPr lang="en-US" sz="1600" kern="1200" dirty="0" smtClean="0">
                <a:solidFill>
                  <a:schemeClr val="tx1"/>
                </a:solidFill>
                <a:latin typeface="+mn-lt"/>
                <a:ea typeface="+mn-ea"/>
                <a:cs typeface="+mn-cs"/>
              </a:rPr>
              <a:t>6   4   7   6   </a:t>
            </a:r>
          </a:p>
          <a:p>
            <a:r>
              <a:rPr lang="en-US" sz="1600" kern="1200" dirty="0" smtClean="0">
                <a:solidFill>
                  <a:schemeClr val="tx1"/>
                </a:solidFill>
                <a:latin typeface="+mn-lt"/>
                <a:ea typeface="+mn-ea"/>
                <a:cs typeface="+mn-cs"/>
              </a:rPr>
              <a:t>4   7   5   4   </a:t>
            </a:r>
          </a:p>
          <a:p>
            <a:r>
              <a:rPr lang="en-US" sz="1600" kern="1200" dirty="0" smtClean="0">
                <a:solidFill>
                  <a:schemeClr val="tx1"/>
                </a:solidFill>
                <a:latin typeface="+mn-lt"/>
                <a:ea typeface="+mn-ea"/>
                <a:cs typeface="+mn-cs"/>
              </a:rPr>
              <a:t>7   4   7   4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The Mirror Image:</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8   7   6   5   </a:t>
            </a:r>
          </a:p>
          <a:p>
            <a:r>
              <a:rPr lang="en-US" sz="1600" kern="1200" dirty="0" smtClean="0">
                <a:solidFill>
                  <a:schemeClr val="tx1"/>
                </a:solidFill>
                <a:latin typeface="+mn-lt"/>
                <a:ea typeface="+mn-ea"/>
                <a:cs typeface="+mn-cs"/>
              </a:rPr>
              <a:t>6   7   4   6   </a:t>
            </a:r>
          </a:p>
          <a:p>
            <a:r>
              <a:rPr lang="en-US" sz="1600" kern="1200" dirty="0" smtClean="0">
                <a:solidFill>
                  <a:schemeClr val="tx1"/>
                </a:solidFill>
                <a:latin typeface="+mn-lt"/>
                <a:ea typeface="+mn-ea"/>
                <a:cs typeface="+mn-cs"/>
              </a:rPr>
              <a:t>4   5   7   4   </a:t>
            </a:r>
          </a:p>
          <a:p>
            <a:r>
              <a:rPr lang="en-US" sz="1600" kern="1200" dirty="0" smtClean="0">
                <a:solidFill>
                  <a:schemeClr val="tx1"/>
                </a:solidFill>
                <a:latin typeface="+mn-lt"/>
                <a:ea typeface="+mn-ea"/>
                <a:cs typeface="+mn-cs"/>
              </a:rPr>
              <a:t>4   7   4   7   </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the size of the square matrix : 3</a:t>
            </a:r>
          </a:p>
          <a:p>
            <a:r>
              <a:rPr lang="en-US" sz="1600" kern="1200" dirty="0" smtClean="0">
                <a:solidFill>
                  <a:schemeClr val="tx1"/>
                </a:solidFill>
                <a:latin typeface="+mn-lt"/>
                <a:ea typeface="+mn-ea"/>
                <a:cs typeface="+mn-cs"/>
              </a:rPr>
              <a:t>Enter the elements of the Matrix : </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6</a:t>
            </a:r>
          </a:p>
          <a:p>
            <a:r>
              <a:rPr lang="en-US" sz="1600" kern="1200" dirty="0" smtClean="0">
                <a:solidFill>
                  <a:schemeClr val="tx1"/>
                </a:solidFill>
                <a:latin typeface="+mn-lt"/>
                <a:ea typeface="+mn-ea"/>
                <a:cs typeface="+mn-cs"/>
              </a:rPr>
              <a:t>5</a:t>
            </a:r>
          </a:p>
          <a:p>
            <a:r>
              <a:rPr lang="en-US" sz="1600" kern="1200" dirty="0" smtClean="0">
                <a:solidFill>
                  <a:schemeClr val="tx1"/>
                </a:solidFill>
                <a:latin typeface="+mn-lt"/>
                <a:ea typeface="+mn-ea"/>
                <a:cs typeface="+mn-cs"/>
              </a:rPr>
              <a:t>8</a:t>
            </a:r>
          </a:p>
          <a:p>
            <a:r>
              <a:rPr lang="en-US" sz="1600" kern="1200" dirty="0" smtClean="0">
                <a:solidFill>
                  <a:schemeClr val="tx1"/>
                </a:solidFill>
                <a:latin typeface="+mn-lt"/>
                <a:ea typeface="+mn-ea"/>
                <a:cs typeface="+mn-cs"/>
              </a:rPr>
              <a:t>2</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9</a:t>
            </a:r>
          </a:p>
          <a:p>
            <a:r>
              <a:rPr lang="en-US" sz="1600" kern="1200" dirty="0" smtClean="0">
                <a:solidFill>
                  <a:schemeClr val="tx1"/>
                </a:solidFill>
                <a:latin typeface="+mn-lt"/>
                <a:ea typeface="+mn-ea"/>
                <a:cs typeface="+mn-cs"/>
              </a:rPr>
              <a:t>1</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- 2</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The original matrix:</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4   7   6   </a:t>
            </a:r>
          </a:p>
          <a:p>
            <a:r>
              <a:rPr lang="en-US" sz="1600" kern="1200" dirty="0" smtClean="0">
                <a:solidFill>
                  <a:schemeClr val="tx1"/>
                </a:solidFill>
                <a:latin typeface="+mn-lt"/>
                <a:ea typeface="+mn-ea"/>
                <a:cs typeface="+mn-cs"/>
              </a:rPr>
              <a:t>5   8   2   </a:t>
            </a:r>
          </a:p>
          <a:p>
            <a:r>
              <a:rPr lang="en-US" sz="1600" kern="1200" dirty="0" smtClean="0">
                <a:solidFill>
                  <a:schemeClr val="tx1"/>
                </a:solidFill>
                <a:latin typeface="+mn-lt"/>
                <a:ea typeface="+mn-ea"/>
                <a:cs typeface="+mn-cs"/>
              </a:rPr>
              <a:t>3   9   1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The Mirror Image:</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6   7   4   </a:t>
            </a:r>
          </a:p>
          <a:p>
            <a:r>
              <a:rPr lang="en-US" sz="1600" kern="1200" dirty="0" smtClean="0">
                <a:solidFill>
                  <a:schemeClr val="tx1"/>
                </a:solidFill>
                <a:latin typeface="+mn-lt"/>
                <a:ea typeface="+mn-ea"/>
                <a:cs typeface="+mn-cs"/>
              </a:rPr>
              <a:t>2   8   5   </a:t>
            </a:r>
          </a:p>
          <a:p>
            <a:r>
              <a:rPr lang="en-US" sz="1600" kern="1200" dirty="0" smtClean="0">
                <a:solidFill>
                  <a:schemeClr val="tx1"/>
                </a:solidFill>
                <a:latin typeface="+mn-lt"/>
                <a:ea typeface="+mn-ea"/>
                <a:cs typeface="+mn-cs"/>
              </a:rPr>
              <a:t>1   9   3   </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java.io.*;</a:t>
            </a:r>
          </a:p>
          <a:p>
            <a:r>
              <a:rPr lang="en-US" sz="1600" b="1" kern="1200" dirty="0" smtClean="0">
                <a:solidFill>
                  <a:schemeClr val="tx1"/>
                </a:solidFill>
                <a:latin typeface="+mn-lt"/>
                <a:ea typeface="+mn-ea"/>
                <a:cs typeface="+mn-cs"/>
              </a:rPr>
              <a:t>class </a:t>
            </a:r>
            <a:r>
              <a:rPr lang="en-US" sz="1600" b="1" kern="1200" dirty="0" err="1" smtClean="0">
                <a:solidFill>
                  <a:schemeClr val="tx1"/>
                </a:solidFill>
                <a:latin typeface="+mn-lt"/>
                <a:ea typeface="+mn-ea"/>
                <a:cs typeface="+mn-cs"/>
              </a:rPr>
              <a:t>MirrorMatrix</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[])throws </a:t>
            </a:r>
            <a:r>
              <a:rPr lang="en-US" sz="1600" b="1" kern="1200" dirty="0" err="1" smtClean="0">
                <a:solidFill>
                  <a:schemeClr val="tx1"/>
                </a:solidFill>
                <a:latin typeface="+mn-lt"/>
                <a:ea typeface="+mn-ea"/>
                <a:cs typeface="+mn-cs"/>
              </a:rPr>
              <a:t>IOException</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BufferedReader</a:t>
            </a:r>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br</a:t>
            </a:r>
            <a:r>
              <a:rPr lang="en-US" sz="1600" kern="1200" dirty="0" smtClean="0">
                <a:solidFill>
                  <a:schemeClr val="tx1"/>
                </a:solidFill>
                <a:latin typeface="+mn-lt"/>
                <a:ea typeface="+mn-ea"/>
                <a:cs typeface="+mn-cs"/>
              </a:rPr>
              <a:t>=</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BufferedReader</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InputStreamReader</a:t>
            </a:r>
            <a:r>
              <a:rPr lang="en-US" sz="1600" b="1" kern="1200" dirty="0" smtClean="0">
                <a:solidFill>
                  <a:schemeClr val="tx1"/>
                </a:solidFill>
                <a:latin typeface="+mn-lt"/>
                <a:ea typeface="+mn-ea"/>
                <a:cs typeface="+mn-cs"/>
              </a:rPr>
              <a:t>(System.</a:t>
            </a:r>
            <a:r>
              <a:rPr lang="en-US" sz="1600" b="1" i="1"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("Enter the size of the square matrix : ");</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m=</a:t>
            </a:r>
            <a:r>
              <a:rPr lang="en-US" sz="1600" b="1" kern="1200" dirty="0" err="1" smtClean="0">
                <a:solidFill>
                  <a:schemeClr val="tx1"/>
                </a:solidFill>
                <a:latin typeface="+mn-lt"/>
                <a:ea typeface="+mn-ea"/>
                <a:cs typeface="+mn-cs"/>
              </a:rPr>
              <a:t>Integer.</a:t>
            </a:r>
            <a:r>
              <a:rPr lang="en-US" sz="1600" b="1" i="1" kern="1200" dirty="0" err="1" smtClean="0">
                <a:solidFill>
                  <a:schemeClr val="tx1"/>
                </a:solidFill>
                <a:latin typeface="+mn-lt"/>
                <a:ea typeface="+mn-ea"/>
                <a:cs typeface="+mn-cs"/>
              </a:rPr>
              <a:t>parseInt</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br.readLine</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if(m&gt;2 &amp;&amp; m&lt;20) //checking given condition</a:t>
            </a:r>
          </a:p>
          <a:p>
            <a:r>
              <a:rPr lang="en-US" sz="1600"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[m][m];</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the elements of the Matrix : ");</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m;i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j=0;j&lt;</a:t>
            </a:r>
            <a:r>
              <a:rPr lang="en-US" sz="1600" b="1" kern="1200" dirty="0" err="1" smtClean="0">
                <a:solidFill>
                  <a:schemeClr val="tx1"/>
                </a:solidFill>
                <a:latin typeface="+mn-lt"/>
                <a:ea typeface="+mn-ea"/>
                <a:cs typeface="+mn-cs"/>
              </a:rPr>
              <a:t>m;j</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][j]=</a:t>
            </a:r>
            <a:r>
              <a:rPr lang="en-US" sz="1600" kern="1200" dirty="0" err="1" smtClean="0">
                <a:solidFill>
                  <a:schemeClr val="tx1"/>
                </a:solidFill>
                <a:latin typeface="+mn-lt"/>
                <a:ea typeface="+mn-ea"/>
                <a:cs typeface="+mn-cs"/>
              </a:rPr>
              <a:t>Integer.</a:t>
            </a:r>
            <a:r>
              <a:rPr lang="en-US" sz="1600" i="1" kern="1200" dirty="0" err="1" smtClean="0">
                <a:solidFill>
                  <a:schemeClr val="tx1"/>
                </a:solidFill>
                <a:latin typeface="+mn-lt"/>
                <a:ea typeface="+mn-ea"/>
                <a:cs typeface="+mn-cs"/>
              </a:rPr>
              <a:t>parseInt</a:t>
            </a:r>
            <a:r>
              <a:rPr lang="en-US" sz="1600" i="1"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br.readLine</a:t>
            </a:r>
            <a:r>
              <a:rPr lang="en-US" sz="1600"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original matrix:");</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m;i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j=0;j&lt;</a:t>
            </a:r>
            <a:r>
              <a:rPr lang="en-US" sz="1600" b="1" kern="1200" dirty="0" err="1" smtClean="0">
                <a:solidFill>
                  <a:schemeClr val="tx1"/>
                </a:solidFill>
                <a:latin typeface="+mn-lt"/>
                <a:ea typeface="+mn-ea"/>
                <a:cs typeface="+mn-cs"/>
              </a:rPr>
              <a:t>m;j</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(A[</a:t>
            </a:r>
            <a:r>
              <a:rPr lang="en-US" sz="1600" b="1" i="1" kern="1200" dirty="0" err="1" smtClean="0">
                <a:solidFill>
                  <a:schemeClr val="tx1"/>
                </a:solidFill>
                <a:latin typeface="+mn-lt"/>
                <a:ea typeface="+mn-ea"/>
                <a:cs typeface="+mn-cs"/>
              </a:rPr>
              <a:t>i</a:t>
            </a:r>
            <a:r>
              <a:rPr lang="en-US" sz="1600" b="1" i="1" kern="1200" dirty="0" smtClean="0">
                <a:solidFill>
                  <a:schemeClr val="tx1"/>
                </a:solidFill>
                <a:latin typeface="+mn-lt"/>
                <a:ea typeface="+mn-ea"/>
                <a:cs typeface="+mn-cs"/>
              </a:rPr>
              <a:t>][j]+"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creating the Image Matrix</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B[][]=new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[m][m];</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m;i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k=0;</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j=m-1;j&gt;=0;j--)</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B[</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][k]=A[</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][j];</a:t>
            </a:r>
          </a:p>
          <a:p>
            <a:r>
              <a:rPr lang="en-US" sz="1600" kern="1200" dirty="0" smtClean="0">
                <a:solidFill>
                  <a:schemeClr val="tx1"/>
                </a:solidFill>
                <a:latin typeface="+mn-lt"/>
                <a:ea typeface="+mn-ea"/>
                <a:cs typeface="+mn-cs"/>
              </a:rPr>
              <a:t>k++;</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//Printing both the Matrix</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Mirror Image:");</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m;i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j=0;j&lt;</a:t>
            </a:r>
            <a:r>
              <a:rPr lang="en-US" sz="1600" b="1" kern="1200" dirty="0" err="1" smtClean="0">
                <a:solidFill>
                  <a:schemeClr val="tx1"/>
                </a:solidFill>
                <a:latin typeface="+mn-lt"/>
                <a:ea typeface="+mn-ea"/>
                <a:cs typeface="+mn-cs"/>
              </a:rPr>
              <a:t>m;j</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(B[</a:t>
            </a:r>
            <a:r>
              <a:rPr lang="en-US" sz="1600" b="1" i="1" kern="1200" dirty="0" err="1" smtClean="0">
                <a:solidFill>
                  <a:schemeClr val="tx1"/>
                </a:solidFill>
                <a:latin typeface="+mn-lt"/>
                <a:ea typeface="+mn-ea"/>
                <a:cs typeface="+mn-cs"/>
              </a:rPr>
              <a:t>i</a:t>
            </a:r>
            <a:r>
              <a:rPr lang="en-US" sz="1600" b="1" i="1" kern="1200" dirty="0" smtClean="0">
                <a:solidFill>
                  <a:schemeClr val="tx1"/>
                </a:solidFill>
                <a:latin typeface="+mn-lt"/>
                <a:ea typeface="+mn-ea"/>
                <a:cs typeface="+mn-cs"/>
              </a:rPr>
              <a:t>][j]+"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else</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("Output : Size Out Of Range");</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39</a:t>
            </a:fld>
            <a:endParaRPr lang="en-US"/>
          </a:p>
        </p:txBody>
      </p:sp>
    </p:spTree>
    <p:extLst>
      <p:ext uri="{BB962C8B-B14F-4D97-AF65-F5344CB8AC3E}">
        <p14:creationId xmlns:p14="http://schemas.microsoft.com/office/powerpoint/2010/main" val="27810136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–41  (Stack Implementation)</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element to push:</a:t>
            </a:r>
          </a:p>
          <a:p>
            <a:r>
              <a:rPr lang="en-US" sz="1600" kern="1200" dirty="0" smtClean="0">
                <a:solidFill>
                  <a:schemeClr val="tx1"/>
                </a:solidFill>
                <a:latin typeface="+mn-lt"/>
                <a:ea typeface="+mn-ea"/>
                <a:cs typeface="+mn-cs"/>
              </a:rPr>
              <a:t>2</a:t>
            </a:r>
          </a:p>
          <a:p>
            <a:r>
              <a:rPr lang="en-US" sz="1600" kern="1200" dirty="0" smtClean="0">
                <a:solidFill>
                  <a:schemeClr val="tx1"/>
                </a:solidFill>
                <a:latin typeface="+mn-lt"/>
                <a:ea typeface="+mn-ea"/>
                <a:cs typeface="+mn-cs"/>
              </a:rPr>
              <a:t>5</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8</a:t>
            </a:r>
          </a:p>
          <a:p>
            <a:r>
              <a:rPr lang="en-US" sz="1600" kern="1200" dirty="0" smtClean="0">
                <a:solidFill>
                  <a:schemeClr val="tx1"/>
                </a:solidFill>
                <a:latin typeface="+mn-lt"/>
                <a:ea typeface="+mn-ea"/>
                <a:cs typeface="+mn-cs"/>
              </a:rPr>
              <a:t>3</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a:t>
            </a:r>
            <a:r>
              <a:rPr lang="en-US" sz="1600" b="1" kern="1200" baseline="0" dirty="0" smtClean="0">
                <a:solidFill>
                  <a:schemeClr val="tx1"/>
                </a:solidFill>
                <a:latin typeface="+mn-lt"/>
                <a:ea typeface="+mn-ea"/>
                <a:cs typeface="+mn-cs"/>
              </a:rPr>
              <a:t> - 1</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Elements in stack :</a:t>
            </a:r>
          </a:p>
          <a:p>
            <a:r>
              <a:rPr lang="en-US" sz="1600" kern="1200" dirty="0" smtClean="0">
                <a:solidFill>
                  <a:schemeClr val="tx1"/>
                </a:solidFill>
                <a:latin typeface="+mn-lt"/>
                <a:ea typeface="+mn-ea"/>
                <a:cs typeface="+mn-cs"/>
              </a:rPr>
              <a:t>2</a:t>
            </a:r>
          </a:p>
          <a:p>
            <a:r>
              <a:rPr lang="en-US" sz="1600" kern="1200" dirty="0" smtClean="0">
                <a:solidFill>
                  <a:schemeClr val="tx1"/>
                </a:solidFill>
                <a:latin typeface="+mn-lt"/>
                <a:ea typeface="+mn-ea"/>
                <a:cs typeface="+mn-cs"/>
              </a:rPr>
              <a:t>5</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8</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Item popped is:3</a:t>
            </a:r>
          </a:p>
          <a:p>
            <a:r>
              <a:rPr lang="en-US" sz="1600" kern="1200" dirty="0" smtClean="0">
                <a:solidFill>
                  <a:schemeClr val="tx1"/>
                </a:solidFill>
                <a:latin typeface="+mn-lt"/>
                <a:ea typeface="+mn-ea"/>
                <a:cs typeface="+mn-cs"/>
              </a:rPr>
              <a:t>Item popped is:8</a:t>
            </a:r>
          </a:p>
          <a:p>
            <a:r>
              <a:rPr lang="en-US" sz="1600" kern="1200" dirty="0" smtClean="0">
                <a:solidFill>
                  <a:schemeClr val="tx1"/>
                </a:solidFill>
                <a:latin typeface="+mn-lt"/>
                <a:ea typeface="+mn-ea"/>
                <a:cs typeface="+mn-cs"/>
              </a:rPr>
              <a:t>Item popped is:7</a:t>
            </a:r>
          </a:p>
          <a:p>
            <a:r>
              <a:rPr lang="en-US" sz="1600" kern="1200" dirty="0" smtClean="0">
                <a:solidFill>
                  <a:schemeClr val="tx1"/>
                </a:solidFill>
                <a:latin typeface="+mn-lt"/>
                <a:ea typeface="+mn-ea"/>
                <a:cs typeface="+mn-cs"/>
              </a:rPr>
              <a:t>Item popped is:5</a:t>
            </a:r>
          </a:p>
          <a:p>
            <a:r>
              <a:rPr lang="en-US" sz="1600" kern="1200" dirty="0" smtClean="0">
                <a:solidFill>
                  <a:schemeClr val="tx1"/>
                </a:solidFill>
                <a:latin typeface="+mn-lt"/>
                <a:ea typeface="+mn-ea"/>
                <a:cs typeface="+mn-cs"/>
              </a:rPr>
              <a:t>Item popped is:2</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-2 </a:t>
            </a:r>
          </a:p>
          <a:p>
            <a:r>
              <a:rPr lang="en-US" sz="1600" kern="1200" dirty="0" smtClean="0">
                <a:solidFill>
                  <a:schemeClr val="tx1"/>
                </a:solidFill>
                <a:latin typeface="+mn-lt"/>
                <a:ea typeface="+mn-ea"/>
                <a:cs typeface="+mn-cs"/>
              </a:rPr>
              <a:t>Enter element to push:</a:t>
            </a:r>
          </a:p>
          <a:p>
            <a:r>
              <a:rPr lang="en-US" sz="1600" kern="1200" dirty="0" smtClean="0">
                <a:solidFill>
                  <a:schemeClr val="tx1"/>
                </a:solidFill>
                <a:latin typeface="+mn-lt"/>
                <a:ea typeface="+mn-ea"/>
                <a:cs typeface="+mn-cs"/>
              </a:rPr>
              <a:t>8</a:t>
            </a:r>
          </a:p>
          <a:p>
            <a:r>
              <a:rPr lang="en-US" sz="1600" kern="1200" dirty="0" smtClean="0">
                <a:solidFill>
                  <a:schemeClr val="tx1"/>
                </a:solidFill>
                <a:latin typeface="+mn-lt"/>
                <a:ea typeface="+mn-ea"/>
                <a:cs typeface="+mn-cs"/>
              </a:rPr>
              <a:t>9</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5</a:t>
            </a:r>
          </a:p>
          <a:p>
            <a:r>
              <a:rPr lang="en-US" sz="1600" kern="1200" dirty="0" smtClean="0">
                <a:solidFill>
                  <a:schemeClr val="tx1"/>
                </a:solidFill>
                <a:latin typeface="+mn-lt"/>
                <a:ea typeface="+mn-ea"/>
                <a:cs typeface="+mn-cs"/>
              </a:rPr>
              <a:t>3</a:t>
            </a:r>
          </a:p>
          <a:p>
            <a:r>
              <a:rPr lang="en-US" sz="1600" b="1" kern="1200" dirty="0" smtClean="0">
                <a:solidFill>
                  <a:schemeClr val="tx1"/>
                </a:solidFill>
                <a:latin typeface="+mn-lt"/>
                <a:ea typeface="+mn-ea"/>
                <a:cs typeface="+mn-cs"/>
              </a:rPr>
              <a:t>Sample Output 2</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Elements in stack :</a:t>
            </a:r>
          </a:p>
          <a:p>
            <a:r>
              <a:rPr lang="en-US" sz="1600" kern="1200" dirty="0" smtClean="0">
                <a:solidFill>
                  <a:schemeClr val="tx1"/>
                </a:solidFill>
                <a:latin typeface="+mn-lt"/>
                <a:ea typeface="+mn-ea"/>
                <a:cs typeface="+mn-cs"/>
              </a:rPr>
              <a:t>8</a:t>
            </a:r>
          </a:p>
          <a:p>
            <a:r>
              <a:rPr lang="en-US" sz="1600" kern="1200" dirty="0" smtClean="0">
                <a:solidFill>
                  <a:schemeClr val="tx1"/>
                </a:solidFill>
                <a:latin typeface="+mn-lt"/>
                <a:ea typeface="+mn-ea"/>
                <a:cs typeface="+mn-cs"/>
              </a:rPr>
              <a:t>9</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5</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Item popped is:3</a:t>
            </a:r>
          </a:p>
          <a:p>
            <a:r>
              <a:rPr lang="en-US" sz="1600" kern="1200" dirty="0" smtClean="0">
                <a:solidFill>
                  <a:schemeClr val="tx1"/>
                </a:solidFill>
                <a:latin typeface="+mn-lt"/>
                <a:ea typeface="+mn-ea"/>
                <a:cs typeface="+mn-cs"/>
              </a:rPr>
              <a:t>Item popped is:5</a:t>
            </a:r>
          </a:p>
          <a:p>
            <a:r>
              <a:rPr lang="en-US" sz="1600" kern="1200" dirty="0" smtClean="0">
                <a:solidFill>
                  <a:schemeClr val="tx1"/>
                </a:solidFill>
                <a:latin typeface="+mn-lt"/>
                <a:ea typeface="+mn-ea"/>
                <a:cs typeface="+mn-cs"/>
              </a:rPr>
              <a:t>Item popped is:4</a:t>
            </a:r>
          </a:p>
          <a:p>
            <a:r>
              <a:rPr lang="en-US" sz="1600" kern="1200" dirty="0" smtClean="0">
                <a:solidFill>
                  <a:schemeClr val="tx1"/>
                </a:solidFill>
                <a:latin typeface="+mn-lt"/>
                <a:ea typeface="+mn-ea"/>
                <a:cs typeface="+mn-cs"/>
              </a:rPr>
              <a:t>Item popped is:9</a:t>
            </a:r>
          </a:p>
          <a:p>
            <a:r>
              <a:rPr lang="en-US" sz="1600" kern="1200" dirty="0" smtClean="0">
                <a:solidFill>
                  <a:schemeClr val="tx1"/>
                </a:solidFill>
                <a:latin typeface="+mn-lt"/>
                <a:ea typeface="+mn-ea"/>
                <a:cs typeface="+mn-cs"/>
              </a:rPr>
              <a:t>Item popped is:8</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MyStack</a:t>
            </a:r>
            <a:r>
              <a:rPr lang="en-US" sz="1600" b="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private static final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i="1" kern="1200" dirty="0" smtClean="0">
                <a:solidFill>
                  <a:schemeClr val="tx1"/>
                </a:solidFill>
                <a:latin typeface="+mn-lt"/>
                <a:ea typeface="+mn-ea"/>
                <a:cs typeface="+mn-cs"/>
              </a:rPr>
              <a:t>capacity = 5;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arr</a:t>
            </a:r>
            <a:r>
              <a:rPr lang="en-US" sz="1600" b="1" kern="1200" dirty="0" smtClean="0">
                <a:solidFill>
                  <a:schemeClr val="tx1"/>
                </a:solidFill>
                <a:latin typeface="+mn-lt"/>
                <a:ea typeface="+mn-ea"/>
                <a:cs typeface="+mn-cs"/>
              </a:rPr>
              <a:t>[] = new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a:t>
            </a:r>
            <a:r>
              <a:rPr lang="en-US" sz="1600" b="1" i="1" kern="1200" dirty="0" smtClean="0">
                <a:solidFill>
                  <a:schemeClr val="tx1"/>
                </a:solidFill>
                <a:latin typeface="+mn-lt"/>
                <a:ea typeface="+mn-ea"/>
                <a:cs typeface="+mn-cs"/>
              </a:rPr>
              <a:t>capacity];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top = -1;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void push(</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pushedElement</a:t>
            </a:r>
            <a:r>
              <a:rPr lang="en-US" sz="1600" b="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(top &lt; </a:t>
            </a:r>
            <a:r>
              <a:rPr lang="en-US" sz="1600" b="1" i="1" kern="1200" dirty="0" smtClean="0">
                <a:solidFill>
                  <a:schemeClr val="tx1"/>
                </a:solidFill>
                <a:latin typeface="+mn-lt"/>
                <a:ea typeface="+mn-ea"/>
                <a:cs typeface="+mn-cs"/>
              </a:rPr>
              <a:t>capacity - 1) {   </a:t>
            </a:r>
          </a:p>
          <a:p>
            <a:r>
              <a:rPr lang="en-US" sz="1600" kern="1200" dirty="0" smtClean="0">
                <a:solidFill>
                  <a:schemeClr val="tx1"/>
                </a:solidFill>
                <a:latin typeface="+mn-lt"/>
                <a:ea typeface="+mn-ea"/>
                <a:cs typeface="+mn-cs"/>
              </a:rPr>
              <a:t>   top++;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arr</a:t>
            </a:r>
            <a:r>
              <a:rPr lang="en-US" sz="1600" kern="1200" dirty="0" smtClean="0">
                <a:solidFill>
                  <a:schemeClr val="tx1"/>
                </a:solidFill>
                <a:latin typeface="+mn-lt"/>
                <a:ea typeface="+mn-ea"/>
                <a:cs typeface="+mn-cs"/>
              </a:rPr>
              <a:t>[top] = </a:t>
            </a:r>
            <a:r>
              <a:rPr lang="en-US" sz="1600" kern="1200" dirty="0" err="1" smtClean="0">
                <a:solidFill>
                  <a:schemeClr val="tx1"/>
                </a:solidFill>
                <a:latin typeface="+mn-lt"/>
                <a:ea typeface="+mn-ea"/>
                <a:cs typeface="+mn-cs"/>
              </a:rPr>
              <a:t>pushedElement</a:t>
            </a:r>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else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("Stack Overflow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void pop()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(top &gt;= 0)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("Item popped is:"+</a:t>
            </a:r>
            <a:r>
              <a:rPr lang="en-US" sz="1600" b="1" i="1" kern="1200" dirty="0" err="1" smtClean="0">
                <a:solidFill>
                  <a:schemeClr val="tx1"/>
                </a:solidFill>
                <a:latin typeface="+mn-lt"/>
                <a:ea typeface="+mn-ea"/>
                <a:cs typeface="+mn-cs"/>
              </a:rPr>
              <a:t>arr</a:t>
            </a:r>
            <a:r>
              <a:rPr lang="en-US" sz="1600" b="1" i="1" kern="1200" dirty="0" smtClean="0">
                <a:solidFill>
                  <a:schemeClr val="tx1"/>
                </a:solidFill>
                <a:latin typeface="+mn-lt"/>
                <a:ea typeface="+mn-ea"/>
                <a:cs typeface="+mn-cs"/>
              </a:rPr>
              <a:t>[top]);  </a:t>
            </a:r>
          </a:p>
          <a:p>
            <a:r>
              <a:rPr lang="en-US" sz="1600" kern="1200" dirty="0" smtClean="0">
                <a:solidFill>
                  <a:schemeClr val="tx1"/>
                </a:solidFill>
                <a:latin typeface="+mn-lt"/>
                <a:ea typeface="+mn-ea"/>
                <a:cs typeface="+mn-cs"/>
              </a:rPr>
              <a:t>   top--;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else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("Stack Underflow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printElements</a:t>
            </a:r>
            <a:r>
              <a:rPr lang="en-US" sz="1600" b="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(top &gt;= 0)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("Elements in stack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 = 0;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 &lt;= top;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arr</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i</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MyStack</a:t>
            </a:r>
            <a:r>
              <a:rPr lang="en-US" sz="1600" kern="1200" dirty="0" smtClean="0">
                <a:solidFill>
                  <a:schemeClr val="tx1"/>
                </a:solidFill>
                <a:latin typeface="+mn-lt"/>
                <a:ea typeface="+mn-ea"/>
                <a:cs typeface="+mn-cs"/>
              </a:rPr>
              <a:t> stack = </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MyStack</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element to push:");</a:t>
            </a:r>
          </a:p>
          <a:p>
            <a:r>
              <a:rPr lang="en-US" sz="1600" kern="1200" dirty="0" smtClean="0">
                <a:solidFill>
                  <a:schemeClr val="tx1"/>
                </a:solidFill>
                <a:latin typeface="+mn-lt"/>
                <a:ea typeface="+mn-ea"/>
                <a:cs typeface="+mn-cs"/>
              </a:rPr>
              <a:t>  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=0;i&lt;5;i++)</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item=</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stack.push</a:t>
            </a:r>
            <a:r>
              <a:rPr lang="en-US" sz="1600" kern="1200" dirty="0" smtClean="0">
                <a:solidFill>
                  <a:schemeClr val="tx1"/>
                </a:solidFill>
                <a:latin typeface="+mn-lt"/>
                <a:ea typeface="+mn-ea"/>
                <a:cs typeface="+mn-cs"/>
              </a:rPr>
              <a:t>(item);</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stack.printElements</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=0;i&lt;5;i++)</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stack.pop</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40</a:t>
            </a:fld>
            <a:endParaRPr lang="en-US"/>
          </a:p>
        </p:txBody>
      </p:sp>
    </p:spTree>
    <p:extLst>
      <p:ext uri="{BB962C8B-B14F-4D97-AF65-F5344CB8AC3E}">
        <p14:creationId xmlns:p14="http://schemas.microsoft.com/office/powerpoint/2010/main" val="2851524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–42  (Permutation of String)</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Hints:</a:t>
            </a:r>
          </a:p>
          <a:p>
            <a:r>
              <a:rPr lang="en-US" sz="1600" b="1" dirty="0" smtClean="0">
                <a:solidFill>
                  <a:srgbClr val="FF0000"/>
                </a:solidFill>
                <a:latin typeface="Courier New" panose="02070309020205020404" pitchFamily="49" charset="0"/>
              </a:rPr>
              <a:t>To get all the permutations, we will first take out the first char from String and permute the remaining chars.</a:t>
            </a:r>
          </a:p>
          <a:p>
            <a:r>
              <a:rPr lang="en-US" sz="1600" b="1" dirty="0" smtClean="0">
                <a:solidFill>
                  <a:srgbClr val="FF0000"/>
                </a:solidFill>
                <a:latin typeface="Courier New" panose="02070309020205020404" pitchFamily="49" charset="0"/>
              </a:rPr>
              <a:t>If String = “ABC”</a:t>
            </a:r>
          </a:p>
          <a:p>
            <a:r>
              <a:rPr lang="en-US" sz="1600" b="1" dirty="0" smtClean="0">
                <a:solidFill>
                  <a:srgbClr val="FF0000"/>
                </a:solidFill>
                <a:latin typeface="Courier New" panose="02070309020205020404" pitchFamily="49" charset="0"/>
              </a:rPr>
              <a:t>First char = A and remaining chars permutations are BC and CB.</a:t>
            </a:r>
          </a:p>
          <a:p>
            <a:r>
              <a:rPr lang="en-US" sz="1600" b="1" dirty="0" smtClean="0">
                <a:solidFill>
                  <a:srgbClr val="FF0000"/>
                </a:solidFill>
                <a:latin typeface="Courier New" panose="02070309020205020404" pitchFamily="49" charset="0"/>
              </a:rPr>
              <a:t>Now we can insert first char in the available positions in the permutations.</a:t>
            </a:r>
          </a:p>
          <a:p>
            <a:endParaRPr lang="en-US" sz="1400" b="1" dirty="0" smtClean="0">
              <a:solidFill>
                <a:srgbClr val="FF0000"/>
              </a:solidFill>
              <a:latin typeface="Courier New" panose="02070309020205020404" pitchFamily="49" charset="0"/>
            </a:endParaRPr>
          </a:p>
          <a:p>
            <a:r>
              <a:rPr lang="en-US" sz="1600" b="1" dirty="0" smtClean="0">
                <a:solidFill>
                  <a:srgbClr val="FF0000"/>
                </a:solidFill>
                <a:latin typeface="Courier New" panose="02070309020205020404" pitchFamily="49" charset="0"/>
              </a:rPr>
              <a:t>BC -&gt; ABC, BAC, BCA</a:t>
            </a:r>
          </a:p>
          <a:p>
            <a:r>
              <a:rPr lang="en-US" sz="1600" b="1" dirty="0" smtClean="0">
                <a:solidFill>
                  <a:srgbClr val="FF0000"/>
                </a:solidFill>
                <a:latin typeface="Courier New" panose="02070309020205020404" pitchFamily="49" charset="0"/>
              </a:rPr>
              <a:t>CB -&gt; ACB, CAB, CBA</a:t>
            </a:r>
          </a:p>
          <a:p>
            <a:endParaRPr lang="en-US" sz="1600" b="1" dirty="0" smtClean="0">
              <a:solidFill>
                <a:srgbClr val="FF0000"/>
              </a:solidFill>
              <a:latin typeface="Courier New" panose="02070309020205020404" pitchFamily="49" charset="0"/>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String: </a:t>
            </a:r>
          </a:p>
          <a:p>
            <a:r>
              <a:rPr lang="en-US" sz="1600" kern="1200" dirty="0" smtClean="0">
                <a:solidFill>
                  <a:schemeClr val="tx1"/>
                </a:solidFill>
                <a:latin typeface="+mn-lt"/>
                <a:ea typeface="+mn-ea"/>
                <a:cs typeface="+mn-cs"/>
              </a:rPr>
              <a:t>DOG</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1</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ODG</a:t>
            </a:r>
          </a:p>
          <a:p>
            <a:r>
              <a:rPr lang="en-US" sz="1600" kern="1200" dirty="0" smtClean="0">
                <a:solidFill>
                  <a:schemeClr val="tx1"/>
                </a:solidFill>
                <a:latin typeface="+mn-lt"/>
                <a:ea typeface="+mn-ea"/>
                <a:cs typeface="+mn-cs"/>
              </a:rPr>
              <a:t>GDO</a:t>
            </a:r>
          </a:p>
          <a:p>
            <a:r>
              <a:rPr lang="en-US" sz="1600" kern="1200" dirty="0" smtClean="0">
                <a:solidFill>
                  <a:schemeClr val="tx1"/>
                </a:solidFill>
                <a:latin typeface="+mn-lt"/>
                <a:ea typeface="+mn-ea"/>
                <a:cs typeface="+mn-cs"/>
              </a:rPr>
              <a:t>DOG</a:t>
            </a:r>
          </a:p>
          <a:p>
            <a:r>
              <a:rPr lang="en-US" sz="1600" kern="1200" dirty="0" smtClean="0">
                <a:solidFill>
                  <a:schemeClr val="tx1"/>
                </a:solidFill>
                <a:latin typeface="+mn-lt"/>
                <a:ea typeface="+mn-ea"/>
                <a:cs typeface="+mn-cs"/>
              </a:rPr>
              <a:t>OGD</a:t>
            </a:r>
          </a:p>
          <a:p>
            <a:r>
              <a:rPr lang="en-US" sz="1600" kern="1200" dirty="0" smtClean="0">
                <a:solidFill>
                  <a:schemeClr val="tx1"/>
                </a:solidFill>
                <a:latin typeface="+mn-lt"/>
                <a:ea typeface="+mn-ea"/>
                <a:cs typeface="+mn-cs"/>
              </a:rPr>
              <a:t>DGO</a:t>
            </a:r>
          </a:p>
          <a:p>
            <a:r>
              <a:rPr lang="en-US" sz="1600" kern="1200" dirty="0" smtClean="0">
                <a:solidFill>
                  <a:schemeClr val="tx1"/>
                </a:solidFill>
                <a:latin typeface="+mn-lt"/>
                <a:ea typeface="+mn-ea"/>
                <a:cs typeface="+mn-cs"/>
              </a:rPr>
              <a:t>GOD</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String: </a:t>
            </a:r>
          </a:p>
          <a:p>
            <a:r>
              <a:rPr lang="en-US" sz="1600" kern="1200" dirty="0" smtClean="0">
                <a:solidFill>
                  <a:schemeClr val="tx1"/>
                </a:solidFill>
                <a:latin typeface="+mn-lt"/>
                <a:ea typeface="+mn-ea"/>
                <a:cs typeface="+mn-cs"/>
              </a:rPr>
              <a:t>MENU</a:t>
            </a:r>
          </a:p>
          <a:p>
            <a:r>
              <a:rPr lang="en-US" sz="1600" b="1" kern="1200" dirty="0" smtClean="0">
                <a:solidFill>
                  <a:schemeClr val="tx1"/>
                </a:solidFill>
                <a:latin typeface="+mn-lt"/>
                <a:ea typeface="+mn-ea"/>
                <a:cs typeface="+mn-cs"/>
              </a:rPr>
              <a:t>Sample Output 2</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ENUM</a:t>
            </a:r>
          </a:p>
          <a:p>
            <a:r>
              <a:rPr lang="en-US" sz="1600" kern="1200" dirty="0" smtClean="0">
                <a:solidFill>
                  <a:schemeClr val="tx1"/>
                </a:solidFill>
                <a:latin typeface="+mn-lt"/>
                <a:ea typeface="+mn-ea"/>
                <a:cs typeface="+mn-cs"/>
              </a:rPr>
              <a:t>EMUN</a:t>
            </a:r>
          </a:p>
          <a:p>
            <a:r>
              <a:rPr lang="en-US" sz="1600" kern="1200" dirty="0" smtClean="0">
                <a:solidFill>
                  <a:schemeClr val="tx1"/>
                </a:solidFill>
                <a:latin typeface="+mn-lt"/>
                <a:ea typeface="+mn-ea"/>
                <a:cs typeface="+mn-cs"/>
              </a:rPr>
              <a:t>UNEM</a:t>
            </a:r>
          </a:p>
          <a:p>
            <a:r>
              <a:rPr lang="en-US" sz="1600" kern="1200" dirty="0" smtClean="0">
                <a:solidFill>
                  <a:schemeClr val="tx1"/>
                </a:solidFill>
                <a:latin typeface="+mn-lt"/>
                <a:ea typeface="+mn-ea"/>
                <a:cs typeface="+mn-cs"/>
              </a:rPr>
              <a:t>UMEN</a:t>
            </a:r>
          </a:p>
          <a:p>
            <a:r>
              <a:rPr lang="en-US" sz="1600" kern="1200" dirty="0" smtClean="0">
                <a:solidFill>
                  <a:schemeClr val="tx1"/>
                </a:solidFill>
                <a:latin typeface="+mn-lt"/>
                <a:ea typeface="+mn-ea"/>
                <a:cs typeface="+mn-cs"/>
              </a:rPr>
              <a:t>UMNE</a:t>
            </a:r>
          </a:p>
          <a:p>
            <a:r>
              <a:rPr lang="en-US" sz="1600" kern="1200" dirty="0" smtClean="0">
                <a:solidFill>
                  <a:schemeClr val="tx1"/>
                </a:solidFill>
                <a:latin typeface="+mn-lt"/>
                <a:ea typeface="+mn-ea"/>
                <a:cs typeface="+mn-cs"/>
              </a:rPr>
              <a:t>UENM</a:t>
            </a:r>
          </a:p>
          <a:p>
            <a:r>
              <a:rPr lang="en-US" sz="1600" kern="1200" dirty="0" smtClean="0">
                <a:solidFill>
                  <a:schemeClr val="tx1"/>
                </a:solidFill>
                <a:latin typeface="+mn-lt"/>
                <a:ea typeface="+mn-ea"/>
                <a:cs typeface="+mn-cs"/>
              </a:rPr>
              <a:t>NMEU</a:t>
            </a:r>
          </a:p>
          <a:p>
            <a:r>
              <a:rPr lang="en-US" sz="1600" kern="1200" dirty="0" smtClean="0">
                <a:solidFill>
                  <a:schemeClr val="tx1"/>
                </a:solidFill>
                <a:latin typeface="+mn-lt"/>
                <a:ea typeface="+mn-ea"/>
                <a:cs typeface="+mn-cs"/>
              </a:rPr>
              <a:t>NEUM</a:t>
            </a:r>
          </a:p>
          <a:p>
            <a:r>
              <a:rPr lang="en-US" sz="1600" kern="1200" dirty="0" smtClean="0">
                <a:solidFill>
                  <a:schemeClr val="tx1"/>
                </a:solidFill>
                <a:latin typeface="+mn-lt"/>
                <a:ea typeface="+mn-ea"/>
                <a:cs typeface="+mn-cs"/>
              </a:rPr>
              <a:t>NMUE</a:t>
            </a:r>
          </a:p>
          <a:p>
            <a:r>
              <a:rPr lang="en-US" sz="1600" kern="1200" dirty="0" smtClean="0">
                <a:solidFill>
                  <a:schemeClr val="tx1"/>
                </a:solidFill>
                <a:latin typeface="+mn-lt"/>
                <a:ea typeface="+mn-ea"/>
                <a:cs typeface="+mn-cs"/>
              </a:rPr>
              <a:t>NUEM</a:t>
            </a:r>
          </a:p>
          <a:p>
            <a:r>
              <a:rPr lang="en-US" sz="1600" kern="1200" dirty="0" smtClean="0">
                <a:solidFill>
                  <a:schemeClr val="tx1"/>
                </a:solidFill>
                <a:latin typeface="+mn-lt"/>
                <a:ea typeface="+mn-ea"/>
                <a:cs typeface="+mn-cs"/>
              </a:rPr>
              <a:t>EMNU</a:t>
            </a:r>
          </a:p>
          <a:p>
            <a:r>
              <a:rPr lang="en-US" sz="1600" kern="1200" dirty="0" smtClean="0">
                <a:solidFill>
                  <a:schemeClr val="tx1"/>
                </a:solidFill>
                <a:latin typeface="+mn-lt"/>
                <a:ea typeface="+mn-ea"/>
                <a:cs typeface="+mn-cs"/>
              </a:rPr>
              <a:t>EUNM</a:t>
            </a:r>
          </a:p>
          <a:p>
            <a:r>
              <a:rPr lang="en-US" sz="1600" kern="1200" dirty="0" smtClean="0">
                <a:solidFill>
                  <a:schemeClr val="tx1"/>
                </a:solidFill>
                <a:latin typeface="+mn-lt"/>
                <a:ea typeface="+mn-ea"/>
                <a:cs typeface="+mn-cs"/>
              </a:rPr>
              <a:t>ENMU</a:t>
            </a:r>
          </a:p>
          <a:p>
            <a:r>
              <a:rPr lang="en-US" sz="1600" kern="1200" dirty="0" smtClean="0">
                <a:solidFill>
                  <a:schemeClr val="tx1"/>
                </a:solidFill>
                <a:latin typeface="+mn-lt"/>
                <a:ea typeface="+mn-ea"/>
                <a:cs typeface="+mn-cs"/>
              </a:rPr>
              <a:t>EUMN</a:t>
            </a:r>
          </a:p>
          <a:p>
            <a:r>
              <a:rPr lang="en-US" sz="1600" kern="1200" dirty="0" smtClean="0">
                <a:solidFill>
                  <a:schemeClr val="tx1"/>
                </a:solidFill>
                <a:latin typeface="+mn-lt"/>
                <a:ea typeface="+mn-ea"/>
                <a:cs typeface="+mn-cs"/>
              </a:rPr>
              <a:t>MNEU</a:t>
            </a:r>
          </a:p>
          <a:p>
            <a:r>
              <a:rPr lang="en-US" sz="1600" kern="1200" dirty="0" smtClean="0">
                <a:solidFill>
                  <a:schemeClr val="tx1"/>
                </a:solidFill>
                <a:latin typeface="+mn-lt"/>
                <a:ea typeface="+mn-ea"/>
                <a:cs typeface="+mn-cs"/>
              </a:rPr>
              <a:t>MNUE</a:t>
            </a:r>
          </a:p>
          <a:p>
            <a:r>
              <a:rPr lang="en-US" sz="1600" kern="1200" dirty="0" smtClean="0">
                <a:solidFill>
                  <a:schemeClr val="tx1"/>
                </a:solidFill>
                <a:latin typeface="+mn-lt"/>
                <a:ea typeface="+mn-ea"/>
                <a:cs typeface="+mn-cs"/>
              </a:rPr>
              <a:t>MEUN</a:t>
            </a:r>
          </a:p>
          <a:p>
            <a:r>
              <a:rPr lang="en-US" sz="1600" kern="1200" dirty="0" smtClean="0">
                <a:solidFill>
                  <a:schemeClr val="tx1"/>
                </a:solidFill>
                <a:latin typeface="+mn-lt"/>
                <a:ea typeface="+mn-ea"/>
                <a:cs typeface="+mn-cs"/>
              </a:rPr>
              <a:t>MUEN</a:t>
            </a:r>
          </a:p>
          <a:p>
            <a:r>
              <a:rPr lang="en-US" sz="1600" kern="1200" dirty="0" smtClean="0">
                <a:solidFill>
                  <a:schemeClr val="tx1"/>
                </a:solidFill>
                <a:latin typeface="+mn-lt"/>
                <a:ea typeface="+mn-ea"/>
                <a:cs typeface="+mn-cs"/>
              </a:rPr>
              <a:t>UNME</a:t>
            </a:r>
          </a:p>
          <a:p>
            <a:r>
              <a:rPr lang="en-US" sz="1600" kern="1200" dirty="0" smtClean="0">
                <a:solidFill>
                  <a:schemeClr val="tx1"/>
                </a:solidFill>
                <a:latin typeface="+mn-lt"/>
                <a:ea typeface="+mn-ea"/>
                <a:cs typeface="+mn-cs"/>
              </a:rPr>
              <a:t>UEMN</a:t>
            </a:r>
          </a:p>
          <a:p>
            <a:r>
              <a:rPr lang="en-US" sz="1600" kern="1200" dirty="0" smtClean="0">
                <a:solidFill>
                  <a:schemeClr val="tx1"/>
                </a:solidFill>
                <a:latin typeface="+mn-lt"/>
                <a:ea typeface="+mn-ea"/>
                <a:cs typeface="+mn-cs"/>
              </a:rPr>
              <a:t>MENU</a:t>
            </a:r>
          </a:p>
          <a:p>
            <a:r>
              <a:rPr lang="en-US" sz="1600" kern="1200" dirty="0" smtClean="0">
                <a:solidFill>
                  <a:schemeClr val="tx1"/>
                </a:solidFill>
                <a:latin typeface="+mn-lt"/>
                <a:ea typeface="+mn-ea"/>
                <a:cs typeface="+mn-cs"/>
              </a:rPr>
              <a:t>MUNE</a:t>
            </a:r>
          </a:p>
          <a:p>
            <a:r>
              <a:rPr lang="en-US" sz="1600" kern="1200" dirty="0" smtClean="0">
                <a:solidFill>
                  <a:schemeClr val="tx1"/>
                </a:solidFill>
                <a:latin typeface="+mn-lt"/>
                <a:ea typeface="+mn-ea"/>
                <a:cs typeface="+mn-cs"/>
              </a:rPr>
              <a:t>NEMU</a:t>
            </a:r>
          </a:p>
          <a:p>
            <a:r>
              <a:rPr lang="en-US" sz="1600" kern="1200" dirty="0" smtClean="0">
                <a:solidFill>
                  <a:schemeClr val="tx1"/>
                </a:solidFill>
                <a:latin typeface="+mn-lt"/>
                <a:ea typeface="+mn-ea"/>
                <a:cs typeface="+mn-cs"/>
              </a:rPr>
              <a:t>NUME</a:t>
            </a:r>
          </a:p>
          <a:p>
            <a:r>
              <a:rPr lang="en-US" sz="1600" b="1" kern="1200" baseline="0" dirty="0" smtClean="0">
                <a:solidFill>
                  <a:schemeClr val="tx1"/>
                </a:solidFill>
                <a:effectLst/>
                <a:latin typeface="+mn-lt"/>
                <a:ea typeface="+mn-ea"/>
                <a:cs typeface="+mn-cs"/>
              </a:rPr>
              <a:t>----------------------------------</a:t>
            </a:r>
          </a:p>
          <a:p>
            <a:r>
              <a:rPr lang="en-US" sz="1600" b="1" kern="1200" baseline="0" dirty="0" smtClean="0">
                <a:solidFill>
                  <a:schemeClr val="tx1"/>
                </a:solidFill>
                <a:effectLst/>
                <a:latin typeface="+mn-lt"/>
                <a:ea typeface="+mn-ea"/>
                <a:cs typeface="+mn-cs"/>
              </a:rPr>
              <a:t>Code Solution</a:t>
            </a:r>
          </a:p>
          <a:p>
            <a:r>
              <a:rPr lang="en-US" sz="1600" b="1" kern="1200" baseline="0" dirty="0" smtClean="0">
                <a:solidFill>
                  <a:schemeClr val="tx1"/>
                </a:solidFill>
                <a:effectLst/>
                <a:latin typeface="+mn-lt"/>
                <a:ea typeface="+mn-ea"/>
                <a:cs typeface="+mn-cs"/>
              </a:rPr>
              <a:t>------------------------------------</a:t>
            </a:r>
          </a:p>
          <a:p>
            <a:endParaRPr lang="en-US"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Permutations{</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Set&lt;String&gt; </a:t>
            </a:r>
            <a:r>
              <a:rPr lang="en-US" sz="1600" b="1" kern="1200" dirty="0" err="1" smtClean="0">
                <a:solidFill>
                  <a:schemeClr val="tx1"/>
                </a:solidFill>
                <a:latin typeface="+mn-lt"/>
                <a:ea typeface="+mn-ea"/>
                <a:cs typeface="+mn-cs"/>
              </a:rPr>
              <a:t>permutationFinder</a:t>
            </a:r>
            <a:r>
              <a:rPr lang="en-US" sz="1600" b="1" kern="1200" dirty="0" smtClean="0">
                <a:solidFill>
                  <a:schemeClr val="tx1"/>
                </a:solidFill>
                <a:latin typeface="+mn-lt"/>
                <a:ea typeface="+mn-ea"/>
                <a:cs typeface="+mn-cs"/>
              </a:rPr>
              <a:t>(String </a:t>
            </a:r>
            <a:r>
              <a:rPr lang="en-US" sz="1600" b="1" kern="1200" dirty="0" err="1" smtClean="0">
                <a:solidFill>
                  <a:schemeClr val="tx1"/>
                </a:solidFill>
                <a:latin typeface="+mn-lt"/>
                <a:ea typeface="+mn-ea"/>
                <a:cs typeface="+mn-cs"/>
              </a:rPr>
              <a:t>str</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Set&lt;String&gt; perm = </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HashSet</a:t>
            </a:r>
            <a:r>
              <a:rPr lang="en-US" sz="1600" b="1" kern="1200" dirty="0" smtClean="0">
                <a:solidFill>
                  <a:schemeClr val="tx1"/>
                </a:solidFill>
                <a:latin typeface="+mn-lt"/>
                <a:ea typeface="+mn-ea"/>
                <a:cs typeface="+mn-cs"/>
              </a:rPr>
              <a:t>&lt;String&gt;();</a:t>
            </a:r>
          </a:p>
          <a:p>
            <a:r>
              <a:rPr lang="en-US" sz="1600" kern="1200" dirty="0" smtClean="0">
                <a:solidFill>
                  <a:schemeClr val="tx1"/>
                </a:solidFill>
                <a:latin typeface="+mn-lt"/>
                <a:ea typeface="+mn-ea"/>
                <a:cs typeface="+mn-cs"/>
              </a:rPr>
              <a:t>        //Handling error scenarios</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a:t>
            </a:r>
            <a:r>
              <a:rPr lang="en-US" sz="1600" b="1" kern="1200" dirty="0" err="1" smtClean="0">
                <a:solidFill>
                  <a:schemeClr val="tx1"/>
                </a:solidFill>
                <a:latin typeface="+mn-lt"/>
                <a:ea typeface="+mn-ea"/>
                <a:cs typeface="+mn-cs"/>
              </a:rPr>
              <a:t>str</a:t>
            </a:r>
            <a:r>
              <a:rPr lang="en-US" sz="1600" b="1" kern="1200" dirty="0" smtClean="0">
                <a:solidFill>
                  <a:schemeClr val="tx1"/>
                </a:solidFill>
                <a:latin typeface="+mn-lt"/>
                <a:ea typeface="+mn-ea"/>
                <a:cs typeface="+mn-cs"/>
              </a:rPr>
              <a:t> == null)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null;</a:t>
            </a:r>
          </a:p>
          <a:p>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else if (</a:t>
            </a:r>
            <a:r>
              <a:rPr lang="en-US" sz="1600" b="1" kern="1200" dirty="0" err="1" smtClean="0">
                <a:solidFill>
                  <a:schemeClr val="tx1"/>
                </a:solidFill>
                <a:latin typeface="+mn-lt"/>
                <a:ea typeface="+mn-ea"/>
                <a:cs typeface="+mn-cs"/>
              </a:rPr>
              <a:t>str.length</a:t>
            </a:r>
            <a:r>
              <a:rPr lang="en-US" sz="1600" b="1" kern="1200" dirty="0" smtClean="0">
                <a:solidFill>
                  <a:schemeClr val="tx1"/>
                </a:solidFill>
                <a:latin typeface="+mn-lt"/>
                <a:ea typeface="+mn-ea"/>
                <a:cs typeface="+mn-cs"/>
              </a:rPr>
              <a:t>() == 0)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perm.add</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perm;</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char initial = </a:t>
            </a:r>
            <a:r>
              <a:rPr lang="en-US" sz="1600" b="1" kern="1200" dirty="0" err="1" smtClean="0">
                <a:solidFill>
                  <a:schemeClr val="tx1"/>
                </a:solidFill>
                <a:latin typeface="+mn-lt"/>
                <a:ea typeface="+mn-ea"/>
                <a:cs typeface="+mn-cs"/>
              </a:rPr>
              <a:t>str.charAt</a:t>
            </a:r>
            <a:r>
              <a:rPr lang="en-US" sz="1600" b="1" kern="1200" dirty="0" smtClean="0">
                <a:solidFill>
                  <a:schemeClr val="tx1"/>
                </a:solidFill>
                <a:latin typeface="+mn-lt"/>
                <a:ea typeface="+mn-ea"/>
                <a:cs typeface="+mn-cs"/>
              </a:rPr>
              <a:t>(0); // first character</a:t>
            </a:r>
          </a:p>
          <a:p>
            <a:r>
              <a:rPr lang="en-US" sz="1600" kern="1200" dirty="0" smtClean="0">
                <a:solidFill>
                  <a:schemeClr val="tx1"/>
                </a:solidFill>
                <a:latin typeface="+mn-lt"/>
                <a:ea typeface="+mn-ea"/>
                <a:cs typeface="+mn-cs"/>
              </a:rPr>
              <a:t>        String rem = </a:t>
            </a:r>
            <a:r>
              <a:rPr lang="en-US" sz="1600" kern="1200" dirty="0" err="1" smtClean="0">
                <a:solidFill>
                  <a:schemeClr val="tx1"/>
                </a:solidFill>
                <a:latin typeface="+mn-lt"/>
                <a:ea typeface="+mn-ea"/>
                <a:cs typeface="+mn-cs"/>
              </a:rPr>
              <a:t>str.substring</a:t>
            </a:r>
            <a:r>
              <a:rPr lang="en-US" sz="1600" kern="1200" dirty="0" smtClean="0">
                <a:solidFill>
                  <a:schemeClr val="tx1"/>
                </a:solidFill>
                <a:latin typeface="+mn-lt"/>
                <a:ea typeface="+mn-ea"/>
                <a:cs typeface="+mn-cs"/>
              </a:rPr>
              <a:t>(1); // Full string without first character</a:t>
            </a:r>
          </a:p>
          <a:p>
            <a:r>
              <a:rPr lang="en-US" sz="1600" kern="1200" dirty="0" smtClean="0">
                <a:solidFill>
                  <a:schemeClr val="tx1"/>
                </a:solidFill>
                <a:latin typeface="+mn-lt"/>
                <a:ea typeface="+mn-ea"/>
                <a:cs typeface="+mn-cs"/>
              </a:rPr>
              <a:t>        Set&lt;String&gt; words = </a:t>
            </a:r>
            <a:r>
              <a:rPr lang="en-US" sz="1600" i="1" kern="1200" dirty="0" err="1" smtClean="0">
                <a:solidFill>
                  <a:schemeClr val="tx1"/>
                </a:solidFill>
                <a:latin typeface="+mn-lt"/>
                <a:ea typeface="+mn-ea"/>
                <a:cs typeface="+mn-cs"/>
              </a:rPr>
              <a:t>permutationFinder</a:t>
            </a:r>
            <a:r>
              <a:rPr lang="en-US" sz="1600" i="1" kern="1200" dirty="0" smtClean="0">
                <a:solidFill>
                  <a:schemeClr val="tx1"/>
                </a:solidFill>
                <a:latin typeface="+mn-lt"/>
                <a:ea typeface="+mn-ea"/>
                <a:cs typeface="+mn-cs"/>
              </a:rPr>
              <a:t>(rem);</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(String </a:t>
            </a:r>
            <a:r>
              <a:rPr lang="en-US" sz="1600" b="1" kern="1200" dirty="0" err="1" smtClean="0">
                <a:solidFill>
                  <a:schemeClr val="tx1"/>
                </a:solidFill>
                <a:latin typeface="+mn-lt"/>
                <a:ea typeface="+mn-ea"/>
                <a:cs typeface="+mn-cs"/>
              </a:rPr>
              <a:t>strNew</a:t>
            </a:r>
            <a:r>
              <a:rPr lang="en-US" sz="1600" b="1" kern="1200" dirty="0" smtClean="0">
                <a:solidFill>
                  <a:schemeClr val="tx1"/>
                </a:solidFill>
                <a:latin typeface="+mn-lt"/>
                <a:ea typeface="+mn-ea"/>
                <a:cs typeface="+mn-cs"/>
              </a:rPr>
              <a:t> : words)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 = 0;i&lt;=</a:t>
            </a:r>
            <a:r>
              <a:rPr lang="en-US" sz="1600" b="1" kern="1200" dirty="0" err="1" smtClean="0">
                <a:solidFill>
                  <a:schemeClr val="tx1"/>
                </a:solidFill>
                <a:latin typeface="+mn-lt"/>
                <a:ea typeface="+mn-ea"/>
                <a:cs typeface="+mn-cs"/>
              </a:rPr>
              <a:t>strNew.length</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perm.add</a:t>
            </a:r>
            <a:r>
              <a:rPr lang="en-US" sz="1600"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charInsert</a:t>
            </a:r>
            <a:r>
              <a:rPr lang="en-US" sz="1600" i="1"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strNew</a:t>
            </a:r>
            <a:r>
              <a:rPr lang="en-US" sz="1600" i="1" kern="1200" dirty="0" smtClean="0">
                <a:solidFill>
                  <a:schemeClr val="tx1"/>
                </a:solidFill>
                <a:latin typeface="+mn-lt"/>
                <a:ea typeface="+mn-ea"/>
                <a:cs typeface="+mn-cs"/>
              </a:rPr>
              <a:t>, initial, </a:t>
            </a:r>
            <a:r>
              <a:rPr lang="en-US" sz="1600" i="1" kern="1200" dirty="0" err="1" smtClean="0">
                <a:solidFill>
                  <a:schemeClr val="tx1"/>
                </a:solidFill>
                <a:latin typeface="+mn-lt"/>
                <a:ea typeface="+mn-ea"/>
                <a:cs typeface="+mn-cs"/>
              </a:rPr>
              <a:t>i</a:t>
            </a:r>
            <a:r>
              <a:rPr lang="en-US" sz="1600"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perm;</a:t>
            </a: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String </a:t>
            </a:r>
            <a:r>
              <a:rPr lang="en-US" sz="1600" b="1" kern="1200" dirty="0" err="1" smtClean="0">
                <a:solidFill>
                  <a:schemeClr val="tx1"/>
                </a:solidFill>
                <a:latin typeface="+mn-lt"/>
                <a:ea typeface="+mn-ea"/>
                <a:cs typeface="+mn-cs"/>
              </a:rPr>
              <a:t>charInsert</a:t>
            </a:r>
            <a:r>
              <a:rPr lang="en-US" sz="1600" b="1" kern="1200" dirty="0" smtClean="0">
                <a:solidFill>
                  <a:schemeClr val="tx1"/>
                </a:solidFill>
                <a:latin typeface="+mn-lt"/>
                <a:ea typeface="+mn-ea"/>
                <a:cs typeface="+mn-cs"/>
              </a:rPr>
              <a:t>(String </a:t>
            </a:r>
            <a:r>
              <a:rPr lang="en-US" sz="1600" b="1" kern="1200" dirty="0" err="1" smtClean="0">
                <a:solidFill>
                  <a:schemeClr val="tx1"/>
                </a:solidFill>
                <a:latin typeface="+mn-lt"/>
                <a:ea typeface="+mn-ea"/>
                <a:cs typeface="+mn-cs"/>
              </a:rPr>
              <a:t>str</a:t>
            </a:r>
            <a:r>
              <a:rPr lang="en-US" sz="1600" b="1" kern="1200" dirty="0" smtClean="0">
                <a:solidFill>
                  <a:schemeClr val="tx1"/>
                </a:solidFill>
                <a:latin typeface="+mn-lt"/>
                <a:ea typeface="+mn-ea"/>
                <a:cs typeface="+mn-cs"/>
              </a:rPr>
              <a:t>, char c,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 {</a:t>
            </a:r>
          </a:p>
          <a:p>
            <a:r>
              <a:rPr lang="en-US" sz="1600" kern="1200" dirty="0" smtClean="0">
                <a:solidFill>
                  <a:schemeClr val="tx1"/>
                </a:solidFill>
                <a:latin typeface="+mn-lt"/>
                <a:ea typeface="+mn-ea"/>
                <a:cs typeface="+mn-cs"/>
              </a:rPr>
              <a:t>        String begin = </a:t>
            </a:r>
            <a:r>
              <a:rPr lang="en-US" sz="1600" kern="1200" dirty="0" err="1" smtClean="0">
                <a:solidFill>
                  <a:schemeClr val="tx1"/>
                </a:solidFill>
                <a:latin typeface="+mn-lt"/>
                <a:ea typeface="+mn-ea"/>
                <a:cs typeface="+mn-cs"/>
              </a:rPr>
              <a:t>str.substring</a:t>
            </a:r>
            <a:r>
              <a:rPr lang="en-US" sz="1600" kern="1200" dirty="0" smtClean="0">
                <a:solidFill>
                  <a:schemeClr val="tx1"/>
                </a:solidFill>
                <a:latin typeface="+mn-lt"/>
                <a:ea typeface="+mn-ea"/>
                <a:cs typeface="+mn-cs"/>
              </a:rPr>
              <a:t>(0, j);</a:t>
            </a:r>
          </a:p>
          <a:p>
            <a:r>
              <a:rPr lang="en-US" sz="1600" kern="1200" dirty="0" smtClean="0">
                <a:solidFill>
                  <a:schemeClr val="tx1"/>
                </a:solidFill>
                <a:latin typeface="+mn-lt"/>
                <a:ea typeface="+mn-ea"/>
                <a:cs typeface="+mn-cs"/>
              </a:rPr>
              <a:t>        String end = </a:t>
            </a:r>
            <a:r>
              <a:rPr lang="en-US" sz="1600" kern="1200" dirty="0" err="1" smtClean="0">
                <a:solidFill>
                  <a:schemeClr val="tx1"/>
                </a:solidFill>
                <a:latin typeface="+mn-lt"/>
                <a:ea typeface="+mn-ea"/>
                <a:cs typeface="+mn-cs"/>
              </a:rPr>
              <a:t>str.substring</a:t>
            </a:r>
            <a:r>
              <a:rPr lang="en-US" sz="1600" kern="1200" dirty="0" smtClean="0">
                <a:solidFill>
                  <a:schemeClr val="tx1"/>
                </a:solidFill>
                <a:latin typeface="+mn-lt"/>
                <a:ea typeface="+mn-ea"/>
                <a:cs typeface="+mn-cs"/>
              </a:rPr>
              <a:t>(j);</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begin + c + end;</a:t>
            </a: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String: ");</a:t>
            </a:r>
          </a:p>
          <a:p>
            <a:r>
              <a:rPr lang="en-US" sz="1600" kern="1200" dirty="0" smtClean="0">
                <a:solidFill>
                  <a:schemeClr val="tx1"/>
                </a:solidFill>
                <a:latin typeface="+mn-lt"/>
                <a:ea typeface="+mn-ea"/>
                <a:cs typeface="+mn-cs"/>
              </a:rPr>
              <a:t>   String </a:t>
            </a:r>
            <a:r>
              <a:rPr lang="en-US" sz="1600" kern="1200" dirty="0" err="1" smtClean="0">
                <a:solidFill>
                  <a:schemeClr val="tx1"/>
                </a:solidFill>
                <a:latin typeface="+mn-lt"/>
                <a:ea typeface="+mn-ea"/>
                <a:cs typeface="+mn-cs"/>
              </a:rPr>
              <a:t>str</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sc.next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Set &lt;String&gt;result=</a:t>
            </a:r>
            <a:r>
              <a:rPr lang="en-US" sz="1600" i="1" kern="1200" dirty="0" err="1" smtClean="0">
                <a:solidFill>
                  <a:schemeClr val="tx1"/>
                </a:solidFill>
                <a:latin typeface="+mn-lt"/>
                <a:ea typeface="+mn-ea"/>
                <a:cs typeface="+mn-cs"/>
              </a:rPr>
              <a:t>permutationFinder</a:t>
            </a:r>
            <a:r>
              <a:rPr lang="en-US" sz="1600" i="1"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str</a:t>
            </a:r>
            <a:r>
              <a:rPr lang="en-US" sz="1600"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for(String s:result)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endParaRPr lang="en-US"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41</a:t>
            </a:fld>
            <a:endParaRPr lang="en-US"/>
          </a:p>
        </p:txBody>
      </p:sp>
    </p:spTree>
    <p:extLst>
      <p:ext uri="{BB962C8B-B14F-4D97-AF65-F5344CB8AC3E}">
        <p14:creationId xmlns:p14="http://schemas.microsoft.com/office/powerpoint/2010/main" val="3107134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 4 (Leap Year Event)</a:t>
            </a:r>
          </a:p>
          <a:p>
            <a:endParaRPr lang="en-IN" sz="1600" b="1"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a year.</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Output consists of a single line.</a:t>
            </a:r>
          </a:p>
          <a:p>
            <a:endParaRPr lang="en-IN"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Refer sample output for details.</a:t>
            </a:r>
            <a:endParaRPr lang="en-US" sz="1600" kern="1200" dirty="0" smtClean="0">
              <a:solidFill>
                <a:schemeClr val="tx1"/>
              </a:solidFill>
              <a:effectLst/>
              <a:latin typeface="+mn-lt"/>
              <a:ea typeface="+mn-ea"/>
              <a:cs typeface="+mn-cs"/>
            </a:endParaRPr>
          </a:p>
          <a:p>
            <a:endParaRPr lang="en-IN"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1988</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1988 is a leap year</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p>
          <a:p>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1994</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1994 is not a leap year</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a:t>
            </a:r>
          </a:p>
          <a:p>
            <a:r>
              <a:rPr lang="en-IN" sz="1600" b="1" kern="1200" dirty="0" smtClean="0">
                <a:solidFill>
                  <a:schemeClr val="tx1"/>
                </a:solidFill>
                <a:effectLst/>
                <a:latin typeface="+mn-lt"/>
                <a:ea typeface="+mn-ea"/>
                <a:cs typeface="+mn-cs"/>
              </a:rPr>
              <a:t>Hint:  Hint: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 general terms the algorithm for calculating a leap year is as follows...</a:t>
            </a:r>
          </a:p>
          <a:p>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A year will be a leap year if it is divisible by 4 but not by 100.</a:t>
            </a:r>
          </a:p>
          <a:p>
            <a:r>
              <a:rPr lang="en-IN" sz="1600" kern="1200" dirty="0" smtClean="0">
                <a:solidFill>
                  <a:schemeClr val="tx1"/>
                </a:solidFill>
                <a:effectLst/>
                <a:latin typeface="+mn-lt"/>
                <a:ea typeface="+mn-ea"/>
                <a:cs typeface="+mn-cs"/>
              </a:rPr>
              <a:t> If a year is divisible by 4 and by ;100, it is not a leap year unless it is also divisible by 400.</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Thus years such as 1996, 1992, 1988 and so on are leap years because they are divisible by 4 but not by 100. </a:t>
            </a:r>
          </a:p>
          <a:p>
            <a:r>
              <a:rPr lang="en-IN" sz="1600" kern="1200" dirty="0" smtClean="0">
                <a:solidFill>
                  <a:schemeClr val="tx1"/>
                </a:solidFill>
                <a:effectLst/>
                <a:latin typeface="+mn-lt"/>
                <a:ea typeface="+mn-ea"/>
                <a:cs typeface="+mn-cs"/>
              </a:rPr>
              <a:t>For century years, the 400 rule is important. Thus, century years 1900, 1800 and 1700 while all still divisible by 4 are also exactly divisible by 100. As they are not further divisible by 400, they are not leap years.</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a:t>
            </a:r>
          </a:p>
          <a:p>
            <a:r>
              <a:rPr lang="en-IN" sz="1600" b="1" kern="1200" dirty="0" smtClean="0">
                <a:solidFill>
                  <a:schemeClr val="tx1"/>
                </a:solidFill>
                <a:effectLst/>
                <a:latin typeface="+mn-lt"/>
                <a:ea typeface="+mn-ea"/>
                <a:cs typeface="+mn-cs"/>
              </a:rPr>
              <a:t>Code Solution</a:t>
            </a:r>
          </a:p>
          <a:p>
            <a:r>
              <a:rPr lang="en-IN" sz="1600" b="1" kern="1200" dirty="0" smtClean="0">
                <a:solidFill>
                  <a:schemeClr val="tx1"/>
                </a:solidFill>
                <a:effectLst/>
                <a:latin typeface="+mn-lt"/>
                <a:ea typeface="+mn-ea"/>
                <a:cs typeface="+mn-cs"/>
              </a:rPr>
              <a:t>----------------------------------------------------------------------------</a:t>
            </a:r>
          </a:p>
          <a:p>
            <a:endParaRPr lang="en-IN" sz="1600" b="1" kern="120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/*A leap year in the </a:t>
            </a:r>
            <a:r>
              <a:rPr lang="en-US" sz="1600" u="sng" kern="1200" dirty="0" smtClean="0">
                <a:solidFill>
                  <a:schemeClr val="tx1"/>
                </a:solidFill>
                <a:latin typeface="+mn-lt"/>
                <a:ea typeface="+mn-ea"/>
                <a:cs typeface="+mn-cs"/>
              </a:rPr>
              <a:t>Gregorian calendar has an extra day for February. </a:t>
            </a:r>
          </a:p>
          <a:p>
            <a:r>
              <a:rPr lang="en-US" sz="1600" kern="1200" dirty="0" smtClean="0">
                <a:solidFill>
                  <a:schemeClr val="tx1"/>
                </a:solidFill>
                <a:latin typeface="+mn-lt"/>
                <a:ea typeface="+mn-ea"/>
                <a:cs typeface="+mn-cs"/>
              </a:rPr>
              <a:t>*A leap year has 366 days.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Algorithm to find a leap year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if year % 400 = 0, leap year </a:t>
            </a:r>
          </a:p>
          <a:p>
            <a:r>
              <a:rPr lang="en-US" sz="1600" kern="1200" dirty="0" smtClean="0">
                <a:solidFill>
                  <a:schemeClr val="tx1"/>
                </a:solidFill>
                <a:latin typeface="+mn-lt"/>
                <a:ea typeface="+mn-ea"/>
                <a:cs typeface="+mn-cs"/>
              </a:rPr>
              <a:t>* else if year % 100 = 0, not a leap year </a:t>
            </a:r>
          </a:p>
          <a:p>
            <a:r>
              <a:rPr lang="en-US" sz="1600" kern="1200" dirty="0" smtClean="0">
                <a:solidFill>
                  <a:schemeClr val="tx1"/>
                </a:solidFill>
                <a:latin typeface="+mn-lt"/>
                <a:ea typeface="+mn-ea"/>
                <a:cs typeface="+mn-cs"/>
              </a:rPr>
              <a:t>* else if year % 4 = 0, leap year </a:t>
            </a:r>
          </a:p>
          <a:p>
            <a:r>
              <a:rPr lang="en-US" sz="1600" kern="1200" dirty="0" smtClean="0">
                <a:solidFill>
                  <a:schemeClr val="tx1"/>
                </a:solidFill>
                <a:latin typeface="+mn-lt"/>
                <a:ea typeface="+mn-ea"/>
                <a:cs typeface="+mn-cs"/>
              </a:rPr>
              <a:t>* else, not a leap year </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LeapYear</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/*Give the year here which needs to be checked for leap year </a:t>
            </a:r>
          </a:p>
          <a:p>
            <a:r>
              <a:rPr lang="en-US" sz="1600" kern="1200" dirty="0" smtClean="0">
                <a:solidFill>
                  <a:schemeClr val="tx1"/>
                </a:solidFill>
                <a:latin typeface="+mn-lt"/>
                <a:ea typeface="+mn-ea"/>
                <a:cs typeface="+mn-cs"/>
              </a:rPr>
              <a:t>* (Assuming that year given here &gt;= 1582 and corresponds to a year in </a:t>
            </a:r>
            <a:r>
              <a:rPr lang="en-US" sz="1600" u="sng" kern="1200" dirty="0" smtClean="0">
                <a:solidFill>
                  <a:schemeClr val="tx1"/>
                </a:solidFill>
                <a:latin typeface="+mn-lt"/>
                <a:ea typeface="+mn-ea"/>
                <a:cs typeface="+mn-cs"/>
              </a:rPr>
              <a:t>Gregorian calendar)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year = </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//Flag to store the test result </a:t>
            </a:r>
          </a:p>
          <a:p>
            <a:r>
              <a:rPr lang="en-US" sz="1600" b="1" kern="1200" dirty="0" err="1" smtClean="0">
                <a:solidFill>
                  <a:schemeClr val="tx1"/>
                </a:solidFill>
                <a:latin typeface="+mn-lt"/>
                <a:ea typeface="+mn-ea"/>
                <a:cs typeface="+mn-cs"/>
              </a:rPr>
              <a:t>boolean</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isLeapYear</a:t>
            </a:r>
            <a:r>
              <a:rPr lang="en-US" sz="1600" b="1" kern="1200" dirty="0" smtClean="0">
                <a:solidFill>
                  <a:schemeClr val="tx1"/>
                </a:solidFill>
                <a:latin typeface="+mn-lt"/>
                <a:ea typeface="+mn-ea"/>
                <a:cs typeface="+mn-cs"/>
              </a:rPr>
              <a:t> = false; </a:t>
            </a:r>
          </a:p>
          <a:p>
            <a:r>
              <a:rPr lang="en-US" sz="1600" b="1" kern="1200" dirty="0" smtClean="0">
                <a:solidFill>
                  <a:schemeClr val="tx1"/>
                </a:solidFill>
                <a:latin typeface="+mn-lt"/>
                <a:ea typeface="+mn-ea"/>
                <a:cs typeface="+mn-cs"/>
              </a:rPr>
              <a:t>if(year % 400 == 0) </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isLeapYear</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true; </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else if (year % 100 == 0) </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isLeapYear</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false; </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else if(year % 4 == 0) </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isLeapYear</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true; </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isLeapYear</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false;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//Output the test result </a:t>
            </a:r>
          </a:p>
          <a:p>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isLeapYear</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("Year "+year+" is a Leap Year"); </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("Year "+year+" is not a Leap Year");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endParaRPr lang="en-IN" sz="1600" b="1" kern="1200" dirty="0" smtClean="0">
              <a:solidFill>
                <a:schemeClr val="tx1"/>
              </a:solidFill>
              <a:effectLst/>
              <a:latin typeface="+mn-lt"/>
              <a:ea typeface="+mn-ea"/>
              <a:cs typeface="+mn-cs"/>
            </a:endParaRPr>
          </a:p>
          <a:p>
            <a:endParaRPr lang="en-IN" sz="16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6</a:t>
            </a:fld>
            <a:endParaRPr lang="en-US"/>
          </a:p>
        </p:txBody>
      </p:sp>
    </p:spTree>
    <p:extLst>
      <p:ext uri="{BB962C8B-B14F-4D97-AF65-F5344CB8AC3E}">
        <p14:creationId xmlns:p14="http://schemas.microsoft.com/office/powerpoint/2010/main" val="437436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–43  (Sort Words of </a:t>
            </a:r>
            <a:r>
              <a:rPr lang="en-IN" sz="1600" b="1" kern="1200" baseline="0" dirty="0" err="1" smtClean="0">
                <a:solidFill>
                  <a:schemeClr val="tx1"/>
                </a:solidFill>
                <a:effectLst/>
                <a:latin typeface="+mn-lt"/>
                <a:ea typeface="+mn-ea"/>
                <a:cs typeface="+mn-cs"/>
              </a:rPr>
              <a:t>Sentense</a:t>
            </a:r>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a:t>
            </a:r>
          </a:p>
          <a:p>
            <a:r>
              <a:rPr lang="en-US" sz="1600" kern="1200" dirty="0" smtClean="0">
                <a:solidFill>
                  <a:schemeClr val="tx1"/>
                </a:solidFill>
                <a:latin typeface="+mn-lt"/>
                <a:ea typeface="+mn-ea"/>
                <a:cs typeface="+mn-cs"/>
              </a:rPr>
              <a:t>Enter a </a:t>
            </a:r>
            <a:r>
              <a:rPr lang="en-US" sz="1600" kern="1200" dirty="0" err="1" smtClean="0">
                <a:solidFill>
                  <a:schemeClr val="tx1"/>
                </a:solidFill>
                <a:latin typeface="+mn-lt"/>
                <a:ea typeface="+mn-ea"/>
                <a:cs typeface="+mn-cs"/>
              </a:rPr>
              <a:t>sentense</a:t>
            </a:r>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Java Is Platform Independent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a:t>
            </a:r>
          </a:p>
          <a:p>
            <a:r>
              <a:rPr lang="en-US" sz="1600" kern="1200" dirty="0" smtClean="0">
                <a:solidFill>
                  <a:schemeClr val="tx1"/>
                </a:solidFill>
                <a:latin typeface="+mn-lt"/>
                <a:ea typeface="+mn-ea"/>
                <a:cs typeface="+mn-cs"/>
              </a:rPr>
              <a:t>Independent</a:t>
            </a:r>
          </a:p>
          <a:p>
            <a:r>
              <a:rPr lang="en-US" sz="1600" kern="1200" dirty="0" smtClean="0">
                <a:solidFill>
                  <a:schemeClr val="tx1"/>
                </a:solidFill>
                <a:latin typeface="+mn-lt"/>
                <a:ea typeface="+mn-ea"/>
                <a:cs typeface="+mn-cs"/>
              </a:rPr>
              <a:t>Is</a:t>
            </a:r>
          </a:p>
          <a:p>
            <a:r>
              <a:rPr lang="en-US" sz="1600" kern="1200" dirty="0" smtClean="0">
                <a:solidFill>
                  <a:schemeClr val="tx1"/>
                </a:solidFill>
                <a:latin typeface="+mn-lt"/>
                <a:ea typeface="+mn-ea"/>
                <a:cs typeface="+mn-cs"/>
              </a:rPr>
              <a:t>Java</a:t>
            </a:r>
          </a:p>
          <a:p>
            <a:r>
              <a:rPr lang="en-US" sz="1600" kern="1200" dirty="0" smtClean="0">
                <a:solidFill>
                  <a:schemeClr val="tx1"/>
                </a:solidFill>
                <a:latin typeface="+mn-lt"/>
                <a:ea typeface="+mn-ea"/>
                <a:cs typeface="+mn-cs"/>
              </a:rPr>
              <a:t>Platform</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endParaRPr lang="en-IN" sz="1600" b="0" kern="1200" baseline="0" dirty="0" smtClean="0">
              <a:solidFill>
                <a:schemeClr val="tx1"/>
              </a:solidFill>
              <a:effectLst/>
              <a:latin typeface="+mn-lt"/>
              <a:ea typeface="+mn-ea"/>
              <a:cs typeface="+mn-cs"/>
            </a:endParaRPr>
          </a:p>
          <a:p>
            <a:r>
              <a:rPr lang="en-US" sz="1600" b="0" kern="1200" dirty="0" smtClean="0">
                <a:solidFill>
                  <a:schemeClr val="tx1"/>
                </a:solidFill>
                <a:latin typeface="+mn-lt"/>
                <a:ea typeface="+mn-ea"/>
                <a:cs typeface="+mn-cs"/>
              </a:rPr>
              <a:t>import </a:t>
            </a:r>
            <a:r>
              <a:rPr lang="en-US" sz="1600" b="0" u="sng" kern="1200" dirty="0" err="1" smtClean="0">
                <a:solidFill>
                  <a:schemeClr val="tx1"/>
                </a:solidFill>
                <a:latin typeface="+mn-lt"/>
                <a:ea typeface="+mn-ea"/>
                <a:cs typeface="+mn-cs"/>
              </a:rPr>
              <a:t>java.util.ArrayList</a:t>
            </a:r>
            <a:r>
              <a:rPr lang="en-US" sz="1600" b="0" u="sng" kern="1200" dirty="0" smtClean="0">
                <a:solidFill>
                  <a:schemeClr val="tx1"/>
                </a:solidFill>
                <a:latin typeface="+mn-lt"/>
                <a:ea typeface="+mn-ea"/>
                <a:cs typeface="+mn-cs"/>
              </a:rPr>
              <a:t>;</a:t>
            </a:r>
          </a:p>
          <a:p>
            <a:r>
              <a:rPr lang="en-US" sz="1600" b="0" kern="1200" dirty="0" smtClean="0">
                <a:solidFill>
                  <a:schemeClr val="tx1"/>
                </a:solidFill>
                <a:latin typeface="+mn-lt"/>
                <a:ea typeface="+mn-ea"/>
                <a:cs typeface="+mn-cs"/>
              </a:rPr>
              <a:t>import </a:t>
            </a:r>
            <a:r>
              <a:rPr lang="en-US" sz="1600" b="0" kern="1200" dirty="0" err="1" smtClean="0">
                <a:solidFill>
                  <a:schemeClr val="tx1"/>
                </a:solidFill>
                <a:latin typeface="+mn-lt"/>
                <a:ea typeface="+mn-ea"/>
                <a:cs typeface="+mn-cs"/>
              </a:rPr>
              <a:t>java.util.Arrays</a:t>
            </a:r>
            <a:r>
              <a:rPr lang="en-US" sz="1600" b="0" kern="1200" dirty="0" smtClean="0">
                <a:solidFill>
                  <a:schemeClr val="tx1"/>
                </a:solidFill>
                <a:latin typeface="+mn-lt"/>
                <a:ea typeface="+mn-ea"/>
                <a:cs typeface="+mn-cs"/>
              </a:rPr>
              <a:t>;</a:t>
            </a:r>
          </a:p>
          <a:p>
            <a:r>
              <a:rPr lang="en-US" sz="1600" b="0" kern="1200" dirty="0" smtClean="0">
                <a:solidFill>
                  <a:schemeClr val="tx1"/>
                </a:solidFill>
                <a:latin typeface="+mn-lt"/>
                <a:ea typeface="+mn-ea"/>
                <a:cs typeface="+mn-cs"/>
              </a:rPr>
              <a:t>import </a:t>
            </a:r>
            <a:r>
              <a:rPr lang="en-US" sz="1600" b="0" u="sng" kern="1200" dirty="0" err="1" smtClean="0">
                <a:solidFill>
                  <a:schemeClr val="tx1"/>
                </a:solidFill>
                <a:latin typeface="+mn-lt"/>
                <a:ea typeface="+mn-ea"/>
                <a:cs typeface="+mn-cs"/>
              </a:rPr>
              <a:t>java.util.Collections</a:t>
            </a:r>
            <a:r>
              <a:rPr lang="en-US" sz="1600" b="0" u="sng" kern="1200" dirty="0" smtClean="0">
                <a:solidFill>
                  <a:schemeClr val="tx1"/>
                </a:solidFill>
                <a:latin typeface="+mn-lt"/>
                <a:ea typeface="+mn-ea"/>
                <a:cs typeface="+mn-cs"/>
              </a:rPr>
              <a:t>;</a:t>
            </a:r>
          </a:p>
          <a:p>
            <a:r>
              <a:rPr lang="en-US" sz="1600" b="0" kern="1200" dirty="0" smtClean="0">
                <a:solidFill>
                  <a:schemeClr val="tx1"/>
                </a:solidFill>
                <a:latin typeface="+mn-lt"/>
                <a:ea typeface="+mn-ea"/>
                <a:cs typeface="+mn-cs"/>
              </a:rPr>
              <a:t>import </a:t>
            </a:r>
            <a:r>
              <a:rPr lang="en-US" sz="1600" b="0" u="sng" kern="1200" dirty="0" err="1" smtClean="0">
                <a:solidFill>
                  <a:schemeClr val="tx1"/>
                </a:solidFill>
                <a:latin typeface="+mn-lt"/>
                <a:ea typeface="+mn-ea"/>
                <a:cs typeface="+mn-cs"/>
              </a:rPr>
              <a:t>java.util.Scanner</a:t>
            </a:r>
            <a:r>
              <a:rPr lang="en-US" sz="1600" b="0" u="sng" kern="1200" dirty="0" smtClean="0">
                <a:solidFill>
                  <a:schemeClr val="tx1"/>
                </a:solidFill>
                <a:latin typeface="+mn-lt"/>
                <a:ea typeface="+mn-ea"/>
                <a:cs typeface="+mn-cs"/>
              </a:rPr>
              <a:t>;</a:t>
            </a:r>
          </a:p>
          <a:p>
            <a:endParaRPr lang="en-US" sz="1600" b="0" kern="1200" dirty="0" smtClean="0">
              <a:solidFill>
                <a:schemeClr val="tx1"/>
              </a:solidFill>
              <a:latin typeface="+mn-lt"/>
              <a:ea typeface="+mn-ea"/>
              <a:cs typeface="+mn-cs"/>
            </a:endParaRPr>
          </a:p>
          <a:p>
            <a:r>
              <a:rPr lang="en-US" sz="1600" b="0" kern="1200" dirty="0" smtClean="0">
                <a:solidFill>
                  <a:schemeClr val="tx1"/>
                </a:solidFill>
                <a:latin typeface="+mn-lt"/>
                <a:ea typeface="+mn-ea"/>
                <a:cs typeface="+mn-cs"/>
              </a:rPr>
              <a:t>import java.io.*;</a:t>
            </a:r>
          </a:p>
          <a:p>
            <a:r>
              <a:rPr lang="en-US" sz="1600" b="0" kern="1200" dirty="0" smtClean="0">
                <a:solidFill>
                  <a:schemeClr val="tx1"/>
                </a:solidFill>
                <a:latin typeface="+mn-lt"/>
                <a:ea typeface="+mn-ea"/>
                <a:cs typeface="+mn-cs"/>
              </a:rPr>
              <a:t>public class </a:t>
            </a:r>
            <a:r>
              <a:rPr lang="en-US" sz="1600" b="0" kern="1200" dirty="0" err="1" smtClean="0">
                <a:solidFill>
                  <a:schemeClr val="tx1"/>
                </a:solidFill>
                <a:latin typeface="+mn-lt"/>
                <a:ea typeface="+mn-ea"/>
                <a:cs typeface="+mn-cs"/>
              </a:rPr>
              <a:t>SortWordsOfSentense</a:t>
            </a:r>
            <a:r>
              <a:rPr lang="en-US" sz="1600" b="0" kern="1200" dirty="0" smtClean="0">
                <a:solidFill>
                  <a:schemeClr val="tx1"/>
                </a:solidFill>
                <a:latin typeface="+mn-lt"/>
                <a:ea typeface="+mn-ea"/>
                <a:cs typeface="+mn-cs"/>
              </a:rPr>
              <a:t> {</a:t>
            </a:r>
          </a:p>
          <a:p>
            <a:endParaRPr lang="en-US" sz="1600" b="0" kern="1200" dirty="0" smtClean="0">
              <a:solidFill>
                <a:schemeClr val="tx1"/>
              </a:solidFill>
              <a:latin typeface="+mn-lt"/>
              <a:ea typeface="+mn-ea"/>
              <a:cs typeface="+mn-cs"/>
            </a:endParaRPr>
          </a:p>
          <a:p>
            <a:r>
              <a:rPr lang="en-US" sz="1600" b="0" kern="1200" dirty="0" smtClean="0">
                <a:solidFill>
                  <a:schemeClr val="tx1"/>
                </a:solidFill>
                <a:latin typeface="+mn-lt"/>
                <a:ea typeface="+mn-ea"/>
                <a:cs typeface="+mn-cs"/>
              </a:rPr>
              <a:t>    public static void main(String </a:t>
            </a:r>
            <a:r>
              <a:rPr lang="en-US" sz="1600" b="0" kern="1200" dirty="0" err="1" smtClean="0">
                <a:solidFill>
                  <a:schemeClr val="tx1"/>
                </a:solidFill>
                <a:latin typeface="+mn-lt"/>
                <a:ea typeface="+mn-ea"/>
                <a:cs typeface="+mn-cs"/>
              </a:rPr>
              <a:t>args</a:t>
            </a:r>
            <a:r>
              <a:rPr lang="en-US" sz="1600" b="0" kern="1200" dirty="0" smtClean="0">
                <a:solidFill>
                  <a:schemeClr val="tx1"/>
                </a:solidFill>
                <a:latin typeface="+mn-lt"/>
                <a:ea typeface="+mn-ea"/>
                <a:cs typeface="+mn-cs"/>
              </a:rPr>
              <a:t>[]) throws </a:t>
            </a:r>
            <a:r>
              <a:rPr lang="en-US" sz="1600" b="0" kern="1200" dirty="0" err="1" smtClean="0">
                <a:solidFill>
                  <a:schemeClr val="tx1"/>
                </a:solidFill>
                <a:latin typeface="+mn-lt"/>
                <a:ea typeface="+mn-ea"/>
                <a:cs typeface="+mn-cs"/>
              </a:rPr>
              <a:t>IOException</a:t>
            </a:r>
            <a:endParaRPr lang="en-US" sz="1600" b="0" kern="1200" dirty="0" smtClean="0">
              <a:solidFill>
                <a:schemeClr val="tx1"/>
              </a:solidFill>
              <a:latin typeface="+mn-lt"/>
              <a:ea typeface="+mn-ea"/>
              <a:cs typeface="+mn-cs"/>
            </a:endParaRPr>
          </a:p>
          <a:p>
            <a:r>
              <a:rPr lang="en-US" sz="1600" b="0" kern="1200" dirty="0" smtClean="0">
                <a:solidFill>
                  <a:schemeClr val="tx1"/>
                </a:solidFill>
                <a:latin typeface="+mn-lt"/>
                <a:ea typeface="+mn-ea"/>
                <a:cs typeface="+mn-cs"/>
              </a:rPr>
              <a:t>    {</a:t>
            </a:r>
          </a:p>
          <a:p>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BufferedReader</a:t>
            </a:r>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br</a:t>
            </a:r>
            <a:r>
              <a:rPr lang="en-US" sz="1600" b="0" kern="1200" dirty="0" smtClean="0">
                <a:solidFill>
                  <a:schemeClr val="tx1"/>
                </a:solidFill>
                <a:latin typeface="+mn-lt"/>
                <a:ea typeface="+mn-ea"/>
                <a:cs typeface="+mn-cs"/>
              </a:rPr>
              <a:t>=new </a:t>
            </a:r>
            <a:r>
              <a:rPr lang="en-US" sz="1600" b="0" kern="1200" dirty="0" err="1" smtClean="0">
                <a:solidFill>
                  <a:schemeClr val="tx1"/>
                </a:solidFill>
                <a:latin typeface="+mn-lt"/>
                <a:ea typeface="+mn-ea"/>
                <a:cs typeface="+mn-cs"/>
              </a:rPr>
              <a:t>BufferedReader</a:t>
            </a:r>
            <a:r>
              <a:rPr lang="en-US" sz="1600" b="0" kern="1200" dirty="0" smtClean="0">
                <a:solidFill>
                  <a:schemeClr val="tx1"/>
                </a:solidFill>
                <a:latin typeface="+mn-lt"/>
                <a:ea typeface="+mn-ea"/>
                <a:cs typeface="+mn-cs"/>
              </a:rPr>
              <a:t>(new </a:t>
            </a:r>
            <a:r>
              <a:rPr lang="en-US" sz="1600" b="0" kern="1200" dirty="0" err="1" smtClean="0">
                <a:solidFill>
                  <a:schemeClr val="tx1"/>
                </a:solidFill>
                <a:latin typeface="+mn-lt"/>
                <a:ea typeface="+mn-ea"/>
                <a:cs typeface="+mn-cs"/>
              </a:rPr>
              <a:t>InputStreamReader</a:t>
            </a:r>
            <a:r>
              <a:rPr lang="en-US" sz="1600" b="0" kern="1200" dirty="0" smtClean="0">
                <a:solidFill>
                  <a:schemeClr val="tx1"/>
                </a:solidFill>
                <a:latin typeface="+mn-lt"/>
                <a:ea typeface="+mn-ea"/>
                <a:cs typeface="+mn-cs"/>
              </a:rPr>
              <a:t>(System.</a:t>
            </a:r>
            <a:r>
              <a:rPr lang="en-US" sz="1600" b="0" i="1" kern="1200" dirty="0" smtClean="0">
                <a:solidFill>
                  <a:schemeClr val="tx1"/>
                </a:solidFill>
                <a:latin typeface="+mn-lt"/>
                <a:ea typeface="+mn-ea"/>
                <a:cs typeface="+mn-cs"/>
              </a:rPr>
              <a:t>in));</a:t>
            </a:r>
          </a:p>
          <a:p>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System.</a:t>
            </a:r>
            <a:r>
              <a:rPr lang="en-US" sz="1600" b="0" i="1" kern="1200" dirty="0" err="1" smtClean="0">
                <a:solidFill>
                  <a:schemeClr val="tx1"/>
                </a:solidFill>
                <a:latin typeface="+mn-lt"/>
                <a:ea typeface="+mn-ea"/>
                <a:cs typeface="+mn-cs"/>
              </a:rPr>
              <a:t>out.println</a:t>
            </a:r>
            <a:r>
              <a:rPr lang="en-US" sz="1600" b="0" i="1" kern="1200" dirty="0" smtClean="0">
                <a:solidFill>
                  <a:schemeClr val="tx1"/>
                </a:solidFill>
                <a:latin typeface="+mn-lt"/>
                <a:ea typeface="+mn-ea"/>
                <a:cs typeface="+mn-cs"/>
              </a:rPr>
              <a:t>("Enter a </a:t>
            </a:r>
            <a:r>
              <a:rPr lang="en-US" sz="1600" b="0" i="1" kern="1200" dirty="0" err="1" smtClean="0">
                <a:solidFill>
                  <a:schemeClr val="tx1"/>
                </a:solidFill>
                <a:latin typeface="+mn-lt"/>
                <a:ea typeface="+mn-ea"/>
                <a:cs typeface="+mn-cs"/>
              </a:rPr>
              <a:t>sentense</a:t>
            </a:r>
            <a:r>
              <a:rPr lang="en-US" sz="1600" b="0" i="1" kern="1200" dirty="0" smtClean="0">
                <a:solidFill>
                  <a:schemeClr val="tx1"/>
                </a:solidFill>
                <a:latin typeface="+mn-lt"/>
                <a:ea typeface="+mn-ea"/>
                <a:cs typeface="+mn-cs"/>
              </a:rPr>
              <a:t>: ");</a:t>
            </a:r>
          </a:p>
          <a:p>
            <a:r>
              <a:rPr lang="en-US" sz="1600" b="0" kern="1200" dirty="0" smtClean="0">
                <a:solidFill>
                  <a:schemeClr val="tx1"/>
                </a:solidFill>
                <a:latin typeface="+mn-lt"/>
                <a:ea typeface="+mn-ea"/>
                <a:cs typeface="+mn-cs"/>
              </a:rPr>
              <a:t>    String </a:t>
            </a:r>
            <a:r>
              <a:rPr lang="en-US" sz="1600" b="0" kern="1200" dirty="0" err="1" smtClean="0">
                <a:solidFill>
                  <a:schemeClr val="tx1"/>
                </a:solidFill>
                <a:latin typeface="+mn-lt"/>
                <a:ea typeface="+mn-ea"/>
                <a:cs typeface="+mn-cs"/>
              </a:rPr>
              <a:t>str</a:t>
            </a:r>
            <a:r>
              <a:rPr lang="en-US" sz="1600" b="0" kern="1200" dirty="0" smtClean="0">
                <a:solidFill>
                  <a:schemeClr val="tx1"/>
                </a:solidFill>
                <a:latin typeface="+mn-lt"/>
                <a:ea typeface="+mn-ea"/>
                <a:cs typeface="+mn-cs"/>
              </a:rPr>
              <a:t>=</a:t>
            </a:r>
            <a:r>
              <a:rPr lang="en-US" sz="1600" b="0" kern="1200" dirty="0" err="1" smtClean="0">
                <a:solidFill>
                  <a:schemeClr val="tx1"/>
                </a:solidFill>
                <a:latin typeface="+mn-lt"/>
                <a:ea typeface="+mn-ea"/>
                <a:cs typeface="+mn-cs"/>
              </a:rPr>
              <a:t>br.readLine</a:t>
            </a:r>
            <a:r>
              <a:rPr lang="en-US" sz="1600" b="0" kern="1200" dirty="0" smtClean="0">
                <a:solidFill>
                  <a:schemeClr val="tx1"/>
                </a:solidFill>
                <a:latin typeface="+mn-lt"/>
                <a:ea typeface="+mn-ea"/>
                <a:cs typeface="+mn-cs"/>
              </a:rPr>
              <a:t>();</a:t>
            </a:r>
          </a:p>
          <a:p>
            <a:r>
              <a:rPr lang="en-US" sz="1600" b="0" kern="1200" dirty="0" smtClean="0">
                <a:solidFill>
                  <a:schemeClr val="tx1"/>
                </a:solidFill>
                <a:latin typeface="+mn-lt"/>
                <a:ea typeface="+mn-ea"/>
                <a:cs typeface="+mn-cs"/>
              </a:rPr>
              <a:t>    String words[]=</a:t>
            </a:r>
            <a:r>
              <a:rPr lang="en-US" sz="1600" b="0" kern="1200" dirty="0" err="1" smtClean="0">
                <a:solidFill>
                  <a:schemeClr val="tx1"/>
                </a:solidFill>
                <a:latin typeface="+mn-lt"/>
                <a:ea typeface="+mn-ea"/>
                <a:cs typeface="+mn-cs"/>
              </a:rPr>
              <a:t>str.split</a:t>
            </a:r>
            <a:r>
              <a:rPr lang="en-US" sz="1600" b="0" kern="1200" dirty="0" smtClean="0">
                <a:solidFill>
                  <a:schemeClr val="tx1"/>
                </a:solidFill>
                <a:latin typeface="+mn-lt"/>
                <a:ea typeface="+mn-ea"/>
                <a:cs typeface="+mn-cs"/>
              </a:rPr>
              <a:t>(" ");</a:t>
            </a:r>
          </a:p>
          <a:p>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Arrays.</a:t>
            </a:r>
            <a:r>
              <a:rPr lang="en-US" sz="1600" b="0" i="1" kern="1200" dirty="0" err="1" smtClean="0">
                <a:solidFill>
                  <a:schemeClr val="tx1"/>
                </a:solidFill>
                <a:latin typeface="+mn-lt"/>
                <a:ea typeface="+mn-ea"/>
                <a:cs typeface="+mn-cs"/>
              </a:rPr>
              <a:t>sort</a:t>
            </a:r>
            <a:r>
              <a:rPr lang="en-US" sz="1600" b="0" i="1" kern="1200" dirty="0" smtClean="0">
                <a:solidFill>
                  <a:schemeClr val="tx1"/>
                </a:solidFill>
                <a:latin typeface="+mn-lt"/>
                <a:ea typeface="+mn-ea"/>
                <a:cs typeface="+mn-cs"/>
              </a:rPr>
              <a:t>(words);</a:t>
            </a:r>
          </a:p>
          <a:p>
            <a:r>
              <a:rPr lang="en-US" sz="1600" b="0" kern="1200" dirty="0" smtClean="0">
                <a:solidFill>
                  <a:schemeClr val="tx1"/>
                </a:solidFill>
                <a:latin typeface="+mn-lt"/>
                <a:ea typeface="+mn-ea"/>
                <a:cs typeface="+mn-cs"/>
              </a:rPr>
              <a:t>    </a:t>
            </a:r>
          </a:p>
          <a:p>
            <a:r>
              <a:rPr lang="en-US" sz="1600" b="0" kern="1200" dirty="0" smtClean="0">
                <a:solidFill>
                  <a:schemeClr val="tx1"/>
                </a:solidFill>
                <a:latin typeface="+mn-lt"/>
                <a:ea typeface="+mn-ea"/>
                <a:cs typeface="+mn-cs"/>
              </a:rPr>
              <a:t>    for(</a:t>
            </a:r>
            <a:r>
              <a:rPr lang="en-US" sz="1600" b="0" kern="1200" dirty="0" err="1" smtClean="0">
                <a:solidFill>
                  <a:schemeClr val="tx1"/>
                </a:solidFill>
                <a:latin typeface="+mn-lt"/>
                <a:ea typeface="+mn-ea"/>
                <a:cs typeface="+mn-cs"/>
              </a:rPr>
              <a:t>int</a:t>
            </a:r>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i</a:t>
            </a:r>
            <a:r>
              <a:rPr lang="en-US" sz="1600" b="0" kern="1200" dirty="0" smtClean="0">
                <a:solidFill>
                  <a:schemeClr val="tx1"/>
                </a:solidFill>
                <a:latin typeface="+mn-lt"/>
                <a:ea typeface="+mn-ea"/>
                <a:cs typeface="+mn-cs"/>
              </a:rPr>
              <a:t>=0;i&lt;</a:t>
            </a:r>
            <a:r>
              <a:rPr lang="en-US" sz="1600" b="0" kern="1200" dirty="0" err="1" smtClean="0">
                <a:solidFill>
                  <a:schemeClr val="tx1"/>
                </a:solidFill>
                <a:latin typeface="+mn-lt"/>
                <a:ea typeface="+mn-ea"/>
                <a:cs typeface="+mn-cs"/>
              </a:rPr>
              <a:t>words.length;i</a:t>
            </a:r>
            <a:r>
              <a:rPr lang="en-US" sz="1600" b="0" kern="1200" dirty="0" smtClean="0">
                <a:solidFill>
                  <a:schemeClr val="tx1"/>
                </a:solidFill>
                <a:latin typeface="+mn-lt"/>
                <a:ea typeface="+mn-ea"/>
                <a:cs typeface="+mn-cs"/>
              </a:rPr>
              <a:t>++)</a:t>
            </a:r>
          </a:p>
          <a:p>
            <a:r>
              <a:rPr lang="en-US" sz="1600" b="0" kern="1200" dirty="0" smtClean="0">
                <a:solidFill>
                  <a:schemeClr val="tx1"/>
                </a:solidFill>
                <a:latin typeface="+mn-lt"/>
                <a:ea typeface="+mn-ea"/>
                <a:cs typeface="+mn-cs"/>
              </a:rPr>
              <a:t>    {</a:t>
            </a:r>
          </a:p>
          <a:p>
            <a:r>
              <a:rPr lang="en-US" sz="1600" b="0" kern="1200" dirty="0" smtClean="0">
                <a:solidFill>
                  <a:schemeClr val="tx1"/>
                </a:solidFill>
                <a:latin typeface="+mn-lt"/>
                <a:ea typeface="+mn-ea"/>
                <a:cs typeface="+mn-cs"/>
              </a:rPr>
              <a:t>    </a:t>
            </a:r>
            <a:r>
              <a:rPr lang="en-US" sz="1600" b="0" kern="1200" dirty="0" err="1" smtClean="0">
                <a:solidFill>
                  <a:schemeClr val="tx1"/>
                </a:solidFill>
                <a:latin typeface="+mn-lt"/>
                <a:ea typeface="+mn-ea"/>
                <a:cs typeface="+mn-cs"/>
              </a:rPr>
              <a:t>System.</a:t>
            </a:r>
            <a:r>
              <a:rPr lang="en-US" sz="1600" b="0" i="1" kern="1200" dirty="0" err="1" smtClean="0">
                <a:solidFill>
                  <a:schemeClr val="tx1"/>
                </a:solidFill>
                <a:latin typeface="+mn-lt"/>
                <a:ea typeface="+mn-ea"/>
                <a:cs typeface="+mn-cs"/>
              </a:rPr>
              <a:t>out.println</a:t>
            </a:r>
            <a:r>
              <a:rPr lang="en-US" sz="1600" b="0" i="1" kern="1200" dirty="0" smtClean="0">
                <a:solidFill>
                  <a:schemeClr val="tx1"/>
                </a:solidFill>
                <a:latin typeface="+mn-lt"/>
                <a:ea typeface="+mn-ea"/>
                <a:cs typeface="+mn-cs"/>
              </a:rPr>
              <a:t>(words[</a:t>
            </a:r>
            <a:r>
              <a:rPr lang="en-US" sz="1600" b="0" i="1" kern="1200" dirty="0" err="1" smtClean="0">
                <a:solidFill>
                  <a:schemeClr val="tx1"/>
                </a:solidFill>
                <a:latin typeface="+mn-lt"/>
                <a:ea typeface="+mn-ea"/>
                <a:cs typeface="+mn-cs"/>
              </a:rPr>
              <a:t>i</a:t>
            </a:r>
            <a:r>
              <a:rPr lang="en-US" sz="1600" b="0" i="1" kern="1200" dirty="0" smtClean="0">
                <a:solidFill>
                  <a:schemeClr val="tx1"/>
                </a:solidFill>
                <a:latin typeface="+mn-lt"/>
                <a:ea typeface="+mn-ea"/>
                <a:cs typeface="+mn-cs"/>
              </a:rPr>
              <a:t>]);</a:t>
            </a:r>
          </a:p>
          <a:p>
            <a:r>
              <a:rPr lang="en-US" sz="1600" b="0" kern="1200" dirty="0" smtClean="0">
                <a:solidFill>
                  <a:schemeClr val="tx1"/>
                </a:solidFill>
                <a:latin typeface="+mn-lt"/>
                <a:ea typeface="+mn-ea"/>
                <a:cs typeface="+mn-cs"/>
              </a:rPr>
              <a:t>    }</a:t>
            </a:r>
          </a:p>
          <a:p>
            <a:r>
              <a:rPr lang="en-US" sz="1600" b="0" kern="1200" dirty="0" smtClean="0">
                <a:solidFill>
                  <a:schemeClr val="tx1"/>
                </a:solidFill>
                <a:latin typeface="+mn-lt"/>
                <a:ea typeface="+mn-ea"/>
                <a:cs typeface="+mn-cs"/>
              </a:rPr>
              <a:t>    </a:t>
            </a:r>
          </a:p>
          <a:p>
            <a:r>
              <a:rPr lang="en-US" sz="1600" b="0" kern="1200" dirty="0" smtClean="0">
                <a:solidFill>
                  <a:schemeClr val="tx1"/>
                </a:solidFill>
                <a:latin typeface="+mn-lt"/>
                <a:ea typeface="+mn-ea"/>
                <a:cs typeface="+mn-cs"/>
              </a:rPr>
              <a:t>    }</a:t>
            </a:r>
          </a:p>
          <a:p>
            <a:r>
              <a:rPr lang="en-US" sz="1600" b="0" kern="1200" dirty="0" smtClean="0">
                <a:solidFill>
                  <a:schemeClr val="tx1"/>
                </a:solidFill>
                <a:latin typeface="+mn-lt"/>
                <a:ea typeface="+mn-ea"/>
                <a:cs typeface="+mn-cs"/>
              </a:rPr>
              <a:t>}</a:t>
            </a:r>
          </a:p>
          <a:p>
            <a:endParaRPr lang="en-US" sz="1600" b="0" kern="1200" dirty="0" smtClean="0">
              <a:solidFill>
                <a:schemeClr val="tx1"/>
              </a:solidFill>
              <a:latin typeface="+mn-lt"/>
              <a:ea typeface="+mn-ea"/>
              <a:cs typeface="+mn-cs"/>
            </a:endParaRPr>
          </a:p>
          <a:p>
            <a:endParaRPr lang="en-IN" sz="1600" b="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42</a:t>
            </a:fld>
            <a:endParaRPr lang="en-US"/>
          </a:p>
        </p:txBody>
      </p:sp>
    </p:spTree>
    <p:extLst>
      <p:ext uri="{BB962C8B-B14F-4D97-AF65-F5344CB8AC3E}">
        <p14:creationId xmlns:p14="http://schemas.microsoft.com/office/powerpoint/2010/main" val="25896775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–44  (Heron’s Formula)</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the 3 sides of a triangle as integer:</a:t>
            </a:r>
          </a:p>
          <a:p>
            <a:r>
              <a:rPr lang="en-US" sz="1600" kern="1200" dirty="0" smtClean="0">
                <a:solidFill>
                  <a:schemeClr val="tx1"/>
                </a:solidFill>
                <a:latin typeface="+mn-lt"/>
                <a:ea typeface="+mn-ea"/>
                <a:cs typeface="+mn-cs"/>
              </a:rPr>
              <a:t>3 5 6</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a:t>
            </a:r>
          </a:p>
          <a:p>
            <a:r>
              <a:rPr lang="en-US" sz="1600" kern="1200" dirty="0" smtClean="0">
                <a:solidFill>
                  <a:schemeClr val="tx1"/>
                </a:solidFill>
                <a:latin typeface="+mn-lt"/>
                <a:ea typeface="+mn-ea"/>
                <a:cs typeface="+mn-cs"/>
              </a:rPr>
              <a:t>Area of Tringle is 7.483314773547883</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the 3 sides of a triangle as integer:</a:t>
            </a:r>
          </a:p>
          <a:p>
            <a:r>
              <a:rPr lang="en-US" sz="1600" kern="1200" dirty="0" smtClean="0">
                <a:solidFill>
                  <a:schemeClr val="tx1"/>
                </a:solidFill>
                <a:latin typeface="+mn-lt"/>
                <a:ea typeface="+mn-ea"/>
                <a:cs typeface="+mn-cs"/>
              </a:rPr>
              <a:t>3 4 5</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2</a:t>
            </a:r>
          </a:p>
          <a:p>
            <a:r>
              <a:rPr lang="en-US" sz="1600" kern="1200" dirty="0" smtClean="0">
                <a:solidFill>
                  <a:schemeClr val="tx1"/>
                </a:solidFill>
                <a:latin typeface="+mn-lt"/>
                <a:ea typeface="+mn-ea"/>
                <a:cs typeface="+mn-cs"/>
              </a:rPr>
              <a:t>Area of Tringle is 6.0</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HeronsFormula</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 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double s, A;</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the 3 sides of a triangle as integer:");</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b=</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c=</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 = (</a:t>
            </a:r>
            <a:r>
              <a:rPr lang="en-US" sz="1600" kern="1200" dirty="0" err="1" smtClean="0">
                <a:solidFill>
                  <a:schemeClr val="tx1"/>
                </a:solidFill>
                <a:latin typeface="+mn-lt"/>
                <a:ea typeface="+mn-ea"/>
                <a:cs typeface="+mn-cs"/>
              </a:rPr>
              <a:t>a+b+c</a:t>
            </a:r>
            <a:r>
              <a:rPr lang="en-US" sz="1600" kern="1200" dirty="0" smtClean="0">
                <a:solidFill>
                  <a:schemeClr val="tx1"/>
                </a:solidFill>
                <a:latin typeface="+mn-lt"/>
                <a:ea typeface="+mn-ea"/>
                <a:cs typeface="+mn-cs"/>
              </a:rPr>
              <a:t>) / 2;</a:t>
            </a:r>
          </a:p>
          <a:p>
            <a:r>
              <a:rPr lang="en-US" sz="1600" kern="1200" dirty="0" smtClean="0">
                <a:solidFill>
                  <a:schemeClr val="tx1"/>
                </a:solidFill>
                <a:latin typeface="+mn-lt"/>
                <a:ea typeface="+mn-ea"/>
                <a:cs typeface="+mn-cs"/>
              </a:rPr>
              <a:t>A = </a:t>
            </a:r>
            <a:r>
              <a:rPr lang="en-US" sz="1600" kern="1200" dirty="0" err="1" smtClean="0">
                <a:solidFill>
                  <a:schemeClr val="tx1"/>
                </a:solidFill>
                <a:latin typeface="+mn-lt"/>
                <a:ea typeface="+mn-ea"/>
                <a:cs typeface="+mn-cs"/>
              </a:rPr>
              <a:t>Math.</a:t>
            </a:r>
            <a:r>
              <a:rPr lang="en-US" sz="1600" i="1" kern="1200" dirty="0" err="1" smtClean="0">
                <a:solidFill>
                  <a:schemeClr val="tx1"/>
                </a:solidFill>
                <a:latin typeface="+mn-lt"/>
                <a:ea typeface="+mn-ea"/>
                <a:cs typeface="+mn-cs"/>
              </a:rPr>
              <a:t>sqrt</a:t>
            </a:r>
            <a:r>
              <a:rPr lang="en-US" sz="1600" i="1" kern="1200" dirty="0" smtClean="0">
                <a:solidFill>
                  <a:schemeClr val="tx1"/>
                </a:solidFill>
                <a:latin typeface="+mn-lt"/>
                <a:ea typeface="+mn-ea"/>
                <a:cs typeface="+mn-cs"/>
              </a:rPr>
              <a:t>( s*(s-a)*(s-b)*(s-c)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("Area of Tringle is "+A);</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43</a:t>
            </a:fld>
            <a:endParaRPr lang="en-US"/>
          </a:p>
        </p:txBody>
      </p:sp>
    </p:spTree>
    <p:extLst>
      <p:ext uri="{BB962C8B-B14F-4D97-AF65-F5344CB8AC3E}">
        <p14:creationId xmlns:p14="http://schemas.microsoft.com/office/powerpoint/2010/main" val="1778708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–45  (Account Locked)</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WELCOME TO THE BANK OF </a:t>
            </a:r>
            <a:r>
              <a:rPr lang="en-US" sz="1600" kern="1200" dirty="0" err="1" smtClean="0">
                <a:solidFill>
                  <a:schemeClr val="tx1"/>
                </a:solidFill>
                <a:latin typeface="+mn-lt"/>
                <a:ea typeface="+mn-ea"/>
                <a:cs typeface="+mn-cs"/>
              </a:rPr>
              <a:t>Manipal</a:t>
            </a:r>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YOUR PIN: 3333</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INCORRECT PIN. TRY AGAIN.</a:t>
            </a:r>
          </a:p>
          <a:p>
            <a:r>
              <a:rPr lang="en-US" sz="1600" kern="1200" dirty="0" smtClean="0">
                <a:solidFill>
                  <a:schemeClr val="tx1"/>
                </a:solidFill>
                <a:latin typeface="+mn-lt"/>
                <a:ea typeface="+mn-ea"/>
                <a:cs typeface="+mn-cs"/>
              </a:rPr>
              <a:t>ENTER YOUR PIN: 4444</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INCORRECT PIN. TRY AGAIN.</a:t>
            </a:r>
          </a:p>
          <a:p>
            <a:r>
              <a:rPr lang="en-US" sz="1600" kern="1200" dirty="0" smtClean="0">
                <a:solidFill>
                  <a:schemeClr val="tx1"/>
                </a:solidFill>
                <a:latin typeface="+mn-lt"/>
                <a:ea typeface="+mn-ea"/>
                <a:cs typeface="+mn-cs"/>
              </a:rPr>
              <a:t>ENTER YOUR PIN: 6666</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-1</a:t>
            </a:r>
          </a:p>
          <a:p>
            <a:r>
              <a:rPr lang="en-US" sz="1600" kern="1200" dirty="0" smtClean="0">
                <a:solidFill>
                  <a:schemeClr val="tx1"/>
                </a:solidFill>
                <a:latin typeface="+mn-lt"/>
                <a:ea typeface="+mn-ea"/>
                <a:cs typeface="+mn-cs"/>
              </a:rPr>
              <a:t>YOU HAVE RUN OUT OF TRIES. ACCOUNT LOCKED.</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Input – 2</a:t>
            </a:r>
          </a:p>
          <a:p>
            <a:r>
              <a:rPr lang="en-US" sz="1600" kern="1200" dirty="0" smtClean="0">
                <a:solidFill>
                  <a:schemeClr val="tx1"/>
                </a:solidFill>
                <a:latin typeface="+mn-lt"/>
                <a:ea typeface="+mn-ea"/>
                <a:cs typeface="+mn-cs"/>
              </a:rPr>
              <a:t>WELCOME TO THE BANK OF </a:t>
            </a:r>
            <a:r>
              <a:rPr lang="en-US" sz="1600" kern="1200" dirty="0" err="1" smtClean="0">
                <a:solidFill>
                  <a:schemeClr val="tx1"/>
                </a:solidFill>
                <a:latin typeface="+mn-lt"/>
                <a:ea typeface="+mn-ea"/>
                <a:cs typeface="+mn-cs"/>
              </a:rPr>
              <a:t>Manipal</a:t>
            </a:r>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YOUR PIN: 12345</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a:t>
            </a:r>
            <a:r>
              <a:rPr lang="en-US" sz="1600" b="1" kern="1200" baseline="0" dirty="0" smtClean="0">
                <a:solidFill>
                  <a:schemeClr val="tx1"/>
                </a:solidFill>
                <a:latin typeface="+mn-lt"/>
                <a:ea typeface="+mn-ea"/>
                <a:cs typeface="+mn-cs"/>
              </a:rPr>
              <a:t> -2 </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PIN ACCEPTED. YOU NOW HAVE ACCESS TO YOUR ACCOUNT.</a:t>
            </a:r>
          </a:p>
          <a:p>
            <a:endParaRPr lang="en-US" sz="1600" b="1" kern="1200" dirty="0" smtClean="0">
              <a:solidFill>
                <a:schemeClr val="tx1"/>
              </a:solidFill>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AccountLocked</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static void main( 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Scanner </a:t>
            </a:r>
            <a:r>
              <a:rPr lang="en-US" sz="1600" u="sng" kern="1200" dirty="0" smtClean="0">
                <a:solidFill>
                  <a:schemeClr val="tx1"/>
                </a:solidFill>
                <a:latin typeface="+mn-lt"/>
                <a:ea typeface="+mn-ea"/>
                <a:cs typeface="+mn-cs"/>
              </a:rPr>
              <a:t>keyboard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pin = 12345;</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tries = 0;</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("WELCOME TO THE BANK OF </a:t>
            </a:r>
            <a:r>
              <a:rPr lang="en-US" sz="1600" b="1" i="1" kern="1200" dirty="0" err="1" smtClean="0">
                <a:solidFill>
                  <a:schemeClr val="tx1"/>
                </a:solidFill>
                <a:latin typeface="+mn-lt"/>
                <a:ea typeface="+mn-ea"/>
                <a:cs typeface="+mn-cs"/>
              </a:rPr>
              <a:t>Manipal</a:t>
            </a:r>
            <a:r>
              <a:rPr lang="en-US" sz="1600" b="1" i="1"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("ENTER YOUR PIN: ");</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entry = </a:t>
            </a:r>
            <a:r>
              <a:rPr lang="en-US" sz="1600" b="1" kern="1200" dirty="0" err="1" smtClean="0">
                <a:solidFill>
                  <a:schemeClr val="tx1"/>
                </a:solidFill>
                <a:latin typeface="+mn-lt"/>
                <a:ea typeface="+mn-ea"/>
                <a:cs typeface="+mn-cs"/>
              </a:rPr>
              <a:t>keyboard.nextInt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tries++;</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while ( entry != pin &amp;&amp; tries &lt; 3 )</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nINCORRECT</a:t>
            </a:r>
            <a:r>
              <a:rPr lang="en-US" sz="1600" b="1" i="1" kern="1200" dirty="0" smtClean="0">
                <a:solidFill>
                  <a:schemeClr val="tx1"/>
                </a:solidFill>
                <a:latin typeface="+mn-lt"/>
                <a:ea typeface="+mn-ea"/>
                <a:cs typeface="+mn-cs"/>
              </a:rPr>
              <a:t> PIN. TRY AGAIN.");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("ENTER YOUR PIN: ");</a:t>
            </a:r>
          </a:p>
          <a:p>
            <a:r>
              <a:rPr lang="en-US" sz="1600" kern="1200" dirty="0" smtClean="0">
                <a:solidFill>
                  <a:schemeClr val="tx1"/>
                </a:solidFill>
                <a:latin typeface="+mn-lt"/>
                <a:ea typeface="+mn-ea"/>
                <a:cs typeface="+mn-cs"/>
              </a:rPr>
              <a:t>entry = </a:t>
            </a:r>
            <a:r>
              <a:rPr lang="en-US" sz="1600" kern="1200" dirty="0" err="1" smtClean="0">
                <a:solidFill>
                  <a:schemeClr val="tx1"/>
                </a:solidFill>
                <a:latin typeface="+mn-lt"/>
                <a:ea typeface="+mn-ea"/>
                <a:cs typeface="+mn-cs"/>
              </a:rPr>
              <a:t>keyboard.nextInt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tries++;</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if ( entry == pin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nPIN</a:t>
            </a:r>
            <a:r>
              <a:rPr lang="en-US" sz="1600" b="1" i="1" kern="1200" dirty="0" smtClean="0">
                <a:solidFill>
                  <a:schemeClr val="tx1"/>
                </a:solidFill>
                <a:latin typeface="+mn-lt"/>
                <a:ea typeface="+mn-ea"/>
                <a:cs typeface="+mn-cs"/>
              </a:rPr>
              <a:t> ACCEPTED. YOU NOW HAVE ACCESS TO YOUR ACCOUNT.");</a:t>
            </a:r>
          </a:p>
          <a:p>
            <a:r>
              <a:rPr lang="en-US" sz="1600" b="1" kern="1200" dirty="0" smtClean="0">
                <a:solidFill>
                  <a:schemeClr val="tx1"/>
                </a:solidFill>
                <a:latin typeface="+mn-lt"/>
                <a:ea typeface="+mn-ea"/>
                <a:cs typeface="+mn-cs"/>
              </a:rPr>
              <a:t>else if ( tries &gt;= 3 )</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nYOU</a:t>
            </a:r>
            <a:r>
              <a:rPr lang="en-US" sz="1600" b="1" i="1" kern="1200" dirty="0" smtClean="0">
                <a:solidFill>
                  <a:schemeClr val="tx1"/>
                </a:solidFill>
                <a:latin typeface="+mn-lt"/>
                <a:ea typeface="+mn-ea"/>
                <a:cs typeface="+mn-cs"/>
              </a:rPr>
              <a:t> HAVE RUN OUT OF TRIES. ACCOUNT LOCKED.");</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44</a:t>
            </a:fld>
            <a:endParaRPr lang="en-US"/>
          </a:p>
        </p:txBody>
      </p:sp>
    </p:spTree>
    <p:extLst>
      <p:ext uri="{BB962C8B-B14F-4D97-AF65-F5344CB8AC3E}">
        <p14:creationId xmlns:p14="http://schemas.microsoft.com/office/powerpoint/2010/main" val="2256632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–46  (Sum Of the series)</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the no. of terms in series:5</a:t>
            </a:r>
          </a:p>
          <a:p>
            <a:r>
              <a:rPr lang="en-US" sz="1600" b="1" kern="1200" dirty="0" smtClean="0">
                <a:solidFill>
                  <a:schemeClr val="tx1"/>
                </a:solidFill>
                <a:latin typeface="+mn-lt"/>
                <a:ea typeface="+mn-ea"/>
                <a:cs typeface="+mn-cs"/>
              </a:rPr>
              <a:t>Sample Output 1</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Sum of series:2.708333333333333</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Input 2</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the no. of terms in series:10</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2</a:t>
            </a:r>
          </a:p>
          <a:p>
            <a:r>
              <a:rPr lang="en-US" sz="1600" kern="1200" dirty="0" smtClean="0">
                <a:solidFill>
                  <a:schemeClr val="tx1"/>
                </a:solidFill>
                <a:latin typeface="+mn-lt"/>
                <a:ea typeface="+mn-ea"/>
                <a:cs typeface="+mn-cs"/>
              </a:rPr>
              <a:t>Sum of series:2.7182815255731922</a:t>
            </a:r>
          </a:p>
          <a:p>
            <a:endParaRPr lang="en-US" sz="1600" kern="1200" dirty="0" smtClean="0">
              <a:solidFill>
                <a:schemeClr val="tx1"/>
              </a:solidFill>
              <a:latin typeface="+mn-lt"/>
              <a:ea typeface="+mn-ea"/>
              <a:cs typeface="+mn-cs"/>
            </a:endParaRP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SumOfSeries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double sum = 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a:t>
            </a:r>
          </a:p>
          <a:p>
            <a:endParaRPr lang="en-US" sz="1600" kern="1200" dirty="0" smtClean="0">
              <a:solidFill>
                <a:schemeClr val="tx1"/>
              </a:solidFill>
              <a:latin typeface="+mn-lt"/>
              <a:ea typeface="+mn-ea"/>
              <a:cs typeface="+mn-cs"/>
            </a:endParaRPr>
          </a:p>
          <a:p>
            <a:r>
              <a:rPr lang="pt-BR" sz="1600" kern="1200" dirty="0" smtClean="0">
                <a:solidFill>
                  <a:schemeClr val="tx1"/>
                </a:solidFill>
                <a:latin typeface="+mn-lt"/>
                <a:ea typeface="+mn-ea"/>
                <a:cs typeface="+mn-cs"/>
              </a:rPr>
              <a:t>        System.</a:t>
            </a:r>
            <a:r>
              <a:rPr lang="pt-BR" sz="1600" b="1" i="1" kern="1200" dirty="0" smtClean="0">
                <a:solidFill>
                  <a:schemeClr val="tx1"/>
                </a:solidFill>
                <a:latin typeface="+mn-lt"/>
                <a:ea typeface="+mn-ea"/>
                <a:cs typeface="+mn-cs"/>
              </a:rPr>
              <a:t>out.println("1/1! + 2/2! + 3/3! + ..N/N!");</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Scanner </a:t>
            </a:r>
            <a:r>
              <a:rPr lang="en-US" sz="1600" u="sng" kern="1200" dirty="0" smtClean="0">
                <a:solidFill>
                  <a:schemeClr val="tx1"/>
                </a:solidFill>
                <a:latin typeface="+mn-lt"/>
                <a:ea typeface="+mn-ea"/>
                <a:cs typeface="+mn-cs"/>
              </a:rPr>
              <a:t>s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("Enter the no. of terms in series:");</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n = </a:t>
            </a:r>
            <a:r>
              <a:rPr lang="en-US" sz="1600" kern="1200" dirty="0" err="1" smtClean="0">
                <a:solidFill>
                  <a:schemeClr val="tx1"/>
                </a:solidFill>
                <a:latin typeface="+mn-lt"/>
                <a:ea typeface="+mn-ea"/>
                <a:cs typeface="+mn-cs"/>
              </a:rPr>
              <a:t>s.nextInt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SumOfSeries</a:t>
            </a:r>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obj</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SumOfSeries</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nn-NO" sz="1600" kern="1200" dirty="0" smtClean="0">
                <a:solidFill>
                  <a:schemeClr val="tx1"/>
                </a:solidFill>
                <a:latin typeface="+mn-lt"/>
                <a:ea typeface="+mn-ea"/>
                <a:cs typeface="+mn-cs"/>
              </a:rPr>
              <a:t>        </a:t>
            </a:r>
            <a:r>
              <a:rPr lang="nn-NO" sz="1600" b="1" kern="1200" dirty="0" smtClean="0">
                <a:solidFill>
                  <a:schemeClr val="tx1"/>
                </a:solidFill>
                <a:latin typeface="+mn-lt"/>
                <a:ea typeface="+mn-ea"/>
                <a:cs typeface="+mn-cs"/>
              </a:rPr>
              <a:t>for(int i = 1; i &lt;= n; i++)</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sum = sum + (</a:t>
            </a:r>
            <a:r>
              <a:rPr lang="en-US" sz="1600" b="1" kern="1200" dirty="0" smtClean="0">
                <a:solidFill>
                  <a:schemeClr val="tx1"/>
                </a:solidFill>
                <a:latin typeface="+mn-lt"/>
                <a:ea typeface="+mn-ea"/>
                <a:cs typeface="+mn-cs"/>
              </a:rPr>
              <a:t>double)</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obj.fact</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("Sum of series:"+sum);</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fact(</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x)</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mul</a:t>
            </a:r>
            <a:r>
              <a:rPr lang="en-US" sz="1600" b="1" kern="1200" dirty="0" smtClean="0">
                <a:solidFill>
                  <a:schemeClr val="tx1"/>
                </a:solidFill>
                <a:latin typeface="+mn-lt"/>
                <a:ea typeface="+mn-ea"/>
                <a:cs typeface="+mn-cs"/>
              </a:rPr>
              <a:t> = 1;</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while(x &gt; 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mul</a:t>
            </a:r>
            <a:r>
              <a:rPr lang="en-US" sz="1600" kern="1200" dirty="0" smtClean="0">
                <a:solidFill>
                  <a:schemeClr val="tx1"/>
                </a:solidFill>
                <a:latin typeface="+mn-lt"/>
                <a:ea typeface="+mn-ea"/>
                <a:cs typeface="+mn-cs"/>
              </a:rPr>
              <a:t> = </a:t>
            </a:r>
            <a:r>
              <a:rPr lang="en-US" sz="1600" kern="1200" dirty="0" err="1" smtClean="0">
                <a:solidFill>
                  <a:schemeClr val="tx1"/>
                </a:solidFill>
                <a:latin typeface="+mn-lt"/>
                <a:ea typeface="+mn-ea"/>
                <a:cs typeface="+mn-cs"/>
              </a:rPr>
              <a:t>mul</a:t>
            </a:r>
            <a:r>
              <a:rPr lang="en-US" sz="1600" kern="1200" dirty="0" smtClean="0">
                <a:solidFill>
                  <a:schemeClr val="tx1"/>
                </a:solidFill>
                <a:latin typeface="+mn-lt"/>
                <a:ea typeface="+mn-ea"/>
                <a:cs typeface="+mn-cs"/>
              </a:rPr>
              <a:t> * x;</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x--;</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a:t>
            </a:r>
            <a:r>
              <a:rPr lang="en-US" sz="1600" b="1" kern="1200" dirty="0" err="1" smtClean="0">
                <a:solidFill>
                  <a:schemeClr val="tx1"/>
                </a:solidFill>
                <a:latin typeface="+mn-lt"/>
                <a:ea typeface="+mn-ea"/>
                <a:cs typeface="+mn-cs"/>
              </a:rPr>
              <a:t>mul</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45</a:t>
            </a:fld>
            <a:endParaRPr lang="en-US"/>
          </a:p>
        </p:txBody>
      </p:sp>
    </p:spTree>
    <p:extLst>
      <p:ext uri="{BB962C8B-B14F-4D97-AF65-F5344CB8AC3E}">
        <p14:creationId xmlns:p14="http://schemas.microsoft.com/office/powerpoint/2010/main" val="39628168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–47  (Sorting Objects in Array)</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product ID Name Price</a:t>
            </a:r>
          </a:p>
          <a:p>
            <a:r>
              <a:rPr lang="en-US" sz="1600" kern="1200" dirty="0" smtClean="0">
                <a:solidFill>
                  <a:schemeClr val="tx1"/>
                </a:solidFill>
                <a:latin typeface="+mn-lt"/>
                <a:ea typeface="+mn-ea"/>
                <a:cs typeface="+mn-cs"/>
              </a:rPr>
              <a:t>101 Mobile 30000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 Name Price</a:t>
            </a:r>
          </a:p>
          <a:p>
            <a:r>
              <a:rPr lang="en-US" sz="1600" kern="1200" dirty="0" smtClean="0">
                <a:solidFill>
                  <a:schemeClr val="tx1"/>
                </a:solidFill>
                <a:latin typeface="+mn-lt"/>
                <a:ea typeface="+mn-ea"/>
                <a:cs typeface="+mn-cs"/>
              </a:rPr>
              <a:t>102 Soap 50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 Name Price</a:t>
            </a:r>
          </a:p>
          <a:p>
            <a:r>
              <a:rPr lang="en-US" sz="1600" kern="1200" dirty="0" smtClean="0">
                <a:solidFill>
                  <a:schemeClr val="tx1"/>
                </a:solidFill>
                <a:latin typeface="+mn-lt"/>
                <a:ea typeface="+mn-ea"/>
                <a:cs typeface="+mn-cs"/>
              </a:rPr>
              <a:t>103 Toothpaste 100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 Name Price</a:t>
            </a:r>
          </a:p>
          <a:p>
            <a:r>
              <a:rPr lang="en-US" sz="1600" kern="1200" dirty="0" smtClean="0">
                <a:solidFill>
                  <a:schemeClr val="tx1"/>
                </a:solidFill>
                <a:latin typeface="+mn-lt"/>
                <a:ea typeface="+mn-ea"/>
                <a:cs typeface="+mn-cs"/>
              </a:rPr>
              <a:t>104 Notebook 120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product ID Name Price</a:t>
            </a:r>
          </a:p>
          <a:p>
            <a:r>
              <a:rPr lang="en-US" sz="1600" kern="1200" dirty="0" smtClean="0">
                <a:solidFill>
                  <a:schemeClr val="tx1"/>
                </a:solidFill>
                <a:latin typeface="+mn-lt"/>
                <a:ea typeface="+mn-ea"/>
                <a:cs typeface="+mn-cs"/>
              </a:rPr>
              <a:t>105 </a:t>
            </a:r>
            <a:r>
              <a:rPr lang="en-US" sz="1600" kern="1200" dirty="0" err="1" smtClean="0">
                <a:solidFill>
                  <a:schemeClr val="tx1"/>
                </a:solidFill>
                <a:latin typeface="+mn-lt"/>
                <a:ea typeface="+mn-ea"/>
                <a:cs typeface="+mn-cs"/>
              </a:rPr>
              <a:t>Colddrinks</a:t>
            </a:r>
            <a:r>
              <a:rPr lang="en-US" sz="1600" kern="1200" dirty="0" smtClean="0">
                <a:solidFill>
                  <a:schemeClr val="tx1"/>
                </a:solidFill>
                <a:latin typeface="+mn-lt"/>
                <a:ea typeface="+mn-ea"/>
                <a:cs typeface="+mn-cs"/>
              </a:rPr>
              <a:t> 80</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105 </a:t>
            </a:r>
            <a:r>
              <a:rPr lang="en-US" sz="1600" kern="1200" dirty="0" err="1" smtClean="0">
                <a:solidFill>
                  <a:schemeClr val="tx1"/>
                </a:solidFill>
                <a:latin typeface="+mn-lt"/>
                <a:ea typeface="+mn-ea"/>
                <a:cs typeface="+mn-cs"/>
              </a:rPr>
              <a:t>Colddrinks</a:t>
            </a:r>
            <a:r>
              <a:rPr lang="en-US" sz="1600" kern="1200" dirty="0" smtClean="0">
                <a:solidFill>
                  <a:schemeClr val="tx1"/>
                </a:solidFill>
                <a:latin typeface="+mn-lt"/>
                <a:ea typeface="+mn-ea"/>
                <a:cs typeface="+mn-cs"/>
              </a:rPr>
              <a:t> 80.0</a:t>
            </a:r>
          </a:p>
          <a:p>
            <a:r>
              <a:rPr lang="en-US" sz="1600" kern="1200" dirty="0" smtClean="0">
                <a:solidFill>
                  <a:schemeClr val="tx1"/>
                </a:solidFill>
                <a:latin typeface="+mn-lt"/>
                <a:ea typeface="+mn-ea"/>
                <a:cs typeface="+mn-cs"/>
              </a:rPr>
              <a:t>101 Mobile 30000.0</a:t>
            </a:r>
          </a:p>
          <a:p>
            <a:r>
              <a:rPr lang="en-US" sz="1600" kern="1200" dirty="0" smtClean="0">
                <a:solidFill>
                  <a:schemeClr val="tx1"/>
                </a:solidFill>
                <a:latin typeface="+mn-lt"/>
                <a:ea typeface="+mn-ea"/>
                <a:cs typeface="+mn-cs"/>
              </a:rPr>
              <a:t>104 Notebook 120.0</a:t>
            </a:r>
          </a:p>
          <a:p>
            <a:r>
              <a:rPr lang="en-US" sz="1600" kern="1200" dirty="0" smtClean="0">
                <a:solidFill>
                  <a:schemeClr val="tx1"/>
                </a:solidFill>
                <a:latin typeface="+mn-lt"/>
                <a:ea typeface="+mn-ea"/>
                <a:cs typeface="+mn-cs"/>
              </a:rPr>
              <a:t>102 Soap 50.0</a:t>
            </a:r>
          </a:p>
          <a:p>
            <a:r>
              <a:rPr lang="en-US" sz="1600" kern="1200" dirty="0" smtClean="0">
                <a:solidFill>
                  <a:schemeClr val="tx1"/>
                </a:solidFill>
                <a:latin typeface="+mn-lt"/>
                <a:ea typeface="+mn-ea"/>
                <a:cs typeface="+mn-cs"/>
              </a:rPr>
              <a:t>103 Toothpaste 100.0</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Code Solution</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class Product</a:t>
            </a:r>
          </a:p>
          <a:p>
            <a:r>
              <a:rPr lang="en-US" sz="1600"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pid</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String name;</a:t>
            </a:r>
          </a:p>
          <a:p>
            <a:r>
              <a:rPr lang="en-US" sz="1600" b="1" kern="1200" dirty="0" smtClean="0">
                <a:solidFill>
                  <a:schemeClr val="tx1"/>
                </a:solidFill>
                <a:latin typeface="+mn-lt"/>
                <a:ea typeface="+mn-ea"/>
                <a:cs typeface="+mn-cs"/>
              </a:rPr>
              <a:t>double price;</a:t>
            </a:r>
          </a:p>
          <a:p>
            <a:r>
              <a:rPr lang="en-US" sz="1600" b="1" kern="1200" dirty="0" smtClean="0">
                <a:solidFill>
                  <a:schemeClr val="tx1"/>
                </a:solidFill>
                <a:latin typeface="+mn-lt"/>
                <a:ea typeface="+mn-ea"/>
                <a:cs typeface="+mn-cs"/>
              </a:rPr>
              <a:t>public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getPid</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return </a:t>
            </a:r>
            <a:r>
              <a:rPr lang="en-US" sz="1600" b="1" kern="1200" dirty="0" err="1" smtClean="0">
                <a:solidFill>
                  <a:schemeClr val="tx1"/>
                </a:solidFill>
                <a:latin typeface="+mn-lt"/>
                <a:ea typeface="+mn-ea"/>
                <a:cs typeface="+mn-cs"/>
              </a:rPr>
              <a:t>pid</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setPid</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pid</a:t>
            </a:r>
            <a:r>
              <a:rPr lang="en-US" sz="1600" b="1" kern="1200" dirty="0" smtClean="0">
                <a:solidFill>
                  <a:schemeClr val="tx1"/>
                </a:solidFill>
                <a:latin typeface="+mn-lt"/>
                <a:ea typeface="+mn-ea"/>
                <a:cs typeface="+mn-cs"/>
              </a:rPr>
              <a:t>) {</a:t>
            </a:r>
          </a:p>
          <a:p>
            <a:r>
              <a:rPr lang="en-US" sz="1600" b="1" kern="1200" dirty="0" err="1" smtClean="0">
                <a:solidFill>
                  <a:schemeClr val="tx1"/>
                </a:solidFill>
                <a:latin typeface="+mn-lt"/>
                <a:ea typeface="+mn-ea"/>
                <a:cs typeface="+mn-cs"/>
              </a:rPr>
              <a:t>this.pid</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pid</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String </a:t>
            </a:r>
            <a:r>
              <a:rPr lang="en-US" sz="1600" b="1" kern="1200" dirty="0" err="1" smtClean="0">
                <a:solidFill>
                  <a:schemeClr val="tx1"/>
                </a:solidFill>
                <a:latin typeface="+mn-lt"/>
                <a:ea typeface="+mn-ea"/>
                <a:cs typeface="+mn-cs"/>
              </a:rPr>
              <a:t>getName</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return name;</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setName</a:t>
            </a:r>
            <a:r>
              <a:rPr lang="en-US" sz="1600" b="1" kern="1200" dirty="0" smtClean="0">
                <a:solidFill>
                  <a:schemeClr val="tx1"/>
                </a:solidFill>
                <a:latin typeface="+mn-lt"/>
                <a:ea typeface="+mn-ea"/>
                <a:cs typeface="+mn-cs"/>
              </a:rPr>
              <a:t>(String name) {</a:t>
            </a:r>
          </a:p>
          <a:p>
            <a:r>
              <a:rPr lang="en-US" sz="1600" b="1" kern="1200" dirty="0" smtClean="0">
                <a:solidFill>
                  <a:schemeClr val="tx1"/>
                </a:solidFill>
                <a:latin typeface="+mn-lt"/>
                <a:ea typeface="+mn-ea"/>
                <a:cs typeface="+mn-cs"/>
              </a:rPr>
              <a:t>this.name = name;</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double </a:t>
            </a:r>
            <a:r>
              <a:rPr lang="en-US" sz="1600" b="1" kern="1200" dirty="0" err="1" smtClean="0">
                <a:solidFill>
                  <a:schemeClr val="tx1"/>
                </a:solidFill>
                <a:latin typeface="+mn-lt"/>
                <a:ea typeface="+mn-ea"/>
                <a:cs typeface="+mn-cs"/>
              </a:rPr>
              <a:t>getPrice</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return price;</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void </a:t>
            </a:r>
            <a:r>
              <a:rPr lang="en-US" sz="1600" b="1" kern="1200" dirty="0" err="1" smtClean="0">
                <a:solidFill>
                  <a:schemeClr val="tx1"/>
                </a:solidFill>
                <a:latin typeface="+mn-lt"/>
                <a:ea typeface="+mn-ea"/>
                <a:cs typeface="+mn-cs"/>
              </a:rPr>
              <a:t>setPrice</a:t>
            </a:r>
            <a:r>
              <a:rPr lang="en-US" sz="1600" b="1" kern="1200" dirty="0" smtClean="0">
                <a:solidFill>
                  <a:schemeClr val="tx1"/>
                </a:solidFill>
                <a:latin typeface="+mn-lt"/>
                <a:ea typeface="+mn-ea"/>
                <a:cs typeface="+mn-cs"/>
              </a:rPr>
              <a:t>(double price) {</a:t>
            </a:r>
          </a:p>
          <a:p>
            <a:r>
              <a:rPr lang="en-US" sz="1600" b="1" kern="1200" dirty="0" err="1" smtClean="0">
                <a:solidFill>
                  <a:schemeClr val="tx1"/>
                </a:solidFill>
                <a:latin typeface="+mn-lt"/>
                <a:ea typeface="+mn-ea"/>
                <a:cs typeface="+mn-cs"/>
              </a:rPr>
              <a:t>this.price</a:t>
            </a:r>
            <a:r>
              <a:rPr lang="en-US" sz="1600" b="1" kern="1200" dirty="0" smtClean="0">
                <a:solidFill>
                  <a:schemeClr val="tx1"/>
                </a:solidFill>
                <a:latin typeface="+mn-lt"/>
                <a:ea typeface="+mn-ea"/>
                <a:cs typeface="+mn-cs"/>
              </a:rPr>
              <a:t> = price;</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Product(</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pid</a:t>
            </a:r>
            <a:r>
              <a:rPr lang="en-US" sz="1600" b="1" kern="1200" dirty="0" smtClean="0">
                <a:solidFill>
                  <a:schemeClr val="tx1"/>
                </a:solidFill>
                <a:latin typeface="+mn-lt"/>
                <a:ea typeface="+mn-ea"/>
                <a:cs typeface="+mn-cs"/>
              </a:rPr>
              <a:t>, String name, double price) {</a:t>
            </a:r>
          </a:p>
          <a:p>
            <a:r>
              <a:rPr lang="en-US" sz="1600" b="1" kern="1200" dirty="0" smtClean="0">
                <a:solidFill>
                  <a:schemeClr val="tx1"/>
                </a:solidFill>
                <a:latin typeface="+mn-lt"/>
                <a:ea typeface="+mn-ea"/>
                <a:cs typeface="+mn-cs"/>
              </a:rPr>
              <a:t>super();</a:t>
            </a:r>
          </a:p>
          <a:p>
            <a:r>
              <a:rPr lang="en-US" sz="1600" b="1" kern="1200" dirty="0" err="1" smtClean="0">
                <a:solidFill>
                  <a:schemeClr val="tx1"/>
                </a:solidFill>
                <a:latin typeface="+mn-lt"/>
                <a:ea typeface="+mn-ea"/>
                <a:cs typeface="+mn-cs"/>
              </a:rPr>
              <a:t>this.pid</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pid</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this.name = name;</a:t>
            </a:r>
          </a:p>
          <a:p>
            <a:r>
              <a:rPr lang="en-US" sz="1600" b="1" kern="1200" dirty="0" err="1" smtClean="0">
                <a:solidFill>
                  <a:schemeClr val="tx1"/>
                </a:solidFill>
                <a:latin typeface="+mn-lt"/>
                <a:ea typeface="+mn-ea"/>
                <a:cs typeface="+mn-cs"/>
              </a:rPr>
              <a:t>this.price</a:t>
            </a:r>
            <a:r>
              <a:rPr lang="en-US" sz="1600" b="1" kern="1200" dirty="0" smtClean="0">
                <a:solidFill>
                  <a:schemeClr val="tx1"/>
                </a:solidFill>
                <a:latin typeface="+mn-lt"/>
                <a:ea typeface="+mn-ea"/>
                <a:cs typeface="+mn-cs"/>
              </a:rPr>
              <a:t> = price;</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SortObjects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Product p[]=</a:t>
            </a:r>
            <a:r>
              <a:rPr lang="en-US" sz="1600" b="1" kern="1200" dirty="0" smtClean="0">
                <a:solidFill>
                  <a:schemeClr val="tx1"/>
                </a:solidFill>
                <a:latin typeface="+mn-lt"/>
                <a:ea typeface="+mn-ea"/>
                <a:cs typeface="+mn-cs"/>
              </a:rPr>
              <a:t>new Product[5];</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p.length;i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product ID Name Price");</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id=</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String name=</a:t>
            </a:r>
            <a:r>
              <a:rPr lang="en-US" sz="1600" kern="1200" dirty="0" err="1" smtClean="0">
                <a:solidFill>
                  <a:schemeClr val="tx1"/>
                </a:solidFill>
                <a:latin typeface="+mn-lt"/>
                <a:ea typeface="+mn-ea"/>
                <a:cs typeface="+mn-cs"/>
              </a:rPr>
              <a:t>sc.next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double price=</a:t>
            </a:r>
            <a:r>
              <a:rPr lang="en-US" sz="1600" b="1" kern="1200" dirty="0" err="1" smtClean="0">
                <a:solidFill>
                  <a:schemeClr val="tx1"/>
                </a:solidFill>
                <a:latin typeface="+mn-lt"/>
                <a:ea typeface="+mn-ea"/>
                <a:cs typeface="+mn-cs"/>
              </a:rPr>
              <a:t>sc.nextDouble</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p[</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r>
              <a:rPr lang="en-US" sz="1600" b="1" kern="1200" dirty="0" smtClean="0">
                <a:solidFill>
                  <a:schemeClr val="tx1"/>
                </a:solidFill>
                <a:latin typeface="+mn-lt"/>
                <a:ea typeface="+mn-ea"/>
                <a:cs typeface="+mn-cs"/>
              </a:rPr>
              <a:t>new Product(</a:t>
            </a:r>
            <a:r>
              <a:rPr lang="en-US" sz="1600" b="1" kern="1200" dirty="0" err="1" smtClean="0">
                <a:solidFill>
                  <a:schemeClr val="tx1"/>
                </a:solidFill>
                <a:latin typeface="+mn-lt"/>
                <a:ea typeface="+mn-ea"/>
                <a:cs typeface="+mn-cs"/>
              </a:rPr>
              <a:t>id,name,price</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=0;i&lt;</a:t>
            </a:r>
            <a:r>
              <a:rPr lang="en-US" sz="1600" b="1" kern="1200" dirty="0" err="1" smtClean="0">
                <a:solidFill>
                  <a:schemeClr val="tx1"/>
                </a:solidFill>
                <a:latin typeface="+mn-lt"/>
                <a:ea typeface="+mn-ea"/>
                <a:cs typeface="+mn-cs"/>
              </a:rPr>
              <a:t>p.length;i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j=0;j&lt;</a:t>
            </a:r>
            <a:r>
              <a:rPr lang="en-US" sz="1600" b="1" kern="1200" dirty="0" err="1" smtClean="0">
                <a:solidFill>
                  <a:schemeClr val="tx1"/>
                </a:solidFill>
                <a:latin typeface="+mn-lt"/>
                <a:ea typeface="+mn-ea"/>
                <a:cs typeface="+mn-cs"/>
              </a:rPr>
              <a:t>p.length;j</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if(p[</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getName</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compareTo</a:t>
            </a:r>
            <a:r>
              <a:rPr lang="en-US" sz="1600" b="1" kern="1200" dirty="0" smtClean="0">
                <a:solidFill>
                  <a:schemeClr val="tx1"/>
                </a:solidFill>
                <a:latin typeface="+mn-lt"/>
                <a:ea typeface="+mn-ea"/>
                <a:cs typeface="+mn-cs"/>
              </a:rPr>
              <a:t>(p[j].</a:t>
            </a:r>
            <a:r>
              <a:rPr lang="en-US" sz="1600" b="1" kern="1200" dirty="0" err="1" smtClean="0">
                <a:solidFill>
                  <a:schemeClr val="tx1"/>
                </a:solidFill>
                <a:latin typeface="+mn-lt"/>
                <a:ea typeface="+mn-ea"/>
                <a:cs typeface="+mn-cs"/>
              </a:rPr>
              <a:t>getName</a:t>
            </a:r>
            <a:r>
              <a:rPr lang="en-US" sz="1600" b="1" kern="1200" dirty="0" smtClean="0">
                <a:solidFill>
                  <a:schemeClr val="tx1"/>
                </a:solidFill>
                <a:latin typeface="+mn-lt"/>
                <a:ea typeface="+mn-ea"/>
                <a:cs typeface="+mn-cs"/>
              </a:rPr>
              <a:t>())&lt;0)</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Product temp=p[</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p[</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]=p[j];</a:t>
            </a:r>
          </a:p>
          <a:p>
            <a:r>
              <a:rPr lang="en-US" sz="1600" kern="1200" dirty="0" smtClean="0">
                <a:solidFill>
                  <a:schemeClr val="tx1"/>
                </a:solidFill>
                <a:latin typeface="+mn-lt"/>
                <a:ea typeface="+mn-ea"/>
                <a:cs typeface="+mn-cs"/>
              </a:rPr>
              <a:t>p[j]=temp;</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for(Product </a:t>
            </a:r>
            <a:r>
              <a:rPr lang="en-US" sz="1600" b="1" kern="1200" dirty="0" err="1" smtClean="0">
                <a:solidFill>
                  <a:schemeClr val="tx1"/>
                </a:solidFill>
                <a:latin typeface="+mn-lt"/>
                <a:ea typeface="+mn-ea"/>
                <a:cs typeface="+mn-cs"/>
              </a:rPr>
              <a:t>prod:p</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prod.getPid</a:t>
            </a:r>
            <a:r>
              <a:rPr lang="en-US" sz="1600" b="1" i="1" kern="1200" dirty="0" smtClean="0">
                <a:solidFill>
                  <a:schemeClr val="tx1"/>
                </a:solidFill>
                <a:latin typeface="+mn-lt"/>
                <a:ea typeface="+mn-ea"/>
                <a:cs typeface="+mn-cs"/>
              </a:rPr>
              <a:t>()+" "+</a:t>
            </a:r>
            <a:r>
              <a:rPr lang="en-US" sz="1600" b="1" i="1" kern="1200" dirty="0" err="1" smtClean="0">
                <a:solidFill>
                  <a:schemeClr val="tx1"/>
                </a:solidFill>
                <a:latin typeface="+mn-lt"/>
                <a:ea typeface="+mn-ea"/>
                <a:cs typeface="+mn-cs"/>
              </a:rPr>
              <a:t>prod.getName</a:t>
            </a:r>
            <a:r>
              <a:rPr lang="en-US" sz="1600" b="1" i="1" kern="1200" dirty="0" smtClean="0">
                <a:solidFill>
                  <a:schemeClr val="tx1"/>
                </a:solidFill>
                <a:latin typeface="+mn-lt"/>
                <a:ea typeface="+mn-ea"/>
                <a:cs typeface="+mn-cs"/>
              </a:rPr>
              <a:t>()+" "+</a:t>
            </a:r>
            <a:r>
              <a:rPr lang="en-US" sz="1600" b="1" i="1" kern="1200" dirty="0" err="1" smtClean="0">
                <a:solidFill>
                  <a:schemeClr val="tx1"/>
                </a:solidFill>
                <a:latin typeface="+mn-lt"/>
                <a:ea typeface="+mn-ea"/>
                <a:cs typeface="+mn-cs"/>
              </a:rPr>
              <a:t>prod.getPrice</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46</a:t>
            </a:fld>
            <a:endParaRPr lang="en-US"/>
          </a:p>
        </p:txBody>
      </p:sp>
    </p:spTree>
    <p:extLst>
      <p:ext uri="{BB962C8B-B14F-4D97-AF65-F5344CB8AC3E}">
        <p14:creationId xmlns:p14="http://schemas.microsoft.com/office/powerpoint/2010/main" val="19311279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–48  (Convert Binary to Decimal)</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 </a:t>
            </a:r>
          </a:p>
          <a:p>
            <a:r>
              <a:rPr lang="en-US" sz="1600" kern="1200" dirty="0" smtClean="0">
                <a:solidFill>
                  <a:schemeClr val="tx1"/>
                </a:solidFill>
                <a:latin typeface="+mn-lt"/>
                <a:ea typeface="+mn-ea"/>
                <a:cs typeface="+mn-cs"/>
              </a:rPr>
              <a:t>Enter the binary number</a:t>
            </a:r>
          </a:p>
          <a:p>
            <a:r>
              <a:rPr lang="en-US" sz="1600" kern="1200" dirty="0" smtClean="0">
                <a:solidFill>
                  <a:schemeClr val="tx1"/>
                </a:solidFill>
                <a:latin typeface="+mn-lt"/>
                <a:ea typeface="+mn-ea"/>
                <a:cs typeface="+mn-cs"/>
              </a:rPr>
              <a:t>10101</a:t>
            </a:r>
          </a:p>
          <a:p>
            <a:r>
              <a:rPr lang="en-US" sz="1600" b="1" kern="1200" dirty="0" smtClean="0">
                <a:solidFill>
                  <a:schemeClr val="tx1"/>
                </a:solidFill>
                <a:latin typeface="+mn-lt"/>
                <a:ea typeface="+mn-ea"/>
                <a:cs typeface="+mn-cs"/>
              </a:rPr>
              <a:t>Sample Output -1 </a:t>
            </a:r>
          </a:p>
          <a:p>
            <a:r>
              <a:rPr lang="en-US" sz="1600" kern="1200" dirty="0" smtClean="0">
                <a:solidFill>
                  <a:schemeClr val="tx1"/>
                </a:solidFill>
                <a:latin typeface="+mn-lt"/>
                <a:ea typeface="+mn-ea"/>
                <a:cs typeface="+mn-cs"/>
              </a:rPr>
              <a:t>Decimal=21</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2</a:t>
            </a:r>
          </a:p>
          <a:p>
            <a:r>
              <a:rPr lang="en-US" sz="1600" kern="1200" dirty="0" smtClean="0">
                <a:solidFill>
                  <a:schemeClr val="tx1"/>
                </a:solidFill>
                <a:latin typeface="+mn-lt"/>
                <a:ea typeface="+mn-ea"/>
                <a:cs typeface="+mn-cs"/>
              </a:rPr>
              <a:t>Enter the binary number</a:t>
            </a:r>
          </a:p>
          <a:p>
            <a:r>
              <a:rPr lang="en-US" sz="1600" kern="1200" dirty="0" smtClean="0">
                <a:solidFill>
                  <a:schemeClr val="tx1"/>
                </a:solidFill>
                <a:latin typeface="+mn-lt"/>
                <a:ea typeface="+mn-ea"/>
                <a:cs typeface="+mn-cs"/>
              </a:rPr>
              <a:t>1111</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 2</a:t>
            </a:r>
          </a:p>
          <a:p>
            <a:r>
              <a:rPr lang="en-US" sz="1600" kern="1200" dirty="0" smtClean="0">
                <a:solidFill>
                  <a:schemeClr val="tx1"/>
                </a:solidFill>
                <a:latin typeface="+mn-lt"/>
                <a:ea typeface="+mn-ea"/>
                <a:cs typeface="+mn-cs"/>
              </a:rPr>
              <a:t>Decimal=15</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Coding</a:t>
            </a:r>
            <a:r>
              <a:rPr lang="en-US" sz="1600" b="1" kern="1200" baseline="0" dirty="0" smtClean="0">
                <a:solidFill>
                  <a:schemeClr val="tx1"/>
                </a:solidFill>
                <a:latin typeface="+mn-lt"/>
                <a:ea typeface="+mn-ea"/>
                <a:cs typeface="+mn-cs"/>
              </a:rPr>
              <a:t> Solution</a:t>
            </a:r>
          </a:p>
          <a:p>
            <a:r>
              <a:rPr lang="en-US" sz="1600" kern="1200" baseline="0" dirty="0" smtClean="0">
                <a:solidFill>
                  <a:schemeClr val="tx1"/>
                </a:solidFill>
                <a:latin typeface="+mn-lt"/>
                <a:ea typeface="+mn-ea"/>
                <a:cs typeface="+mn-cs"/>
              </a:rPr>
              <a:t>----------------------------------------------------------------------------</a:t>
            </a:r>
          </a:p>
          <a:p>
            <a:endParaRPr lang="en-US" sz="1600" kern="1200" baseline="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BinaryToDecimal</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getDecimalFromBinary</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binary){</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decimal = 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power = 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while(true){</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if(binary == 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break;</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else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tmp</a:t>
            </a:r>
            <a:r>
              <a:rPr lang="en-US" sz="1600" b="1" kern="1200" dirty="0" smtClean="0">
                <a:solidFill>
                  <a:schemeClr val="tx1"/>
                </a:solidFill>
                <a:latin typeface="+mn-lt"/>
                <a:ea typeface="+mn-ea"/>
                <a:cs typeface="+mn-cs"/>
              </a:rPr>
              <a:t> = binary%10;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decimal += </a:t>
            </a:r>
            <a:r>
              <a:rPr lang="en-US" sz="1600" kern="1200" dirty="0" err="1" smtClean="0">
                <a:solidFill>
                  <a:schemeClr val="tx1"/>
                </a:solidFill>
                <a:latin typeface="+mn-lt"/>
                <a:ea typeface="+mn-ea"/>
                <a:cs typeface="+mn-cs"/>
              </a:rPr>
              <a:t>tmp</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Math.</a:t>
            </a:r>
            <a:r>
              <a:rPr lang="en-US" sz="1600" i="1" kern="1200" dirty="0" err="1" smtClean="0">
                <a:solidFill>
                  <a:schemeClr val="tx1"/>
                </a:solidFill>
                <a:latin typeface="+mn-lt"/>
                <a:ea typeface="+mn-ea"/>
                <a:cs typeface="+mn-cs"/>
              </a:rPr>
              <a:t>pow</a:t>
            </a:r>
            <a:r>
              <a:rPr lang="en-US" sz="1600" i="1" kern="1200" dirty="0" smtClean="0">
                <a:solidFill>
                  <a:schemeClr val="tx1"/>
                </a:solidFill>
                <a:latin typeface="+mn-lt"/>
                <a:ea typeface="+mn-ea"/>
                <a:cs typeface="+mn-cs"/>
              </a:rPr>
              <a:t>(2, power);</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binary = binary/10;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power++;</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decimal;</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BinaryToDecimal</a:t>
            </a:r>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bd</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BinaryToDecimal</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the binary number");</a:t>
            </a:r>
          </a:p>
          <a:p>
            <a:r>
              <a:rPr lang="en-US" sz="1600" kern="1200" dirty="0" smtClean="0">
                <a:solidFill>
                  <a:schemeClr val="tx1"/>
                </a:solidFill>
                <a:latin typeface="+mn-lt"/>
                <a:ea typeface="+mn-ea"/>
                <a:cs typeface="+mn-cs"/>
              </a:rPr>
              <a:t>        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binary=</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decimal=</a:t>
            </a:r>
            <a:r>
              <a:rPr lang="en-US" sz="1600" b="1" kern="1200" dirty="0" err="1" smtClean="0">
                <a:solidFill>
                  <a:schemeClr val="tx1"/>
                </a:solidFill>
                <a:latin typeface="+mn-lt"/>
                <a:ea typeface="+mn-ea"/>
                <a:cs typeface="+mn-cs"/>
              </a:rPr>
              <a:t>bd.getDecimalFromBinary</a:t>
            </a:r>
            <a:r>
              <a:rPr lang="en-US" sz="1600" b="1" kern="1200" dirty="0" smtClean="0">
                <a:solidFill>
                  <a:schemeClr val="tx1"/>
                </a:solidFill>
                <a:latin typeface="+mn-lt"/>
                <a:ea typeface="+mn-ea"/>
                <a:cs typeface="+mn-cs"/>
              </a:rPr>
              <a:t>(binary);</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("Decimal="+decimal);</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47</a:t>
            </a:fld>
            <a:endParaRPr lang="en-US"/>
          </a:p>
        </p:txBody>
      </p:sp>
    </p:spTree>
    <p:extLst>
      <p:ext uri="{BB962C8B-B14F-4D97-AF65-F5344CB8AC3E}">
        <p14:creationId xmlns:p14="http://schemas.microsoft.com/office/powerpoint/2010/main" val="1127220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–49  (What’s your age?)</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 </a:t>
            </a:r>
          </a:p>
          <a:p>
            <a:r>
              <a:rPr lang="en-US" sz="1600" kern="1200" dirty="0" smtClean="0">
                <a:solidFill>
                  <a:schemeClr val="tx1"/>
                </a:solidFill>
                <a:latin typeface="+mn-lt"/>
                <a:ea typeface="+mn-ea"/>
                <a:cs typeface="+mn-cs"/>
              </a:rPr>
              <a:t>Please enter date of birth in YYYY-MM-DD: 1981-07-07</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- 1</a:t>
            </a:r>
          </a:p>
          <a:p>
            <a:r>
              <a:rPr lang="en-US" sz="1600" kern="1200" dirty="0" smtClean="0">
                <a:solidFill>
                  <a:schemeClr val="tx1"/>
                </a:solidFill>
                <a:latin typeface="+mn-lt"/>
                <a:ea typeface="+mn-ea"/>
                <a:cs typeface="+mn-cs"/>
              </a:rPr>
              <a:t>Age is:35</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Please enter date of birth in YYYY-MM-DD: 2006-08-24</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-2</a:t>
            </a:r>
          </a:p>
          <a:p>
            <a:r>
              <a:rPr lang="en-US" sz="1600" kern="1200" dirty="0" smtClean="0">
                <a:solidFill>
                  <a:schemeClr val="tx1"/>
                </a:solidFill>
                <a:latin typeface="+mn-lt"/>
                <a:ea typeface="+mn-ea"/>
                <a:cs typeface="+mn-cs"/>
              </a:rPr>
              <a:t>Age is:10</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US" sz="1600" kern="1200" dirty="0" smtClean="0">
                <a:solidFill>
                  <a:schemeClr val="tx1"/>
                </a:solidFill>
                <a:latin typeface="+mn-lt"/>
                <a:ea typeface="+mn-ea"/>
                <a:cs typeface="+mn-cs"/>
              </a:rPr>
              <a:t>Code Solution</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java.text.SimpleDateFormat</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java.util.Calendar</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Calculate age from date of birth in Java </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CalculateMyAge</a:t>
            </a:r>
            <a:r>
              <a:rPr lang="en-US" sz="1600" b="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throws Exception {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("Please enter date of birth in YYYY-MM-DD: ");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Scanner </a:t>
            </a:r>
            <a:r>
              <a:rPr lang="en-US" sz="1600" kern="1200" dirty="0" err="1" smtClean="0">
                <a:solidFill>
                  <a:schemeClr val="tx1"/>
                </a:solidFill>
                <a:latin typeface="+mn-lt"/>
                <a:ea typeface="+mn-ea"/>
                <a:cs typeface="+mn-cs"/>
              </a:rPr>
              <a:t>scanner</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new Scanner(System.</a:t>
            </a:r>
            <a:r>
              <a:rPr lang="en-US" sz="1600" b="1" i="1" kern="1200" dirty="0" smtClean="0">
                <a:solidFill>
                  <a:schemeClr val="tx1"/>
                </a:solidFill>
                <a:latin typeface="+mn-lt"/>
                <a:ea typeface="+mn-ea"/>
                <a:cs typeface="+mn-cs"/>
              </a:rPr>
              <a:t>in);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String input = </a:t>
            </a:r>
            <a:r>
              <a:rPr lang="en-US" sz="1600" kern="1200" dirty="0" err="1" smtClean="0">
                <a:solidFill>
                  <a:schemeClr val="tx1"/>
                </a:solidFill>
                <a:latin typeface="+mn-lt"/>
                <a:ea typeface="+mn-ea"/>
                <a:cs typeface="+mn-cs"/>
              </a:rPr>
              <a:t>scanner.nextLine</a:t>
            </a:r>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scanner.close</a:t>
            </a:r>
            <a:r>
              <a:rPr lang="en-US" sz="1600"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SimpleDateFormat</a:t>
            </a:r>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sdf</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SimpleDateFormat</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yyyy</a:t>
            </a:r>
            <a:r>
              <a:rPr lang="en-US" sz="1600" b="1" kern="1200" dirty="0" smtClean="0">
                <a:solidFill>
                  <a:schemeClr val="tx1"/>
                </a:solidFill>
                <a:latin typeface="+mn-lt"/>
                <a:ea typeface="+mn-ea"/>
                <a:cs typeface="+mn-cs"/>
              </a:rPr>
              <a:t>-MM-</a:t>
            </a:r>
            <a:r>
              <a:rPr lang="en-US" sz="1600" b="1" kern="1200" dirty="0" err="1" smtClean="0">
                <a:solidFill>
                  <a:schemeClr val="tx1"/>
                </a:solidFill>
                <a:latin typeface="+mn-lt"/>
                <a:ea typeface="+mn-ea"/>
                <a:cs typeface="+mn-cs"/>
              </a:rPr>
              <a:t>dd</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Calendar dob = </a:t>
            </a:r>
            <a:r>
              <a:rPr lang="en-US" sz="1600" kern="1200" dirty="0" err="1" smtClean="0">
                <a:solidFill>
                  <a:schemeClr val="tx1"/>
                </a:solidFill>
                <a:latin typeface="+mn-lt"/>
                <a:ea typeface="+mn-ea"/>
                <a:cs typeface="+mn-cs"/>
              </a:rPr>
              <a:t>Calendar.</a:t>
            </a:r>
            <a:r>
              <a:rPr lang="en-US" sz="1600" i="1" kern="1200" dirty="0" err="1" smtClean="0">
                <a:solidFill>
                  <a:schemeClr val="tx1"/>
                </a:solidFill>
                <a:latin typeface="+mn-lt"/>
                <a:ea typeface="+mn-ea"/>
                <a:cs typeface="+mn-cs"/>
              </a:rPr>
              <a:t>getInstance</a:t>
            </a:r>
            <a:r>
              <a:rPr lang="en-US" sz="1600" i="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dob.setTime</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sdf.parse</a:t>
            </a:r>
            <a:r>
              <a:rPr lang="en-US" sz="1600" kern="1200" dirty="0" smtClean="0">
                <a:solidFill>
                  <a:schemeClr val="tx1"/>
                </a:solidFill>
                <a:latin typeface="+mn-lt"/>
                <a:ea typeface="+mn-ea"/>
                <a:cs typeface="+mn-cs"/>
              </a:rPr>
              <a:t>(input));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("Age is:" + </a:t>
            </a:r>
            <a:r>
              <a:rPr lang="en-US" sz="1600" b="1" i="1" kern="1200" dirty="0" err="1" smtClean="0">
                <a:solidFill>
                  <a:schemeClr val="tx1"/>
                </a:solidFill>
                <a:latin typeface="+mn-lt"/>
                <a:ea typeface="+mn-ea"/>
                <a:cs typeface="+mn-cs"/>
              </a:rPr>
              <a:t>getAge</a:t>
            </a:r>
            <a:r>
              <a:rPr lang="en-US" sz="1600" b="1" i="1" kern="1200" dirty="0" smtClean="0">
                <a:solidFill>
                  <a:schemeClr val="tx1"/>
                </a:solidFill>
                <a:latin typeface="+mn-lt"/>
                <a:ea typeface="+mn-ea"/>
                <a:cs typeface="+mn-cs"/>
              </a:rPr>
              <a:t>(dob)); </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Returns age given the date of birth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getAge</a:t>
            </a:r>
            <a:r>
              <a:rPr lang="en-US" sz="1600" b="1" kern="1200" dirty="0" smtClean="0">
                <a:solidFill>
                  <a:schemeClr val="tx1"/>
                </a:solidFill>
                <a:latin typeface="+mn-lt"/>
                <a:ea typeface="+mn-ea"/>
                <a:cs typeface="+mn-cs"/>
              </a:rPr>
              <a:t>(Calendar dob) throws Exception { </a:t>
            </a:r>
          </a:p>
          <a:p>
            <a:r>
              <a:rPr lang="en-US" sz="1600" kern="1200" dirty="0" smtClean="0">
                <a:solidFill>
                  <a:schemeClr val="tx1"/>
                </a:solidFill>
                <a:latin typeface="+mn-lt"/>
                <a:ea typeface="+mn-ea"/>
                <a:cs typeface="+mn-cs"/>
              </a:rPr>
              <a:t>        Calendar today = </a:t>
            </a:r>
            <a:r>
              <a:rPr lang="en-US" sz="1600" kern="1200" dirty="0" err="1" smtClean="0">
                <a:solidFill>
                  <a:schemeClr val="tx1"/>
                </a:solidFill>
                <a:latin typeface="+mn-lt"/>
                <a:ea typeface="+mn-ea"/>
                <a:cs typeface="+mn-cs"/>
              </a:rPr>
              <a:t>Calendar.</a:t>
            </a:r>
            <a:r>
              <a:rPr lang="en-US" sz="1600" i="1" kern="1200" dirty="0" err="1" smtClean="0">
                <a:solidFill>
                  <a:schemeClr val="tx1"/>
                </a:solidFill>
                <a:latin typeface="+mn-lt"/>
                <a:ea typeface="+mn-ea"/>
                <a:cs typeface="+mn-cs"/>
              </a:rPr>
              <a:t>getInstance</a:t>
            </a:r>
            <a:r>
              <a:rPr lang="en-US" sz="1600"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curYear</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today.get</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Calendar.</a:t>
            </a:r>
            <a:r>
              <a:rPr lang="en-US" sz="1600" b="1" i="1" kern="1200" dirty="0" err="1" smtClean="0">
                <a:solidFill>
                  <a:schemeClr val="tx1"/>
                </a:solidFill>
                <a:latin typeface="+mn-lt"/>
                <a:ea typeface="+mn-ea"/>
                <a:cs typeface="+mn-cs"/>
              </a:rPr>
              <a:t>YEAR</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dobYear</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dob.get</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Calendar.</a:t>
            </a:r>
            <a:r>
              <a:rPr lang="en-US" sz="1600" b="1" i="1" kern="1200" dirty="0" err="1" smtClean="0">
                <a:solidFill>
                  <a:schemeClr val="tx1"/>
                </a:solidFill>
                <a:latin typeface="+mn-lt"/>
                <a:ea typeface="+mn-ea"/>
                <a:cs typeface="+mn-cs"/>
              </a:rPr>
              <a:t>YEAR</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age = </a:t>
            </a:r>
            <a:r>
              <a:rPr lang="en-US" sz="1600" b="1" kern="1200" dirty="0" err="1" smtClean="0">
                <a:solidFill>
                  <a:schemeClr val="tx1"/>
                </a:solidFill>
                <a:latin typeface="+mn-lt"/>
                <a:ea typeface="+mn-ea"/>
                <a:cs typeface="+mn-cs"/>
              </a:rPr>
              <a:t>curYear</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dobYear</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 if </a:t>
            </a:r>
            <a:r>
              <a:rPr lang="en-US" sz="1600" u="sng" kern="1200" dirty="0" smtClean="0">
                <a:solidFill>
                  <a:schemeClr val="tx1"/>
                </a:solidFill>
                <a:latin typeface="+mn-lt"/>
                <a:ea typeface="+mn-ea"/>
                <a:cs typeface="+mn-cs"/>
              </a:rPr>
              <a:t>dob is month or day is behind today's month or day </a:t>
            </a:r>
          </a:p>
          <a:p>
            <a:r>
              <a:rPr lang="en-US" sz="1600" kern="1200" dirty="0" smtClean="0">
                <a:solidFill>
                  <a:schemeClr val="tx1"/>
                </a:solidFill>
                <a:latin typeface="+mn-lt"/>
                <a:ea typeface="+mn-ea"/>
                <a:cs typeface="+mn-cs"/>
              </a:rPr>
              <a:t>        // reduce age by 1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curMonth</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today.get</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Calendar.</a:t>
            </a:r>
            <a:r>
              <a:rPr lang="en-US" sz="1600" b="1" i="1" kern="1200" dirty="0" err="1" smtClean="0">
                <a:solidFill>
                  <a:schemeClr val="tx1"/>
                </a:solidFill>
                <a:latin typeface="+mn-lt"/>
                <a:ea typeface="+mn-ea"/>
                <a:cs typeface="+mn-cs"/>
              </a:rPr>
              <a:t>MONTH</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dobMonth</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dob.get</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Calendar.</a:t>
            </a:r>
            <a:r>
              <a:rPr lang="en-US" sz="1600" b="1" i="1" kern="1200" dirty="0" err="1" smtClean="0">
                <a:solidFill>
                  <a:schemeClr val="tx1"/>
                </a:solidFill>
                <a:latin typeface="+mn-lt"/>
                <a:ea typeface="+mn-ea"/>
                <a:cs typeface="+mn-cs"/>
              </a:rPr>
              <a:t>MONTH</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a:t>
            </a:r>
            <a:r>
              <a:rPr lang="en-US" sz="1600" b="1" kern="1200" dirty="0" err="1" smtClean="0">
                <a:solidFill>
                  <a:schemeClr val="tx1"/>
                </a:solidFill>
                <a:latin typeface="+mn-lt"/>
                <a:ea typeface="+mn-ea"/>
                <a:cs typeface="+mn-cs"/>
              </a:rPr>
              <a:t>dobMonth</a:t>
            </a:r>
            <a:r>
              <a:rPr lang="en-US" sz="1600" b="1" kern="1200" dirty="0" smtClean="0">
                <a:solidFill>
                  <a:schemeClr val="tx1"/>
                </a:solidFill>
                <a:latin typeface="+mn-lt"/>
                <a:ea typeface="+mn-ea"/>
                <a:cs typeface="+mn-cs"/>
              </a:rPr>
              <a:t> &gt; </a:t>
            </a:r>
            <a:r>
              <a:rPr lang="en-US" sz="1600" b="1" kern="1200" dirty="0" err="1" smtClean="0">
                <a:solidFill>
                  <a:schemeClr val="tx1"/>
                </a:solidFill>
                <a:latin typeface="+mn-lt"/>
                <a:ea typeface="+mn-ea"/>
                <a:cs typeface="+mn-cs"/>
              </a:rPr>
              <a:t>curMonth</a:t>
            </a:r>
            <a:r>
              <a:rPr lang="en-US" sz="1600" b="1" kern="1200" dirty="0" smtClean="0">
                <a:solidFill>
                  <a:schemeClr val="tx1"/>
                </a:solidFill>
                <a:latin typeface="+mn-lt"/>
                <a:ea typeface="+mn-ea"/>
                <a:cs typeface="+mn-cs"/>
              </a:rPr>
              <a:t>) { // this year can't be counted! </a:t>
            </a:r>
          </a:p>
          <a:p>
            <a:r>
              <a:rPr lang="en-US" sz="1600" kern="1200" dirty="0" smtClean="0">
                <a:solidFill>
                  <a:schemeClr val="tx1"/>
                </a:solidFill>
                <a:latin typeface="+mn-lt"/>
                <a:ea typeface="+mn-ea"/>
                <a:cs typeface="+mn-cs"/>
              </a:rPr>
              <a:t>            age--;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else if (</a:t>
            </a:r>
            <a:r>
              <a:rPr lang="en-US" sz="1600" b="1" kern="1200" dirty="0" err="1" smtClean="0">
                <a:solidFill>
                  <a:schemeClr val="tx1"/>
                </a:solidFill>
                <a:latin typeface="+mn-lt"/>
                <a:ea typeface="+mn-ea"/>
                <a:cs typeface="+mn-cs"/>
              </a:rPr>
              <a:t>dobMonth</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curMonth</a:t>
            </a:r>
            <a:r>
              <a:rPr lang="en-US" sz="1600" b="1" kern="1200" dirty="0" smtClean="0">
                <a:solidFill>
                  <a:schemeClr val="tx1"/>
                </a:solidFill>
                <a:latin typeface="+mn-lt"/>
                <a:ea typeface="+mn-ea"/>
                <a:cs typeface="+mn-cs"/>
              </a:rPr>
              <a:t>) { // same month? check for day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curDay</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today.get</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Calendar.</a:t>
            </a:r>
            <a:r>
              <a:rPr lang="en-US" sz="1600" b="1" i="1" kern="1200" dirty="0" err="1" smtClean="0">
                <a:solidFill>
                  <a:schemeClr val="tx1"/>
                </a:solidFill>
                <a:latin typeface="+mn-lt"/>
                <a:ea typeface="+mn-ea"/>
                <a:cs typeface="+mn-cs"/>
              </a:rPr>
              <a:t>DAY_OF_MONTH</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dobDay</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dob.get</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Calendar.</a:t>
            </a:r>
            <a:r>
              <a:rPr lang="en-US" sz="1600" b="1" i="1" kern="1200" dirty="0" err="1" smtClean="0">
                <a:solidFill>
                  <a:schemeClr val="tx1"/>
                </a:solidFill>
                <a:latin typeface="+mn-lt"/>
                <a:ea typeface="+mn-ea"/>
                <a:cs typeface="+mn-cs"/>
              </a:rPr>
              <a:t>DAY_OF_MONTH</a:t>
            </a:r>
            <a:r>
              <a:rPr lang="en-US" sz="1600" b="1" i="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a:t>
            </a:r>
            <a:r>
              <a:rPr lang="en-US" sz="1600" b="1" kern="1200" dirty="0" err="1" smtClean="0">
                <a:solidFill>
                  <a:schemeClr val="tx1"/>
                </a:solidFill>
                <a:latin typeface="+mn-lt"/>
                <a:ea typeface="+mn-ea"/>
                <a:cs typeface="+mn-cs"/>
              </a:rPr>
              <a:t>dobDay</a:t>
            </a:r>
            <a:r>
              <a:rPr lang="en-US" sz="1600" b="1" kern="1200" dirty="0" smtClean="0">
                <a:solidFill>
                  <a:schemeClr val="tx1"/>
                </a:solidFill>
                <a:latin typeface="+mn-lt"/>
                <a:ea typeface="+mn-ea"/>
                <a:cs typeface="+mn-cs"/>
              </a:rPr>
              <a:t> &gt; </a:t>
            </a:r>
            <a:r>
              <a:rPr lang="en-US" sz="1600" b="1" kern="1200" dirty="0" err="1" smtClean="0">
                <a:solidFill>
                  <a:schemeClr val="tx1"/>
                </a:solidFill>
                <a:latin typeface="+mn-lt"/>
                <a:ea typeface="+mn-ea"/>
                <a:cs typeface="+mn-cs"/>
              </a:rPr>
              <a:t>curDay</a:t>
            </a:r>
            <a:r>
              <a:rPr lang="en-US" sz="1600" b="1" kern="1200" dirty="0" smtClean="0">
                <a:solidFill>
                  <a:schemeClr val="tx1"/>
                </a:solidFill>
                <a:latin typeface="+mn-lt"/>
                <a:ea typeface="+mn-ea"/>
                <a:cs typeface="+mn-cs"/>
              </a:rPr>
              <a:t>) { // this year can't be counted!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age--; </a:t>
            </a:r>
          </a:p>
          <a:p>
            <a:r>
              <a:rPr lang="en-US" sz="1600" kern="1200" dirty="0" smtClean="0">
                <a:solidFill>
                  <a:schemeClr val="tx1"/>
                </a:solidFill>
                <a:latin typeface="+mn-lt"/>
                <a:ea typeface="+mn-ea"/>
                <a:cs typeface="+mn-cs"/>
              </a:rPr>
              <a:t>            }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age;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48</a:t>
            </a:fld>
            <a:endParaRPr lang="en-US"/>
          </a:p>
        </p:txBody>
      </p:sp>
    </p:spTree>
    <p:extLst>
      <p:ext uri="{BB962C8B-B14F-4D97-AF65-F5344CB8AC3E}">
        <p14:creationId xmlns:p14="http://schemas.microsoft.com/office/powerpoint/2010/main" val="20411403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–50  (Anagram)</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 </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first word:</a:t>
            </a:r>
          </a:p>
          <a:p>
            <a:r>
              <a:rPr lang="en-US" sz="1600" kern="1200" dirty="0" smtClean="0">
                <a:solidFill>
                  <a:schemeClr val="tx1"/>
                </a:solidFill>
                <a:latin typeface="+mn-lt"/>
                <a:ea typeface="+mn-ea"/>
                <a:cs typeface="+mn-cs"/>
              </a:rPr>
              <a:t>cat</a:t>
            </a:r>
          </a:p>
          <a:p>
            <a:r>
              <a:rPr lang="en-US" sz="1600" kern="1200" dirty="0" smtClean="0">
                <a:solidFill>
                  <a:schemeClr val="tx1"/>
                </a:solidFill>
                <a:latin typeface="+mn-lt"/>
                <a:ea typeface="+mn-ea"/>
                <a:cs typeface="+mn-cs"/>
              </a:rPr>
              <a:t>Enter second word:</a:t>
            </a:r>
          </a:p>
          <a:p>
            <a:r>
              <a:rPr lang="en-US" sz="1600" kern="1200" dirty="0" smtClean="0">
                <a:solidFill>
                  <a:schemeClr val="tx1"/>
                </a:solidFill>
                <a:latin typeface="+mn-lt"/>
                <a:ea typeface="+mn-ea"/>
                <a:cs typeface="+mn-cs"/>
              </a:rPr>
              <a:t>Bat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Output-1</a:t>
            </a:r>
          </a:p>
          <a:p>
            <a:r>
              <a:rPr lang="en-US" sz="1600" kern="1200" dirty="0" smtClean="0">
                <a:solidFill>
                  <a:schemeClr val="tx1"/>
                </a:solidFill>
                <a:latin typeface="+mn-lt"/>
                <a:ea typeface="+mn-ea"/>
                <a:cs typeface="+mn-cs"/>
              </a:rPr>
              <a:t>Not Anagram</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2</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first word:</a:t>
            </a:r>
          </a:p>
          <a:p>
            <a:r>
              <a:rPr lang="en-US" sz="1600" kern="1200" dirty="0" smtClean="0">
                <a:solidFill>
                  <a:schemeClr val="tx1"/>
                </a:solidFill>
                <a:latin typeface="+mn-lt"/>
                <a:ea typeface="+mn-ea"/>
                <a:cs typeface="+mn-cs"/>
              </a:rPr>
              <a:t>now</a:t>
            </a:r>
          </a:p>
          <a:p>
            <a:r>
              <a:rPr lang="en-US" sz="1600" kern="1200" dirty="0" smtClean="0">
                <a:solidFill>
                  <a:schemeClr val="tx1"/>
                </a:solidFill>
                <a:latin typeface="+mn-lt"/>
                <a:ea typeface="+mn-ea"/>
                <a:cs typeface="+mn-cs"/>
              </a:rPr>
              <a:t>Enter second word:</a:t>
            </a:r>
          </a:p>
          <a:p>
            <a:pPr marL="0" marR="0" indent="0" algn="l" defTabSz="1257117"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Own</a:t>
            </a:r>
          </a:p>
          <a:p>
            <a:pPr marL="0" marR="0" indent="0" algn="l" defTabSz="1257117" rtl="0" eaLnBrk="1" fontAlgn="auto" latinLnBrk="0" hangingPunct="1">
              <a:lnSpc>
                <a:spcPct val="100000"/>
              </a:lnSpc>
              <a:spcBef>
                <a:spcPts val="0"/>
              </a:spcBef>
              <a:spcAft>
                <a:spcPts val="0"/>
              </a:spcAft>
              <a:buClrTx/>
              <a:buSzTx/>
              <a:buFontTx/>
              <a:buNone/>
              <a:tabLst/>
              <a:defRPr/>
            </a:pPr>
            <a:endParaRPr lang="en-US" sz="1600" kern="1200" dirty="0" smtClean="0">
              <a:solidFill>
                <a:schemeClr val="tx1"/>
              </a:solidFill>
              <a:latin typeface="+mn-lt"/>
              <a:ea typeface="+mn-ea"/>
              <a:cs typeface="+mn-cs"/>
            </a:endParaRPr>
          </a:p>
          <a:p>
            <a:pPr marL="0" marR="0" indent="0" algn="l" defTabSz="125711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Sample</a:t>
            </a:r>
            <a:r>
              <a:rPr lang="en-US" sz="1600" b="1" kern="1200" baseline="0" dirty="0" smtClean="0">
                <a:solidFill>
                  <a:schemeClr val="tx1"/>
                </a:solidFill>
                <a:latin typeface="+mn-lt"/>
                <a:ea typeface="+mn-ea"/>
                <a:cs typeface="+mn-cs"/>
              </a:rPr>
              <a:t> Output-2</a:t>
            </a:r>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Anagram</a:t>
            </a:r>
          </a:p>
          <a:p>
            <a:endParaRPr lang="en-US" sz="1600" kern="1200" dirty="0" smtClean="0">
              <a:solidFill>
                <a:schemeClr val="tx1"/>
              </a:solidFill>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Solutions</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import </a:t>
            </a:r>
            <a:r>
              <a:rPr lang="en-US" sz="1600" b="1" u="sng" kern="1200" dirty="0" smtClean="0">
                <a:solidFill>
                  <a:schemeClr val="tx1"/>
                </a:solidFill>
                <a:latin typeface="+mn-lt"/>
                <a:ea typeface="+mn-ea"/>
                <a:cs typeface="+mn-cs"/>
              </a:rPr>
              <a:t>java.io.*;</a:t>
            </a:r>
          </a:p>
          <a:p>
            <a:r>
              <a:rPr lang="en-US" sz="1600" b="1" kern="1200" dirty="0" smtClean="0">
                <a:solidFill>
                  <a:schemeClr val="tx1"/>
                </a:solidFill>
                <a:latin typeface="+mn-lt"/>
                <a:ea typeface="+mn-ea"/>
                <a:cs typeface="+mn-cs"/>
              </a:rPr>
              <a:t>public class Anagram</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 (String[]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throws </a:t>
            </a:r>
            <a:r>
              <a:rPr lang="en-US" sz="1600" b="1" kern="1200" dirty="0" err="1" smtClean="0">
                <a:solidFill>
                  <a:schemeClr val="tx1"/>
                </a:solidFill>
                <a:latin typeface="+mn-lt"/>
                <a:ea typeface="+mn-ea"/>
                <a:cs typeface="+mn-cs"/>
              </a:rPr>
              <a:t>java.lang.Exception</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first word:");</a:t>
            </a:r>
          </a:p>
          <a:p>
            <a:r>
              <a:rPr lang="en-US" sz="1600" kern="1200" dirty="0" smtClean="0">
                <a:solidFill>
                  <a:schemeClr val="tx1"/>
                </a:solidFill>
                <a:latin typeface="+mn-lt"/>
                <a:ea typeface="+mn-ea"/>
                <a:cs typeface="+mn-cs"/>
              </a:rPr>
              <a:t>    String word1=</a:t>
            </a:r>
            <a:r>
              <a:rPr lang="en-US" sz="1600" kern="1200" dirty="0" err="1" smtClean="0">
                <a:solidFill>
                  <a:schemeClr val="tx1"/>
                </a:solidFill>
                <a:latin typeface="+mn-lt"/>
                <a:ea typeface="+mn-ea"/>
                <a:cs typeface="+mn-cs"/>
              </a:rPr>
              <a:t>sc.next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second word:");</a:t>
            </a:r>
          </a:p>
          <a:p>
            <a:r>
              <a:rPr lang="en-US" sz="1600" kern="1200" dirty="0" smtClean="0">
                <a:solidFill>
                  <a:schemeClr val="tx1"/>
                </a:solidFill>
                <a:latin typeface="+mn-lt"/>
                <a:ea typeface="+mn-ea"/>
                <a:cs typeface="+mn-cs"/>
              </a:rPr>
              <a:t>    String word2=</a:t>
            </a:r>
            <a:r>
              <a:rPr lang="en-US" sz="1600" kern="1200" dirty="0" err="1" smtClean="0">
                <a:solidFill>
                  <a:schemeClr val="tx1"/>
                </a:solidFill>
                <a:latin typeface="+mn-lt"/>
                <a:ea typeface="+mn-ea"/>
                <a:cs typeface="+mn-cs"/>
              </a:rPr>
              <a:t>sc.next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boolean</a:t>
            </a:r>
            <a:r>
              <a:rPr lang="en-US" sz="1600" b="1" kern="1200" dirty="0" smtClean="0">
                <a:solidFill>
                  <a:schemeClr val="tx1"/>
                </a:solidFill>
                <a:latin typeface="+mn-lt"/>
                <a:ea typeface="+mn-ea"/>
                <a:cs typeface="+mn-cs"/>
              </a:rPr>
              <a:t> result = </a:t>
            </a:r>
            <a:r>
              <a:rPr lang="en-US" sz="1600" b="1" i="1" kern="1200" dirty="0" err="1" smtClean="0">
                <a:solidFill>
                  <a:schemeClr val="tx1"/>
                </a:solidFill>
                <a:latin typeface="+mn-lt"/>
                <a:ea typeface="+mn-ea"/>
                <a:cs typeface="+mn-cs"/>
              </a:rPr>
              <a:t>isAnagram</a:t>
            </a:r>
            <a:r>
              <a:rPr lang="en-US" sz="1600" b="1" i="1" kern="1200" dirty="0" smtClean="0">
                <a:solidFill>
                  <a:schemeClr val="tx1"/>
                </a:solidFill>
                <a:latin typeface="+mn-lt"/>
                <a:ea typeface="+mn-ea"/>
                <a:cs typeface="+mn-cs"/>
              </a:rPr>
              <a:t>(word1,word2);</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if(result==true)</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("Anagram");</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("Not Anagram");</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a:t>
            </a:r>
            <a:r>
              <a:rPr lang="en-US" sz="1600" b="1" kern="1200" dirty="0" err="1" smtClean="0">
                <a:solidFill>
                  <a:schemeClr val="tx1"/>
                </a:solidFill>
                <a:latin typeface="+mn-lt"/>
                <a:ea typeface="+mn-ea"/>
                <a:cs typeface="+mn-cs"/>
              </a:rPr>
              <a:t>boolean</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isAnagram</a:t>
            </a:r>
            <a:r>
              <a:rPr lang="en-US" sz="1600" b="1" kern="1200" dirty="0" smtClean="0">
                <a:solidFill>
                  <a:schemeClr val="tx1"/>
                </a:solidFill>
                <a:latin typeface="+mn-lt"/>
                <a:ea typeface="+mn-ea"/>
                <a:cs typeface="+mn-cs"/>
              </a:rPr>
              <a:t>(String first, String second)</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 remove all </a:t>
            </a:r>
            <a:r>
              <a:rPr lang="en-US" sz="1600" u="sng" kern="1200" dirty="0" smtClean="0">
                <a:solidFill>
                  <a:schemeClr val="tx1"/>
                </a:solidFill>
                <a:latin typeface="+mn-lt"/>
                <a:ea typeface="+mn-ea"/>
                <a:cs typeface="+mn-cs"/>
              </a:rPr>
              <a:t>whitespaces and convert strings to lowercase</a:t>
            </a:r>
          </a:p>
          <a:p>
            <a:r>
              <a:rPr lang="en-US" sz="1600" kern="1200" dirty="0" smtClean="0">
                <a:solidFill>
                  <a:schemeClr val="tx1"/>
                </a:solidFill>
                <a:latin typeface="+mn-lt"/>
                <a:ea typeface="+mn-ea"/>
                <a:cs typeface="+mn-cs"/>
              </a:rPr>
              <a:t>        first  = </a:t>
            </a:r>
            <a:r>
              <a:rPr lang="en-US" sz="1600" kern="1200" dirty="0" err="1" smtClean="0">
                <a:solidFill>
                  <a:schemeClr val="tx1"/>
                </a:solidFill>
                <a:latin typeface="+mn-lt"/>
                <a:ea typeface="+mn-ea"/>
                <a:cs typeface="+mn-cs"/>
              </a:rPr>
              <a:t>first.replaceAll</a:t>
            </a:r>
            <a:r>
              <a:rPr lang="en-US" sz="1600" kern="1200" dirty="0" smtClean="0">
                <a:solidFill>
                  <a:schemeClr val="tx1"/>
                </a:solidFill>
                <a:latin typeface="+mn-lt"/>
                <a:ea typeface="+mn-ea"/>
                <a:cs typeface="+mn-cs"/>
              </a:rPr>
              <a:t>("\\s", "").</a:t>
            </a:r>
            <a:r>
              <a:rPr lang="en-US" sz="1600" kern="1200" dirty="0" err="1" smtClean="0">
                <a:solidFill>
                  <a:schemeClr val="tx1"/>
                </a:solidFill>
                <a:latin typeface="+mn-lt"/>
                <a:ea typeface="+mn-ea"/>
                <a:cs typeface="+mn-cs"/>
              </a:rPr>
              <a:t>toLowerCase</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second = </a:t>
            </a:r>
            <a:r>
              <a:rPr lang="en-US" sz="1600" kern="1200" dirty="0" err="1" smtClean="0">
                <a:solidFill>
                  <a:schemeClr val="tx1"/>
                </a:solidFill>
                <a:latin typeface="+mn-lt"/>
                <a:ea typeface="+mn-ea"/>
                <a:cs typeface="+mn-cs"/>
              </a:rPr>
              <a:t>second.replaceAll</a:t>
            </a:r>
            <a:r>
              <a:rPr lang="en-US" sz="1600" kern="1200" dirty="0" smtClean="0">
                <a:solidFill>
                  <a:schemeClr val="tx1"/>
                </a:solidFill>
                <a:latin typeface="+mn-lt"/>
                <a:ea typeface="+mn-ea"/>
                <a:cs typeface="+mn-cs"/>
              </a:rPr>
              <a:t>("\\s", "").</a:t>
            </a:r>
            <a:r>
              <a:rPr lang="en-US" sz="1600" kern="1200" dirty="0" err="1" smtClean="0">
                <a:solidFill>
                  <a:schemeClr val="tx1"/>
                </a:solidFill>
                <a:latin typeface="+mn-lt"/>
                <a:ea typeface="+mn-ea"/>
                <a:cs typeface="+mn-cs"/>
              </a:rPr>
              <a:t>toLowerCase</a:t>
            </a:r>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 check whether string lengths are equal or not,</a:t>
            </a:r>
          </a:p>
          <a:p>
            <a:r>
              <a:rPr lang="en-US" sz="1600" kern="1200" dirty="0" smtClean="0">
                <a:solidFill>
                  <a:schemeClr val="tx1"/>
                </a:solidFill>
                <a:latin typeface="+mn-lt"/>
                <a:ea typeface="+mn-ea"/>
                <a:cs typeface="+mn-cs"/>
              </a:rPr>
              <a:t>        if unequal then not anagram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a:t>
            </a:r>
            <a:r>
              <a:rPr lang="en-US" sz="1600" b="1" kern="1200" dirty="0" err="1" smtClean="0">
                <a:solidFill>
                  <a:schemeClr val="tx1"/>
                </a:solidFill>
                <a:latin typeface="+mn-lt"/>
                <a:ea typeface="+mn-ea"/>
                <a:cs typeface="+mn-cs"/>
              </a:rPr>
              <a:t>first.length</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second.length</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false;</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 convert string to char array</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char[] </a:t>
            </a:r>
            <a:r>
              <a:rPr lang="en-US" sz="1600" b="1" kern="1200" dirty="0" err="1" smtClean="0">
                <a:solidFill>
                  <a:schemeClr val="tx1"/>
                </a:solidFill>
                <a:latin typeface="+mn-lt"/>
                <a:ea typeface="+mn-ea"/>
                <a:cs typeface="+mn-cs"/>
              </a:rPr>
              <a:t>firstArray</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first.toCharArray</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char[] </a:t>
            </a:r>
            <a:r>
              <a:rPr lang="en-US" sz="1600" b="1" kern="1200" dirty="0" err="1" smtClean="0">
                <a:solidFill>
                  <a:schemeClr val="tx1"/>
                </a:solidFill>
                <a:latin typeface="+mn-lt"/>
                <a:ea typeface="+mn-ea"/>
                <a:cs typeface="+mn-cs"/>
              </a:rPr>
              <a:t>secondArray</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second.toCharArray</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 sort both the arrays</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Arrays.</a:t>
            </a:r>
            <a:r>
              <a:rPr lang="en-US" sz="1600" i="1" kern="1200" dirty="0" err="1" smtClean="0">
                <a:solidFill>
                  <a:schemeClr val="tx1"/>
                </a:solidFill>
                <a:latin typeface="+mn-lt"/>
                <a:ea typeface="+mn-ea"/>
                <a:cs typeface="+mn-cs"/>
              </a:rPr>
              <a:t>sort</a:t>
            </a:r>
            <a:r>
              <a:rPr lang="en-US" sz="1600" i="1"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firstArray</a:t>
            </a:r>
            <a:r>
              <a:rPr lang="en-US" sz="1600"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Arrays.</a:t>
            </a:r>
            <a:r>
              <a:rPr lang="en-US" sz="1600" i="1" kern="1200" dirty="0" err="1" smtClean="0">
                <a:solidFill>
                  <a:schemeClr val="tx1"/>
                </a:solidFill>
                <a:latin typeface="+mn-lt"/>
                <a:ea typeface="+mn-ea"/>
                <a:cs typeface="+mn-cs"/>
              </a:rPr>
              <a:t>sort</a:t>
            </a:r>
            <a:r>
              <a:rPr lang="en-US" sz="1600" i="1" kern="1200" dirty="0" smtClean="0">
                <a:solidFill>
                  <a:schemeClr val="tx1"/>
                </a:solidFill>
                <a:latin typeface="+mn-lt"/>
                <a:ea typeface="+mn-ea"/>
                <a:cs typeface="+mn-cs"/>
              </a:rPr>
              <a:t>(</a:t>
            </a:r>
            <a:r>
              <a:rPr lang="en-US" sz="1600" i="1" kern="1200" dirty="0" err="1" smtClean="0">
                <a:solidFill>
                  <a:schemeClr val="tx1"/>
                </a:solidFill>
                <a:latin typeface="+mn-lt"/>
                <a:ea typeface="+mn-ea"/>
                <a:cs typeface="+mn-cs"/>
              </a:rPr>
              <a:t>secondArray</a:t>
            </a:r>
            <a:r>
              <a:rPr lang="en-US" sz="1600" i="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 checking whether both strings are equal or not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a:t>
            </a:r>
            <a:r>
              <a:rPr lang="en-US" sz="1600" b="1" kern="1200" dirty="0" err="1" smtClean="0">
                <a:solidFill>
                  <a:schemeClr val="tx1"/>
                </a:solidFill>
                <a:latin typeface="+mn-lt"/>
                <a:ea typeface="+mn-ea"/>
                <a:cs typeface="+mn-cs"/>
              </a:rPr>
              <a:t>Arrays.</a:t>
            </a:r>
            <a:r>
              <a:rPr lang="en-US" sz="1600" b="1" i="1" kern="1200" dirty="0" err="1" smtClean="0">
                <a:solidFill>
                  <a:schemeClr val="tx1"/>
                </a:solidFill>
                <a:latin typeface="+mn-lt"/>
                <a:ea typeface="+mn-ea"/>
                <a:cs typeface="+mn-cs"/>
              </a:rPr>
              <a:t>equals</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firstArray,secondArray</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49</a:t>
            </a:fld>
            <a:endParaRPr lang="en-US"/>
          </a:p>
        </p:txBody>
      </p:sp>
    </p:spTree>
    <p:extLst>
      <p:ext uri="{BB962C8B-B14F-4D97-AF65-F5344CB8AC3E}">
        <p14:creationId xmlns:p14="http://schemas.microsoft.com/office/powerpoint/2010/main" val="4109609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–51  Fascinating Number)</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 </a:t>
            </a:r>
          </a:p>
          <a:p>
            <a:r>
              <a:rPr lang="en-US" sz="1600" kern="1200" dirty="0" smtClean="0">
                <a:solidFill>
                  <a:schemeClr val="tx1"/>
                </a:solidFill>
                <a:latin typeface="+mn-lt"/>
                <a:ea typeface="+mn-ea"/>
                <a:cs typeface="+mn-cs"/>
              </a:rPr>
              <a:t>Please enter a 3 digit number: 273</a:t>
            </a:r>
          </a:p>
          <a:p>
            <a:r>
              <a:rPr lang="en-US" sz="1600" b="1" kern="1200" dirty="0" smtClean="0">
                <a:solidFill>
                  <a:schemeClr val="tx1"/>
                </a:solidFill>
                <a:latin typeface="+mn-lt"/>
                <a:ea typeface="+mn-ea"/>
                <a:cs typeface="+mn-cs"/>
              </a:rPr>
              <a:t>Sample Output - 1</a:t>
            </a:r>
          </a:p>
          <a:p>
            <a:r>
              <a:rPr lang="en-US" sz="1600" kern="1200" dirty="0" smtClean="0">
                <a:solidFill>
                  <a:schemeClr val="tx1"/>
                </a:solidFill>
                <a:latin typeface="+mn-lt"/>
                <a:ea typeface="+mn-ea"/>
                <a:cs typeface="+mn-cs"/>
              </a:rPr>
              <a:t>273546819</a:t>
            </a:r>
          </a:p>
          <a:p>
            <a:r>
              <a:rPr lang="en-US" sz="1600" kern="1200" dirty="0" smtClean="0">
                <a:solidFill>
                  <a:schemeClr val="tx1"/>
                </a:solidFill>
                <a:latin typeface="+mn-lt"/>
                <a:ea typeface="+mn-ea"/>
                <a:cs typeface="+mn-cs"/>
              </a:rPr>
              <a:t>273 is a fascinating number!</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 2</a:t>
            </a:r>
          </a:p>
          <a:p>
            <a:r>
              <a:rPr lang="en-US" sz="1600" kern="1200" dirty="0" smtClean="0">
                <a:solidFill>
                  <a:schemeClr val="tx1"/>
                </a:solidFill>
                <a:latin typeface="+mn-lt"/>
                <a:ea typeface="+mn-ea"/>
                <a:cs typeface="+mn-cs"/>
              </a:rPr>
              <a:t>Please enter a 3 digit number: 743</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-2</a:t>
            </a:r>
          </a:p>
          <a:p>
            <a:r>
              <a:rPr lang="en-US" sz="1600" kern="1200" dirty="0" smtClean="0">
                <a:solidFill>
                  <a:schemeClr val="tx1"/>
                </a:solidFill>
                <a:latin typeface="+mn-lt"/>
                <a:ea typeface="+mn-ea"/>
                <a:cs typeface="+mn-cs"/>
              </a:rPr>
              <a:t>743 is NOT a fascinating number!</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a:t>
            </a:r>
          </a:p>
          <a:p>
            <a:r>
              <a:rPr lang="en-IN" sz="1600" b="1" kern="1200" baseline="0" dirty="0" smtClean="0">
                <a:solidFill>
                  <a:schemeClr val="tx1"/>
                </a:solidFill>
                <a:effectLst/>
                <a:latin typeface="+mn-lt"/>
                <a:ea typeface="+mn-ea"/>
                <a:cs typeface="+mn-cs"/>
              </a:rPr>
              <a:t>Coding Solutions</a:t>
            </a:r>
          </a:p>
          <a:p>
            <a:r>
              <a:rPr lang="en-IN" sz="1600" b="1" kern="1200" baseline="0" dirty="0" smtClean="0">
                <a:solidFill>
                  <a:schemeClr val="tx1"/>
                </a:solidFill>
                <a:effectLst/>
                <a:latin typeface="+mn-lt"/>
                <a:ea typeface="+mn-ea"/>
                <a:cs typeface="+mn-cs"/>
              </a:rPr>
              <a:t>-------------------------------------------------------------------------------------------</a:t>
            </a:r>
          </a:p>
          <a:p>
            <a:endParaRPr lang="en-IN" sz="1600" b="1" kern="1200" baseline="0" dirty="0" smtClean="0">
              <a:solidFill>
                <a:schemeClr val="tx1"/>
              </a:solidFill>
              <a:effectLst/>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Java program to check for fascinating numbers </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FascinatingNumber</a:t>
            </a:r>
            <a:r>
              <a:rPr lang="en-US" sz="1600" b="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Scanner </a:t>
            </a:r>
            <a:r>
              <a:rPr lang="en-US" sz="1600" kern="1200" dirty="0" err="1" smtClean="0">
                <a:solidFill>
                  <a:schemeClr val="tx1"/>
                </a:solidFill>
                <a:latin typeface="+mn-lt"/>
                <a:ea typeface="+mn-ea"/>
                <a:cs typeface="+mn-cs"/>
              </a:rPr>
              <a:t>scanner</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new Scanner(System.</a:t>
            </a:r>
            <a:r>
              <a:rPr lang="en-US" sz="1600" b="1" i="1" kern="1200" dirty="0" smtClean="0">
                <a:solidFill>
                  <a:schemeClr val="tx1"/>
                </a:solidFill>
                <a:latin typeface="+mn-lt"/>
                <a:ea typeface="+mn-ea"/>
                <a:cs typeface="+mn-cs"/>
              </a:rPr>
              <a:t>in);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("Please enter a 3 digit number: ");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number = </a:t>
            </a:r>
            <a:r>
              <a:rPr lang="en-US" sz="1600" b="1" kern="1200" dirty="0" err="1" smtClean="0">
                <a:solidFill>
                  <a:schemeClr val="tx1"/>
                </a:solidFill>
                <a:latin typeface="+mn-lt"/>
                <a:ea typeface="+mn-ea"/>
                <a:cs typeface="+mn-cs"/>
              </a:rPr>
              <a:t>scanner.nextInt</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(number &lt; 100 || number &gt; 999)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(number + " is not a valid 3 digit number!"); </a:t>
            </a:r>
          </a:p>
          <a:p>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else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a:t>
            </a:r>
            <a:r>
              <a:rPr lang="en-US" sz="1600" b="1" i="1" kern="1200" dirty="0" err="1" smtClean="0">
                <a:solidFill>
                  <a:schemeClr val="tx1"/>
                </a:solidFill>
                <a:latin typeface="+mn-lt"/>
                <a:ea typeface="+mn-ea"/>
                <a:cs typeface="+mn-cs"/>
              </a:rPr>
              <a:t>isFascinatingNumber</a:t>
            </a:r>
            <a:r>
              <a:rPr lang="en-US" sz="1600" b="1" i="1" kern="1200" dirty="0" smtClean="0">
                <a:solidFill>
                  <a:schemeClr val="tx1"/>
                </a:solidFill>
                <a:latin typeface="+mn-lt"/>
                <a:ea typeface="+mn-ea"/>
                <a:cs typeface="+mn-cs"/>
              </a:rPr>
              <a:t>(number))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(number + " is a fascinating number!"); </a:t>
            </a:r>
          </a:p>
          <a:p>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else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(number + " is NOT a fascinating number!");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scanner.close</a:t>
            </a:r>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Checks whether the input number is a fascinating number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a:t>
            </a:r>
            <a:r>
              <a:rPr lang="en-US" sz="1600" b="1" kern="1200" dirty="0" err="1" smtClean="0">
                <a:solidFill>
                  <a:schemeClr val="tx1"/>
                </a:solidFill>
                <a:latin typeface="+mn-lt"/>
                <a:ea typeface="+mn-ea"/>
                <a:cs typeface="+mn-cs"/>
              </a:rPr>
              <a:t>boolean</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isFascinatingNumber</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input) { </a:t>
            </a:r>
          </a:p>
          <a:p>
            <a:r>
              <a:rPr lang="en-US" sz="1600" kern="1200" dirty="0" smtClean="0">
                <a:solidFill>
                  <a:schemeClr val="tx1"/>
                </a:solidFill>
                <a:latin typeface="+mn-lt"/>
                <a:ea typeface="+mn-ea"/>
                <a:cs typeface="+mn-cs"/>
              </a:rPr>
              <a:t>        String </a:t>
            </a:r>
            <a:r>
              <a:rPr lang="en-US" sz="1600" kern="1200" dirty="0" err="1" smtClean="0">
                <a:solidFill>
                  <a:schemeClr val="tx1"/>
                </a:solidFill>
                <a:latin typeface="+mn-lt"/>
                <a:ea typeface="+mn-ea"/>
                <a:cs typeface="+mn-cs"/>
              </a:rPr>
              <a:t>sVal</a:t>
            </a:r>
            <a:r>
              <a:rPr lang="en-US" sz="1600" kern="1200" dirty="0" smtClean="0">
                <a:solidFill>
                  <a:schemeClr val="tx1"/>
                </a:solidFill>
                <a:latin typeface="+mn-lt"/>
                <a:ea typeface="+mn-ea"/>
                <a:cs typeface="+mn-cs"/>
              </a:rPr>
              <a:t> = "" + input + input * 2 + input * 3; </a:t>
            </a:r>
          </a:p>
          <a:p>
            <a:r>
              <a:rPr lang="en-US" sz="1600" kern="1200" dirty="0" smtClean="0">
                <a:solidFill>
                  <a:schemeClr val="tx1"/>
                </a:solidFill>
                <a:latin typeface="+mn-lt"/>
                <a:ea typeface="+mn-ea"/>
                <a:cs typeface="+mn-cs"/>
              </a:rPr>
              <a:t>        // check existence of 1 to 9 exactly once! </a:t>
            </a:r>
          </a:p>
          <a:p>
            <a:r>
              <a:rPr lang="nn-NO" sz="1600" kern="1200" dirty="0" smtClean="0">
                <a:solidFill>
                  <a:schemeClr val="tx1"/>
                </a:solidFill>
                <a:latin typeface="+mn-lt"/>
                <a:ea typeface="+mn-ea"/>
                <a:cs typeface="+mn-cs"/>
              </a:rPr>
              <a:t>        </a:t>
            </a:r>
            <a:r>
              <a:rPr lang="nn-NO" sz="1600" b="1" kern="1200" dirty="0" smtClean="0">
                <a:solidFill>
                  <a:schemeClr val="tx1"/>
                </a:solidFill>
                <a:latin typeface="+mn-lt"/>
                <a:ea typeface="+mn-ea"/>
                <a:cs typeface="+mn-cs"/>
              </a:rPr>
              <a:t>for (int i = 1; i &lt;= 9; i++) {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pos</a:t>
            </a:r>
            <a:r>
              <a:rPr lang="en-US" sz="1600" b="1" kern="1200" dirty="0" smtClean="0">
                <a:solidFill>
                  <a:schemeClr val="tx1"/>
                </a:solidFill>
                <a:latin typeface="+mn-lt"/>
                <a:ea typeface="+mn-ea"/>
                <a:cs typeface="+mn-cs"/>
              </a:rPr>
              <a:t> = </a:t>
            </a:r>
            <a:r>
              <a:rPr lang="en-US" sz="1600" b="1" kern="1200" dirty="0" err="1" smtClean="0">
                <a:solidFill>
                  <a:schemeClr val="tx1"/>
                </a:solidFill>
                <a:latin typeface="+mn-lt"/>
                <a:ea typeface="+mn-ea"/>
                <a:cs typeface="+mn-cs"/>
              </a:rPr>
              <a:t>sVal.indexOf</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 + ""); </a:t>
            </a:r>
          </a:p>
          <a:p>
            <a:r>
              <a:rPr lang="en-US" sz="1600" kern="1200" dirty="0" smtClean="0">
                <a:solidFill>
                  <a:schemeClr val="tx1"/>
                </a:solidFill>
                <a:latin typeface="+mn-lt"/>
                <a:ea typeface="+mn-ea"/>
                <a:cs typeface="+mn-cs"/>
              </a:rPr>
              <a:t>            // is digit missing?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a:t>
            </a:r>
            <a:r>
              <a:rPr lang="en-US" sz="1600" b="1" kern="1200" dirty="0" err="1" smtClean="0">
                <a:solidFill>
                  <a:schemeClr val="tx1"/>
                </a:solidFill>
                <a:latin typeface="+mn-lt"/>
                <a:ea typeface="+mn-ea"/>
                <a:cs typeface="+mn-cs"/>
              </a:rPr>
              <a:t>pos</a:t>
            </a:r>
            <a:r>
              <a:rPr lang="en-US" sz="1600" b="1" kern="1200" dirty="0" smtClean="0">
                <a:solidFill>
                  <a:schemeClr val="tx1"/>
                </a:solidFill>
                <a:latin typeface="+mn-lt"/>
                <a:ea typeface="+mn-ea"/>
                <a:cs typeface="+mn-cs"/>
              </a:rPr>
              <a:t> &lt; 0)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false; </a:t>
            </a:r>
          </a:p>
          <a:p>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else { </a:t>
            </a:r>
          </a:p>
          <a:p>
            <a:r>
              <a:rPr lang="en-US" sz="1600" kern="1200" dirty="0" smtClean="0">
                <a:solidFill>
                  <a:schemeClr val="tx1"/>
                </a:solidFill>
                <a:latin typeface="+mn-lt"/>
                <a:ea typeface="+mn-ea"/>
                <a:cs typeface="+mn-cs"/>
              </a:rPr>
              <a:t>                // Is there a duplicate digit?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a:t>
            </a:r>
            <a:r>
              <a:rPr lang="en-US" sz="1600" b="1" kern="1200" dirty="0" err="1" smtClean="0">
                <a:solidFill>
                  <a:schemeClr val="tx1"/>
                </a:solidFill>
                <a:latin typeface="+mn-lt"/>
                <a:ea typeface="+mn-ea"/>
                <a:cs typeface="+mn-cs"/>
              </a:rPr>
              <a:t>sVal.substring</a:t>
            </a:r>
            <a:r>
              <a:rPr lang="en-US" sz="1600" b="1" kern="1200" dirty="0" smtClean="0">
                <a:solidFill>
                  <a:schemeClr val="tx1"/>
                </a:solidFill>
                <a:latin typeface="+mn-lt"/>
                <a:ea typeface="+mn-ea"/>
                <a:cs typeface="+mn-cs"/>
              </a:rPr>
              <a:t>(pos+1).</a:t>
            </a:r>
            <a:r>
              <a:rPr lang="en-US" sz="1600" b="1" kern="1200" dirty="0" err="1" smtClean="0">
                <a:solidFill>
                  <a:schemeClr val="tx1"/>
                </a:solidFill>
                <a:latin typeface="+mn-lt"/>
                <a:ea typeface="+mn-ea"/>
                <a:cs typeface="+mn-cs"/>
              </a:rPr>
              <a:t>indexOf</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 + "") &gt;= 0)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false;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sVal</a:t>
            </a:r>
            <a:r>
              <a:rPr lang="en-US" sz="1600" b="1" i="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true;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 </a:t>
            </a: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50</a:t>
            </a:fld>
            <a:endParaRPr lang="en-US"/>
          </a:p>
        </p:txBody>
      </p:sp>
    </p:spTree>
    <p:extLst>
      <p:ext uri="{BB962C8B-B14F-4D97-AF65-F5344CB8AC3E}">
        <p14:creationId xmlns:p14="http://schemas.microsoft.com/office/powerpoint/2010/main" val="28876951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–52  (Triangle Can be Formed)</a:t>
            </a:r>
          </a:p>
          <a:p>
            <a:endParaRPr lang="en-IN" sz="1600" b="1" kern="1200" baseline="0" dirty="0" smtClean="0">
              <a:solidFill>
                <a:schemeClr val="tx1"/>
              </a:solidFill>
              <a:effectLst/>
              <a:latin typeface="+mn-lt"/>
              <a:ea typeface="+mn-ea"/>
              <a:cs typeface="+mn-cs"/>
            </a:endParaRPr>
          </a:p>
          <a:p>
            <a:r>
              <a:rPr lang="en-IN" sz="1600" b="1" kern="1200" baseline="0" dirty="0" smtClean="0">
                <a:solidFill>
                  <a:schemeClr val="tx1"/>
                </a:solidFill>
                <a:effectLst/>
                <a:latin typeface="+mn-lt"/>
                <a:ea typeface="+mn-ea"/>
                <a:cs typeface="+mn-cs"/>
              </a:rPr>
              <a:t>Sample Input -1 </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length of first side of triangle:</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Enter length of second side of triangle:</a:t>
            </a:r>
          </a:p>
          <a:p>
            <a:r>
              <a:rPr lang="en-US" sz="1600" kern="1200" dirty="0" smtClean="0">
                <a:solidFill>
                  <a:schemeClr val="tx1"/>
                </a:solidFill>
                <a:latin typeface="+mn-lt"/>
                <a:ea typeface="+mn-ea"/>
                <a:cs typeface="+mn-cs"/>
              </a:rPr>
              <a:t>4</a:t>
            </a:r>
          </a:p>
          <a:p>
            <a:r>
              <a:rPr lang="en-US" sz="1600" kern="1200" dirty="0" smtClean="0">
                <a:solidFill>
                  <a:schemeClr val="tx1"/>
                </a:solidFill>
                <a:latin typeface="+mn-lt"/>
                <a:ea typeface="+mn-ea"/>
                <a:cs typeface="+mn-cs"/>
              </a:rPr>
              <a:t>Enter length of third side of triangle:</a:t>
            </a:r>
          </a:p>
          <a:p>
            <a:r>
              <a:rPr lang="en-US" sz="1600" kern="1200" dirty="0" smtClean="0">
                <a:solidFill>
                  <a:schemeClr val="tx1"/>
                </a:solidFill>
                <a:latin typeface="+mn-lt"/>
                <a:ea typeface="+mn-ea"/>
                <a:cs typeface="+mn-cs"/>
              </a:rPr>
              <a:t>5</a:t>
            </a:r>
          </a:p>
          <a:p>
            <a:r>
              <a:rPr lang="en-US" sz="1600" b="1" kern="1200" dirty="0" smtClean="0">
                <a:solidFill>
                  <a:schemeClr val="tx1"/>
                </a:solidFill>
                <a:latin typeface="+mn-lt"/>
                <a:ea typeface="+mn-ea"/>
                <a:cs typeface="+mn-cs"/>
              </a:rPr>
              <a:t>Sample Output – 1</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Triangle can be formed</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Input – 2</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length of first side of triangle:</a:t>
            </a:r>
          </a:p>
          <a:p>
            <a:r>
              <a:rPr lang="en-US" sz="1600" kern="1200" dirty="0" smtClean="0">
                <a:solidFill>
                  <a:schemeClr val="tx1"/>
                </a:solidFill>
                <a:latin typeface="+mn-lt"/>
                <a:ea typeface="+mn-ea"/>
                <a:cs typeface="+mn-cs"/>
              </a:rPr>
              <a:t>2</a:t>
            </a:r>
          </a:p>
          <a:p>
            <a:r>
              <a:rPr lang="en-US" sz="1600" kern="1200" dirty="0" smtClean="0">
                <a:solidFill>
                  <a:schemeClr val="tx1"/>
                </a:solidFill>
                <a:latin typeface="+mn-lt"/>
                <a:ea typeface="+mn-ea"/>
                <a:cs typeface="+mn-cs"/>
              </a:rPr>
              <a:t>Enter length of second side of triangle:</a:t>
            </a:r>
          </a:p>
          <a:p>
            <a:r>
              <a:rPr lang="en-US" sz="1600" kern="1200" dirty="0" smtClean="0">
                <a:solidFill>
                  <a:schemeClr val="tx1"/>
                </a:solidFill>
                <a:latin typeface="+mn-lt"/>
                <a:ea typeface="+mn-ea"/>
                <a:cs typeface="+mn-cs"/>
              </a:rPr>
              <a:t>3</a:t>
            </a:r>
          </a:p>
          <a:p>
            <a:r>
              <a:rPr lang="en-US" sz="1600" kern="1200" dirty="0" smtClean="0">
                <a:solidFill>
                  <a:schemeClr val="tx1"/>
                </a:solidFill>
                <a:latin typeface="+mn-lt"/>
                <a:ea typeface="+mn-ea"/>
                <a:cs typeface="+mn-cs"/>
              </a:rPr>
              <a:t>Enter length of third side of triangle:</a:t>
            </a:r>
          </a:p>
          <a:p>
            <a:r>
              <a:rPr lang="en-US" sz="1600" kern="1200" dirty="0" smtClean="0">
                <a:solidFill>
                  <a:schemeClr val="tx1"/>
                </a:solidFill>
                <a:latin typeface="+mn-lt"/>
                <a:ea typeface="+mn-ea"/>
                <a:cs typeface="+mn-cs"/>
              </a:rPr>
              <a:t>5</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- 2</a:t>
            </a:r>
          </a:p>
          <a:p>
            <a:r>
              <a:rPr lang="en-US" sz="1600" kern="1200" dirty="0" smtClean="0">
                <a:solidFill>
                  <a:schemeClr val="tx1"/>
                </a:solidFill>
                <a:latin typeface="+mn-lt"/>
                <a:ea typeface="+mn-ea"/>
                <a:cs typeface="+mn-cs"/>
              </a:rPr>
              <a:t>Triangle cannot be formed!</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Coding Solution</a:t>
            </a:r>
          </a:p>
          <a:p>
            <a:r>
              <a:rPr lang="en-US" sz="1600" b="1" kern="1200" dirty="0" smtClean="0">
                <a:solidFill>
                  <a:schemeClr val="tx1"/>
                </a:solidFill>
                <a:latin typeface="+mn-lt"/>
                <a:ea typeface="+mn-ea"/>
                <a:cs typeface="+mn-cs"/>
              </a:rPr>
              <a:t>----------------------------------------------------------------</a:t>
            </a:r>
          </a:p>
          <a:p>
            <a:endParaRPr lang="en-US" sz="1600" b="1"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TriangleFormation</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Scanner </a:t>
            </a:r>
            <a:r>
              <a:rPr lang="en-US" sz="1600" u="sng" kern="1200" dirty="0" err="1" smtClean="0">
                <a:solidFill>
                  <a:schemeClr val="tx1"/>
                </a:solidFill>
                <a:latin typeface="+mn-lt"/>
                <a:ea typeface="+mn-ea"/>
                <a:cs typeface="+mn-cs"/>
              </a:rPr>
              <a:t>sn</a:t>
            </a:r>
            <a:r>
              <a:rPr lang="en-US" sz="1600" u="sng" kern="1200" dirty="0" smtClean="0">
                <a:solidFill>
                  <a:schemeClr val="tx1"/>
                </a:solidFill>
                <a:latin typeface="+mn-lt"/>
                <a:ea typeface="+mn-ea"/>
                <a:cs typeface="+mn-cs"/>
              </a:rPr>
              <a:t>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length of first side of triangle:");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double a = </a:t>
            </a:r>
            <a:r>
              <a:rPr lang="en-US" sz="1600" b="1" kern="1200" dirty="0" err="1" smtClean="0">
                <a:solidFill>
                  <a:schemeClr val="tx1"/>
                </a:solidFill>
                <a:latin typeface="+mn-lt"/>
                <a:ea typeface="+mn-ea"/>
                <a:cs typeface="+mn-cs"/>
              </a:rPr>
              <a:t>sn.nextDouble</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length of second side of triangle:");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double b = </a:t>
            </a:r>
            <a:r>
              <a:rPr lang="en-US" sz="1600" b="1" kern="1200" dirty="0" err="1" smtClean="0">
                <a:solidFill>
                  <a:schemeClr val="tx1"/>
                </a:solidFill>
                <a:latin typeface="+mn-lt"/>
                <a:ea typeface="+mn-ea"/>
                <a:cs typeface="+mn-cs"/>
              </a:rPr>
              <a:t>sn.nextDouble</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length of third side of triangle:");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double c = </a:t>
            </a:r>
            <a:r>
              <a:rPr lang="en-US" sz="1600" b="1" kern="1200" dirty="0" err="1" smtClean="0">
                <a:solidFill>
                  <a:schemeClr val="tx1"/>
                </a:solidFill>
                <a:latin typeface="+mn-lt"/>
                <a:ea typeface="+mn-ea"/>
                <a:cs typeface="+mn-cs"/>
              </a:rPr>
              <a:t>sn.nextDouble</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TriangleFormation</a:t>
            </a:r>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tf</a:t>
            </a:r>
            <a:r>
              <a:rPr lang="en-US" sz="1600" kern="1200" dirty="0" smtClean="0">
                <a:solidFill>
                  <a:schemeClr val="tx1"/>
                </a:solidFill>
                <a:latin typeface="+mn-lt"/>
                <a:ea typeface="+mn-ea"/>
                <a:cs typeface="+mn-cs"/>
              </a:rPr>
              <a:t>   = </a:t>
            </a:r>
            <a:r>
              <a:rPr lang="en-US" sz="1600" b="1" kern="1200" dirty="0" smtClean="0">
                <a:solidFill>
                  <a:schemeClr val="tx1"/>
                </a:solidFill>
                <a:latin typeface="+mn-lt"/>
                <a:ea typeface="+mn-ea"/>
                <a:cs typeface="+mn-cs"/>
              </a:rPr>
              <a:t>new </a:t>
            </a:r>
            <a:r>
              <a:rPr lang="en-US" sz="1600" b="1" kern="1200" dirty="0" err="1" smtClean="0">
                <a:solidFill>
                  <a:schemeClr val="tx1"/>
                </a:solidFill>
                <a:latin typeface="+mn-lt"/>
                <a:ea typeface="+mn-ea"/>
                <a:cs typeface="+mn-cs"/>
              </a:rPr>
              <a:t>TriangleFormation</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tf.isTriangleValid</a:t>
            </a:r>
            <a:r>
              <a:rPr lang="en-US" sz="1600" b="1" kern="1200" dirty="0" smtClean="0">
                <a:solidFill>
                  <a:schemeClr val="tx1"/>
                </a:solidFill>
                <a:latin typeface="+mn-lt"/>
                <a:ea typeface="+mn-ea"/>
                <a:cs typeface="+mn-cs"/>
              </a:rPr>
              <a:t>(a, b, c))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("Triangle can be formed");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 { </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("Triangle cannot be formed!");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private </a:t>
            </a:r>
            <a:r>
              <a:rPr lang="en-US" sz="1600" b="1" kern="1200" dirty="0" err="1" smtClean="0">
                <a:solidFill>
                  <a:schemeClr val="tx1"/>
                </a:solidFill>
                <a:latin typeface="+mn-lt"/>
                <a:ea typeface="+mn-ea"/>
                <a:cs typeface="+mn-cs"/>
              </a:rPr>
              <a:t>boolean</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isTriangleValid</a:t>
            </a:r>
            <a:r>
              <a:rPr lang="en-US" sz="1600" b="1" kern="1200" dirty="0" smtClean="0">
                <a:solidFill>
                  <a:schemeClr val="tx1"/>
                </a:solidFill>
                <a:latin typeface="+mn-lt"/>
                <a:ea typeface="+mn-ea"/>
                <a:cs typeface="+mn-cs"/>
              </a:rPr>
              <a:t>(double a, double b, double c)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a:t>
            </a:r>
            <a:r>
              <a:rPr lang="en-US" sz="1600" b="1" kern="1200" dirty="0" err="1" smtClean="0">
                <a:solidFill>
                  <a:schemeClr val="tx1"/>
                </a:solidFill>
                <a:latin typeface="+mn-lt"/>
                <a:ea typeface="+mn-ea"/>
                <a:cs typeface="+mn-cs"/>
              </a:rPr>
              <a:t>a+b</a:t>
            </a:r>
            <a:r>
              <a:rPr lang="en-US" sz="1600" b="1" kern="1200" dirty="0" smtClean="0">
                <a:solidFill>
                  <a:schemeClr val="tx1"/>
                </a:solidFill>
                <a:latin typeface="+mn-lt"/>
                <a:ea typeface="+mn-ea"/>
                <a:cs typeface="+mn-cs"/>
              </a:rPr>
              <a:t>)&gt;c &amp;&amp; (</a:t>
            </a:r>
            <a:r>
              <a:rPr lang="en-US" sz="1600" b="1" kern="1200" dirty="0" err="1" smtClean="0">
                <a:solidFill>
                  <a:schemeClr val="tx1"/>
                </a:solidFill>
                <a:latin typeface="+mn-lt"/>
                <a:ea typeface="+mn-ea"/>
                <a:cs typeface="+mn-cs"/>
              </a:rPr>
              <a:t>a+c</a:t>
            </a:r>
            <a:r>
              <a:rPr lang="en-US" sz="1600" b="1" kern="1200" dirty="0" smtClean="0">
                <a:solidFill>
                  <a:schemeClr val="tx1"/>
                </a:solidFill>
                <a:latin typeface="+mn-lt"/>
                <a:ea typeface="+mn-ea"/>
                <a:cs typeface="+mn-cs"/>
              </a:rPr>
              <a:t>)&gt;b &amp;&amp; (</a:t>
            </a:r>
            <a:r>
              <a:rPr lang="en-US" sz="1600" b="1" kern="1200" dirty="0" err="1" smtClean="0">
                <a:solidFill>
                  <a:schemeClr val="tx1"/>
                </a:solidFill>
                <a:latin typeface="+mn-lt"/>
                <a:ea typeface="+mn-ea"/>
                <a:cs typeface="+mn-cs"/>
              </a:rPr>
              <a:t>b+c</a:t>
            </a:r>
            <a:r>
              <a:rPr lang="en-US" sz="1600" b="1" kern="1200" dirty="0" smtClean="0">
                <a:solidFill>
                  <a:schemeClr val="tx1"/>
                </a:solidFill>
                <a:latin typeface="+mn-lt"/>
                <a:ea typeface="+mn-ea"/>
                <a:cs typeface="+mn-cs"/>
              </a:rPr>
              <a:t>)&gt;a)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true;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 {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false;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 </a:t>
            </a:r>
          </a:p>
          <a:p>
            <a:r>
              <a:rPr lang="en-US" sz="1600" kern="1200" dirty="0" smtClean="0">
                <a:solidFill>
                  <a:schemeClr val="tx1"/>
                </a:solidFill>
                <a:latin typeface="+mn-lt"/>
                <a:ea typeface="+mn-ea"/>
                <a:cs typeface="+mn-cs"/>
              </a:rPr>
              <a:t>} </a:t>
            </a:r>
          </a:p>
          <a:p>
            <a:endParaRPr lang="en-US" sz="1600" b="1"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51</a:t>
            </a:fld>
            <a:endParaRPr lang="en-US"/>
          </a:p>
        </p:txBody>
      </p:sp>
    </p:spTree>
    <p:extLst>
      <p:ext uri="{BB962C8B-B14F-4D97-AF65-F5344CB8AC3E}">
        <p14:creationId xmlns:p14="http://schemas.microsoft.com/office/powerpoint/2010/main" val="64222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–5  (My Birth Month)</a:t>
            </a:r>
          </a:p>
          <a:p>
            <a:endParaRPr lang="en-IN" sz="1600" b="1" kern="1200" baseline="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Input consists of a single integer between 1 to 12.</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Refer sample output for details.</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Birth Month:</a:t>
            </a:r>
          </a:p>
          <a:p>
            <a:r>
              <a:rPr lang="en-US" sz="1600" kern="1200" dirty="0" smtClean="0">
                <a:solidFill>
                  <a:schemeClr val="tx1"/>
                </a:solidFill>
                <a:latin typeface="+mn-lt"/>
                <a:ea typeface="+mn-ea"/>
                <a:cs typeface="+mn-cs"/>
              </a:rPr>
              <a:t>3</a:t>
            </a:r>
          </a:p>
          <a:p>
            <a:r>
              <a:rPr lang="en-GB" sz="1600" b="1" kern="1200" dirty="0" smtClean="0">
                <a:solidFill>
                  <a:schemeClr val="tx1"/>
                </a:solidFill>
                <a:effectLst/>
                <a:latin typeface="+mn-lt"/>
                <a:ea typeface="+mn-ea"/>
                <a:cs typeface="+mn-cs"/>
              </a:rPr>
              <a:t>Sample Output 1:</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Your birthday is in March</a:t>
            </a:r>
          </a:p>
          <a:p>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Input 2:</a:t>
            </a:r>
          </a:p>
          <a:p>
            <a:r>
              <a:rPr lang="en-US" sz="1600" kern="1200" dirty="0" smtClean="0">
                <a:solidFill>
                  <a:schemeClr val="tx1"/>
                </a:solidFill>
                <a:latin typeface="+mn-lt"/>
                <a:ea typeface="+mn-ea"/>
                <a:cs typeface="+mn-cs"/>
              </a:rPr>
              <a:t>Enter Birth Month:</a:t>
            </a:r>
          </a:p>
          <a:p>
            <a:r>
              <a:rPr lang="en-US" sz="1600" kern="1200" dirty="0" smtClean="0">
                <a:solidFill>
                  <a:schemeClr val="tx1"/>
                </a:solidFill>
                <a:latin typeface="+mn-lt"/>
                <a:ea typeface="+mn-ea"/>
                <a:cs typeface="+mn-cs"/>
              </a:rPr>
              <a:t>8</a:t>
            </a:r>
          </a:p>
          <a:p>
            <a:r>
              <a:rPr lang="en-US" sz="1600" b="1" kern="1200" dirty="0" smtClean="0">
                <a:solidFill>
                  <a:schemeClr val="tx1"/>
                </a:solidFill>
                <a:latin typeface="+mn-lt"/>
                <a:ea typeface="+mn-ea"/>
                <a:cs typeface="+mn-cs"/>
              </a:rPr>
              <a:t>Sample </a:t>
            </a:r>
            <a:r>
              <a:rPr lang="en-US" sz="1600" b="1" kern="1200" dirty="0" err="1" smtClean="0">
                <a:solidFill>
                  <a:schemeClr val="tx1"/>
                </a:solidFill>
                <a:latin typeface="+mn-lt"/>
                <a:ea typeface="+mn-ea"/>
                <a:cs typeface="+mn-cs"/>
              </a:rPr>
              <a:t>Outupt</a:t>
            </a:r>
            <a:r>
              <a:rPr lang="en-US" sz="1600" b="1" kern="1200" dirty="0" smtClean="0">
                <a:solidFill>
                  <a:schemeClr val="tx1"/>
                </a:solidFill>
                <a:latin typeface="+mn-lt"/>
                <a:ea typeface="+mn-ea"/>
                <a:cs typeface="+mn-cs"/>
              </a:rPr>
              <a:t> 2:</a:t>
            </a:r>
          </a:p>
          <a:p>
            <a:r>
              <a:rPr lang="en-US" sz="1600" kern="1200" dirty="0" smtClean="0">
                <a:solidFill>
                  <a:schemeClr val="tx1"/>
                </a:solidFill>
                <a:latin typeface="+mn-lt"/>
                <a:ea typeface="+mn-ea"/>
                <a:cs typeface="+mn-cs"/>
              </a:rPr>
              <a:t> Your Birthday is in August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Input 3</a:t>
            </a:r>
          </a:p>
          <a:p>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Enter Birth Month:</a:t>
            </a:r>
          </a:p>
          <a:p>
            <a:r>
              <a:rPr lang="en-US" sz="1600" kern="1200" dirty="0" smtClean="0">
                <a:solidFill>
                  <a:schemeClr val="tx1"/>
                </a:solidFill>
                <a:latin typeface="+mn-lt"/>
                <a:ea typeface="+mn-ea"/>
                <a:cs typeface="+mn-cs"/>
              </a:rPr>
              <a:t>18</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Sample Output 3</a:t>
            </a:r>
          </a:p>
          <a:p>
            <a:r>
              <a:rPr lang="en-US" sz="1600" kern="1200" dirty="0" smtClean="0">
                <a:solidFill>
                  <a:schemeClr val="tx1"/>
                </a:solidFill>
                <a:latin typeface="+mn-lt"/>
                <a:ea typeface="+mn-ea"/>
                <a:cs typeface="+mn-cs"/>
              </a:rPr>
              <a:t> Invalid Month</a:t>
            </a:r>
          </a:p>
          <a:p>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Code Solution</a:t>
            </a:r>
          </a:p>
          <a:p>
            <a:r>
              <a:rPr lang="en-US" sz="1600" b="1" kern="1200" dirty="0" smtClean="0">
                <a:solidFill>
                  <a:schemeClr val="tx1"/>
                </a:solidFill>
                <a:latin typeface="+mn-lt"/>
                <a:ea typeface="+mn-ea"/>
                <a:cs typeface="+mn-cs"/>
              </a:rPr>
              <a:t>-------------------------------------------------</a:t>
            </a:r>
          </a:p>
          <a:p>
            <a:endParaRPr lang="en-US" sz="1600" b="1"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BirthMonth</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endParaRPr lang="en-US" sz="1600" kern="1200" dirty="0" smtClean="0">
              <a:solidFill>
                <a:schemeClr val="tx1"/>
              </a:solidFill>
              <a:latin typeface="+mn-lt"/>
              <a:ea typeface="+mn-ea"/>
              <a:cs typeface="+mn-cs"/>
            </a:endParaRP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Birth Month:");</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month=</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switch(month)</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case 1:</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("Your Birthday is in January");</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2:</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February");</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3:</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March");</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4:</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April");</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5:</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May");</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6:</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June");</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7:</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July");</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8:</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August");</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9:</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September");</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10:</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October");</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11:</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November");</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12:</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Your Birthday is in December");</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default: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 Invalid Month");</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b="1" kern="1200" dirty="0" smtClean="0">
              <a:solidFill>
                <a:schemeClr val="tx1"/>
              </a:solidFill>
              <a:latin typeface="+mn-lt"/>
              <a:ea typeface="+mn-ea"/>
              <a:cs typeface="+mn-cs"/>
            </a:endParaRPr>
          </a:p>
          <a:p>
            <a:endParaRPr lang="en-GB" sz="16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7</a:t>
            </a:fld>
            <a:endParaRPr lang="en-US"/>
          </a:p>
        </p:txBody>
      </p:sp>
    </p:spTree>
    <p:extLst>
      <p:ext uri="{BB962C8B-B14F-4D97-AF65-F5344CB8AC3E}">
        <p14:creationId xmlns:p14="http://schemas.microsoft.com/office/powerpoint/2010/main" val="1993417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–6  (Simple Calculator)</a:t>
            </a:r>
          </a:p>
          <a:p>
            <a:endParaRPr lang="en-IN" sz="1600" b="1" kern="1200" baseline="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first line of the input consists of an integer which corresponds to a. The second line of the input consists of a character which corresponds to the operator. The third line of the input consists of an integer which corresponds to b respectively.</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Output consists of a single line displaying</a:t>
            </a:r>
            <a:r>
              <a:rPr lang="en-GB" sz="1600" kern="1200" baseline="0" dirty="0" smtClean="0">
                <a:solidFill>
                  <a:schemeClr val="tx1"/>
                </a:solidFill>
                <a:effectLst/>
                <a:latin typeface="+mn-lt"/>
                <a:ea typeface="+mn-ea"/>
                <a:cs typeface="+mn-cs"/>
              </a:rPr>
              <a:t> the result of the operation.</a:t>
            </a:r>
          </a:p>
          <a:p>
            <a:endParaRPr lang="en-GB"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Refer to sample output for details.</a:t>
            </a:r>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5</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Output 1:</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sum is 8</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Input 2:</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7</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6</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Output 2:</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difference is 1</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Input 3:</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4</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Output 3:</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product is 12</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Input 4:</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12</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3</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Output 4:</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The quotient is 4</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Input 5:</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4</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&amp;</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2</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GB" sz="1600" b="1" kern="1200" dirty="0" smtClean="0">
                <a:solidFill>
                  <a:schemeClr val="tx1"/>
                </a:solidFill>
                <a:effectLst/>
                <a:latin typeface="+mn-lt"/>
                <a:ea typeface="+mn-ea"/>
                <a:cs typeface="+mn-cs"/>
              </a:rPr>
              <a:t>Sample Output 5:</a:t>
            </a:r>
            <a:endParaRPr lang="en-US" sz="1600" kern="1200" dirty="0" smtClean="0">
              <a:solidFill>
                <a:schemeClr val="tx1"/>
              </a:solidFill>
              <a:effectLst/>
              <a:latin typeface="+mn-lt"/>
              <a:ea typeface="+mn-ea"/>
              <a:cs typeface="+mn-cs"/>
            </a:endParaRPr>
          </a:p>
          <a:p>
            <a:r>
              <a:rPr lang="en-GB" sz="1600" kern="1200" dirty="0" smtClean="0">
                <a:solidFill>
                  <a:schemeClr val="tx1"/>
                </a:solidFill>
                <a:effectLst/>
                <a:latin typeface="+mn-lt"/>
                <a:ea typeface="+mn-ea"/>
                <a:cs typeface="+mn-cs"/>
              </a:rPr>
              <a:t>Operation</a:t>
            </a:r>
            <a:r>
              <a:rPr lang="en-GB" sz="1600" kern="1200" baseline="0" dirty="0" smtClean="0">
                <a:solidFill>
                  <a:schemeClr val="tx1"/>
                </a:solidFill>
                <a:effectLst/>
                <a:latin typeface="+mn-lt"/>
                <a:ea typeface="+mn-ea"/>
                <a:cs typeface="+mn-cs"/>
              </a:rPr>
              <a:t> Not Supported</a:t>
            </a:r>
          </a:p>
          <a:p>
            <a:endParaRPr lang="en-GB" sz="1600" kern="1200" baseline="0" dirty="0" smtClean="0">
              <a:solidFill>
                <a:schemeClr val="tx1"/>
              </a:solidFill>
              <a:effectLst/>
              <a:latin typeface="+mn-lt"/>
              <a:ea typeface="+mn-ea"/>
              <a:cs typeface="+mn-cs"/>
            </a:endParaRPr>
          </a:p>
          <a:p>
            <a:r>
              <a:rPr lang="en-GB" sz="1600" kern="1200" baseline="0" dirty="0" smtClean="0">
                <a:solidFill>
                  <a:schemeClr val="tx1"/>
                </a:solidFill>
                <a:effectLst/>
                <a:latin typeface="+mn-lt"/>
                <a:ea typeface="+mn-ea"/>
                <a:cs typeface="+mn-cs"/>
              </a:rPr>
              <a:t>----------------------------------------------------------------------------</a:t>
            </a:r>
          </a:p>
          <a:p>
            <a:r>
              <a:rPr lang="en-GB" sz="1600" kern="1200" baseline="0" dirty="0" smtClean="0">
                <a:solidFill>
                  <a:schemeClr val="tx1"/>
                </a:solidFill>
                <a:effectLst/>
                <a:latin typeface="+mn-lt"/>
                <a:ea typeface="+mn-ea"/>
                <a:cs typeface="+mn-cs"/>
              </a:rPr>
              <a:t>Coding Solution</a:t>
            </a:r>
          </a:p>
          <a:p>
            <a:r>
              <a:rPr lang="en-GB" sz="1600" kern="1200" baseline="0" dirty="0" smtClean="0">
                <a:solidFill>
                  <a:schemeClr val="tx1"/>
                </a:solidFill>
                <a:effectLst/>
                <a:latin typeface="+mn-lt"/>
                <a:ea typeface="+mn-ea"/>
                <a:cs typeface="+mn-cs"/>
              </a:rPr>
              <a:t>---------------------------------------------------------------------------</a:t>
            </a:r>
          </a:p>
          <a:p>
            <a:endParaRPr lang="en-US" sz="1600" kern="120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SimpleCalculator</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num1,num2,result;</a:t>
            </a:r>
          </a:p>
          <a:p>
            <a:r>
              <a:rPr lang="en-US" sz="1600" b="1" kern="1200" dirty="0" smtClean="0">
                <a:solidFill>
                  <a:schemeClr val="tx1"/>
                </a:solidFill>
                <a:latin typeface="+mn-lt"/>
                <a:ea typeface="+mn-ea"/>
                <a:cs typeface="+mn-cs"/>
              </a:rPr>
              <a:t>char operator;</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num1=</a:t>
            </a:r>
            <a:r>
              <a:rPr lang="en-US" sz="1600" kern="1200" dirty="0" err="1" smtClean="0">
                <a:solidFill>
                  <a:schemeClr val="tx1"/>
                </a:solidFill>
                <a:latin typeface="+mn-lt"/>
                <a:ea typeface="+mn-ea"/>
                <a:cs typeface="+mn-cs"/>
              </a:rPr>
              <a:t>sc.nextInt</a:t>
            </a:r>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operator=</a:t>
            </a:r>
            <a:r>
              <a:rPr lang="en-US" sz="1600" kern="1200" dirty="0" err="1" smtClean="0">
                <a:solidFill>
                  <a:schemeClr val="tx1"/>
                </a:solidFill>
                <a:latin typeface="+mn-lt"/>
                <a:ea typeface="+mn-ea"/>
                <a:cs typeface="+mn-cs"/>
              </a:rPr>
              <a:t>sc.next</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charAt</a:t>
            </a:r>
            <a:r>
              <a:rPr lang="en-US" sz="1600" kern="1200" dirty="0" smtClean="0">
                <a:solidFill>
                  <a:schemeClr val="tx1"/>
                </a:solidFill>
                <a:latin typeface="+mn-lt"/>
                <a:ea typeface="+mn-ea"/>
                <a:cs typeface="+mn-cs"/>
              </a:rPr>
              <a:t>(0);</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num2=</a:t>
            </a:r>
            <a:r>
              <a:rPr lang="en-US" sz="1600" kern="1200" dirty="0" err="1" smtClean="0">
                <a:solidFill>
                  <a:schemeClr val="tx1"/>
                </a:solidFill>
                <a:latin typeface="+mn-lt"/>
                <a:ea typeface="+mn-ea"/>
                <a:cs typeface="+mn-cs"/>
              </a:rPr>
              <a:t>sc.nextInt</a:t>
            </a:r>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switch(operator)</a:t>
            </a:r>
          </a:p>
          <a:p>
            <a:r>
              <a:rPr lang="en-US" sz="1600"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case '+' :</a:t>
            </a:r>
          </a:p>
          <a:p>
            <a:r>
              <a:rPr lang="en-US" sz="1600" kern="1200" dirty="0" smtClean="0">
                <a:solidFill>
                  <a:schemeClr val="tx1"/>
                </a:solidFill>
                <a:latin typeface="+mn-lt"/>
                <a:ea typeface="+mn-ea"/>
                <a:cs typeface="+mn-cs"/>
              </a:rPr>
              <a:t>result=num1+num2;</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sum is "+result);</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 :</a:t>
            </a:r>
          </a:p>
          <a:p>
            <a:r>
              <a:rPr lang="en-US" sz="1600" kern="1200" dirty="0" smtClean="0">
                <a:solidFill>
                  <a:schemeClr val="tx1"/>
                </a:solidFill>
                <a:latin typeface="+mn-lt"/>
                <a:ea typeface="+mn-ea"/>
                <a:cs typeface="+mn-cs"/>
              </a:rPr>
              <a:t>result=num1-num2;</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difference is "+result);</a:t>
            </a:r>
          </a:p>
          <a:p>
            <a:r>
              <a:rPr lang="en-US" sz="1600" b="1" kern="1200" dirty="0" smtClean="0">
                <a:solidFill>
                  <a:schemeClr val="tx1"/>
                </a:solidFill>
                <a:latin typeface="+mn-lt"/>
                <a:ea typeface="+mn-ea"/>
                <a:cs typeface="+mn-cs"/>
              </a:rPr>
              <a:t>break;</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case '*':</a:t>
            </a:r>
          </a:p>
          <a:p>
            <a:r>
              <a:rPr lang="en-US" sz="1600" kern="1200" dirty="0" smtClean="0">
                <a:solidFill>
                  <a:schemeClr val="tx1"/>
                </a:solidFill>
                <a:latin typeface="+mn-lt"/>
                <a:ea typeface="+mn-ea"/>
                <a:cs typeface="+mn-cs"/>
              </a:rPr>
              <a:t>result=num1*num2;</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multiplication is "+result);</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case '/' :</a:t>
            </a:r>
          </a:p>
          <a:p>
            <a:r>
              <a:rPr lang="en-US" sz="1600" kern="1200" dirty="0" smtClean="0">
                <a:solidFill>
                  <a:schemeClr val="tx1"/>
                </a:solidFill>
                <a:latin typeface="+mn-lt"/>
                <a:ea typeface="+mn-ea"/>
                <a:cs typeface="+mn-cs"/>
              </a:rPr>
              <a:t>result=num1/num2;</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("The Division is "+result);</a:t>
            </a:r>
          </a:p>
          <a:p>
            <a:r>
              <a:rPr lang="en-US" sz="1600" b="1" kern="1200" dirty="0" smtClean="0">
                <a:solidFill>
                  <a:schemeClr val="tx1"/>
                </a:solidFill>
                <a:latin typeface="+mn-lt"/>
                <a:ea typeface="+mn-ea"/>
                <a:cs typeface="+mn-cs"/>
              </a:rPr>
              <a:t>break;</a:t>
            </a:r>
          </a:p>
          <a:p>
            <a:r>
              <a:rPr lang="en-US" sz="1600" b="1" kern="1200" dirty="0" smtClean="0">
                <a:solidFill>
                  <a:schemeClr val="tx1"/>
                </a:solidFill>
                <a:latin typeface="+mn-lt"/>
                <a:ea typeface="+mn-ea"/>
                <a:cs typeface="+mn-cs"/>
              </a:rPr>
              <a:t>default: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("Operation Not supported");</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effectLst/>
              <a:latin typeface="+mn-lt"/>
              <a:ea typeface="+mn-ea"/>
              <a:cs typeface="+mn-cs"/>
            </a:endParaRPr>
          </a:p>
          <a:p>
            <a:endParaRPr lang="en-US" sz="1600" kern="1200" dirty="0" smtClean="0">
              <a:solidFill>
                <a:schemeClr val="tx1"/>
              </a:solidFill>
              <a:effectLst/>
              <a:latin typeface="+mn-lt"/>
              <a:ea typeface="+mn-ea"/>
              <a:cs typeface="+mn-cs"/>
            </a:endParaRPr>
          </a:p>
          <a:p>
            <a:endParaRPr lang="en-IN" sz="1600" b="1"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8</a:t>
            </a:fld>
            <a:endParaRPr lang="en-US"/>
          </a:p>
        </p:txBody>
      </p:sp>
    </p:spTree>
    <p:extLst>
      <p:ext uri="{BB962C8B-B14F-4D97-AF65-F5344CB8AC3E}">
        <p14:creationId xmlns:p14="http://schemas.microsoft.com/office/powerpoint/2010/main" val="2727045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–7  (Who are going for Battle)</a:t>
            </a:r>
          </a:p>
          <a:p>
            <a:endParaRPr lang="en-IN" sz="1600" b="1" kern="1200" baseline="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2 integers. The first integer corresponds to a and the second integer corresponds to b.</a:t>
            </a:r>
          </a:p>
          <a:p>
            <a:r>
              <a:rPr lang="en-IN" sz="1600" kern="1200" dirty="0" smtClean="0">
                <a:solidFill>
                  <a:schemeClr val="tx1"/>
                </a:solidFill>
                <a:effectLst/>
                <a:latin typeface="+mn-lt"/>
                <a:ea typeface="+mn-ea"/>
                <a:cs typeface="+mn-cs"/>
              </a:rPr>
              <a:t/>
            </a:r>
            <a:br>
              <a:rPr lang="en-IN" sz="1600" kern="1200" dirty="0" smtClean="0">
                <a:solidFill>
                  <a:schemeClr val="tx1"/>
                </a:solidFill>
                <a:effectLst/>
                <a:latin typeface="+mn-lt"/>
                <a:ea typeface="+mn-ea"/>
                <a:cs typeface="+mn-cs"/>
              </a:rPr>
            </a:br>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Refer Sample Input and Output for formatting specifications.</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r>
            <a:br>
              <a:rPr lang="en-IN" sz="1600" kern="1200" dirty="0" smtClean="0">
                <a:solidFill>
                  <a:schemeClr val="tx1"/>
                </a:solidFill>
                <a:effectLst/>
                <a:latin typeface="+mn-lt"/>
                <a:ea typeface="+mn-ea"/>
                <a:cs typeface="+mn-cs"/>
              </a:rPr>
            </a:br>
            <a:endParaRPr lang="en-IN"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a:t>
            </a:r>
            <a:r>
              <a:rPr lang="en-IN" sz="1600" b="1" kern="1200" baseline="0" dirty="0" smtClean="0">
                <a:solidFill>
                  <a:schemeClr val="tx1"/>
                </a:solidFill>
                <a:effectLst/>
                <a:latin typeface="+mn-lt"/>
                <a:ea typeface="+mn-ea"/>
                <a:cs typeface="+mn-cs"/>
              </a:rPr>
              <a:t> – 1</a:t>
            </a:r>
          </a:p>
          <a:p>
            <a:endParaRPr lang="en-IN" sz="1600" b="1" kern="1200" baseline="0" dirty="0" smtClean="0">
              <a:solidFill>
                <a:schemeClr val="tx1"/>
              </a:solidFill>
              <a:effectLst/>
              <a:latin typeface="+mn-lt"/>
              <a:ea typeface="+mn-ea"/>
              <a:cs typeface="+mn-cs"/>
            </a:endParaRPr>
          </a:p>
          <a:p>
            <a:r>
              <a:rPr lang="en-US" sz="1600" kern="1200" dirty="0" smtClean="0">
                <a:solidFill>
                  <a:schemeClr val="tx1"/>
                </a:solidFill>
                <a:latin typeface="+mn-lt"/>
                <a:ea typeface="+mn-ea"/>
                <a:cs typeface="+mn-cs"/>
              </a:rPr>
              <a:t>Enter first number:</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Enter last number:</a:t>
            </a:r>
          </a:p>
          <a:p>
            <a:r>
              <a:rPr lang="en-US" sz="1600" kern="1200" dirty="0" smtClean="0">
                <a:solidFill>
                  <a:schemeClr val="tx1"/>
                </a:solidFill>
                <a:latin typeface="+mn-lt"/>
                <a:ea typeface="+mn-ea"/>
                <a:cs typeface="+mn-cs"/>
              </a:rPr>
              <a:t>12</a:t>
            </a:r>
          </a:p>
          <a:p>
            <a:r>
              <a:rPr lang="en-US" sz="1600" b="1" kern="1200" dirty="0" smtClean="0">
                <a:solidFill>
                  <a:schemeClr val="tx1"/>
                </a:solidFill>
                <a:latin typeface="+mn-lt"/>
                <a:ea typeface="+mn-ea"/>
                <a:cs typeface="+mn-cs"/>
              </a:rPr>
              <a:t>Sample Output 1</a:t>
            </a:r>
          </a:p>
          <a:p>
            <a:r>
              <a:rPr lang="en-US" sz="1600" kern="1200" dirty="0" smtClean="0">
                <a:solidFill>
                  <a:schemeClr val="tx1"/>
                </a:solidFill>
                <a:latin typeface="+mn-lt"/>
                <a:ea typeface="+mn-ea"/>
                <a:cs typeface="+mn-cs"/>
              </a:rPr>
              <a:t>7</a:t>
            </a:r>
          </a:p>
          <a:p>
            <a:r>
              <a:rPr lang="en-US" sz="1600" kern="1200" dirty="0" smtClean="0">
                <a:solidFill>
                  <a:schemeClr val="tx1"/>
                </a:solidFill>
                <a:latin typeface="+mn-lt"/>
                <a:ea typeface="+mn-ea"/>
                <a:cs typeface="+mn-cs"/>
              </a:rPr>
              <a:t>8</a:t>
            </a:r>
          </a:p>
          <a:p>
            <a:r>
              <a:rPr lang="en-US" sz="1600" kern="1200" dirty="0" smtClean="0">
                <a:solidFill>
                  <a:schemeClr val="tx1"/>
                </a:solidFill>
                <a:latin typeface="+mn-lt"/>
                <a:ea typeface="+mn-ea"/>
                <a:cs typeface="+mn-cs"/>
              </a:rPr>
              <a:t>9</a:t>
            </a:r>
          </a:p>
          <a:p>
            <a:r>
              <a:rPr lang="en-US" sz="1600" kern="1200" dirty="0" smtClean="0">
                <a:solidFill>
                  <a:schemeClr val="tx1"/>
                </a:solidFill>
                <a:latin typeface="+mn-lt"/>
                <a:ea typeface="+mn-ea"/>
                <a:cs typeface="+mn-cs"/>
              </a:rPr>
              <a:t>10</a:t>
            </a:r>
          </a:p>
          <a:p>
            <a:r>
              <a:rPr lang="en-US" sz="1600" kern="1200" dirty="0" smtClean="0">
                <a:solidFill>
                  <a:schemeClr val="tx1"/>
                </a:solidFill>
                <a:latin typeface="+mn-lt"/>
                <a:ea typeface="+mn-ea"/>
                <a:cs typeface="+mn-cs"/>
              </a:rPr>
              <a:t>11</a:t>
            </a:r>
          </a:p>
          <a:p>
            <a:r>
              <a:rPr lang="en-US" sz="1600" kern="1200" dirty="0" smtClean="0">
                <a:solidFill>
                  <a:schemeClr val="tx1"/>
                </a:solidFill>
                <a:latin typeface="+mn-lt"/>
                <a:ea typeface="+mn-ea"/>
                <a:cs typeface="+mn-cs"/>
              </a:rPr>
              <a:t>12</a:t>
            </a:r>
          </a:p>
          <a:p>
            <a:endParaRPr lang="en-IN" sz="1600" b="1"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a:t>
            </a:r>
          </a:p>
          <a:p>
            <a:r>
              <a:rPr lang="en-IN" sz="1600" b="1" kern="1200" dirty="0" smtClean="0">
                <a:solidFill>
                  <a:schemeClr val="tx1"/>
                </a:solidFill>
                <a:effectLst/>
                <a:latin typeface="+mn-lt"/>
                <a:ea typeface="+mn-ea"/>
                <a:cs typeface="+mn-cs"/>
              </a:rPr>
              <a:t>Code Solution</a:t>
            </a:r>
          </a:p>
          <a:p>
            <a:r>
              <a:rPr lang="en-IN" sz="1600" b="1" kern="1200" dirty="0" smtClean="0">
                <a:solidFill>
                  <a:schemeClr val="tx1"/>
                </a:solidFill>
                <a:effectLst/>
                <a:latin typeface="+mn-lt"/>
                <a:ea typeface="+mn-ea"/>
                <a:cs typeface="+mn-cs"/>
              </a:rPr>
              <a:t>--------------------------------------------------------</a:t>
            </a: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a:t>
            </a:r>
            <a:r>
              <a:rPr lang="en-US" sz="1600" b="1" kern="1200" dirty="0" smtClean="0">
                <a:solidFill>
                  <a:schemeClr val="tx1"/>
                </a:solidFill>
                <a:latin typeface="+mn-lt"/>
                <a:ea typeface="+mn-ea"/>
                <a:cs typeface="+mn-cs"/>
              </a:rPr>
              <a:t>.*;</a:t>
            </a:r>
          </a:p>
          <a:p>
            <a:r>
              <a:rPr lang="en-US" sz="1600" b="1" kern="1200" dirty="0" smtClean="0">
                <a:solidFill>
                  <a:schemeClr val="tx1"/>
                </a:solidFill>
                <a:latin typeface="+mn-lt"/>
                <a:ea typeface="+mn-ea"/>
                <a:cs typeface="+mn-cs"/>
              </a:rPr>
              <a:t>public class </a:t>
            </a:r>
            <a:r>
              <a:rPr lang="en-US" sz="1600" b="1" kern="1200" dirty="0" err="1" smtClean="0">
                <a:solidFill>
                  <a:schemeClr val="tx1"/>
                </a:solidFill>
                <a:latin typeface="+mn-lt"/>
                <a:ea typeface="+mn-ea"/>
                <a:cs typeface="+mn-cs"/>
              </a:rPr>
              <a:t>NumbersInBetween</a:t>
            </a:r>
            <a:r>
              <a:rPr lang="en-US" sz="1600" b="1"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first number:");</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first=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last number:");</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last=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first;i</a:t>
            </a:r>
            <a:r>
              <a:rPr lang="en-US" sz="1600" b="1" kern="1200" dirty="0" smtClean="0">
                <a:solidFill>
                  <a:schemeClr val="tx1"/>
                </a:solidFill>
                <a:latin typeface="+mn-lt"/>
                <a:ea typeface="+mn-ea"/>
                <a:cs typeface="+mn-cs"/>
              </a:rPr>
              <a:t>&lt;=</a:t>
            </a:r>
            <a:r>
              <a:rPr lang="en-US" sz="1600" b="1" kern="1200" dirty="0" err="1" smtClean="0">
                <a:solidFill>
                  <a:schemeClr val="tx1"/>
                </a:solidFill>
                <a:latin typeface="+mn-lt"/>
                <a:ea typeface="+mn-ea"/>
                <a:cs typeface="+mn-cs"/>
              </a:rPr>
              <a:t>last;i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a:t>
            </a:r>
            <a:r>
              <a:rPr lang="en-US" sz="1600" b="1" i="1" kern="1200" dirty="0" err="1" smtClean="0">
                <a:solidFill>
                  <a:schemeClr val="tx1"/>
                </a:solidFill>
                <a:latin typeface="+mn-lt"/>
                <a:ea typeface="+mn-ea"/>
                <a:cs typeface="+mn-cs"/>
              </a:rPr>
              <a:t>i</a:t>
            </a:r>
            <a:r>
              <a:rPr lang="en-US" sz="1600" b="1" i="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IN" sz="16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9</a:t>
            </a:fld>
            <a:endParaRPr lang="en-US"/>
          </a:p>
        </p:txBody>
      </p:sp>
    </p:spTree>
    <p:extLst>
      <p:ext uri="{BB962C8B-B14F-4D97-AF65-F5344CB8AC3E}">
        <p14:creationId xmlns:p14="http://schemas.microsoft.com/office/powerpoint/2010/main" val="103641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–8  (Armstrong Number)</a:t>
            </a:r>
          </a:p>
          <a:p>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a single integer.</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Refer sample output for details.</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p>
          <a:p>
            <a:r>
              <a:rPr lang="en-IN" sz="1600" b="1" kern="1200" dirty="0" smtClean="0">
                <a:solidFill>
                  <a:schemeClr val="tx1"/>
                </a:solidFill>
                <a:effectLst/>
                <a:latin typeface="+mn-lt"/>
                <a:ea typeface="+mn-ea"/>
                <a:cs typeface="+mn-cs"/>
              </a:rPr>
              <a:t>Sample Input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371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Armstrong Number</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Input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101</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 2:</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Not An Armstrong Number</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t>
            </a:r>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a:t>
            </a:r>
          </a:p>
          <a:p>
            <a:r>
              <a:rPr lang="en-US" sz="1600" kern="1200" dirty="0" smtClean="0">
                <a:solidFill>
                  <a:schemeClr val="tx1"/>
                </a:solidFill>
                <a:effectLst/>
                <a:latin typeface="+mn-lt"/>
                <a:ea typeface="+mn-ea"/>
                <a:cs typeface="+mn-cs"/>
              </a:rPr>
              <a:t>Code Solution</a:t>
            </a:r>
          </a:p>
          <a:p>
            <a:r>
              <a:rPr lang="en-US" sz="1600" kern="1200" dirty="0" smtClean="0">
                <a:solidFill>
                  <a:schemeClr val="tx1"/>
                </a:solidFill>
                <a:effectLst/>
                <a:latin typeface="+mn-lt"/>
                <a:ea typeface="+mn-ea"/>
                <a:cs typeface="+mn-cs"/>
              </a:rPr>
              <a:t>----------------------------------------------------------------------------------------</a:t>
            </a:r>
          </a:p>
          <a:p>
            <a:endParaRPr lang="en-US" sz="1600" kern="120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b="1" kern="1200" dirty="0" smtClean="0">
                <a:solidFill>
                  <a:schemeClr val="tx1"/>
                </a:solidFill>
                <a:latin typeface="+mn-lt"/>
                <a:ea typeface="+mn-ea"/>
                <a:cs typeface="+mn-cs"/>
              </a:rPr>
              <a:t>class </a:t>
            </a:r>
            <a:r>
              <a:rPr lang="en-US" sz="1600" b="1" kern="1200" dirty="0" err="1" smtClean="0">
                <a:solidFill>
                  <a:schemeClr val="tx1"/>
                </a:solidFill>
                <a:latin typeface="+mn-lt"/>
                <a:ea typeface="+mn-ea"/>
                <a:cs typeface="+mn-cs"/>
              </a:rPr>
              <a:t>ArmstrongNumber</a:t>
            </a:r>
            <a:endParaRPr lang="en-US" sz="1600" b="1"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pt-BR" sz="1600" kern="1200" dirty="0" smtClean="0">
                <a:solidFill>
                  <a:schemeClr val="tx1"/>
                </a:solidFill>
                <a:latin typeface="+mn-lt"/>
                <a:ea typeface="+mn-ea"/>
                <a:cs typeface="+mn-cs"/>
              </a:rPr>
              <a:t>      </a:t>
            </a:r>
            <a:r>
              <a:rPr lang="pt-BR" sz="1600" b="1" kern="1200" dirty="0" smtClean="0">
                <a:solidFill>
                  <a:schemeClr val="tx1"/>
                </a:solidFill>
                <a:latin typeface="+mn-lt"/>
                <a:ea typeface="+mn-ea"/>
                <a:cs typeface="+mn-cs"/>
              </a:rPr>
              <a:t>int n, sum = 0, temp, remainder, digits = 0;</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Scanner </a:t>
            </a:r>
            <a:r>
              <a:rPr lang="en-US" sz="1600" u="sng" kern="1200" dirty="0" smtClean="0">
                <a:solidFill>
                  <a:schemeClr val="tx1"/>
                </a:solidFill>
                <a:latin typeface="+mn-lt"/>
                <a:ea typeface="+mn-ea"/>
                <a:cs typeface="+mn-cs"/>
              </a:rPr>
              <a:t>in = </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a number :");      </a:t>
            </a:r>
          </a:p>
          <a:p>
            <a:r>
              <a:rPr lang="en-US" sz="1600" kern="1200" dirty="0" smtClean="0">
                <a:solidFill>
                  <a:schemeClr val="tx1"/>
                </a:solidFill>
                <a:latin typeface="+mn-lt"/>
                <a:ea typeface="+mn-ea"/>
                <a:cs typeface="+mn-cs"/>
              </a:rPr>
              <a:t>      n = </a:t>
            </a:r>
            <a:r>
              <a:rPr lang="en-US" sz="1600" kern="1200" dirty="0" err="1" smtClean="0">
                <a:solidFill>
                  <a:schemeClr val="tx1"/>
                </a:solidFill>
                <a:latin typeface="+mn-lt"/>
                <a:ea typeface="+mn-ea"/>
                <a:cs typeface="+mn-cs"/>
              </a:rPr>
              <a:t>in.nextInt</a:t>
            </a:r>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temp = n;</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 Count number of digits</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while (temp != 0) {</a:t>
            </a:r>
          </a:p>
          <a:p>
            <a:r>
              <a:rPr lang="en-US" sz="1600" kern="1200" dirty="0" smtClean="0">
                <a:solidFill>
                  <a:schemeClr val="tx1"/>
                </a:solidFill>
                <a:latin typeface="+mn-lt"/>
                <a:ea typeface="+mn-ea"/>
                <a:cs typeface="+mn-cs"/>
              </a:rPr>
              <a:t>         digits++;</a:t>
            </a:r>
          </a:p>
          <a:p>
            <a:r>
              <a:rPr lang="en-US" sz="1600" kern="1200" dirty="0" smtClean="0">
                <a:solidFill>
                  <a:schemeClr val="tx1"/>
                </a:solidFill>
                <a:latin typeface="+mn-lt"/>
                <a:ea typeface="+mn-ea"/>
                <a:cs typeface="+mn-cs"/>
              </a:rPr>
              <a:t>         temp = temp/10;</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temp = n;</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while (temp != 0) {</a:t>
            </a:r>
          </a:p>
          <a:p>
            <a:r>
              <a:rPr lang="en-US" sz="1600" kern="1200" dirty="0" smtClean="0">
                <a:solidFill>
                  <a:schemeClr val="tx1"/>
                </a:solidFill>
                <a:latin typeface="+mn-lt"/>
                <a:ea typeface="+mn-ea"/>
                <a:cs typeface="+mn-cs"/>
              </a:rPr>
              <a:t>         remainder = temp%10;</a:t>
            </a:r>
          </a:p>
          <a:p>
            <a:r>
              <a:rPr lang="en-US" sz="1600" kern="1200" dirty="0" smtClean="0">
                <a:solidFill>
                  <a:schemeClr val="tx1"/>
                </a:solidFill>
                <a:latin typeface="+mn-lt"/>
                <a:ea typeface="+mn-ea"/>
                <a:cs typeface="+mn-cs"/>
              </a:rPr>
              <a:t>         sum = sum + </a:t>
            </a:r>
            <a:r>
              <a:rPr lang="en-US" sz="1600" i="1" kern="1200" dirty="0" smtClean="0">
                <a:solidFill>
                  <a:schemeClr val="tx1"/>
                </a:solidFill>
                <a:latin typeface="+mn-lt"/>
                <a:ea typeface="+mn-ea"/>
                <a:cs typeface="+mn-cs"/>
              </a:rPr>
              <a:t>power(remainder, digits);</a:t>
            </a:r>
          </a:p>
          <a:p>
            <a:r>
              <a:rPr lang="en-US" sz="1600" kern="1200" dirty="0" smtClean="0">
                <a:solidFill>
                  <a:schemeClr val="tx1"/>
                </a:solidFill>
                <a:latin typeface="+mn-lt"/>
                <a:ea typeface="+mn-ea"/>
                <a:cs typeface="+mn-cs"/>
              </a:rPr>
              <a:t>         temp = temp/10;</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if (n == sum)</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(n + " is an Armstrong number.");</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else</a:t>
            </a:r>
          </a:p>
          <a:p>
            <a:r>
              <a:rPr lang="en-US" sz="1600" kern="1200" dirty="0" smtClean="0">
                <a:solidFill>
                  <a:schemeClr val="tx1"/>
                </a:solidFill>
                <a:latin typeface="+mn-lt"/>
                <a:ea typeface="+mn-ea"/>
                <a:cs typeface="+mn-cs"/>
              </a:rPr>
              <a:t>         </a:t>
            </a:r>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(n + " is not an Armstrong number.");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static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power(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n,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r) {</a:t>
            </a:r>
          </a:p>
          <a:p>
            <a:r>
              <a:rPr lang="en-US" sz="1600"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c, p = 1;</a:t>
            </a:r>
          </a:p>
          <a:p>
            <a:r>
              <a:rPr lang="en-US" sz="1600" kern="1200" dirty="0" smtClean="0">
                <a:solidFill>
                  <a:schemeClr val="tx1"/>
                </a:solidFill>
                <a:latin typeface="+mn-lt"/>
                <a:ea typeface="+mn-ea"/>
                <a:cs typeface="+mn-cs"/>
              </a:rPr>
              <a:t> </a:t>
            </a:r>
          </a:p>
          <a:p>
            <a:r>
              <a:rPr lang="pt-BR" sz="1600" kern="1200" dirty="0" smtClean="0">
                <a:solidFill>
                  <a:schemeClr val="tx1"/>
                </a:solidFill>
                <a:latin typeface="+mn-lt"/>
                <a:ea typeface="+mn-ea"/>
                <a:cs typeface="+mn-cs"/>
              </a:rPr>
              <a:t>      </a:t>
            </a:r>
            <a:r>
              <a:rPr lang="pt-BR" sz="1600" b="1" kern="1200" dirty="0" smtClean="0">
                <a:solidFill>
                  <a:schemeClr val="tx1"/>
                </a:solidFill>
                <a:latin typeface="+mn-lt"/>
                <a:ea typeface="+mn-ea"/>
                <a:cs typeface="+mn-cs"/>
              </a:rPr>
              <a:t>for (c = 1; c &lt;= r; c++) </a:t>
            </a:r>
          </a:p>
          <a:p>
            <a:r>
              <a:rPr lang="en-US" sz="1600" kern="1200" dirty="0" smtClean="0">
                <a:solidFill>
                  <a:schemeClr val="tx1"/>
                </a:solidFill>
                <a:latin typeface="+mn-lt"/>
                <a:ea typeface="+mn-ea"/>
                <a:cs typeface="+mn-cs"/>
              </a:rPr>
              <a:t>         p = p*n;</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      </a:t>
            </a:r>
            <a:r>
              <a:rPr lang="en-US" sz="1600" b="1" kern="1200" dirty="0" smtClean="0">
                <a:solidFill>
                  <a:schemeClr val="tx1"/>
                </a:solidFill>
                <a:latin typeface="+mn-lt"/>
                <a:ea typeface="+mn-ea"/>
                <a:cs typeface="+mn-cs"/>
              </a:rPr>
              <a:t>return p;   </a:t>
            </a:r>
          </a:p>
          <a:p>
            <a:r>
              <a:rPr lang="en-US" sz="1600"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a:t>
            </a:r>
            <a:endParaRPr lang="en-US" sz="16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10</a:t>
            </a:fld>
            <a:endParaRPr lang="en-US"/>
          </a:p>
        </p:txBody>
      </p:sp>
    </p:spTree>
    <p:extLst>
      <p:ext uri="{BB962C8B-B14F-4D97-AF65-F5344CB8AC3E}">
        <p14:creationId xmlns:p14="http://schemas.microsoft.com/office/powerpoint/2010/main" val="3701301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kern="1200" dirty="0" smtClean="0">
                <a:solidFill>
                  <a:schemeClr val="tx1"/>
                </a:solidFill>
                <a:effectLst/>
                <a:latin typeface="+mn-lt"/>
                <a:ea typeface="+mn-ea"/>
                <a:cs typeface="+mn-cs"/>
              </a:rPr>
              <a:t>Exercise</a:t>
            </a:r>
            <a:r>
              <a:rPr lang="en-IN" sz="1600" b="1" kern="1200" baseline="0" dirty="0" smtClean="0">
                <a:solidFill>
                  <a:schemeClr val="tx1"/>
                </a:solidFill>
                <a:effectLst/>
                <a:latin typeface="+mn-lt"/>
                <a:ea typeface="+mn-ea"/>
                <a:cs typeface="+mn-cs"/>
              </a:rPr>
              <a:t> –9  (First n terms in a series)</a:t>
            </a:r>
          </a:p>
          <a:p>
            <a:r>
              <a:rPr lang="en-IN" sz="1600" kern="120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Input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Input consists of a single integer which corresponds to n.</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
            </a:r>
            <a:br>
              <a:rPr lang="en-IN" sz="1600" kern="1200" dirty="0" smtClean="0">
                <a:solidFill>
                  <a:schemeClr val="tx1"/>
                </a:solidFill>
                <a:effectLst/>
                <a:latin typeface="+mn-lt"/>
                <a:ea typeface="+mn-ea"/>
                <a:cs typeface="+mn-cs"/>
              </a:rPr>
            </a:br>
            <a:r>
              <a:rPr lang="en-IN" sz="1600" kern="120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Output Format: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Output consists of the terms in the series separated by a blank space.</a:t>
            </a:r>
            <a:br>
              <a:rPr lang="en-IN" sz="1600" kern="1200" dirty="0" smtClean="0">
                <a:solidFill>
                  <a:schemeClr val="tx1"/>
                </a:solidFill>
                <a:effectLst/>
                <a:latin typeface="+mn-lt"/>
                <a:ea typeface="+mn-ea"/>
                <a:cs typeface="+mn-cs"/>
              </a:rPr>
            </a:br>
            <a:r>
              <a:rPr lang="en-IN" sz="1600" kern="1200" dirty="0" smtClean="0">
                <a:solidFill>
                  <a:schemeClr val="tx1"/>
                </a:solidFill>
                <a:effectLst/>
                <a:latin typeface="+mn-lt"/>
                <a:ea typeface="+mn-ea"/>
                <a:cs typeface="+mn-cs"/>
              </a:rPr>
              <a:t> </a:t>
            </a:r>
          </a:p>
          <a:p>
            <a:r>
              <a:rPr lang="en-IN" sz="1600" kern="120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Sample Input: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5</a:t>
            </a:r>
            <a:endParaRPr lang="en-US" sz="1600" kern="1200" dirty="0" smtClean="0">
              <a:solidFill>
                <a:schemeClr val="tx1"/>
              </a:solidFill>
              <a:effectLst/>
              <a:latin typeface="+mn-lt"/>
              <a:ea typeface="+mn-ea"/>
              <a:cs typeface="+mn-cs"/>
            </a:endParaRPr>
          </a:p>
          <a:p>
            <a:r>
              <a:rPr lang="en-IN" sz="1600" b="1" kern="1200" dirty="0" smtClean="0">
                <a:solidFill>
                  <a:schemeClr val="tx1"/>
                </a:solidFill>
                <a:effectLst/>
                <a:latin typeface="+mn-lt"/>
                <a:ea typeface="+mn-ea"/>
                <a:cs typeface="+mn-cs"/>
              </a:rPr>
              <a:t>Sample Output:</a:t>
            </a:r>
            <a:endParaRPr lang="en-US" sz="1600" kern="1200" dirty="0" smtClean="0">
              <a:solidFill>
                <a:schemeClr val="tx1"/>
              </a:solidFill>
              <a:effectLst/>
              <a:latin typeface="+mn-lt"/>
              <a:ea typeface="+mn-ea"/>
              <a:cs typeface="+mn-cs"/>
            </a:endParaRPr>
          </a:p>
          <a:p>
            <a:r>
              <a:rPr lang="en-IN" sz="1600" kern="1200" dirty="0" smtClean="0">
                <a:solidFill>
                  <a:schemeClr val="tx1"/>
                </a:solidFill>
                <a:effectLst/>
                <a:latin typeface="+mn-lt"/>
                <a:ea typeface="+mn-ea"/>
                <a:cs typeface="+mn-cs"/>
              </a:rPr>
              <a:t>1 8 27 64 125</a:t>
            </a:r>
            <a:endParaRPr lang="en-US" sz="1600" kern="1200" dirty="0" smtClean="0">
              <a:solidFill>
                <a:schemeClr val="tx1"/>
              </a:solidFill>
              <a:effectLst/>
              <a:latin typeface="+mn-lt"/>
              <a:ea typeface="+mn-ea"/>
              <a:cs typeface="+mn-cs"/>
            </a:endParaRPr>
          </a:p>
          <a:p>
            <a:endParaRPr lang="en-US" sz="1600" kern="1200" dirty="0" smtClean="0">
              <a:solidFill>
                <a:schemeClr val="tx1"/>
              </a:solidFill>
              <a:effectLst/>
              <a:latin typeface="+mn-lt"/>
              <a:ea typeface="+mn-ea"/>
              <a:cs typeface="+mn-cs"/>
            </a:endParaRPr>
          </a:p>
          <a:p>
            <a:r>
              <a:rPr lang="en-US" sz="1600" kern="1200" dirty="0" smtClean="0">
                <a:solidFill>
                  <a:schemeClr val="tx1"/>
                </a:solidFill>
                <a:effectLst/>
                <a:latin typeface="+mn-lt"/>
                <a:ea typeface="+mn-ea"/>
                <a:cs typeface="+mn-cs"/>
              </a:rPr>
              <a:t>---------------------------------------------------</a:t>
            </a:r>
          </a:p>
          <a:p>
            <a:r>
              <a:rPr lang="en-US" sz="1600" kern="1200" dirty="0" smtClean="0">
                <a:solidFill>
                  <a:schemeClr val="tx1"/>
                </a:solidFill>
                <a:effectLst/>
                <a:latin typeface="+mn-lt"/>
                <a:ea typeface="+mn-ea"/>
                <a:cs typeface="+mn-cs"/>
              </a:rPr>
              <a:t>Code Solution</a:t>
            </a:r>
          </a:p>
          <a:p>
            <a:r>
              <a:rPr lang="en-US" sz="1600" kern="1200" dirty="0" smtClean="0">
                <a:solidFill>
                  <a:schemeClr val="tx1"/>
                </a:solidFill>
                <a:effectLst/>
                <a:latin typeface="+mn-lt"/>
                <a:ea typeface="+mn-ea"/>
                <a:cs typeface="+mn-cs"/>
              </a:rPr>
              <a:t>----------------------------------------------------</a:t>
            </a:r>
          </a:p>
          <a:p>
            <a:endParaRPr lang="en-US" sz="1600" kern="1200" dirty="0" smtClean="0">
              <a:solidFill>
                <a:schemeClr val="tx1"/>
              </a:solidFill>
              <a:effectLst/>
              <a:latin typeface="+mn-lt"/>
              <a:ea typeface="+mn-ea"/>
              <a:cs typeface="+mn-cs"/>
            </a:endParaRPr>
          </a:p>
          <a:p>
            <a:endParaRPr lang="en-US" sz="1600" kern="1200" dirty="0" smtClean="0">
              <a:solidFill>
                <a:schemeClr val="tx1"/>
              </a:solidFill>
              <a:effectLst/>
              <a:latin typeface="+mn-lt"/>
              <a:ea typeface="+mn-ea"/>
              <a:cs typeface="+mn-cs"/>
            </a:endParaRPr>
          </a:p>
          <a:p>
            <a:r>
              <a:rPr lang="en-US" sz="1600" b="1" kern="1200" dirty="0" smtClean="0">
                <a:solidFill>
                  <a:schemeClr val="tx1"/>
                </a:solidFill>
                <a:latin typeface="+mn-lt"/>
                <a:ea typeface="+mn-ea"/>
                <a:cs typeface="+mn-cs"/>
              </a:rPr>
              <a:t>import </a:t>
            </a:r>
            <a:r>
              <a:rPr lang="en-US" sz="1600" b="1" kern="1200" dirty="0" err="1" smtClean="0">
                <a:solidFill>
                  <a:schemeClr val="tx1"/>
                </a:solidFill>
                <a:latin typeface="+mn-lt"/>
                <a:ea typeface="+mn-ea"/>
                <a:cs typeface="+mn-cs"/>
              </a:rPr>
              <a:t>java.util.Scanner</a:t>
            </a:r>
            <a:r>
              <a:rPr lang="en-US" sz="1600" b="1" kern="1200" dirty="0" smtClean="0">
                <a:solidFill>
                  <a:schemeClr val="tx1"/>
                </a:solidFill>
                <a:latin typeface="+mn-lt"/>
                <a:ea typeface="+mn-ea"/>
                <a:cs typeface="+mn-cs"/>
              </a:rPr>
              <a:t>;</a:t>
            </a:r>
          </a:p>
          <a:p>
            <a:endParaRPr lang="en-US" sz="1600" kern="1200" dirty="0" smtClean="0">
              <a:solidFill>
                <a:schemeClr val="tx1"/>
              </a:solidFill>
              <a:latin typeface="+mn-lt"/>
              <a:ea typeface="+mn-ea"/>
              <a:cs typeface="+mn-cs"/>
            </a:endParaRPr>
          </a:p>
          <a:p>
            <a:endParaRPr lang="en-US" sz="1600" kern="1200" dirty="0" smtClean="0">
              <a:solidFill>
                <a:schemeClr val="tx1"/>
              </a:solidFill>
              <a:latin typeface="+mn-lt"/>
              <a:ea typeface="+mn-ea"/>
              <a:cs typeface="+mn-cs"/>
            </a:endParaRPr>
          </a:p>
          <a:p>
            <a:r>
              <a:rPr lang="en-US" sz="1600" b="1" kern="1200" dirty="0" smtClean="0">
                <a:solidFill>
                  <a:schemeClr val="tx1"/>
                </a:solidFill>
                <a:latin typeface="+mn-lt"/>
                <a:ea typeface="+mn-ea"/>
                <a:cs typeface="+mn-cs"/>
              </a:rPr>
              <a:t>public class Series {</a:t>
            </a:r>
          </a:p>
          <a:p>
            <a:r>
              <a:rPr lang="en-US" sz="1600" b="1" kern="1200" dirty="0" smtClean="0">
                <a:solidFill>
                  <a:schemeClr val="tx1"/>
                </a:solidFill>
                <a:latin typeface="+mn-lt"/>
                <a:ea typeface="+mn-ea"/>
                <a:cs typeface="+mn-cs"/>
              </a:rPr>
              <a:t>public static void main(String[] </a:t>
            </a:r>
            <a:r>
              <a:rPr lang="en-US" sz="1600" b="1" kern="1200" dirty="0" err="1" smtClean="0">
                <a:solidFill>
                  <a:schemeClr val="tx1"/>
                </a:solidFill>
                <a:latin typeface="+mn-lt"/>
                <a:ea typeface="+mn-ea"/>
                <a:cs typeface="+mn-cs"/>
              </a:rPr>
              <a:t>args</a:t>
            </a:r>
            <a:r>
              <a:rPr lang="en-US" sz="1600" b="1" kern="1200" dirty="0" smtClean="0">
                <a:solidFill>
                  <a:schemeClr val="tx1"/>
                </a:solidFill>
                <a:latin typeface="+mn-lt"/>
                <a:ea typeface="+mn-ea"/>
                <a:cs typeface="+mn-cs"/>
              </a:rPr>
              <a:t>) {</a:t>
            </a:r>
          </a:p>
          <a:p>
            <a:r>
              <a:rPr lang="en-US" sz="1600" kern="1200" dirty="0" smtClean="0">
                <a:solidFill>
                  <a:schemeClr val="tx1"/>
                </a:solidFill>
                <a:latin typeface="+mn-lt"/>
                <a:ea typeface="+mn-ea"/>
                <a:cs typeface="+mn-cs"/>
              </a:rPr>
              <a:t>Scanner </a:t>
            </a:r>
            <a:r>
              <a:rPr lang="en-US" sz="1600" u="sng" kern="1200" dirty="0" err="1" smtClean="0">
                <a:solidFill>
                  <a:schemeClr val="tx1"/>
                </a:solidFill>
                <a:latin typeface="+mn-lt"/>
                <a:ea typeface="+mn-ea"/>
                <a:cs typeface="+mn-cs"/>
              </a:rPr>
              <a:t>sc</a:t>
            </a:r>
            <a:r>
              <a:rPr lang="en-US" sz="1600" u="sng" kern="1200" dirty="0" smtClean="0">
                <a:solidFill>
                  <a:schemeClr val="tx1"/>
                </a:solidFill>
                <a:latin typeface="+mn-lt"/>
                <a:ea typeface="+mn-ea"/>
                <a:cs typeface="+mn-cs"/>
              </a:rPr>
              <a:t>=</a:t>
            </a:r>
            <a:r>
              <a:rPr lang="en-US" sz="1600" b="1" u="sng" kern="1200" dirty="0" smtClean="0">
                <a:solidFill>
                  <a:schemeClr val="tx1"/>
                </a:solidFill>
                <a:latin typeface="+mn-lt"/>
                <a:ea typeface="+mn-ea"/>
                <a:cs typeface="+mn-cs"/>
              </a:rPr>
              <a:t>new Scanner(System.</a:t>
            </a:r>
            <a:r>
              <a:rPr lang="en-US" sz="1600" b="1" i="1" u="sng" kern="1200" dirty="0" smtClean="0">
                <a:solidFill>
                  <a:schemeClr val="tx1"/>
                </a:solidFill>
                <a:latin typeface="+mn-lt"/>
                <a:ea typeface="+mn-ea"/>
                <a:cs typeface="+mn-cs"/>
              </a:rPr>
              <a:t>in);</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out.println</a:t>
            </a:r>
            <a:r>
              <a:rPr lang="en-US" sz="1600" b="1" i="1" kern="1200" dirty="0" smtClean="0">
                <a:solidFill>
                  <a:schemeClr val="tx1"/>
                </a:solidFill>
                <a:latin typeface="+mn-lt"/>
                <a:ea typeface="+mn-ea"/>
                <a:cs typeface="+mn-cs"/>
              </a:rPr>
              <a:t>("Enter no of terms:");</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num</a:t>
            </a:r>
            <a:r>
              <a:rPr lang="en-US" sz="1600" b="1" kern="1200" dirty="0" smtClean="0">
                <a:solidFill>
                  <a:schemeClr val="tx1"/>
                </a:solidFill>
                <a:latin typeface="+mn-lt"/>
                <a:ea typeface="+mn-ea"/>
                <a:cs typeface="+mn-cs"/>
              </a:rPr>
              <a:t>=</a:t>
            </a:r>
            <a:r>
              <a:rPr lang="en-US" sz="1600" b="1" kern="1200" dirty="0" err="1" smtClean="0">
                <a:solidFill>
                  <a:schemeClr val="tx1"/>
                </a:solidFill>
                <a:latin typeface="+mn-lt"/>
                <a:ea typeface="+mn-ea"/>
                <a:cs typeface="+mn-cs"/>
              </a:rPr>
              <a:t>sc.nextInt</a:t>
            </a:r>
            <a:r>
              <a:rPr lang="en-US" sz="1600" b="1" kern="1200" dirty="0" smtClean="0">
                <a:solidFill>
                  <a:schemeClr val="tx1"/>
                </a:solidFill>
                <a:latin typeface="+mn-lt"/>
                <a:ea typeface="+mn-ea"/>
                <a:cs typeface="+mn-cs"/>
              </a:rPr>
              <a:t>();</a:t>
            </a:r>
          </a:p>
          <a:p>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term=1;</a:t>
            </a:r>
          </a:p>
          <a:p>
            <a:r>
              <a:rPr lang="en-US" sz="1600" b="1" kern="1200" dirty="0" smtClean="0">
                <a:solidFill>
                  <a:schemeClr val="tx1"/>
                </a:solidFill>
                <a:latin typeface="+mn-lt"/>
                <a:ea typeface="+mn-ea"/>
                <a:cs typeface="+mn-cs"/>
              </a:rPr>
              <a:t>for(</a:t>
            </a:r>
            <a:r>
              <a:rPr lang="en-US" sz="1600" b="1" kern="1200" dirty="0" err="1" smtClean="0">
                <a:solidFill>
                  <a:schemeClr val="tx1"/>
                </a:solidFill>
                <a:latin typeface="+mn-lt"/>
                <a:ea typeface="+mn-ea"/>
                <a:cs typeface="+mn-cs"/>
              </a:rPr>
              <a:t>int</a:t>
            </a:r>
            <a:r>
              <a:rPr lang="en-US" sz="1600" b="1" kern="1200" dirty="0" smtClean="0">
                <a:solidFill>
                  <a:schemeClr val="tx1"/>
                </a:solidFill>
                <a:latin typeface="+mn-lt"/>
                <a:ea typeface="+mn-ea"/>
                <a:cs typeface="+mn-cs"/>
              </a:rPr>
              <a:t> </a:t>
            </a:r>
            <a:r>
              <a:rPr lang="en-US" sz="1600" b="1" kern="1200" dirty="0" err="1" smtClean="0">
                <a:solidFill>
                  <a:schemeClr val="tx1"/>
                </a:solidFill>
                <a:latin typeface="+mn-lt"/>
                <a:ea typeface="+mn-ea"/>
                <a:cs typeface="+mn-cs"/>
              </a:rPr>
              <a:t>i</a:t>
            </a:r>
            <a:r>
              <a:rPr lang="en-US" sz="1600" b="1" kern="1200" dirty="0" smtClean="0">
                <a:solidFill>
                  <a:schemeClr val="tx1"/>
                </a:solidFill>
                <a:latin typeface="+mn-lt"/>
                <a:ea typeface="+mn-ea"/>
                <a:cs typeface="+mn-cs"/>
              </a:rPr>
              <a:t>=1;i&lt;=</a:t>
            </a:r>
            <a:r>
              <a:rPr lang="en-US" sz="1600" b="1" kern="1200" dirty="0" err="1" smtClean="0">
                <a:solidFill>
                  <a:schemeClr val="tx1"/>
                </a:solidFill>
                <a:latin typeface="+mn-lt"/>
                <a:ea typeface="+mn-ea"/>
                <a:cs typeface="+mn-cs"/>
              </a:rPr>
              <a:t>num;i</a:t>
            </a:r>
            <a:r>
              <a:rPr lang="en-US" sz="1600" b="1"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term=</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r>
              <a:rPr lang="en-US" sz="1600" kern="1200" dirty="0" err="1" smtClean="0">
                <a:solidFill>
                  <a:schemeClr val="tx1"/>
                </a:solidFill>
                <a:latin typeface="+mn-lt"/>
                <a:ea typeface="+mn-ea"/>
                <a:cs typeface="+mn-cs"/>
              </a:rPr>
              <a:t>i</a:t>
            </a:r>
            <a:r>
              <a:rPr lang="en-US" sz="1600" kern="1200" dirty="0" smtClean="0">
                <a:solidFill>
                  <a:schemeClr val="tx1"/>
                </a:solidFill>
                <a:latin typeface="+mn-lt"/>
                <a:ea typeface="+mn-ea"/>
                <a:cs typeface="+mn-cs"/>
              </a:rPr>
              <a:t>;</a:t>
            </a:r>
          </a:p>
          <a:p>
            <a:r>
              <a:rPr lang="en-US" sz="1600" kern="1200" dirty="0" err="1" smtClean="0">
                <a:solidFill>
                  <a:schemeClr val="tx1"/>
                </a:solidFill>
                <a:latin typeface="+mn-lt"/>
                <a:ea typeface="+mn-ea"/>
                <a:cs typeface="+mn-cs"/>
              </a:rPr>
              <a:t>System.</a:t>
            </a:r>
            <a:r>
              <a:rPr lang="en-US" sz="1600" b="1" i="1" kern="1200" dirty="0" err="1" smtClean="0">
                <a:solidFill>
                  <a:schemeClr val="tx1"/>
                </a:solidFill>
                <a:latin typeface="+mn-lt"/>
                <a:ea typeface="+mn-ea"/>
                <a:cs typeface="+mn-cs"/>
              </a:rPr>
              <a:t>out.print</a:t>
            </a:r>
            <a:r>
              <a:rPr lang="en-US" sz="1600" b="1" i="1" kern="1200" dirty="0" smtClean="0">
                <a:solidFill>
                  <a:schemeClr val="tx1"/>
                </a:solidFill>
                <a:latin typeface="+mn-lt"/>
                <a:ea typeface="+mn-ea"/>
                <a:cs typeface="+mn-cs"/>
              </a:rPr>
              <a:t>(term+" ");</a:t>
            </a:r>
          </a:p>
          <a:p>
            <a:endParaRPr lang="en-US" sz="1600" kern="1200" dirty="0" smtClean="0">
              <a:solidFill>
                <a:schemeClr val="tx1"/>
              </a:solidFill>
              <a:latin typeface="+mn-lt"/>
              <a:ea typeface="+mn-ea"/>
              <a:cs typeface="+mn-cs"/>
            </a:endParaRP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r>
              <a:rPr lang="en-US" sz="1600" kern="1200" dirty="0" smtClean="0">
                <a:solidFill>
                  <a:schemeClr val="tx1"/>
                </a:solidFill>
                <a:latin typeface="+mn-lt"/>
                <a:ea typeface="+mn-ea"/>
                <a:cs typeface="+mn-cs"/>
              </a:rPr>
              <a:t>}</a:t>
            </a:r>
          </a:p>
          <a:p>
            <a:endParaRPr lang="en-US" sz="16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74C967B-F157-4B47-8E0C-479EBD6D4B9A}" type="slidenum">
              <a:rPr lang="en-US" smtClean="0"/>
              <a:pPr/>
              <a:t>11</a:t>
            </a:fld>
            <a:endParaRPr lang="en-US"/>
          </a:p>
        </p:txBody>
      </p:sp>
    </p:spTree>
    <p:extLst>
      <p:ext uri="{BB962C8B-B14F-4D97-AF65-F5344CB8AC3E}">
        <p14:creationId xmlns:p14="http://schemas.microsoft.com/office/powerpoint/2010/main" val="1376068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sp>
        <p:nvSpPr>
          <p:cNvPr id="31" name="Text Placeholder 2"/>
          <p:cNvSpPr>
            <a:spLocks noGrp="1"/>
          </p:cNvSpPr>
          <p:nvPr>
            <p:ph type="body" idx="1" hasCustomPrompt="1"/>
          </p:nvPr>
        </p:nvSpPr>
        <p:spPr>
          <a:xfrm>
            <a:off x="2727576" y="5483920"/>
            <a:ext cx="4463988" cy="866081"/>
          </a:xfrm>
          <a:prstGeom prst="rect">
            <a:avLst/>
          </a:prstGeom>
        </p:spPr>
        <p:txBody>
          <a:bodyPr/>
          <a:lstStyle>
            <a:lvl1pPr marL="0" indent="0">
              <a:buNone/>
              <a:defRPr sz="4157" i="0" baseline="0">
                <a:solidFill>
                  <a:schemeClr val="tx1"/>
                </a:solidFill>
                <a:latin typeface="Helvetica LT Std Cond Light" panose="020B0406020202030204" pitchFamily="34" charset="0"/>
              </a:defRPr>
            </a:lvl1pPr>
            <a:lvl2pPr marL="527883" indent="0">
              <a:buNone/>
              <a:defRPr sz="2309">
                <a:solidFill>
                  <a:schemeClr val="tx1">
                    <a:tint val="75000"/>
                  </a:schemeClr>
                </a:solidFill>
              </a:defRPr>
            </a:lvl2pPr>
            <a:lvl3pPr marL="1055766" indent="0">
              <a:buNone/>
              <a:defRPr sz="2078">
                <a:solidFill>
                  <a:schemeClr val="tx1">
                    <a:tint val="75000"/>
                  </a:schemeClr>
                </a:solidFill>
              </a:defRPr>
            </a:lvl3pPr>
            <a:lvl4pPr marL="1583649" indent="0">
              <a:buNone/>
              <a:defRPr sz="1847">
                <a:solidFill>
                  <a:schemeClr val="tx1">
                    <a:tint val="75000"/>
                  </a:schemeClr>
                </a:solidFill>
              </a:defRPr>
            </a:lvl4pPr>
            <a:lvl5pPr marL="2111532" indent="0">
              <a:buNone/>
              <a:defRPr sz="1847">
                <a:solidFill>
                  <a:schemeClr val="tx1">
                    <a:tint val="75000"/>
                  </a:schemeClr>
                </a:solidFill>
              </a:defRPr>
            </a:lvl5pPr>
            <a:lvl6pPr marL="2639416" indent="0">
              <a:buNone/>
              <a:defRPr sz="1847">
                <a:solidFill>
                  <a:schemeClr val="tx1">
                    <a:tint val="75000"/>
                  </a:schemeClr>
                </a:solidFill>
              </a:defRPr>
            </a:lvl6pPr>
            <a:lvl7pPr marL="3167299" indent="0">
              <a:buNone/>
              <a:defRPr sz="1847">
                <a:solidFill>
                  <a:schemeClr val="tx1">
                    <a:tint val="75000"/>
                  </a:schemeClr>
                </a:solidFill>
              </a:defRPr>
            </a:lvl7pPr>
            <a:lvl8pPr marL="3695182" indent="0">
              <a:buNone/>
              <a:defRPr sz="1847">
                <a:solidFill>
                  <a:schemeClr val="tx1">
                    <a:tint val="75000"/>
                  </a:schemeClr>
                </a:solidFill>
              </a:defRPr>
            </a:lvl8pPr>
            <a:lvl9pPr marL="4223065" indent="0">
              <a:buNone/>
              <a:defRPr sz="1847">
                <a:solidFill>
                  <a:schemeClr val="tx1">
                    <a:tint val="75000"/>
                  </a:schemeClr>
                </a:solidFill>
              </a:defRPr>
            </a:lvl9pPr>
          </a:lstStyle>
          <a:p>
            <a:pPr lvl="0"/>
            <a:r>
              <a:rPr lang="en-US" dirty="0" smtClean="0"/>
              <a:t>SME NAME</a:t>
            </a:r>
          </a:p>
        </p:txBody>
      </p:sp>
      <p:sp>
        <p:nvSpPr>
          <p:cNvPr id="33" name="Title 1"/>
          <p:cNvSpPr>
            <a:spLocks noGrp="1"/>
          </p:cNvSpPr>
          <p:nvPr>
            <p:ph type="title" hasCustomPrompt="1"/>
          </p:nvPr>
        </p:nvSpPr>
        <p:spPr>
          <a:xfrm>
            <a:off x="1211121" y="4577845"/>
            <a:ext cx="10458169" cy="862085"/>
          </a:xfrm>
          <a:prstGeom prst="rect">
            <a:avLst/>
          </a:prstGeom>
        </p:spPr>
        <p:txBody>
          <a:bodyPr anchor="b"/>
          <a:lstStyle>
            <a:lvl1pPr>
              <a:defRPr sz="508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2072775" y="5499123"/>
            <a:ext cx="611440" cy="866081"/>
          </a:xfrm>
          <a:prstGeom prst="rect">
            <a:avLst/>
          </a:prstGeom>
        </p:spPr>
        <p:txBody>
          <a:bodyPr/>
          <a:lstStyle>
            <a:lvl1pPr marL="0" indent="0">
              <a:buNone/>
              <a:defRPr sz="3233" b="1" i="0" baseline="0">
                <a:solidFill>
                  <a:srgbClr val="8EE2DE"/>
                </a:solidFill>
                <a:latin typeface="Helvetica LT Std Cond" panose="020B0506020202030204" pitchFamily="34" charset="0"/>
              </a:defRPr>
            </a:lvl1pPr>
            <a:lvl2pPr marL="527883" indent="0">
              <a:buNone/>
              <a:defRPr sz="2309">
                <a:solidFill>
                  <a:schemeClr val="tx1">
                    <a:tint val="75000"/>
                  </a:schemeClr>
                </a:solidFill>
              </a:defRPr>
            </a:lvl2pPr>
            <a:lvl3pPr marL="1055766" indent="0">
              <a:buNone/>
              <a:defRPr sz="2078">
                <a:solidFill>
                  <a:schemeClr val="tx1">
                    <a:tint val="75000"/>
                  </a:schemeClr>
                </a:solidFill>
              </a:defRPr>
            </a:lvl3pPr>
            <a:lvl4pPr marL="1583649" indent="0">
              <a:buNone/>
              <a:defRPr sz="1847">
                <a:solidFill>
                  <a:schemeClr val="tx1">
                    <a:tint val="75000"/>
                  </a:schemeClr>
                </a:solidFill>
              </a:defRPr>
            </a:lvl4pPr>
            <a:lvl5pPr marL="2111532" indent="0">
              <a:buNone/>
              <a:defRPr sz="1847">
                <a:solidFill>
                  <a:schemeClr val="tx1">
                    <a:tint val="75000"/>
                  </a:schemeClr>
                </a:solidFill>
              </a:defRPr>
            </a:lvl5pPr>
            <a:lvl6pPr marL="2639416" indent="0">
              <a:buNone/>
              <a:defRPr sz="1847">
                <a:solidFill>
                  <a:schemeClr val="tx1">
                    <a:tint val="75000"/>
                  </a:schemeClr>
                </a:solidFill>
              </a:defRPr>
            </a:lvl6pPr>
            <a:lvl7pPr marL="3167299" indent="0">
              <a:buNone/>
              <a:defRPr sz="1847">
                <a:solidFill>
                  <a:schemeClr val="tx1">
                    <a:tint val="75000"/>
                  </a:schemeClr>
                </a:solidFill>
              </a:defRPr>
            </a:lvl7pPr>
            <a:lvl8pPr marL="3695182" indent="0">
              <a:buNone/>
              <a:defRPr sz="1847">
                <a:solidFill>
                  <a:schemeClr val="tx1">
                    <a:tint val="75000"/>
                  </a:schemeClr>
                </a:solidFill>
              </a:defRPr>
            </a:lvl8pPr>
            <a:lvl9pPr marL="4223065" indent="0">
              <a:buNone/>
              <a:defRPr sz="1847">
                <a:solidFill>
                  <a:schemeClr val="tx1">
                    <a:tint val="75000"/>
                  </a:schemeClr>
                </a:solidFill>
              </a:defRPr>
            </a:lvl9pPr>
          </a:lstStyle>
          <a:p>
            <a:pPr lvl="0"/>
            <a:r>
              <a:rPr lang="en-US" dirty="0" smtClean="0"/>
              <a:t>by</a:t>
            </a:r>
          </a:p>
        </p:txBody>
      </p:sp>
    </p:spTree>
    <p:extLst>
      <p:ext uri="{BB962C8B-B14F-4D97-AF65-F5344CB8AC3E}">
        <p14:creationId xmlns:p14="http://schemas.microsoft.com/office/powerpoint/2010/main" val="28362957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0221" y="2011942"/>
            <a:ext cx="12268522" cy="5279245"/>
          </a:xfrm>
          <a:prstGeom prst="rect">
            <a:avLst/>
          </a:prstGeom>
        </p:spPr>
        <p:txBody>
          <a:bodyPr/>
          <a:lstStyle>
            <a:lvl1pPr marL="527883" indent="-527883">
              <a:spcBef>
                <a:spcPts val="577"/>
              </a:spcBef>
              <a:buFont typeface="Wingdings" panose="05000000000000000000" pitchFamily="2" charset="2"/>
              <a:buChar char="Ø"/>
              <a:defRPr sz="2771">
                <a:latin typeface="Helvetica LT Std Cond Light" panose="020B0406020202030204" pitchFamily="34" charset="0"/>
              </a:defRPr>
            </a:lvl1pPr>
            <a:lvl2pPr>
              <a:defRPr sz="2540">
                <a:latin typeface="Helvetica LT Std Cond Light" panose="020B0406020202030204" pitchFamily="34" charset="0"/>
              </a:defRPr>
            </a:lvl2pPr>
            <a:lvl3pPr marL="1319708" indent="-263942">
              <a:buFont typeface="Wingdings" panose="05000000000000000000" pitchFamily="2" charset="2"/>
              <a:buChar char="§"/>
              <a:defRPr sz="2309">
                <a:latin typeface="Helvetica LT Std Cond Light" panose="020B0406020202030204" pitchFamily="34" charset="0"/>
              </a:defRPr>
            </a:lvl3pPr>
            <a:lvl4pPr marL="1847591" indent="-263942">
              <a:buFont typeface="Wingdings" panose="05000000000000000000" pitchFamily="2" charset="2"/>
              <a:buChar char="§"/>
              <a:defRPr sz="2078">
                <a:latin typeface="Helvetica LT Std Cond Light" panose="020B0406020202030204" pitchFamily="34" charset="0"/>
              </a:defRPr>
            </a:lvl4pPr>
            <a:lvl5pPr marL="2375474" indent="-263942">
              <a:buFont typeface="Wingdings" panose="05000000000000000000" pitchFamily="2" charset="2"/>
              <a:buChar char="§"/>
              <a:defRPr sz="1847">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41575115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610221" y="3140452"/>
            <a:ext cx="12858681" cy="4254334"/>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7"/>
          </a:p>
        </p:txBody>
      </p:sp>
      <p:sp>
        <p:nvSpPr>
          <p:cNvPr id="3" name="Content Placeholder 2"/>
          <p:cNvSpPr>
            <a:spLocks noGrp="1"/>
          </p:cNvSpPr>
          <p:nvPr>
            <p:ph sz="half" idx="1"/>
          </p:nvPr>
        </p:nvSpPr>
        <p:spPr>
          <a:xfrm>
            <a:off x="610221" y="2011941"/>
            <a:ext cx="12268522" cy="910617"/>
          </a:xfrm>
          <a:prstGeom prst="rect">
            <a:avLst/>
          </a:prstGeom>
        </p:spPr>
        <p:txBody>
          <a:bodyPr/>
          <a:lstStyle>
            <a:lvl1pPr marL="527883" indent="-527883">
              <a:spcBef>
                <a:spcPts val="577"/>
              </a:spcBef>
              <a:buFont typeface="Wingdings" panose="05000000000000000000" pitchFamily="2" charset="2"/>
              <a:buChar char="Ø"/>
              <a:defRPr sz="2771">
                <a:latin typeface="Helvetica LT Std Cond Light" panose="020B0406020202030204" pitchFamily="34" charset="0"/>
              </a:defRPr>
            </a:lvl1pPr>
            <a:lvl2pPr>
              <a:defRPr sz="2540">
                <a:latin typeface="Helvetica LT Std Cond Light" panose="020B0406020202030204" pitchFamily="34" charset="0"/>
              </a:defRPr>
            </a:lvl2pPr>
            <a:lvl3pPr marL="1319708" indent="-263942">
              <a:buFont typeface="Wingdings" panose="05000000000000000000" pitchFamily="2" charset="2"/>
              <a:buChar char="§"/>
              <a:defRPr sz="2309">
                <a:latin typeface="Helvetica LT Std Cond Light" panose="020B0406020202030204" pitchFamily="34" charset="0"/>
              </a:defRPr>
            </a:lvl3pPr>
            <a:lvl4pPr marL="1847591" indent="-263942">
              <a:buFont typeface="Wingdings" panose="05000000000000000000" pitchFamily="2" charset="2"/>
              <a:buChar char="§"/>
              <a:defRPr sz="2078">
                <a:latin typeface="Helvetica LT Std Cond Light" panose="020B0406020202030204" pitchFamily="34" charset="0"/>
              </a:defRPr>
            </a:lvl4pPr>
            <a:lvl5pPr marL="2375474" indent="-263942">
              <a:buFont typeface="Wingdings" panose="05000000000000000000" pitchFamily="2" charset="2"/>
              <a:buChar char="§"/>
              <a:defRPr sz="1847">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732664" y="3247561"/>
            <a:ext cx="12629098" cy="4035884"/>
          </a:xfrm>
          <a:prstGeom prst="rect">
            <a:avLst/>
          </a:prstGeom>
        </p:spPr>
        <p:txBody>
          <a:bodyPr/>
          <a:lstStyle>
            <a:lvl1pPr marL="0" indent="0">
              <a:spcBef>
                <a:spcPts val="577"/>
              </a:spcBef>
              <a:buFont typeface="Wingdings" panose="05000000000000000000" pitchFamily="2" charset="2"/>
              <a:buNone/>
              <a:defRPr sz="2078" b="1">
                <a:latin typeface="Courier New" panose="02070309020205020404" pitchFamily="49" charset="0"/>
                <a:cs typeface="Courier New" panose="02070309020205020404" pitchFamily="49" charset="0"/>
              </a:defRPr>
            </a:lvl1pPr>
            <a:lvl2pPr marL="527883" indent="0">
              <a:buNone/>
              <a:defRPr sz="2309">
                <a:latin typeface="Courier New" panose="02070309020205020404" pitchFamily="49" charset="0"/>
                <a:cs typeface="Courier New" panose="02070309020205020404" pitchFamily="49" charset="0"/>
              </a:defRPr>
            </a:lvl2pPr>
            <a:lvl3pPr marL="1055766" indent="0">
              <a:buFont typeface="Wingdings" panose="05000000000000000000" pitchFamily="2" charset="2"/>
              <a:buNone/>
              <a:defRPr sz="2078">
                <a:latin typeface="Courier New" panose="02070309020205020404" pitchFamily="49" charset="0"/>
                <a:cs typeface="Courier New" panose="02070309020205020404" pitchFamily="49" charset="0"/>
              </a:defRPr>
            </a:lvl3pPr>
            <a:lvl4pPr marL="1583649" indent="0">
              <a:buFont typeface="Wingdings" panose="05000000000000000000" pitchFamily="2" charset="2"/>
              <a:buNone/>
              <a:defRPr sz="1847">
                <a:latin typeface="Courier New" panose="02070309020205020404" pitchFamily="49" charset="0"/>
                <a:cs typeface="Courier New" panose="02070309020205020404" pitchFamily="49" charset="0"/>
              </a:defRPr>
            </a:lvl4pPr>
            <a:lvl5pPr marL="2111532" indent="0">
              <a:buFont typeface="Wingdings" panose="05000000000000000000" pitchFamily="2" charset="2"/>
              <a:buNone/>
              <a:defRPr sz="1847">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152727606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6504868" y="2011940"/>
            <a:ext cx="6964033" cy="5382846"/>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7"/>
          </a:p>
        </p:txBody>
      </p:sp>
      <p:sp>
        <p:nvSpPr>
          <p:cNvPr id="3" name="Content Placeholder 2"/>
          <p:cNvSpPr>
            <a:spLocks noGrp="1"/>
          </p:cNvSpPr>
          <p:nvPr>
            <p:ph sz="half" idx="1"/>
          </p:nvPr>
        </p:nvSpPr>
        <p:spPr>
          <a:xfrm>
            <a:off x="610221" y="2011941"/>
            <a:ext cx="5756896" cy="5382845"/>
          </a:xfrm>
          <a:prstGeom prst="rect">
            <a:avLst/>
          </a:prstGeom>
        </p:spPr>
        <p:txBody>
          <a:bodyPr/>
          <a:lstStyle>
            <a:lvl1pPr marL="527883" indent="-527883">
              <a:spcBef>
                <a:spcPts val="577"/>
              </a:spcBef>
              <a:buFont typeface="Wingdings" panose="05000000000000000000" pitchFamily="2" charset="2"/>
              <a:buChar char="Ø"/>
              <a:defRPr sz="2771">
                <a:latin typeface="Helvetica LT Std Cond Light" panose="020B0406020202030204" pitchFamily="34" charset="0"/>
              </a:defRPr>
            </a:lvl1pPr>
            <a:lvl2pPr>
              <a:defRPr sz="2540">
                <a:latin typeface="Helvetica LT Std Cond Light" panose="020B0406020202030204" pitchFamily="34" charset="0"/>
              </a:defRPr>
            </a:lvl2pPr>
            <a:lvl3pPr marL="1319708" indent="-263942">
              <a:buFont typeface="Wingdings" panose="05000000000000000000" pitchFamily="2" charset="2"/>
              <a:buChar char="§"/>
              <a:defRPr sz="2309">
                <a:latin typeface="Helvetica LT Std Cond Light" panose="020B0406020202030204" pitchFamily="34" charset="0"/>
              </a:defRPr>
            </a:lvl3pPr>
            <a:lvl4pPr marL="1847591" indent="-263942">
              <a:buFont typeface="Wingdings" panose="05000000000000000000" pitchFamily="2" charset="2"/>
              <a:buChar char="§"/>
              <a:defRPr sz="2078">
                <a:latin typeface="Helvetica LT Std Cond Light" panose="020B0406020202030204" pitchFamily="34" charset="0"/>
              </a:defRPr>
            </a:lvl4pPr>
            <a:lvl5pPr marL="2375474" indent="-263942">
              <a:buFont typeface="Wingdings" panose="05000000000000000000" pitchFamily="2" charset="2"/>
              <a:buChar char="§"/>
              <a:defRPr sz="1847">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6627312" y="2126889"/>
            <a:ext cx="6734449" cy="5156556"/>
          </a:xfrm>
          <a:prstGeom prst="rect">
            <a:avLst/>
          </a:prstGeom>
        </p:spPr>
        <p:txBody>
          <a:bodyPr/>
          <a:lstStyle>
            <a:lvl1pPr marL="0" indent="0">
              <a:spcBef>
                <a:spcPts val="577"/>
              </a:spcBef>
              <a:buFont typeface="Wingdings" panose="05000000000000000000" pitchFamily="2" charset="2"/>
              <a:buNone/>
              <a:defRPr sz="2078" b="1">
                <a:latin typeface="Courier New" panose="02070309020205020404" pitchFamily="49" charset="0"/>
                <a:cs typeface="Courier New" panose="02070309020205020404" pitchFamily="49" charset="0"/>
              </a:defRPr>
            </a:lvl1pPr>
            <a:lvl2pPr marL="527883" indent="0">
              <a:buNone/>
              <a:defRPr sz="2309">
                <a:latin typeface="Courier New" panose="02070309020205020404" pitchFamily="49" charset="0"/>
                <a:cs typeface="Courier New" panose="02070309020205020404" pitchFamily="49" charset="0"/>
              </a:defRPr>
            </a:lvl2pPr>
            <a:lvl3pPr marL="1055766" indent="0">
              <a:buFont typeface="Wingdings" panose="05000000000000000000" pitchFamily="2" charset="2"/>
              <a:buNone/>
              <a:defRPr sz="2078">
                <a:latin typeface="Courier New" panose="02070309020205020404" pitchFamily="49" charset="0"/>
                <a:cs typeface="Courier New" panose="02070309020205020404" pitchFamily="49" charset="0"/>
              </a:defRPr>
            </a:lvl3pPr>
            <a:lvl4pPr marL="1583649" indent="0">
              <a:buFont typeface="Wingdings" panose="05000000000000000000" pitchFamily="2" charset="2"/>
              <a:buNone/>
              <a:defRPr sz="1847">
                <a:latin typeface="Courier New" panose="02070309020205020404" pitchFamily="49" charset="0"/>
                <a:cs typeface="Courier New" panose="02070309020205020404" pitchFamily="49" charset="0"/>
              </a:defRPr>
            </a:lvl4pPr>
            <a:lvl5pPr marL="2111532" indent="0">
              <a:buFont typeface="Wingdings" panose="05000000000000000000" pitchFamily="2" charset="2"/>
              <a:buNone/>
              <a:defRPr sz="1847">
                <a:latin typeface="Courier New" panose="02070309020205020404" pitchFamily="49" charset="0"/>
                <a:cs typeface="Courier New" panose="02070309020205020404" pitchFamily="49" charset="0"/>
              </a:defRPr>
            </a:lvl5pPr>
          </a:lstStyle>
          <a:p>
            <a:pPr lvl="0"/>
            <a:r>
              <a:rPr lang="en-US" smtClean="0"/>
              <a:t>Click to edit Master text styles</a:t>
            </a:r>
          </a:p>
        </p:txBody>
      </p:sp>
      <p:sp>
        <p:nvSpPr>
          <p:cNvPr id="10" name="TextBox 9"/>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241897351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719363" y="1709046"/>
            <a:ext cx="12642399" cy="5574399"/>
          </a:xfrm>
          <a:prstGeom prst="rect">
            <a:avLst/>
          </a:prstGeom>
        </p:spPr>
        <p:txBody>
          <a:bodyPr/>
          <a:lstStyle>
            <a:lvl1pPr marL="0" indent="0">
              <a:spcBef>
                <a:spcPts val="577"/>
              </a:spcBef>
              <a:buFont typeface="Wingdings" panose="05000000000000000000" pitchFamily="2" charset="2"/>
              <a:buNone/>
              <a:defRPr sz="2078">
                <a:latin typeface="Courier New" panose="02070309020205020404" pitchFamily="49" charset="0"/>
                <a:cs typeface="Courier New" panose="02070309020205020404" pitchFamily="49" charset="0"/>
              </a:defRPr>
            </a:lvl1pPr>
            <a:lvl2pPr marL="527883" indent="0">
              <a:buNone/>
              <a:defRPr sz="2309">
                <a:latin typeface="Courier New" panose="02070309020205020404" pitchFamily="49" charset="0"/>
                <a:cs typeface="Courier New" panose="02070309020205020404" pitchFamily="49" charset="0"/>
              </a:defRPr>
            </a:lvl2pPr>
            <a:lvl3pPr marL="1055766" indent="0">
              <a:buFont typeface="Wingdings" panose="05000000000000000000" pitchFamily="2" charset="2"/>
              <a:buNone/>
              <a:defRPr sz="2078">
                <a:latin typeface="Courier New" panose="02070309020205020404" pitchFamily="49" charset="0"/>
                <a:cs typeface="Courier New" panose="02070309020205020404" pitchFamily="49" charset="0"/>
              </a:defRPr>
            </a:lvl3pPr>
            <a:lvl4pPr marL="1583649" indent="0">
              <a:buFont typeface="Wingdings" panose="05000000000000000000" pitchFamily="2" charset="2"/>
              <a:buNone/>
              <a:defRPr sz="1847">
                <a:latin typeface="Courier New" panose="02070309020205020404" pitchFamily="49" charset="0"/>
                <a:cs typeface="Courier New" panose="02070309020205020404" pitchFamily="49" charset="0"/>
              </a:defRPr>
            </a:lvl4pPr>
            <a:lvl5pPr marL="2111532" indent="0">
              <a:buFont typeface="Wingdings" panose="05000000000000000000" pitchFamily="2" charset="2"/>
              <a:buNone/>
              <a:defRPr sz="1847">
                <a:latin typeface="Courier New" panose="02070309020205020404" pitchFamily="49" charset="0"/>
                <a:cs typeface="Courier New" panose="02070309020205020404" pitchFamily="49" charset="0"/>
              </a:defRPr>
            </a:lvl5pPr>
          </a:lstStyle>
          <a:p>
            <a:pPr lvl="0"/>
            <a:r>
              <a:rPr lang="en-US" dirty="0" smtClean="0"/>
              <a:t>Click to place a screenshot</a:t>
            </a:r>
          </a:p>
        </p:txBody>
      </p:sp>
      <p:sp>
        <p:nvSpPr>
          <p:cNvPr id="9" name="TextBox 8"/>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149131194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4553" y="1982255"/>
            <a:ext cx="6206329" cy="526966"/>
          </a:xfrm>
          <a:prstGeom prst="rect">
            <a:avLst/>
          </a:prstGeom>
        </p:spPr>
        <p:txBody>
          <a:bodyPr anchor="b"/>
          <a:lstStyle>
            <a:lvl1pPr marL="0" indent="0">
              <a:buNone/>
              <a:defRPr sz="2771" b="1">
                <a:latin typeface="Helvetica LT Std Cond Light" panose="020B0406020202030204" pitchFamily="34" charset="0"/>
              </a:defRPr>
            </a:lvl1pPr>
            <a:lvl2pPr marL="527883" indent="0">
              <a:buNone/>
              <a:defRPr sz="2309" b="1"/>
            </a:lvl2pPr>
            <a:lvl3pPr marL="1055766" indent="0">
              <a:buNone/>
              <a:defRPr sz="2078" b="1"/>
            </a:lvl3pPr>
            <a:lvl4pPr marL="1583649" indent="0">
              <a:buNone/>
              <a:defRPr sz="1847" b="1"/>
            </a:lvl4pPr>
            <a:lvl5pPr marL="2111532" indent="0">
              <a:buNone/>
              <a:defRPr sz="1847" b="1"/>
            </a:lvl5pPr>
            <a:lvl6pPr marL="2639416" indent="0">
              <a:buNone/>
              <a:defRPr sz="1847" b="1"/>
            </a:lvl6pPr>
            <a:lvl7pPr marL="3167299" indent="0">
              <a:buNone/>
              <a:defRPr sz="1847" b="1"/>
            </a:lvl7pPr>
            <a:lvl8pPr marL="3695182" indent="0">
              <a:buNone/>
              <a:defRPr sz="1847" b="1"/>
            </a:lvl8pPr>
            <a:lvl9pPr marL="4223065" indent="0">
              <a:buNone/>
              <a:defRPr sz="1847" b="1"/>
            </a:lvl9pPr>
          </a:lstStyle>
          <a:p>
            <a:pPr lvl="0"/>
            <a:r>
              <a:rPr lang="en-US" smtClean="0"/>
              <a:t>Click to edit Master text styles</a:t>
            </a:r>
          </a:p>
        </p:txBody>
      </p:sp>
      <p:sp>
        <p:nvSpPr>
          <p:cNvPr id="4" name="Content Placeholder 3"/>
          <p:cNvSpPr>
            <a:spLocks noGrp="1"/>
          </p:cNvSpPr>
          <p:nvPr>
            <p:ph sz="half" idx="2"/>
          </p:nvPr>
        </p:nvSpPr>
        <p:spPr>
          <a:xfrm>
            <a:off x="624554" y="2797058"/>
            <a:ext cx="5956975" cy="4254334"/>
          </a:xfrm>
          <a:prstGeom prst="rect">
            <a:avLst/>
          </a:prstGeom>
        </p:spPr>
        <p:txBody>
          <a:bodyPr/>
          <a:lstStyle>
            <a:lvl1pPr marL="527883" indent="-527883">
              <a:spcBef>
                <a:spcPts val="577"/>
              </a:spcBef>
              <a:buFont typeface="Wingdings" panose="05000000000000000000" pitchFamily="2" charset="2"/>
              <a:buChar char="Ø"/>
              <a:defRPr sz="2771">
                <a:latin typeface="Helvetica LT Std Cond Light" panose="020B0406020202030204" pitchFamily="34" charset="0"/>
              </a:defRPr>
            </a:lvl1pPr>
            <a:lvl2pPr>
              <a:defRPr sz="2309">
                <a:latin typeface="Helvetica LT Std Cond Light" panose="020B0406020202030204" pitchFamily="34" charset="0"/>
              </a:defRPr>
            </a:lvl2pPr>
            <a:lvl3pPr marL="1319708" indent="-263942">
              <a:buFont typeface="Wingdings" panose="05000000000000000000" pitchFamily="2" charset="2"/>
              <a:buChar char="§"/>
              <a:defRPr sz="2078">
                <a:latin typeface="Helvetica LT Std Cond Light" panose="020B0406020202030204" pitchFamily="34" charset="0"/>
              </a:defRPr>
            </a:lvl3pPr>
            <a:lvl4pPr marL="1847591" indent="-263942">
              <a:buFont typeface="Wingdings" panose="05000000000000000000" pitchFamily="2" charset="2"/>
              <a:buChar char="§"/>
              <a:defRPr sz="1847">
                <a:latin typeface="Helvetica LT Std Cond Light" panose="020B0406020202030204" pitchFamily="34" charset="0"/>
              </a:defRPr>
            </a:lvl4pPr>
            <a:lvl5pPr marL="2375474" indent="-263942">
              <a:buFont typeface="Wingdings" panose="05000000000000000000" pitchFamily="2" charset="2"/>
              <a:buChar char="§"/>
              <a:defRPr sz="1847">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5" name="Text Placeholder 4"/>
          <p:cNvSpPr>
            <a:spLocks noGrp="1"/>
          </p:cNvSpPr>
          <p:nvPr>
            <p:ph type="body" sz="quarter" idx="3"/>
          </p:nvPr>
        </p:nvSpPr>
        <p:spPr>
          <a:xfrm>
            <a:off x="7126736" y="1982255"/>
            <a:ext cx="5986312" cy="526966"/>
          </a:xfrm>
          <a:prstGeom prst="rect">
            <a:avLst/>
          </a:prstGeom>
        </p:spPr>
        <p:txBody>
          <a:bodyPr anchor="b"/>
          <a:lstStyle>
            <a:lvl1pPr marL="0" indent="0">
              <a:buNone/>
              <a:defRPr sz="2771" b="1">
                <a:latin typeface="Helvetica LT Std Cond Light" panose="020B0406020202030204" pitchFamily="34" charset="0"/>
              </a:defRPr>
            </a:lvl1pPr>
            <a:lvl2pPr marL="527883" indent="0">
              <a:buNone/>
              <a:defRPr sz="2309" b="1"/>
            </a:lvl2pPr>
            <a:lvl3pPr marL="1055766" indent="0">
              <a:buNone/>
              <a:defRPr sz="2078" b="1"/>
            </a:lvl3pPr>
            <a:lvl4pPr marL="1583649" indent="0">
              <a:buNone/>
              <a:defRPr sz="1847" b="1"/>
            </a:lvl4pPr>
            <a:lvl5pPr marL="2111532" indent="0">
              <a:buNone/>
              <a:defRPr sz="1847" b="1"/>
            </a:lvl5pPr>
            <a:lvl6pPr marL="2639416" indent="0">
              <a:buNone/>
              <a:defRPr sz="1847" b="1"/>
            </a:lvl6pPr>
            <a:lvl7pPr marL="3167299" indent="0">
              <a:buNone/>
              <a:defRPr sz="1847" b="1"/>
            </a:lvl7pPr>
            <a:lvl8pPr marL="3695182" indent="0">
              <a:buNone/>
              <a:defRPr sz="1847" b="1"/>
            </a:lvl8pPr>
            <a:lvl9pPr marL="4223065" indent="0">
              <a:buNone/>
              <a:defRPr sz="1847" b="1"/>
            </a:lvl9pPr>
          </a:lstStyle>
          <a:p>
            <a:pPr lvl="0"/>
            <a:r>
              <a:rPr lang="en-US" smtClean="0"/>
              <a:t>Click to edit Master text styles</a:t>
            </a:r>
          </a:p>
        </p:txBody>
      </p:sp>
      <p:sp>
        <p:nvSpPr>
          <p:cNvPr id="6" name="Content Placeholder 5"/>
          <p:cNvSpPr>
            <a:spLocks noGrp="1"/>
          </p:cNvSpPr>
          <p:nvPr>
            <p:ph sz="quarter" idx="4"/>
          </p:nvPr>
        </p:nvSpPr>
        <p:spPr>
          <a:xfrm>
            <a:off x="7126736" y="2797058"/>
            <a:ext cx="5986312" cy="4254334"/>
          </a:xfrm>
          <a:prstGeom prst="rect">
            <a:avLst/>
          </a:prstGeom>
        </p:spPr>
        <p:txBody>
          <a:bodyPr/>
          <a:lstStyle>
            <a:lvl1pPr marL="527883" indent="-527883">
              <a:spcBef>
                <a:spcPts val="577"/>
              </a:spcBef>
              <a:buFont typeface="Wingdings" panose="05000000000000000000" pitchFamily="2" charset="2"/>
              <a:buChar char="Ø"/>
              <a:defRPr sz="2771">
                <a:latin typeface="Helvetica LT Std Cond Light" panose="020B0406020202030204" pitchFamily="34" charset="0"/>
              </a:defRPr>
            </a:lvl1pPr>
            <a:lvl2pPr>
              <a:defRPr sz="2309">
                <a:latin typeface="Helvetica LT Std Cond Light" panose="020B0406020202030204" pitchFamily="34" charset="0"/>
              </a:defRPr>
            </a:lvl2pPr>
            <a:lvl3pPr marL="1319708" indent="-263942">
              <a:buFont typeface="Wingdings" panose="05000000000000000000" pitchFamily="2" charset="2"/>
              <a:buChar char="§"/>
              <a:defRPr sz="2078">
                <a:latin typeface="Helvetica LT Std Cond Light" panose="020B0406020202030204" pitchFamily="34" charset="0"/>
              </a:defRPr>
            </a:lvl3pPr>
            <a:lvl4pPr marL="1847591" indent="-263942">
              <a:buFont typeface="Wingdings" panose="05000000000000000000" pitchFamily="2" charset="2"/>
              <a:buChar char="§"/>
              <a:defRPr sz="1847">
                <a:latin typeface="Helvetica LT Std Cond Light" panose="020B0406020202030204" pitchFamily="34" charset="0"/>
              </a:defRPr>
            </a:lvl4pPr>
            <a:lvl5pPr marL="2375474" indent="-263942">
              <a:buFont typeface="Wingdings" panose="05000000000000000000" pitchFamily="2" charset="2"/>
              <a:buChar char="§"/>
              <a:defRPr sz="1847">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413037342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orient="horz" pos="1139">
          <p15:clr>
            <a:srgbClr val="FBAE40"/>
          </p15:clr>
        </p15:guide>
        <p15:guide id="4" pos="39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6012" y="2438718"/>
            <a:ext cx="6198523" cy="4515302"/>
          </a:xfrm>
          <a:prstGeom prst="rect">
            <a:avLst/>
          </a:prstGeom>
        </p:spPr>
      </p:pic>
      <p:sp>
        <p:nvSpPr>
          <p:cNvPr id="3" name="Content Placeholder 2"/>
          <p:cNvSpPr>
            <a:spLocks noGrp="1"/>
          </p:cNvSpPr>
          <p:nvPr>
            <p:ph sz="half" idx="1" hasCustomPrompt="1"/>
          </p:nvPr>
        </p:nvSpPr>
        <p:spPr>
          <a:xfrm>
            <a:off x="1270375" y="2779890"/>
            <a:ext cx="5997937" cy="4424305"/>
          </a:xfrm>
          <a:prstGeom prst="rect">
            <a:avLst/>
          </a:prstGeom>
        </p:spPr>
        <p:txBody>
          <a:bodyPr/>
          <a:lstStyle>
            <a:lvl1pPr marL="527883" indent="-527883">
              <a:spcBef>
                <a:spcPts val="577"/>
              </a:spcBef>
              <a:buFont typeface="Wingdings" panose="05000000000000000000" pitchFamily="2" charset="2"/>
              <a:buChar char="q"/>
              <a:defRPr sz="2771" baseline="0">
                <a:latin typeface="Helvetica LT Std Cond Light" panose="020B0406020202030204" pitchFamily="34" charset="0"/>
              </a:defRPr>
            </a:lvl1pPr>
            <a:lvl2pPr marL="527883"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610838" y="1987191"/>
            <a:ext cx="10760673" cy="767856"/>
          </a:xfrm>
          <a:prstGeom prst="rect">
            <a:avLst/>
          </a:prstGeom>
        </p:spPr>
        <p:txBody>
          <a:bodyPr/>
          <a:lstStyle>
            <a:lvl1pPr marL="593869" indent="-593869">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315706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6012" y="2438719"/>
            <a:ext cx="6198523" cy="4515300"/>
          </a:xfrm>
          <a:prstGeom prst="rect">
            <a:avLst/>
          </a:prstGeom>
        </p:spPr>
      </p:pic>
      <p:sp>
        <p:nvSpPr>
          <p:cNvPr id="3" name="Content Placeholder 2"/>
          <p:cNvSpPr>
            <a:spLocks noGrp="1"/>
          </p:cNvSpPr>
          <p:nvPr>
            <p:ph sz="half" idx="1" hasCustomPrompt="1"/>
          </p:nvPr>
        </p:nvSpPr>
        <p:spPr>
          <a:xfrm>
            <a:off x="1279726" y="4098962"/>
            <a:ext cx="11716323" cy="3105232"/>
          </a:xfrm>
          <a:prstGeom prst="rect">
            <a:avLst/>
          </a:prstGeom>
        </p:spPr>
        <p:txBody>
          <a:bodyPr/>
          <a:lstStyle>
            <a:lvl1pPr marL="527883" indent="-527883">
              <a:spcBef>
                <a:spcPts val="577"/>
              </a:spcBef>
              <a:buFont typeface="Wingdings" panose="05000000000000000000" pitchFamily="2" charset="2"/>
              <a:buChar char="q"/>
              <a:defRPr sz="2771" baseline="0">
                <a:latin typeface="Helvetica LT Std Cond Light" panose="020B0406020202030204" pitchFamily="34" charset="0"/>
              </a:defRPr>
            </a:lvl1pPr>
            <a:lvl2pPr marL="527883"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p>
          <a:p>
            <a:pPr lvl="0"/>
            <a:endParaRPr lang="en-US" dirty="0" smtClean="0"/>
          </a:p>
          <a:p>
            <a:pPr lvl="0"/>
            <a:r>
              <a:rPr lang="en-US" dirty="0" smtClean="0"/>
              <a:t>Option 2</a:t>
            </a:r>
          </a:p>
          <a:p>
            <a:pPr lvl="0"/>
            <a:endParaRPr lang="en-US" dirty="0" smtClean="0"/>
          </a:p>
          <a:p>
            <a:pPr lvl="0"/>
            <a:r>
              <a:rPr lang="en-US" dirty="0" smtClean="0"/>
              <a:t>Option 3</a:t>
            </a:r>
          </a:p>
          <a:p>
            <a:pPr lvl="0"/>
            <a:endParaRPr lang="en-US" dirty="0" smtClean="0"/>
          </a:p>
          <a:p>
            <a:pPr lvl="0"/>
            <a:r>
              <a:rPr lang="en-US" dirty="0" smtClean="0"/>
              <a:t>Option 4</a:t>
            </a:r>
          </a:p>
          <a:p>
            <a:pPr lvl="0"/>
            <a:endParaRPr lang="en-US" dirty="0" smtClean="0"/>
          </a:p>
        </p:txBody>
      </p:sp>
      <p:sp>
        <p:nvSpPr>
          <p:cNvPr id="14" name="Content Placeholder 2"/>
          <p:cNvSpPr>
            <a:spLocks noGrp="1"/>
          </p:cNvSpPr>
          <p:nvPr>
            <p:ph sz="half" idx="13" hasCustomPrompt="1"/>
          </p:nvPr>
        </p:nvSpPr>
        <p:spPr>
          <a:xfrm>
            <a:off x="610838" y="1987190"/>
            <a:ext cx="12385212" cy="2012403"/>
          </a:xfrm>
          <a:prstGeom prst="rect">
            <a:avLst/>
          </a:prstGeom>
        </p:spPr>
        <p:txBody>
          <a:bodyPr/>
          <a:lstStyle>
            <a:lvl1pPr marL="593869" indent="-593869">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250266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6012" y="2438719"/>
            <a:ext cx="6198523" cy="4515300"/>
          </a:xfrm>
          <a:prstGeom prst="rect">
            <a:avLst/>
          </a:prstGeom>
        </p:spPr>
      </p:pic>
      <p:sp>
        <p:nvSpPr>
          <p:cNvPr id="14" name="Content Placeholder 2"/>
          <p:cNvSpPr>
            <a:spLocks noGrp="1"/>
          </p:cNvSpPr>
          <p:nvPr>
            <p:ph sz="half" idx="13" hasCustomPrompt="1"/>
          </p:nvPr>
        </p:nvSpPr>
        <p:spPr>
          <a:xfrm>
            <a:off x="610838" y="1987189"/>
            <a:ext cx="12385212" cy="5217005"/>
          </a:xfrm>
          <a:prstGeom prst="rect">
            <a:avLst/>
          </a:prstGeom>
        </p:spPr>
        <p:txBody>
          <a:bodyPr/>
          <a:lstStyle>
            <a:lvl1pPr marL="593869" indent="-593869">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p>
        </p:txBody>
      </p:sp>
      <p:sp>
        <p:nvSpPr>
          <p:cNvPr id="9"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32520742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7671805" y="3974020"/>
            <a:ext cx="5533097" cy="1732160"/>
          </a:xfrm>
          <a:prstGeom prst="rect">
            <a:avLst/>
          </a:prstGeom>
        </p:spPr>
        <p:txBody>
          <a:bodyPr/>
          <a:lstStyle>
            <a:lvl1pPr marL="0" indent="0">
              <a:buNone/>
              <a:defRPr sz="5080" i="1" baseline="0">
                <a:solidFill>
                  <a:schemeClr val="tx1"/>
                </a:solidFill>
                <a:latin typeface="Helvetica LT Std Cond Light" panose="020B0406020202030204" pitchFamily="34" charset="0"/>
              </a:defRPr>
            </a:lvl1pPr>
            <a:lvl2pPr marL="527883" indent="0">
              <a:buNone/>
              <a:defRPr sz="2309">
                <a:solidFill>
                  <a:schemeClr val="tx1">
                    <a:tint val="75000"/>
                  </a:schemeClr>
                </a:solidFill>
              </a:defRPr>
            </a:lvl2pPr>
            <a:lvl3pPr marL="1055766" indent="0">
              <a:buNone/>
              <a:defRPr sz="2078">
                <a:solidFill>
                  <a:schemeClr val="tx1">
                    <a:tint val="75000"/>
                  </a:schemeClr>
                </a:solidFill>
              </a:defRPr>
            </a:lvl3pPr>
            <a:lvl4pPr marL="1583649" indent="0">
              <a:buNone/>
              <a:defRPr sz="1847">
                <a:solidFill>
                  <a:schemeClr val="tx1">
                    <a:tint val="75000"/>
                  </a:schemeClr>
                </a:solidFill>
              </a:defRPr>
            </a:lvl4pPr>
            <a:lvl5pPr marL="2111532" indent="0">
              <a:buNone/>
              <a:defRPr sz="1847">
                <a:solidFill>
                  <a:schemeClr val="tx1">
                    <a:tint val="75000"/>
                  </a:schemeClr>
                </a:solidFill>
              </a:defRPr>
            </a:lvl5pPr>
            <a:lvl6pPr marL="2639416" indent="0">
              <a:buNone/>
              <a:defRPr sz="1847">
                <a:solidFill>
                  <a:schemeClr val="tx1">
                    <a:tint val="75000"/>
                  </a:schemeClr>
                </a:solidFill>
              </a:defRPr>
            </a:lvl6pPr>
            <a:lvl7pPr marL="3167299" indent="0">
              <a:buNone/>
              <a:defRPr sz="1847">
                <a:solidFill>
                  <a:schemeClr val="tx1">
                    <a:tint val="75000"/>
                  </a:schemeClr>
                </a:solidFill>
              </a:defRPr>
            </a:lvl7pPr>
            <a:lvl8pPr marL="3695182" indent="0">
              <a:buNone/>
              <a:defRPr sz="1847">
                <a:solidFill>
                  <a:schemeClr val="tx1">
                    <a:tint val="75000"/>
                  </a:schemeClr>
                </a:solidFill>
              </a:defRPr>
            </a:lvl8pPr>
            <a:lvl9pPr marL="4223065" indent="0">
              <a:buNone/>
              <a:defRPr sz="1847">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5526" y="3101858"/>
            <a:ext cx="1037185" cy="1036899"/>
          </a:xfrm>
          <a:prstGeom prst="rect">
            <a:avLst/>
          </a:prstGeom>
        </p:spPr>
      </p:pic>
      <p:sp>
        <p:nvSpPr>
          <p:cNvPr id="13" name="TextBox 12"/>
          <p:cNvSpPr txBox="1"/>
          <p:nvPr/>
        </p:nvSpPr>
        <p:spPr>
          <a:xfrm>
            <a:off x="7671895" y="3220104"/>
            <a:ext cx="5533007" cy="732060"/>
          </a:xfrm>
          <a:prstGeom prst="rect">
            <a:avLst/>
          </a:prstGeom>
          <a:noFill/>
        </p:spPr>
        <p:txBody>
          <a:bodyPr wrap="square" rtlCol="0">
            <a:spAutoFit/>
          </a:bodyPr>
          <a:lstStyle/>
          <a:p>
            <a:r>
              <a:rPr lang="en-IN" sz="4157" b="1" dirty="0" smtClean="0">
                <a:solidFill>
                  <a:srgbClr val="02918B"/>
                </a:solidFill>
                <a:latin typeface="Helvetica LT Std Cond Light" panose="020B0406020202030204" pitchFamily="34" charset="0"/>
                <a:cs typeface="Arial" panose="020B0604020202020204" pitchFamily="34" charset="0"/>
              </a:rPr>
              <a:t>SUMMARY</a:t>
            </a:r>
            <a:endParaRPr lang="en-IN" sz="4157" b="1" dirty="0">
              <a:solidFill>
                <a:srgbClr val="02918B"/>
              </a:solidFill>
              <a:latin typeface="Helvetica LT Std Cond Light" panose="020B0406020202030204" pitchFamily="34" charset="0"/>
              <a:cs typeface="Arial" panose="020B0604020202020204" pitchFamily="34" charset="0"/>
            </a:endParaRPr>
          </a:p>
        </p:txBody>
      </p:sp>
      <p:sp>
        <p:nvSpPr>
          <p:cNvPr id="8" name="TextBox 7"/>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343364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24685" y="2873555"/>
            <a:ext cx="7665931" cy="4586889"/>
          </a:xfrm>
          <a:prstGeom prst="rect">
            <a:avLst/>
          </a:prstGeom>
        </p:spPr>
        <p:txBody>
          <a:bodyPr/>
          <a:lstStyle>
            <a:lvl1pPr marL="527883" indent="-527883">
              <a:lnSpc>
                <a:spcPct val="100000"/>
              </a:lnSpc>
              <a:spcBef>
                <a:spcPts val="0"/>
              </a:spcBef>
              <a:buSzPct val="137000"/>
              <a:buFont typeface="Courier New" panose="02070309020205020404" pitchFamily="49" charset="0"/>
              <a:buChar char="o"/>
              <a:defRPr sz="2309" baseline="0">
                <a:solidFill>
                  <a:srgbClr val="02918B"/>
                </a:solidFill>
                <a:latin typeface="Helvetica LT Std Cond Light" panose="020B0406020202030204" pitchFamily="34" charset="0"/>
              </a:defRPr>
            </a:lvl1pPr>
            <a:lvl2pPr>
              <a:defRPr sz="2771">
                <a:latin typeface="Helvetica LT Std Cond" panose="020B0506020202030204" pitchFamily="34" charset="0"/>
              </a:defRPr>
            </a:lvl2pPr>
            <a:lvl3pPr>
              <a:defRPr sz="2771">
                <a:latin typeface="Helvetica LT Std Cond" panose="020B0506020202030204" pitchFamily="34" charset="0"/>
              </a:defRPr>
            </a:lvl3pPr>
            <a:lvl4pPr>
              <a:defRPr sz="2771">
                <a:latin typeface="Helvetica LT Std Cond" panose="020B0506020202030204" pitchFamily="34" charset="0"/>
              </a:defRPr>
            </a:lvl4pPr>
            <a:lvl5pPr>
              <a:defRPr sz="2771">
                <a:latin typeface="Helvetica LT Std Cond" panose="020B0506020202030204" pitchFamily="34" charset="0"/>
              </a:defRPr>
            </a:lvl5pPr>
          </a:lstStyle>
          <a:p>
            <a:pPr lvl="0"/>
            <a:r>
              <a:rPr lang="en-US" dirty="0" smtClean="0"/>
              <a:t>The first summary point.</a:t>
            </a:r>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6088010" y="1976627"/>
            <a:ext cx="7147616" cy="554319"/>
          </a:xfrm>
          <a:prstGeom prst="rect">
            <a:avLst/>
          </a:prstGeom>
          <a:noFill/>
        </p:spPr>
        <p:txBody>
          <a:bodyPr wrap="square" rtlCol="0">
            <a:spAutoFit/>
          </a:bodyPr>
          <a:lstStyle/>
          <a:p>
            <a:r>
              <a:rPr lang="en-IN" sz="3002" dirty="0" smtClean="0">
                <a:latin typeface="Helvetica LT Std Cond Light" panose="020B0406020202030204" pitchFamily="34" charset="0"/>
              </a:rPr>
              <a:t>In </a:t>
            </a:r>
            <a:r>
              <a:rPr lang="en-IN" sz="3002" dirty="0">
                <a:latin typeface="Helvetica LT Std Cond Light" panose="020B0406020202030204" pitchFamily="34" charset="0"/>
              </a:rPr>
              <a:t>this </a:t>
            </a:r>
            <a:r>
              <a:rPr lang="en-IN" sz="3002" dirty="0" smtClean="0">
                <a:latin typeface="Helvetica LT Std Cond Light" panose="020B0406020202030204" pitchFamily="34" charset="0"/>
              </a:rPr>
              <a:t>lesson, you’ve learned to:</a:t>
            </a:r>
            <a:endParaRPr lang="en-IN" sz="3002" dirty="0">
              <a:latin typeface="Helvetica LT Std Cond Light" panose="020B0406020202030204" pitchFamily="34" charset="0"/>
            </a:endParaRPr>
          </a:p>
        </p:txBody>
      </p:sp>
      <p:sp>
        <p:nvSpPr>
          <p:cNvPr id="12" name="TextBox 11"/>
          <p:cNvSpPr txBox="1"/>
          <p:nvPr/>
        </p:nvSpPr>
        <p:spPr>
          <a:xfrm>
            <a:off x="403794" y="1011126"/>
            <a:ext cx="5533007" cy="518732"/>
          </a:xfrm>
          <a:prstGeom prst="rect">
            <a:avLst/>
          </a:prstGeom>
          <a:noFill/>
        </p:spPr>
        <p:txBody>
          <a:bodyPr wrap="square" rtlCol="0">
            <a:spAutoFit/>
          </a:bodyPr>
          <a:lstStyle/>
          <a:p>
            <a:r>
              <a:rPr lang="en-IN" sz="2771" b="1" dirty="0" smtClean="0">
                <a:solidFill>
                  <a:srgbClr val="02918B"/>
                </a:solidFill>
                <a:latin typeface="Helvetica LT Std Cond" panose="020B0506020202030204" pitchFamily="34" charset="0"/>
                <a:cs typeface="Arial" panose="020B0604020202020204" pitchFamily="34" charset="0"/>
              </a:rPr>
              <a:t>SUMMARY</a:t>
            </a:r>
            <a:endParaRPr lang="en-IN" sz="2771" b="1" dirty="0">
              <a:solidFill>
                <a:srgbClr val="02918B"/>
              </a:solidFill>
              <a:latin typeface="Helvetica LT Std Cond" panose="020B0506020202030204" pitchFamily="34" charset="0"/>
              <a:cs typeface="Arial" panose="020B06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p:blipFill>
        <p:spPr>
          <a:xfrm rot="20700000">
            <a:off x="1119501" y="2412375"/>
            <a:ext cx="3886288" cy="4565601"/>
          </a:xfrm>
          <a:prstGeom prst="rect">
            <a:avLst/>
          </a:prstGeom>
        </p:spPr>
      </p:pic>
      <p:sp>
        <p:nvSpPr>
          <p:cNvPr id="16" name="TextBox 15"/>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255624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7671805" y="4040007"/>
            <a:ext cx="5533097" cy="1732160"/>
          </a:xfrm>
          <a:prstGeom prst="rect">
            <a:avLst/>
          </a:prstGeom>
        </p:spPr>
        <p:txBody>
          <a:bodyPr/>
          <a:lstStyle>
            <a:lvl1pPr marL="0" indent="0">
              <a:buNone/>
              <a:defRPr sz="5080" i="1" baseline="0">
                <a:solidFill>
                  <a:schemeClr val="tx1"/>
                </a:solidFill>
                <a:latin typeface="Helvetica LT Std Cond Light" panose="020B0406020202030204" pitchFamily="34" charset="0"/>
              </a:defRPr>
            </a:lvl1pPr>
            <a:lvl2pPr marL="527883" indent="0">
              <a:buNone/>
              <a:defRPr sz="2309">
                <a:solidFill>
                  <a:schemeClr val="tx1">
                    <a:tint val="75000"/>
                  </a:schemeClr>
                </a:solidFill>
              </a:defRPr>
            </a:lvl2pPr>
            <a:lvl3pPr marL="1055766" indent="0">
              <a:buNone/>
              <a:defRPr sz="2078">
                <a:solidFill>
                  <a:schemeClr val="tx1">
                    <a:tint val="75000"/>
                  </a:schemeClr>
                </a:solidFill>
              </a:defRPr>
            </a:lvl3pPr>
            <a:lvl4pPr marL="1583649" indent="0">
              <a:buNone/>
              <a:defRPr sz="1847">
                <a:solidFill>
                  <a:schemeClr val="tx1">
                    <a:tint val="75000"/>
                  </a:schemeClr>
                </a:solidFill>
              </a:defRPr>
            </a:lvl4pPr>
            <a:lvl5pPr marL="2111532" indent="0">
              <a:buNone/>
              <a:defRPr sz="1847">
                <a:solidFill>
                  <a:schemeClr val="tx1">
                    <a:tint val="75000"/>
                  </a:schemeClr>
                </a:solidFill>
              </a:defRPr>
            </a:lvl5pPr>
            <a:lvl6pPr marL="2639416" indent="0">
              <a:buNone/>
              <a:defRPr sz="1847">
                <a:solidFill>
                  <a:schemeClr val="tx1">
                    <a:tint val="75000"/>
                  </a:schemeClr>
                </a:solidFill>
              </a:defRPr>
            </a:lvl6pPr>
            <a:lvl7pPr marL="3167299" indent="0">
              <a:buNone/>
              <a:defRPr sz="1847">
                <a:solidFill>
                  <a:schemeClr val="tx1">
                    <a:tint val="75000"/>
                  </a:schemeClr>
                </a:solidFill>
              </a:defRPr>
            </a:lvl7pPr>
            <a:lvl8pPr marL="3695182" indent="0">
              <a:buNone/>
              <a:defRPr sz="1847">
                <a:solidFill>
                  <a:schemeClr val="tx1">
                    <a:tint val="75000"/>
                  </a:schemeClr>
                </a:solidFill>
              </a:defRPr>
            </a:lvl8pPr>
            <a:lvl9pPr marL="4223065" indent="0">
              <a:buNone/>
              <a:defRPr sz="1847">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234" y="3167845"/>
            <a:ext cx="1047769" cy="1036899"/>
          </a:xfrm>
          <a:prstGeom prst="rect">
            <a:avLst/>
          </a:prstGeom>
        </p:spPr>
      </p:pic>
      <p:sp>
        <p:nvSpPr>
          <p:cNvPr id="8" name="TextBox 7"/>
          <p:cNvSpPr txBox="1"/>
          <p:nvPr/>
        </p:nvSpPr>
        <p:spPr>
          <a:xfrm>
            <a:off x="7671895" y="3286091"/>
            <a:ext cx="5533007" cy="732060"/>
          </a:xfrm>
          <a:prstGeom prst="rect">
            <a:avLst/>
          </a:prstGeom>
          <a:noFill/>
        </p:spPr>
        <p:txBody>
          <a:bodyPr wrap="square" rtlCol="0">
            <a:spAutoFit/>
          </a:bodyPr>
          <a:lstStyle/>
          <a:p>
            <a:r>
              <a:rPr lang="en-IN" sz="4157" b="1" dirty="0" smtClean="0">
                <a:solidFill>
                  <a:srgbClr val="02918B"/>
                </a:solidFill>
                <a:latin typeface="Helvetica LT Std Cond Light" panose="020B0406020202030204" pitchFamily="34" charset="0"/>
                <a:cs typeface="Arial" panose="020B0604020202020204" pitchFamily="34" charset="0"/>
              </a:rPr>
              <a:t>INTRODUCTION</a:t>
            </a:r>
            <a:endParaRPr lang="en-IN" sz="4157" b="1" dirty="0">
              <a:solidFill>
                <a:srgbClr val="02918B"/>
              </a:solidFill>
              <a:latin typeface="Helvetica LT Std Cond Light" panose="020B0406020202030204" pitchFamily="34" charset="0"/>
              <a:cs typeface="Arial" panose="020B0604020202020204" pitchFamily="34" charset="0"/>
            </a:endParaRPr>
          </a:p>
        </p:txBody>
      </p:sp>
      <p:sp>
        <p:nvSpPr>
          <p:cNvPr id="2" name="TextBox 1"/>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148850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1209141" y="1698454"/>
            <a:ext cx="1316279" cy="1254709"/>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5542" dirty="0" smtClean="0">
                <a:solidFill>
                  <a:srgbClr val="A65E06"/>
                </a:solidFill>
                <a:latin typeface="Helvetica LT Std Cond" panose="020B0506020202030204" pitchFamily="34" charset="0"/>
              </a:rPr>
              <a:t>01</a:t>
            </a:r>
            <a:endParaRPr lang="en-IN" sz="5542" dirty="0">
              <a:solidFill>
                <a:srgbClr val="A65E06"/>
              </a:solidFill>
              <a:latin typeface="Helvetica LT Std Cond" panose="020B0506020202030204" pitchFamily="34" charset="0"/>
            </a:endParaRPr>
          </a:p>
        </p:txBody>
      </p:sp>
      <p:sp>
        <p:nvSpPr>
          <p:cNvPr id="6" name="Rectangle 5"/>
          <p:cNvSpPr/>
          <p:nvPr/>
        </p:nvSpPr>
        <p:spPr>
          <a:xfrm>
            <a:off x="2599853" y="1698454"/>
            <a:ext cx="10134382" cy="1254709"/>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771"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2691687" y="1820864"/>
            <a:ext cx="9904799" cy="1025190"/>
          </a:xfrm>
          <a:prstGeom prst="rect">
            <a:avLst/>
          </a:prstGeom>
        </p:spPr>
        <p:txBody>
          <a:bodyPr/>
          <a:lstStyle>
            <a:lvl1pPr marL="0" indent="0">
              <a:buNone/>
              <a:defRPr sz="2771">
                <a:latin typeface="Helvetica LT Std Cond" panose="020B0506020202030204" pitchFamily="34" charset="0"/>
              </a:defRPr>
            </a:lvl1pPr>
            <a:lvl2pPr>
              <a:defRPr sz="3233">
                <a:latin typeface="Helvetica LT Std Cond" panose="020B0506020202030204" pitchFamily="34" charset="0"/>
              </a:defRPr>
            </a:lvl2pPr>
            <a:lvl3pPr>
              <a:defRPr sz="2771">
                <a:latin typeface="Helvetica LT Std Cond" panose="020B0506020202030204" pitchFamily="34" charset="0"/>
              </a:defRPr>
            </a:lvl3pPr>
            <a:lvl4pPr>
              <a:defRPr sz="2309">
                <a:latin typeface="Helvetica LT Std Cond" panose="020B0506020202030204" pitchFamily="34" charset="0"/>
              </a:defRPr>
            </a:lvl4pPr>
            <a:lvl5pPr>
              <a:defRPr sz="2309">
                <a:latin typeface="Helvetica LT Std Cond" panose="020B0506020202030204" pitchFamily="34" charset="0"/>
              </a:defRPr>
            </a:lvl5pPr>
            <a:lvl6pPr>
              <a:defRPr sz="2309"/>
            </a:lvl6pPr>
            <a:lvl7pPr>
              <a:defRPr sz="2309"/>
            </a:lvl7pPr>
            <a:lvl8pPr>
              <a:defRPr sz="2309"/>
            </a:lvl8pPr>
            <a:lvl9pPr>
              <a:defRPr sz="2309"/>
            </a:lvl9pPr>
          </a:lstStyle>
          <a:p>
            <a:pPr lvl="0"/>
            <a:r>
              <a:rPr lang="en-US" smtClean="0"/>
              <a:t>Click to edit Master text styles</a:t>
            </a:r>
          </a:p>
        </p:txBody>
      </p:sp>
      <p:sp>
        <p:nvSpPr>
          <p:cNvPr id="11" name="Rectangle 10"/>
          <p:cNvSpPr/>
          <p:nvPr/>
        </p:nvSpPr>
        <p:spPr>
          <a:xfrm>
            <a:off x="1209141" y="3213289"/>
            <a:ext cx="1316279" cy="1254709"/>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5542" dirty="0" smtClean="0">
                <a:solidFill>
                  <a:srgbClr val="A65E06"/>
                </a:solidFill>
                <a:latin typeface="Helvetica LT Std Cond" panose="020B0506020202030204" pitchFamily="34" charset="0"/>
              </a:rPr>
              <a:t>02</a:t>
            </a:r>
            <a:endParaRPr lang="en-IN" sz="5542" dirty="0">
              <a:solidFill>
                <a:srgbClr val="A65E06"/>
              </a:solidFill>
              <a:latin typeface="Helvetica LT Std Cond" panose="020B0506020202030204" pitchFamily="34" charset="0"/>
            </a:endParaRPr>
          </a:p>
        </p:txBody>
      </p:sp>
      <p:sp>
        <p:nvSpPr>
          <p:cNvPr id="12" name="Rectangle 11"/>
          <p:cNvSpPr/>
          <p:nvPr/>
        </p:nvSpPr>
        <p:spPr>
          <a:xfrm>
            <a:off x="2599853" y="3213289"/>
            <a:ext cx="10134382" cy="1254709"/>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771"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2691687" y="3335699"/>
            <a:ext cx="9904799" cy="1025190"/>
          </a:xfrm>
          <a:prstGeom prst="rect">
            <a:avLst/>
          </a:prstGeom>
        </p:spPr>
        <p:txBody>
          <a:bodyPr/>
          <a:lstStyle>
            <a:lvl1pPr marL="0" indent="0">
              <a:buNone/>
              <a:defRPr sz="2771">
                <a:latin typeface="Helvetica LT Std Cond" panose="020B0506020202030204" pitchFamily="34" charset="0"/>
              </a:defRPr>
            </a:lvl1pPr>
            <a:lvl2pPr>
              <a:defRPr sz="3233">
                <a:latin typeface="Helvetica LT Std Cond" panose="020B0506020202030204" pitchFamily="34" charset="0"/>
              </a:defRPr>
            </a:lvl2pPr>
            <a:lvl3pPr>
              <a:defRPr sz="2771">
                <a:latin typeface="Helvetica LT Std Cond" panose="020B0506020202030204" pitchFamily="34" charset="0"/>
              </a:defRPr>
            </a:lvl3pPr>
            <a:lvl4pPr>
              <a:defRPr sz="2309">
                <a:latin typeface="Helvetica LT Std Cond" panose="020B0506020202030204" pitchFamily="34" charset="0"/>
              </a:defRPr>
            </a:lvl4pPr>
            <a:lvl5pPr>
              <a:defRPr sz="2309">
                <a:latin typeface="Helvetica LT Std Cond" panose="020B0506020202030204" pitchFamily="34" charset="0"/>
              </a:defRPr>
            </a:lvl5pPr>
            <a:lvl6pPr>
              <a:defRPr sz="2309"/>
            </a:lvl6pPr>
            <a:lvl7pPr>
              <a:defRPr sz="2309"/>
            </a:lvl7pPr>
            <a:lvl8pPr>
              <a:defRPr sz="2309"/>
            </a:lvl8pPr>
            <a:lvl9pPr>
              <a:defRPr sz="2309"/>
            </a:lvl9pPr>
          </a:lstStyle>
          <a:p>
            <a:pPr lvl="0"/>
            <a:r>
              <a:rPr lang="en-US" smtClean="0"/>
              <a:t>Click to edit Master text styles</a:t>
            </a:r>
          </a:p>
        </p:txBody>
      </p:sp>
      <p:sp>
        <p:nvSpPr>
          <p:cNvPr id="14" name="Rectangle 13"/>
          <p:cNvSpPr/>
          <p:nvPr/>
        </p:nvSpPr>
        <p:spPr>
          <a:xfrm>
            <a:off x="1209141" y="4728124"/>
            <a:ext cx="1316279" cy="1254709"/>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5542" dirty="0" smtClean="0">
                <a:solidFill>
                  <a:srgbClr val="A65E06"/>
                </a:solidFill>
                <a:latin typeface="Helvetica LT Std Cond" panose="020B0506020202030204" pitchFamily="34" charset="0"/>
              </a:rPr>
              <a:t>03</a:t>
            </a:r>
            <a:endParaRPr lang="en-IN" sz="5542" dirty="0">
              <a:solidFill>
                <a:srgbClr val="A65E06"/>
              </a:solidFill>
              <a:latin typeface="Helvetica LT Std Cond" panose="020B0506020202030204" pitchFamily="34" charset="0"/>
            </a:endParaRPr>
          </a:p>
        </p:txBody>
      </p:sp>
      <p:sp>
        <p:nvSpPr>
          <p:cNvPr id="15" name="Rectangle 14"/>
          <p:cNvSpPr/>
          <p:nvPr/>
        </p:nvSpPr>
        <p:spPr>
          <a:xfrm>
            <a:off x="2599853" y="4728124"/>
            <a:ext cx="10134382" cy="1254709"/>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771"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2691687" y="4850534"/>
            <a:ext cx="9904799" cy="1025190"/>
          </a:xfrm>
          <a:prstGeom prst="rect">
            <a:avLst/>
          </a:prstGeom>
        </p:spPr>
        <p:txBody>
          <a:bodyPr/>
          <a:lstStyle>
            <a:lvl1pPr marL="0" indent="0">
              <a:buNone/>
              <a:defRPr sz="2771">
                <a:latin typeface="Helvetica LT Std Cond" panose="020B0506020202030204" pitchFamily="34" charset="0"/>
              </a:defRPr>
            </a:lvl1pPr>
            <a:lvl2pPr>
              <a:defRPr sz="3233">
                <a:latin typeface="Helvetica LT Std Cond" panose="020B0506020202030204" pitchFamily="34" charset="0"/>
              </a:defRPr>
            </a:lvl2pPr>
            <a:lvl3pPr>
              <a:defRPr sz="2771">
                <a:latin typeface="Helvetica LT Std Cond" panose="020B0506020202030204" pitchFamily="34" charset="0"/>
              </a:defRPr>
            </a:lvl3pPr>
            <a:lvl4pPr>
              <a:defRPr sz="2309">
                <a:latin typeface="Helvetica LT Std Cond" panose="020B0506020202030204" pitchFamily="34" charset="0"/>
              </a:defRPr>
            </a:lvl4pPr>
            <a:lvl5pPr>
              <a:defRPr sz="2309">
                <a:latin typeface="Helvetica LT Std Cond" panose="020B0506020202030204" pitchFamily="34" charset="0"/>
              </a:defRPr>
            </a:lvl5pPr>
            <a:lvl6pPr>
              <a:defRPr sz="2309"/>
            </a:lvl6pPr>
            <a:lvl7pPr>
              <a:defRPr sz="2309"/>
            </a:lvl7pPr>
            <a:lvl8pPr>
              <a:defRPr sz="2309"/>
            </a:lvl8pPr>
            <a:lvl9pPr>
              <a:defRPr sz="2309"/>
            </a:lvl9pPr>
          </a:lstStyle>
          <a:p>
            <a:pPr lvl="0"/>
            <a:r>
              <a:rPr lang="en-US" smtClean="0"/>
              <a:t>Click to edit Master text styles</a:t>
            </a:r>
          </a:p>
        </p:txBody>
      </p:sp>
      <p:sp>
        <p:nvSpPr>
          <p:cNvPr id="17" name="Rectangle 16"/>
          <p:cNvSpPr/>
          <p:nvPr/>
        </p:nvSpPr>
        <p:spPr>
          <a:xfrm>
            <a:off x="1209141" y="6109458"/>
            <a:ext cx="1316279" cy="1254709"/>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5542" dirty="0" smtClean="0">
                <a:solidFill>
                  <a:srgbClr val="A65E06"/>
                </a:solidFill>
                <a:latin typeface="Helvetica LT Std Cond" panose="020B0506020202030204" pitchFamily="34" charset="0"/>
              </a:rPr>
              <a:t>04</a:t>
            </a:r>
            <a:endParaRPr lang="en-IN" sz="5542" dirty="0">
              <a:solidFill>
                <a:srgbClr val="A65E06"/>
              </a:solidFill>
              <a:latin typeface="Helvetica LT Std Cond" panose="020B0506020202030204" pitchFamily="34" charset="0"/>
            </a:endParaRPr>
          </a:p>
        </p:txBody>
      </p:sp>
      <p:sp>
        <p:nvSpPr>
          <p:cNvPr id="18" name="Rectangle 17"/>
          <p:cNvSpPr/>
          <p:nvPr/>
        </p:nvSpPr>
        <p:spPr>
          <a:xfrm>
            <a:off x="2599853" y="6109458"/>
            <a:ext cx="10134382" cy="1254709"/>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771"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2691687" y="6231868"/>
            <a:ext cx="9904799" cy="1025190"/>
          </a:xfrm>
          <a:prstGeom prst="rect">
            <a:avLst/>
          </a:prstGeom>
        </p:spPr>
        <p:txBody>
          <a:bodyPr/>
          <a:lstStyle>
            <a:lvl1pPr marL="0" indent="0">
              <a:buNone/>
              <a:defRPr sz="2771">
                <a:latin typeface="Helvetica LT Std Cond" panose="020B0506020202030204" pitchFamily="34" charset="0"/>
              </a:defRPr>
            </a:lvl1pPr>
            <a:lvl2pPr>
              <a:defRPr sz="3233">
                <a:latin typeface="Helvetica LT Std Cond" panose="020B0506020202030204" pitchFamily="34" charset="0"/>
              </a:defRPr>
            </a:lvl2pPr>
            <a:lvl3pPr>
              <a:defRPr sz="2771">
                <a:latin typeface="Helvetica LT Std Cond" panose="020B0506020202030204" pitchFamily="34" charset="0"/>
              </a:defRPr>
            </a:lvl3pPr>
            <a:lvl4pPr>
              <a:defRPr sz="2309">
                <a:latin typeface="Helvetica LT Std Cond" panose="020B0506020202030204" pitchFamily="34" charset="0"/>
              </a:defRPr>
            </a:lvl4pPr>
            <a:lvl5pPr>
              <a:defRPr sz="2309">
                <a:latin typeface="Helvetica LT Std Cond" panose="020B0506020202030204" pitchFamily="34" charset="0"/>
              </a:defRPr>
            </a:lvl5pPr>
            <a:lvl6pPr>
              <a:defRPr sz="2309"/>
            </a:lvl6pPr>
            <a:lvl7pPr>
              <a:defRPr sz="2309"/>
            </a:lvl7pPr>
            <a:lvl8pPr>
              <a:defRPr sz="2309"/>
            </a:lvl8pPr>
            <a:lvl9pPr>
              <a:defRPr sz="2309"/>
            </a:lvl9pPr>
          </a:lstStyle>
          <a:p>
            <a:pPr lvl="0"/>
            <a:r>
              <a:rPr lang="en-US" smtClean="0"/>
              <a:t>Click to edit Master text styles</a:t>
            </a:r>
          </a:p>
        </p:txBody>
      </p:sp>
      <p:sp>
        <p:nvSpPr>
          <p:cNvPr id="20"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57962720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44" y="1974115"/>
            <a:ext cx="12144970" cy="3293855"/>
          </a:xfrm>
          <a:prstGeom prst="rect">
            <a:avLst/>
          </a:prstGeom>
        </p:spPr>
        <p:txBody>
          <a:bodyPr anchor="b"/>
          <a:lstStyle>
            <a:lvl1pPr>
              <a:defRPr sz="6928"/>
            </a:lvl1pPr>
          </a:lstStyle>
          <a:p>
            <a:r>
              <a:rPr lang="en-US" smtClean="0"/>
              <a:t>Click to edit Master title style</a:t>
            </a:r>
            <a:endParaRPr lang="en-IN"/>
          </a:p>
        </p:txBody>
      </p:sp>
      <p:sp>
        <p:nvSpPr>
          <p:cNvPr id="3" name="Text Placeholder 2"/>
          <p:cNvSpPr>
            <a:spLocks noGrp="1"/>
          </p:cNvSpPr>
          <p:nvPr>
            <p:ph type="body" idx="1"/>
          </p:nvPr>
        </p:nvSpPr>
        <p:spPr>
          <a:xfrm>
            <a:off x="960744" y="5299131"/>
            <a:ext cx="12144970" cy="1732160"/>
          </a:xfrm>
          <a:prstGeom prst="rect">
            <a:avLst/>
          </a:prstGeom>
        </p:spPr>
        <p:txBody>
          <a:bodyPr/>
          <a:lstStyle>
            <a:lvl1pPr marL="0" indent="0">
              <a:buNone/>
              <a:defRPr sz="2771">
                <a:solidFill>
                  <a:schemeClr val="tx1">
                    <a:tint val="75000"/>
                  </a:schemeClr>
                </a:solidFill>
              </a:defRPr>
            </a:lvl1pPr>
            <a:lvl2pPr marL="527883" indent="0">
              <a:buNone/>
              <a:defRPr sz="2309">
                <a:solidFill>
                  <a:schemeClr val="tx1">
                    <a:tint val="75000"/>
                  </a:schemeClr>
                </a:solidFill>
              </a:defRPr>
            </a:lvl2pPr>
            <a:lvl3pPr marL="1055766" indent="0">
              <a:buNone/>
              <a:defRPr sz="2078">
                <a:solidFill>
                  <a:schemeClr val="tx1">
                    <a:tint val="75000"/>
                  </a:schemeClr>
                </a:solidFill>
              </a:defRPr>
            </a:lvl3pPr>
            <a:lvl4pPr marL="1583649" indent="0">
              <a:buNone/>
              <a:defRPr sz="1847">
                <a:solidFill>
                  <a:schemeClr val="tx1">
                    <a:tint val="75000"/>
                  </a:schemeClr>
                </a:solidFill>
              </a:defRPr>
            </a:lvl4pPr>
            <a:lvl5pPr marL="2111532" indent="0">
              <a:buNone/>
              <a:defRPr sz="1847">
                <a:solidFill>
                  <a:schemeClr val="tx1">
                    <a:tint val="75000"/>
                  </a:schemeClr>
                </a:solidFill>
              </a:defRPr>
            </a:lvl5pPr>
            <a:lvl6pPr marL="2639416" indent="0">
              <a:buNone/>
              <a:defRPr sz="1847">
                <a:solidFill>
                  <a:schemeClr val="tx1">
                    <a:tint val="75000"/>
                  </a:schemeClr>
                </a:solidFill>
              </a:defRPr>
            </a:lvl6pPr>
            <a:lvl7pPr marL="3167299" indent="0">
              <a:buNone/>
              <a:defRPr sz="1847">
                <a:solidFill>
                  <a:schemeClr val="tx1">
                    <a:tint val="75000"/>
                  </a:schemeClr>
                </a:solidFill>
              </a:defRPr>
            </a:lvl7pPr>
            <a:lvl8pPr marL="3695182" indent="0">
              <a:buNone/>
              <a:defRPr sz="1847">
                <a:solidFill>
                  <a:schemeClr val="tx1">
                    <a:tint val="75000"/>
                  </a:schemeClr>
                </a:solidFill>
              </a:defRPr>
            </a:lvl8pPr>
            <a:lvl9pPr marL="4223065" indent="0">
              <a:buNone/>
              <a:defRPr sz="1847">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54943667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27550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9912" y="527897"/>
            <a:ext cx="4541529" cy="1847638"/>
          </a:xfrm>
          <a:prstGeom prst="rect">
            <a:avLst/>
          </a:prstGeom>
        </p:spPr>
        <p:txBody>
          <a:bodyPr anchor="b"/>
          <a:lstStyle>
            <a:lvl1pPr>
              <a:defRPr sz="3695"/>
            </a:lvl1pPr>
          </a:lstStyle>
          <a:p>
            <a:r>
              <a:rPr lang="en-US" smtClean="0"/>
              <a:t>Click to edit Master title style</a:t>
            </a:r>
            <a:endParaRPr lang="en-IN"/>
          </a:p>
        </p:txBody>
      </p:sp>
      <p:sp>
        <p:nvSpPr>
          <p:cNvPr id="3" name="Content Placeholder 2"/>
          <p:cNvSpPr>
            <a:spLocks noGrp="1"/>
          </p:cNvSpPr>
          <p:nvPr>
            <p:ph idx="1"/>
          </p:nvPr>
        </p:nvSpPr>
        <p:spPr>
          <a:xfrm>
            <a:off x="5986312" y="1140111"/>
            <a:ext cx="7128570" cy="5627232"/>
          </a:xfrm>
          <a:prstGeom prst="rect">
            <a:avLst/>
          </a:prstGeom>
        </p:spPr>
        <p:txBody>
          <a:bodyPr/>
          <a:lstStyle>
            <a:lvl1pPr>
              <a:defRPr sz="3695"/>
            </a:lvl1pPr>
            <a:lvl2pPr>
              <a:defRPr sz="3233"/>
            </a:lvl2pPr>
            <a:lvl3pPr>
              <a:defRPr sz="2771"/>
            </a:lvl3pPr>
            <a:lvl4pPr>
              <a:defRPr sz="2309"/>
            </a:lvl4pPr>
            <a:lvl5pPr>
              <a:defRPr sz="2309"/>
            </a:lvl5pPr>
            <a:lvl6pPr>
              <a:defRPr sz="2309"/>
            </a:lvl6pPr>
            <a:lvl7pPr>
              <a:defRPr sz="2309"/>
            </a:lvl7pPr>
            <a:lvl8pPr>
              <a:defRPr sz="2309"/>
            </a:lvl8pPr>
            <a:lvl9pPr>
              <a:defRPr sz="230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969912" y="2375535"/>
            <a:ext cx="4541529" cy="4400972"/>
          </a:xfrm>
          <a:prstGeom prst="rect">
            <a:avLst/>
          </a:prstGeom>
        </p:spPr>
        <p:txBody>
          <a:bodyPr/>
          <a:lstStyle>
            <a:lvl1pPr marL="0" indent="0">
              <a:buNone/>
              <a:defRPr sz="1847"/>
            </a:lvl1pPr>
            <a:lvl2pPr marL="527883" indent="0">
              <a:buNone/>
              <a:defRPr sz="1616"/>
            </a:lvl2pPr>
            <a:lvl3pPr marL="1055766" indent="0">
              <a:buNone/>
              <a:defRPr sz="1386"/>
            </a:lvl3pPr>
            <a:lvl4pPr marL="1583649" indent="0">
              <a:buNone/>
              <a:defRPr sz="1155"/>
            </a:lvl4pPr>
            <a:lvl5pPr marL="2111532" indent="0">
              <a:buNone/>
              <a:defRPr sz="1155"/>
            </a:lvl5pPr>
            <a:lvl6pPr marL="2639416" indent="0">
              <a:buNone/>
              <a:defRPr sz="1155"/>
            </a:lvl6pPr>
            <a:lvl7pPr marL="3167299" indent="0">
              <a:buNone/>
              <a:defRPr sz="1155"/>
            </a:lvl7pPr>
            <a:lvl8pPr marL="3695182" indent="0">
              <a:buNone/>
              <a:defRPr sz="1155"/>
            </a:lvl8pPr>
            <a:lvl9pPr marL="4223065" indent="0">
              <a:buNone/>
              <a:defRPr sz="1155"/>
            </a:lvl9pPr>
          </a:lstStyle>
          <a:p>
            <a:pPr lvl="0"/>
            <a:r>
              <a:rPr lang="en-US" smtClean="0"/>
              <a:t>Click to edit Master text styles</a:t>
            </a:r>
          </a:p>
        </p:txBody>
      </p:sp>
      <p:sp>
        <p:nvSpPr>
          <p:cNvPr id="5" name="Date Placeholder 4"/>
          <p:cNvSpPr>
            <a:spLocks noGrp="1"/>
          </p:cNvSpPr>
          <p:nvPr>
            <p:ph type="dt" sz="half" idx="10"/>
          </p:nvPr>
        </p:nvSpPr>
        <p:spPr>
          <a:xfrm>
            <a:off x="968077" y="7339231"/>
            <a:ext cx="3168253" cy="421584"/>
          </a:xfrm>
          <a:prstGeom prst="rect">
            <a:avLst/>
          </a:prstGeom>
        </p:spPr>
        <p:txBody>
          <a:bodyPr/>
          <a:lstStyle/>
          <a:p>
            <a:endParaRPr lang="en-US"/>
          </a:p>
        </p:txBody>
      </p:sp>
      <p:sp>
        <p:nvSpPr>
          <p:cNvPr id="6" name="Footer Placeholder 5"/>
          <p:cNvSpPr>
            <a:spLocks noGrp="1"/>
          </p:cNvSpPr>
          <p:nvPr>
            <p:ph type="ftr" sz="quarter" idx="11"/>
          </p:nvPr>
        </p:nvSpPr>
        <p:spPr>
          <a:xfrm>
            <a:off x="10438399" y="7612682"/>
            <a:ext cx="3642721" cy="300350"/>
          </a:xfrm>
          <a:prstGeom prst="rect">
            <a:avLst/>
          </a:prstGeom>
        </p:spPr>
        <p:txBody>
          <a:bodyPr/>
          <a:lstStyle/>
          <a:p>
            <a:r>
              <a:rPr lang="en-US" smtClean="0"/>
              <a:t>Core Java</a:t>
            </a:r>
            <a:endParaRPr lang="en-US"/>
          </a:p>
        </p:txBody>
      </p:sp>
      <p:sp>
        <p:nvSpPr>
          <p:cNvPr id="7" name="Slide Number Placeholder 6"/>
          <p:cNvSpPr>
            <a:spLocks noGrp="1"/>
          </p:cNvSpPr>
          <p:nvPr>
            <p:ph type="sldNum" sz="quarter" idx="12"/>
          </p:nvPr>
        </p:nvSpPr>
        <p:spPr>
          <a:xfrm>
            <a:off x="9944795" y="7339231"/>
            <a:ext cx="3168253" cy="421584"/>
          </a:xfrm>
          <a:prstGeom prst="rect">
            <a:avLst/>
          </a:prstGeom>
        </p:spPr>
        <p:txBody>
          <a:bodyPr/>
          <a:lstStyle/>
          <a:p>
            <a:fld id="{ACF413D0-3A14-474C-879F-F15380C7F881}" type="slidenum">
              <a:rPr lang="en-US" smtClean="0"/>
              <a:pPr/>
              <a:t>‹#›</a:t>
            </a:fld>
            <a:endParaRPr lang="en-US"/>
          </a:p>
        </p:txBody>
      </p:sp>
    </p:spTree>
    <p:extLst>
      <p:ext uri="{BB962C8B-B14F-4D97-AF65-F5344CB8AC3E}">
        <p14:creationId xmlns:p14="http://schemas.microsoft.com/office/powerpoint/2010/main" val="90578344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9912" y="527897"/>
            <a:ext cx="4541529" cy="1847638"/>
          </a:xfrm>
          <a:prstGeom prst="rect">
            <a:avLst/>
          </a:prstGeom>
        </p:spPr>
        <p:txBody>
          <a:bodyPr anchor="b"/>
          <a:lstStyle>
            <a:lvl1pPr>
              <a:defRPr sz="3695"/>
            </a:lvl1pPr>
          </a:lstStyle>
          <a:p>
            <a:r>
              <a:rPr lang="en-US" smtClean="0"/>
              <a:t>Click to edit Master title style</a:t>
            </a:r>
            <a:endParaRPr lang="en-IN"/>
          </a:p>
        </p:txBody>
      </p:sp>
      <p:sp>
        <p:nvSpPr>
          <p:cNvPr id="3" name="Picture Placeholder 2"/>
          <p:cNvSpPr>
            <a:spLocks noGrp="1"/>
          </p:cNvSpPr>
          <p:nvPr>
            <p:ph type="pic" idx="1"/>
          </p:nvPr>
        </p:nvSpPr>
        <p:spPr>
          <a:xfrm>
            <a:off x="5986312" y="1140111"/>
            <a:ext cx="7128570" cy="5627232"/>
          </a:xfrm>
          <a:prstGeom prst="rect">
            <a:avLst/>
          </a:prstGeom>
        </p:spPr>
        <p:txBody>
          <a:bodyPr/>
          <a:lstStyle>
            <a:lvl1pPr marL="0" indent="0">
              <a:buNone/>
              <a:defRPr sz="3695"/>
            </a:lvl1pPr>
            <a:lvl2pPr marL="527883" indent="0">
              <a:buNone/>
              <a:defRPr sz="3233"/>
            </a:lvl2pPr>
            <a:lvl3pPr marL="1055766" indent="0">
              <a:buNone/>
              <a:defRPr sz="2771"/>
            </a:lvl3pPr>
            <a:lvl4pPr marL="1583649" indent="0">
              <a:buNone/>
              <a:defRPr sz="2309"/>
            </a:lvl4pPr>
            <a:lvl5pPr marL="2111532" indent="0">
              <a:buNone/>
              <a:defRPr sz="2309"/>
            </a:lvl5pPr>
            <a:lvl6pPr marL="2639416" indent="0">
              <a:buNone/>
              <a:defRPr sz="2309"/>
            </a:lvl6pPr>
            <a:lvl7pPr marL="3167299" indent="0">
              <a:buNone/>
              <a:defRPr sz="2309"/>
            </a:lvl7pPr>
            <a:lvl8pPr marL="3695182" indent="0">
              <a:buNone/>
              <a:defRPr sz="2309"/>
            </a:lvl8pPr>
            <a:lvl9pPr marL="4223065" indent="0">
              <a:buNone/>
              <a:defRPr sz="2309"/>
            </a:lvl9pPr>
          </a:lstStyle>
          <a:p>
            <a:r>
              <a:rPr lang="en-US" smtClean="0"/>
              <a:t>Click icon to add picture</a:t>
            </a:r>
            <a:endParaRPr lang="en-IN"/>
          </a:p>
        </p:txBody>
      </p:sp>
      <p:sp>
        <p:nvSpPr>
          <p:cNvPr id="4" name="Text Placeholder 3"/>
          <p:cNvSpPr>
            <a:spLocks noGrp="1"/>
          </p:cNvSpPr>
          <p:nvPr>
            <p:ph type="body" sz="half" idx="2"/>
          </p:nvPr>
        </p:nvSpPr>
        <p:spPr>
          <a:xfrm>
            <a:off x="969912" y="2375535"/>
            <a:ext cx="4541529" cy="4400972"/>
          </a:xfrm>
          <a:prstGeom prst="rect">
            <a:avLst/>
          </a:prstGeom>
        </p:spPr>
        <p:txBody>
          <a:bodyPr/>
          <a:lstStyle>
            <a:lvl1pPr marL="0" indent="0">
              <a:buNone/>
              <a:defRPr sz="1847"/>
            </a:lvl1pPr>
            <a:lvl2pPr marL="527883" indent="0">
              <a:buNone/>
              <a:defRPr sz="1616"/>
            </a:lvl2pPr>
            <a:lvl3pPr marL="1055766" indent="0">
              <a:buNone/>
              <a:defRPr sz="1386"/>
            </a:lvl3pPr>
            <a:lvl4pPr marL="1583649" indent="0">
              <a:buNone/>
              <a:defRPr sz="1155"/>
            </a:lvl4pPr>
            <a:lvl5pPr marL="2111532" indent="0">
              <a:buNone/>
              <a:defRPr sz="1155"/>
            </a:lvl5pPr>
            <a:lvl6pPr marL="2639416" indent="0">
              <a:buNone/>
              <a:defRPr sz="1155"/>
            </a:lvl6pPr>
            <a:lvl7pPr marL="3167299" indent="0">
              <a:buNone/>
              <a:defRPr sz="1155"/>
            </a:lvl7pPr>
            <a:lvl8pPr marL="3695182" indent="0">
              <a:buNone/>
              <a:defRPr sz="1155"/>
            </a:lvl8pPr>
            <a:lvl9pPr marL="4223065" indent="0">
              <a:buNone/>
              <a:defRPr sz="1155"/>
            </a:lvl9pPr>
          </a:lstStyle>
          <a:p>
            <a:pPr lvl="0"/>
            <a:r>
              <a:rPr lang="en-US" smtClean="0"/>
              <a:t>Click to edit Master text styles</a:t>
            </a:r>
          </a:p>
        </p:txBody>
      </p:sp>
      <p:sp>
        <p:nvSpPr>
          <p:cNvPr id="5" name="Date Placeholder 4"/>
          <p:cNvSpPr>
            <a:spLocks noGrp="1"/>
          </p:cNvSpPr>
          <p:nvPr>
            <p:ph type="dt" sz="half" idx="10"/>
          </p:nvPr>
        </p:nvSpPr>
        <p:spPr>
          <a:xfrm>
            <a:off x="968077" y="7339231"/>
            <a:ext cx="3168253" cy="421584"/>
          </a:xfrm>
          <a:prstGeom prst="rect">
            <a:avLst/>
          </a:prstGeom>
        </p:spPr>
        <p:txBody>
          <a:bodyPr/>
          <a:lstStyle/>
          <a:p>
            <a:endParaRPr lang="en-US"/>
          </a:p>
        </p:txBody>
      </p:sp>
      <p:sp>
        <p:nvSpPr>
          <p:cNvPr id="6" name="Footer Placeholder 5"/>
          <p:cNvSpPr>
            <a:spLocks noGrp="1"/>
          </p:cNvSpPr>
          <p:nvPr>
            <p:ph type="ftr" sz="quarter" idx="11"/>
          </p:nvPr>
        </p:nvSpPr>
        <p:spPr>
          <a:xfrm>
            <a:off x="10438399" y="7612682"/>
            <a:ext cx="3642721" cy="300350"/>
          </a:xfrm>
          <a:prstGeom prst="rect">
            <a:avLst/>
          </a:prstGeom>
        </p:spPr>
        <p:txBody>
          <a:bodyPr/>
          <a:lstStyle/>
          <a:p>
            <a:r>
              <a:rPr lang="en-US" smtClean="0"/>
              <a:t>Core Java</a:t>
            </a:r>
            <a:endParaRPr lang="en-US"/>
          </a:p>
        </p:txBody>
      </p:sp>
      <p:sp>
        <p:nvSpPr>
          <p:cNvPr id="7" name="Slide Number Placeholder 6"/>
          <p:cNvSpPr>
            <a:spLocks noGrp="1"/>
          </p:cNvSpPr>
          <p:nvPr>
            <p:ph type="sldNum" sz="quarter" idx="12"/>
          </p:nvPr>
        </p:nvSpPr>
        <p:spPr>
          <a:xfrm>
            <a:off x="9944795" y="7339231"/>
            <a:ext cx="3168253" cy="421584"/>
          </a:xfrm>
          <a:prstGeom prst="rect">
            <a:avLst/>
          </a:prstGeom>
        </p:spPr>
        <p:txBody>
          <a:bodyPr/>
          <a:lstStyle/>
          <a:p>
            <a:fld id="{ACF413D0-3A14-474C-879F-F15380C7F881}" type="slidenum">
              <a:rPr lang="en-US" smtClean="0"/>
              <a:pPr/>
              <a:t>‹#›</a:t>
            </a:fld>
            <a:endParaRPr lang="en-US"/>
          </a:p>
        </p:txBody>
      </p:sp>
    </p:spTree>
    <p:extLst>
      <p:ext uri="{BB962C8B-B14F-4D97-AF65-F5344CB8AC3E}">
        <p14:creationId xmlns:p14="http://schemas.microsoft.com/office/powerpoint/2010/main" val="51797473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68078" y="421585"/>
            <a:ext cx="12144970" cy="1530534"/>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968078" y="2107921"/>
            <a:ext cx="12144970" cy="50241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968077" y="7339231"/>
            <a:ext cx="3168253" cy="421584"/>
          </a:xfrm>
          <a:prstGeom prst="rect">
            <a:avLst/>
          </a:prstGeom>
        </p:spPr>
        <p:txBody>
          <a:bodyPr/>
          <a:lstStyle/>
          <a:p>
            <a:endParaRPr lang="en-US"/>
          </a:p>
        </p:txBody>
      </p:sp>
      <p:sp>
        <p:nvSpPr>
          <p:cNvPr id="5" name="Footer Placeholder 4"/>
          <p:cNvSpPr>
            <a:spLocks noGrp="1"/>
          </p:cNvSpPr>
          <p:nvPr>
            <p:ph type="ftr" sz="quarter" idx="11"/>
          </p:nvPr>
        </p:nvSpPr>
        <p:spPr>
          <a:xfrm>
            <a:off x="10438399" y="7612682"/>
            <a:ext cx="3642721" cy="300350"/>
          </a:xfrm>
          <a:prstGeom prst="rect">
            <a:avLst/>
          </a:prstGeom>
        </p:spPr>
        <p:txBody>
          <a:bodyPr/>
          <a:lstStyle/>
          <a:p>
            <a:r>
              <a:rPr lang="en-US" smtClean="0"/>
              <a:t>Core Java</a:t>
            </a:r>
            <a:endParaRPr lang="en-US"/>
          </a:p>
        </p:txBody>
      </p:sp>
      <p:sp>
        <p:nvSpPr>
          <p:cNvPr id="6" name="Slide Number Placeholder 5"/>
          <p:cNvSpPr>
            <a:spLocks noGrp="1"/>
          </p:cNvSpPr>
          <p:nvPr>
            <p:ph type="sldNum" sz="quarter" idx="12"/>
          </p:nvPr>
        </p:nvSpPr>
        <p:spPr>
          <a:xfrm>
            <a:off x="9944795" y="7339231"/>
            <a:ext cx="3168253" cy="421584"/>
          </a:xfrm>
          <a:prstGeom prst="rect">
            <a:avLst/>
          </a:prstGeom>
        </p:spPr>
        <p:txBody>
          <a:bodyPr/>
          <a:lstStyle/>
          <a:p>
            <a:fld id="{ACF413D0-3A14-474C-879F-F15380C7F881}" type="slidenum">
              <a:rPr lang="en-US" smtClean="0"/>
              <a:pPr/>
              <a:t>‹#›</a:t>
            </a:fld>
            <a:endParaRPr lang="en-US"/>
          </a:p>
        </p:txBody>
      </p:sp>
    </p:spTree>
    <p:extLst>
      <p:ext uri="{BB962C8B-B14F-4D97-AF65-F5344CB8AC3E}">
        <p14:creationId xmlns:p14="http://schemas.microsoft.com/office/powerpoint/2010/main" val="313154041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76805" y="421584"/>
            <a:ext cx="3036243" cy="6710520"/>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68077" y="421584"/>
            <a:ext cx="8932714" cy="671052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968077" y="7339231"/>
            <a:ext cx="3168253" cy="421584"/>
          </a:xfrm>
          <a:prstGeom prst="rect">
            <a:avLst/>
          </a:prstGeom>
        </p:spPr>
        <p:txBody>
          <a:bodyPr/>
          <a:lstStyle/>
          <a:p>
            <a:endParaRPr lang="en-US"/>
          </a:p>
        </p:txBody>
      </p:sp>
      <p:sp>
        <p:nvSpPr>
          <p:cNvPr id="5" name="Footer Placeholder 4"/>
          <p:cNvSpPr>
            <a:spLocks noGrp="1"/>
          </p:cNvSpPr>
          <p:nvPr>
            <p:ph type="ftr" sz="quarter" idx="11"/>
          </p:nvPr>
        </p:nvSpPr>
        <p:spPr>
          <a:xfrm>
            <a:off x="10438399" y="7612682"/>
            <a:ext cx="3642721" cy="300350"/>
          </a:xfrm>
          <a:prstGeom prst="rect">
            <a:avLst/>
          </a:prstGeom>
        </p:spPr>
        <p:txBody>
          <a:bodyPr/>
          <a:lstStyle/>
          <a:p>
            <a:r>
              <a:rPr lang="en-US" smtClean="0"/>
              <a:t>Core Java</a:t>
            </a:r>
            <a:endParaRPr lang="en-US"/>
          </a:p>
        </p:txBody>
      </p:sp>
      <p:sp>
        <p:nvSpPr>
          <p:cNvPr id="6" name="Slide Number Placeholder 5"/>
          <p:cNvSpPr>
            <a:spLocks noGrp="1"/>
          </p:cNvSpPr>
          <p:nvPr>
            <p:ph type="sldNum" sz="quarter" idx="12"/>
          </p:nvPr>
        </p:nvSpPr>
        <p:spPr>
          <a:xfrm>
            <a:off x="9944795" y="7339231"/>
            <a:ext cx="3168253" cy="421584"/>
          </a:xfrm>
          <a:prstGeom prst="rect">
            <a:avLst/>
          </a:prstGeom>
        </p:spPr>
        <p:txBody>
          <a:bodyPr/>
          <a:lstStyle/>
          <a:p>
            <a:fld id="{ACF413D0-3A14-474C-879F-F15380C7F881}" type="slidenum">
              <a:rPr lang="en-US" smtClean="0"/>
              <a:pPr/>
              <a:t>‹#›</a:t>
            </a:fld>
            <a:endParaRPr lang="en-US"/>
          </a:p>
        </p:txBody>
      </p:sp>
    </p:spTree>
    <p:extLst>
      <p:ext uri="{BB962C8B-B14F-4D97-AF65-F5344CB8AC3E}">
        <p14:creationId xmlns:p14="http://schemas.microsoft.com/office/powerpoint/2010/main" val="99318537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64362" y="3578225"/>
            <a:ext cx="6858000" cy="1035985"/>
          </a:xfrm>
          <a:prstGeom prst="rect">
            <a:avLst/>
          </a:prstGeom>
        </p:spPr>
        <p:txBody>
          <a:bodyPr lIns="91430" tIns="45715" rIns="91430" bIns="45715" anchor="b">
            <a:normAutofit/>
          </a:bodyPr>
          <a:lstStyle>
            <a:lvl1pPr algn="r">
              <a:defRPr lang="en-US" sz="5558" b="1" kern="1200" smtClean="0">
                <a:solidFill>
                  <a:srgbClr val="0070C0"/>
                </a:solidFill>
                <a:latin typeface="Helvetica-Condensed" panose="020B0800000000000000" pitchFamily="34" charset="0"/>
                <a:ea typeface="+mn-ea"/>
                <a:cs typeface="Arial" panose="020B0604020202020204"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11240711" y="6793005"/>
            <a:ext cx="1320105" cy="421584"/>
          </a:xfrm>
          <a:prstGeom prst="rect">
            <a:avLst/>
          </a:prstGeom>
        </p:spPr>
        <p:txBody>
          <a:bodyPr lIns="91430" tIns="45715" rIns="91430" bIns="45715"/>
          <a:lstStyle/>
          <a:p>
            <a:endParaRPr lang="en-US"/>
          </a:p>
        </p:txBody>
      </p:sp>
      <p:sp>
        <p:nvSpPr>
          <p:cNvPr id="5" name="Footer Placeholder 4"/>
          <p:cNvSpPr>
            <a:spLocks noGrp="1"/>
          </p:cNvSpPr>
          <p:nvPr>
            <p:ph type="ftr" sz="quarter" idx="11"/>
          </p:nvPr>
        </p:nvSpPr>
        <p:spPr>
          <a:xfrm>
            <a:off x="6158659" y="6793005"/>
            <a:ext cx="4994046" cy="421584"/>
          </a:xfrm>
          <a:prstGeom prst="rect">
            <a:avLst/>
          </a:prstGeom>
        </p:spPr>
        <p:txBody>
          <a:bodyPr lIns="91430" tIns="45715" rIns="91430" bIns="45715"/>
          <a:lstStyle/>
          <a:p>
            <a:r>
              <a:rPr lang="en-US" smtClean="0"/>
              <a:t>Core Java</a:t>
            </a:r>
            <a:endParaRPr lang="en-US"/>
          </a:p>
        </p:txBody>
      </p:sp>
      <p:sp>
        <p:nvSpPr>
          <p:cNvPr id="6" name="Slide Number Placeholder 5"/>
          <p:cNvSpPr>
            <a:spLocks noGrp="1"/>
          </p:cNvSpPr>
          <p:nvPr>
            <p:ph type="sldNum" sz="quarter" idx="12"/>
          </p:nvPr>
        </p:nvSpPr>
        <p:spPr>
          <a:xfrm>
            <a:off x="12648825" y="6793005"/>
            <a:ext cx="636569" cy="421584"/>
          </a:xfrm>
          <a:prstGeom prst="rect">
            <a:avLst/>
          </a:prstGeom>
        </p:spPr>
        <p:txBody>
          <a:bodyPr lIns="91430" tIns="45715" rIns="91430" bIns="45715"/>
          <a:lstStyle/>
          <a:p>
            <a:fld id="{ACF413D0-3A14-474C-879F-F15380C7F881}" type="slidenum">
              <a:rPr lang="en-US" smtClean="0"/>
              <a:pPr/>
              <a:t>‹#›</a:t>
            </a:fld>
            <a:endParaRPr lang="en-US"/>
          </a:p>
        </p:txBody>
      </p:sp>
      <p:sp>
        <p:nvSpPr>
          <p:cNvPr id="7" name="TextBox 6"/>
          <p:cNvSpPr txBox="1"/>
          <p:nvPr userDrawn="1"/>
        </p:nvSpPr>
        <p:spPr>
          <a:xfrm>
            <a:off x="10747481" y="4642573"/>
            <a:ext cx="3074881" cy="535852"/>
          </a:xfrm>
          <a:prstGeom prst="rect">
            <a:avLst/>
          </a:prstGeom>
          <a:noFill/>
        </p:spPr>
        <p:txBody>
          <a:bodyPr wrap="none" rtlCol="0">
            <a:spAutoFit/>
          </a:bodyPr>
          <a:lstStyle/>
          <a:p>
            <a:r>
              <a:rPr lang="en-US" sz="2882" kern="1200" smtClean="0">
                <a:solidFill>
                  <a:schemeClr val="bg1">
                    <a:lumMod val="65000"/>
                  </a:schemeClr>
                </a:solidFill>
                <a:latin typeface="Helvetica-Condensed" panose="020B0800000000000000" pitchFamily="34" charset="0"/>
                <a:ea typeface="+mn-ea"/>
                <a:cs typeface="Arial" panose="020B0604020202020204" pitchFamily="34" charset="0"/>
              </a:rPr>
              <a:t>by</a:t>
            </a:r>
            <a:r>
              <a:rPr lang="en-US" sz="2882" kern="1200" cap="none" smtClean="0">
                <a:solidFill>
                  <a:schemeClr val="tx1"/>
                </a:solidFill>
                <a:effectLst/>
                <a:latin typeface="Helvetica-Condensed" panose="020B0800000000000000" pitchFamily="34" charset="0"/>
                <a:ea typeface="+mn-ea"/>
                <a:cs typeface="Arial" panose="020B0604020202020204" pitchFamily="34" charset="0"/>
              </a:rPr>
              <a:t> Kayartaya Vinod</a:t>
            </a:r>
            <a:endParaRPr lang="en-US" sz="2882" kern="1200" cap="none">
              <a:solidFill>
                <a:schemeClr val="tx1"/>
              </a:solidFill>
              <a:effectLst/>
              <a:latin typeface="Helvetica-Condensed" panose="020B0800000000000000" pitchFamily="34" charset="0"/>
              <a:ea typeface="+mn-ea"/>
              <a:cs typeface="Arial" panose="020B0604020202020204" pitchFamily="34" charset="0"/>
            </a:endParaRPr>
          </a:p>
        </p:txBody>
      </p:sp>
    </p:spTree>
    <p:extLst>
      <p:ext uri="{BB962C8B-B14F-4D97-AF65-F5344CB8AC3E}">
        <p14:creationId xmlns:p14="http://schemas.microsoft.com/office/powerpoint/2010/main" val="299532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Effect transition="in" filter="fade">
                                      <p:cBhvr>
                                        <p:cTn id="9" dur="20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2000" fill="hold"/>
                                        <p:tgtEl>
                                          <p:spTgt spid="7"/>
                                        </p:tgtEl>
                                        <p:attrNameLst>
                                          <p:attrName>ppt_w</p:attrName>
                                        </p:attrNameLst>
                                      </p:cBhvr>
                                      <p:tavLst>
                                        <p:tav tm="0">
                                          <p:val>
                                            <p:fltVal val="0"/>
                                          </p:val>
                                        </p:tav>
                                        <p:tav tm="100000">
                                          <p:val>
                                            <p:strVal val="#ppt_w"/>
                                          </p:val>
                                        </p:tav>
                                      </p:tavLst>
                                    </p:anim>
                                    <p:anim calcmode="lin" valueType="num">
                                      <p:cBhvr>
                                        <p:cTn id="13" dur="2000" fill="hold"/>
                                        <p:tgtEl>
                                          <p:spTgt spid="7"/>
                                        </p:tgtEl>
                                        <p:attrNameLst>
                                          <p:attrName>ppt_h</p:attrName>
                                        </p:attrNameLst>
                                      </p:cBhvr>
                                      <p:tavLst>
                                        <p:tav tm="0">
                                          <p:val>
                                            <p:fltVal val="0"/>
                                          </p:val>
                                        </p:tav>
                                        <p:tav tm="100000">
                                          <p:val>
                                            <p:strVal val="#ppt_h"/>
                                          </p:val>
                                        </p:tav>
                                      </p:tavLst>
                                    </p:anim>
                                    <p:animEffect transition="in" filter="fade">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ust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2024" y="3465576"/>
            <a:ext cx="7324344" cy="1773936"/>
          </a:xfrm>
          <a:prstGeom prst="rect">
            <a:avLst/>
          </a:prstGeom>
        </p:spPr>
        <p:txBody>
          <a:bodyPr wrap="square">
            <a:spAutoFit/>
          </a:bodyPr>
          <a:lstStyle>
            <a:lvl1pPr marL="0" indent="0">
              <a:buNone/>
              <a:defRPr lang="en-US" sz="2500" smtClean="0"/>
            </a:lvl1pPr>
            <a:lvl2pPr marL="0" indent="0">
              <a:buFont typeface="Arial" pitchFamily="34" charset="0"/>
              <a:buNone/>
              <a:defRPr baseline="0"/>
            </a:lvl2pPr>
          </a:lstStyle>
          <a:p>
            <a:pPr marL="0" lvl="1">
              <a:spcBef>
                <a:spcPts val="150"/>
              </a:spcBef>
              <a:spcAft>
                <a:spcPts val="150"/>
              </a:spcAft>
            </a:pPr>
            <a:r>
              <a:rPr lang="en-US" sz="2800" smtClean="0">
                <a:latin typeface="Helvetica LT Std Cond" panose="020B0506020202030204" pitchFamily="34" charset="0"/>
              </a:rPr>
              <a:t>Click to add content here</a:t>
            </a:r>
            <a:endParaRPr lang="en-US" sz="2800" dirty="0">
              <a:latin typeface="Helvetica LT Std Cond" panose="020B0506020202030204" pitchFamily="34" charset="0"/>
            </a:endParaRPr>
          </a:p>
        </p:txBody>
      </p:sp>
      <p:sp>
        <p:nvSpPr>
          <p:cNvPr id="5" name="Title 1"/>
          <p:cNvSpPr>
            <a:spLocks noGrp="1"/>
          </p:cNvSpPr>
          <p:nvPr>
            <p:ph type="title" hasCustomPrompt="1"/>
          </p:nvPr>
        </p:nvSpPr>
        <p:spPr>
          <a:xfrm>
            <a:off x="173736" y="822960"/>
            <a:ext cx="11137392" cy="429768"/>
          </a:xfrm>
          <a:prstGeom prst="rect">
            <a:avLst/>
          </a:prstGeom>
        </p:spPr>
        <p:txBody>
          <a:bodyPr vert="horz" lIns="91440" tIns="45720" rIns="91440" bIns="45720" rtlCol="0" anchor="ctr">
            <a:noAutofit/>
          </a:bodyPr>
          <a:lstStyle>
            <a:lvl1pPr algn="l">
              <a:defRPr lang="en-US" sz="2400" b="1" cap="all" baseline="0">
                <a:solidFill>
                  <a:sysClr val="windowText" lastClr="000000"/>
                </a:solidFill>
                <a:latin typeface="Helvetica LT Std Cond" panose="020B0506020202030204" pitchFamily="34" charset="0"/>
              </a:defRPr>
            </a:lvl1pPr>
          </a:lstStyle>
          <a:p>
            <a:pPr marL="0" lvl="0" algn="l" defTabSz="914400">
              <a:lnSpc>
                <a:spcPct val="90000"/>
              </a:lnSpc>
            </a:pPr>
            <a:r>
              <a:rPr lang="en-US" smtClean="0"/>
              <a:t>CLICK TO EDIT MASTER TITLE STYLE</a:t>
            </a:r>
            <a:endParaRPr lang="en-US"/>
          </a:p>
        </p:txBody>
      </p:sp>
    </p:spTree>
    <p:extLst>
      <p:ext uri="{BB962C8B-B14F-4D97-AF65-F5344CB8AC3E}">
        <p14:creationId xmlns:p14="http://schemas.microsoft.com/office/powerpoint/2010/main" val="57621795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3736" y="822960"/>
            <a:ext cx="11137392" cy="429768"/>
          </a:xfrm>
          <a:prstGeom prst="rect">
            <a:avLst/>
          </a:prstGeom>
        </p:spPr>
        <p:txBody>
          <a:bodyPr vert="horz" lIns="91440" tIns="45720" rIns="91440" bIns="45720" rtlCol="0" anchor="ctr">
            <a:noAutofit/>
          </a:bodyPr>
          <a:lstStyle>
            <a:lvl1pPr algn="l">
              <a:defRPr lang="en-US" sz="2400" b="1" cap="all" baseline="0">
                <a:solidFill>
                  <a:sysClr val="windowText" lastClr="000000"/>
                </a:solidFill>
                <a:latin typeface="Helvetica LT Std Cond" panose="020B0506020202030204" pitchFamily="34" charset="0"/>
              </a:defRPr>
            </a:lvl1pPr>
          </a:lstStyle>
          <a:p>
            <a:pPr marL="0" lvl="0" algn="l" defTabSz="914400">
              <a:lnSpc>
                <a:spcPct val="90000"/>
              </a:lnSpc>
            </a:pPr>
            <a:r>
              <a:rPr lang="en-US" smtClean="0"/>
              <a:t>CLICK TO EDIT MASTER TITLE STYLE</a:t>
            </a:r>
            <a:endParaRPr lang="en-US"/>
          </a:p>
        </p:txBody>
      </p:sp>
      <p:sp>
        <p:nvSpPr>
          <p:cNvPr id="11" name="Text Placeholder 10"/>
          <p:cNvSpPr>
            <a:spLocks noGrp="1"/>
          </p:cNvSpPr>
          <p:nvPr>
            <p:ph type="body" sz="quarter" idx="11"/>
          </p:nvPr>
        </p:nvSpPr>
        <p:spPr>
          <a:xfrm>
            <a:off x="566928" y="2862072"/>
            <a:ext cx="6016752" cy="738664"/>
          </a:xfrm>
          <a:prstGeom prst="rect">
            <a:avLst/>
          </a:prstGeom>
          <a:noFill/>
          <a:ln>
            <a:noFill/>
          </a:ln>
        </p:spPr>
        <p:txBody>
          <a:bodyPr wrap="square" rtlCol="0">
            <a:spAutoFit/>
          </a:bodyPr>
          <a:lstStyle>
            <a:lvl1pPr marL="579438" indent="-457200">
              <a:buFont typeface="Courier New" pitchFamily="49" charset="0"/>
              <a:buChar char="o"/>
              <a:defRPr lang="en-US" sz="2800" smtClean="0">
                <a:solidFill>
                  <a:srgbClr val="0066CC"/>
                </a:solidFill>
                <a:latin typeface="Helvetica LT Std Cond" panose="020B0506020202030204" pitchFamily="34" charset="0"/>
              </a:defRPr>
            </a:lvl1pPr>
            <a:lvl2pPr>
              <a:defRPr lang="en-US" sz="2500" smtClean="0"/>
            </a:lvl2pPr>
            <a:lvl3pPr>
              <a:defRPr lang="en-US" sz="2500" smtClean="0"/>
            </a:lvl3pPr>
            <a:lvl4pPr>
              <a:defRPr lang="en-US" sz="2500" smtClean="0"/>
            </a:lvl4pPr>
            <a:lvl5pPr>
              <a:defRPr lang="en-US" sz="2500"/>
            </a:lvl5pPr>
          </a:lstStyle>
          <a:p>
            <a:pPr marL="457200" lvl="0" indent="-457200" defTabSz="1257117">
              <a:lnSpc>
                <a:spcPct val="150000"/>
              </a:lnSpc>
              <a:buSzPct val="137000"/>
            </a:pPr>
            <a:r>
              <a:rPr lang="en-US" smtClean="0"/>
              <a:t>Click to edit Master text styles</a:t>
            </a:r>
            <a:endParaRPr lang="en-US"/>
          </a:p>
        </p:txBody>
      </p:sp>
      <p:sp>
        <p:nvSpPr>
          <p:cNvPr id="6" name="TextBox 5"/>
          <p:cNvSpPr txBox="1"/>
          <p:nvPr userDrawn="1"/>
        </p:nvSpPr>
        <p:spPr>
          <a:xfrm>
            <a:off x="457044" y="2319318"/>
            <a:ext cx="6857838" cy="954107"/>
          </a:xfrm>
          <a:prstGeom prst="rect">
            <a:avLst/>
          </a:prstGeom>
          <a:noFill/>
        </p:spPr>
        <p:txBody>
          <a:bodyPr wrap="square" rtlCol="0">
            <a:spAutoFit/>
          </a:bodyPr>
          <a:lstStyle/>
          <a:p>
            <a:r>
              <a:rPr lang="en-IN" sz="2800" dirty="0">
                <a:latin typeface="Helvetica LT Std Cond" panose="020B0506020202030204" pitchFamily="34" charset="0"/>
              </a:rPr>
              <a:t>At the end of this video, you will be able </a:t>
            </a:r>
            <a:r>
              <a:rPr lang="en-IN" sz="2800" dirty="0" smtClean="0">
                <a:latin typeface="Helvetica LT Std Cond" panose="020B0506020202030204" pitchFamily="34" charset="0"/>
              </a:rPr>
              <a:t>to:</a:t>
            </a:r>
            <a:endParaRPr lang="en-IN" sz="2800" dirty="0">
              <a:latin typeface="Helvetica LT Std Cond" panose="020B0506020202030204" pitchFamily="34" charset="0"/>
            </a:endParaRPr>
          </a:p>
        </p:txBody>
      </p:sp>
    </p:spTree>
    <p:extLst>
      <p:ext uri="{BB962C8B-B14F-4D97-AF65-F5344CB8AC3E}">
        <p14:creationId xmlns:p14="http://schemas.microsoft.com/office/powerpoint/2010/main" val="31260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chemeClr val="tx1"/>
                      </p:to>
                    </p:animClr>
                  </p:subTnLst>
                </p:cTn>
              </p:par>
            </p:tnLst>
          </p:tmpl>
        </p:tmplLst>
      </p:bldP>
      <p:bldP spid="6"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7671805" y="4040007"/>
            <a:ext cx="5533097" cy="1732160"/>
          </a:xfrm>
          <a:prstGeom prst="rect">
            <a:avLst/>
          </a:prstGeom>
        </p:spPr>
        <p:txBody>
          <a:bodyPr/>
          <a:lstStyle>
            <a:lvl1pPr marL="0" indent="0">
              <a:buNone/>
              <a:defRPr sz="5080" i="1" baseline="0">
                <a:solidFill>
                  <a:schemeClr val="tx1"/>
                </a:solidFill>
                <a:latin typeface="Helvetica LT Std Cond Light" panose="020B0406020202030204" pitchFamily="34" charset="0"/>
              </a:defRPr>
            </a:lvl1pPr>
            <a:lvl2pPr marL="527883" indent="0">
              <a:buNone/>
              <a:defRPr sz="2309">
                <a:solidFill>
                  <a:schemeClr val="tx1">
                    <a:tint val="75000"/>
                  </a:schemeClr>
                </a:solidFill>
              </a:defRPr>
            </a:lvl2pPr>
            <a:lvl3pPr marL="1055766" indent="0">
              <a:buNone/>
              <a:defRPr sz="2078">
                <a:solidFill>
                  <a:schemeClr val="tx1">
                    <a:tint val="75000"/>
                  </a:schemeClr>
                </a:solidFill>
              </a:defRPr>
            </a:lvl3pPr>
            <a:lvl4pPr marL="1583649" indent="0">
              <a:buNone/>
              <a:defRPr sz="1847">
                <a:solidFill>
                  <a:schemeClr val="tx1">
                    <a:tint val="75000"/>
                  </a:schemeClr>
                </a:solidFill>
              </a:defRPr>
            </a:lvl4pPr>
            <a:lvl5pPr marL="2111532" indent="0">
              <a:buNone/>
              <a:defRPr sz="1847">
                <a:solidFill>
                  <a:schemeClr val="tx1">
                    <a:tint val="75000"/>
                  </a:schemeClr>
                </a:solidFill>
              </a:defRPr>
            </a:lvl5pPr>
            <a:lvl6pPr marL="2639416" indent="0">
              <a:buNone/>
              <a:defRPr sz="1847">
                <a:solidFill>
                  <a:schemeClr val="tx1">
                    <a:tint val="75000"/>
                  </a:schemeClr>
                </a:solidFill>
              </a:defRPr>
            </a:lvl6pPr>
            <a:lvl7pPr marL="3167299" indent="0">
              <a:buNone/>
              <a:defRPr sz="1847">
                <a:solidFill>
                  <a:schemeClr val="tx1">
                    <a:tint val="75000"/>
                  </a:schemeClr>
                </a:solidFill>
              </a:defRPr>
            </a:lvl7pPr>
            <a:lvl8pPr marL="3695182" indent="0">
              <a:buNone/>
              <a:defRPr sz="1847">
                <a:solidFill>
                  <a:schemeClr val="tx1">
                    <a:tint val="75000"/>
                  </a:schemeClr>
                </a:solidFill>
              </a:defRPr>
            </a:lvl8pPr>
            <a:lvl9pPr marL="4223065" indent="0">
              <a:buNone/>
              <a:defRPr sz="1847">
                <a:solidFill>
                  <a:schemeClr val="tx1">
                    <a:tint val="75000"/>
                  </a:schemeClr>
                </a:solidFill>
              </a:defRPr>
            </a:lvl9pPr>
          </a:lstStyle>
          <a:p>
            <a:pPr lvl="0"/>
            <a:r>
              <a:rPr lang="en-US" dirty="0" smtClean="0"/>
              <a:t>Enter the Topic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235" y="3167845"/>
            <a:ext cx="1047768" cy="1036899"/>
          </a:xfrm>
          <a:prstGeom prst="rect">
            <a:avLst/>
          </a:prstGeom>
        </p:spPr>
      </p:pic>
      <p:sp>
        <p:nvSpPr>
          <p:cNvPr id="8" name="TextBox 7"/>
          <p:cNvSpPr txBox="1"/>
          <p:nvPr/>
        </p:nvSpPr>
        <p:spPr>
          <a:xfrm>
            <a:off x="7671895" y="3286091"/>
            <a:ext cx="5533007" cy="732060"/>
          </a:xfrm>
          <a:prstGeom prst="rect">
            <a:avLst/>
          </a:prstGeom>
          <a:noFill/>
        </p:spPr>
        <p:txBody>
          <a:bodyPr wrap="square" rtlCol="0">
            <a:spAutoFit/>
          </a:bodyPr>
          <a:lstStyle/>
          <a:p>
            <a:r>
              <a:rPr lang="en-IN" sz="4157" b="1" dirty="0" smtClean="0">
                <a:solidFill>
                  <a:srgbClr val="02918B"/>
                </a:solidFill>
                <a:latin typeface="Helvetica LT Std Cond Light" panose="020B0406020202030204" pitchFamily="34" charset="0"/>
                <a:cs typeface="Arial" panose="020B0604020202020204" pitchFamily="34" charset="0"/>
              </a:rPr>
              <a:t>OBJECTIVES</a:t>
            </a:r>
            <a:endParaRPr lang="en-IN" sz="4157" b="1" dirty="0">
              <a:solidFill>
                <a:srgbClr val="02918B"/>
              </a:solidFill>
              <a:latin typeface="Helvetica LT Std Cond Light" panose="020B0406020202030204" pitchFamily="34" charset="0"/>
              <a:cs typeface="Arial" panose="020B0604020202020204" pitchFamily="34" charset="0"/>
            </a:endParaRPr>
          </a:p>
        </p:txBody>
      </p:sp>
      <p:sp>
        <p:nvSpPr>
          <p:cNvPr id="9" name="TextBox 8"/>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68568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73736" y="822960"/>
            <a:ext cx="11137392" cy="429768"/>
          </a:xfrm>
          <a:prstGeom prst="rect">
            <a:avLst/>
          </a:prstGeom>
        </p:spPr>
        <p:txBody>
          <a:bodyPr vert="horz" lIns="91440" tIns="45720" rIns="91440" bIns="45720" rtlCol="0" anchor="ctr">
            <a:noAutofit/>
          </a:bodyPr>
          <a:lstStyle>
            <a:lvl1pPr algn="l">
              <a:defRPr lang="en-US" sz="2400" b="1" cap="all" baseline="0">
                <a:solidFill>
                  <a:sysClr val="windowText" lastClr="000000"/>
                </a:solidFill>
                <a:latin typeface="Helvetica LT Std Cond" panose="020B0506020202030204" pitchFamily="34" charset="0"/>
              </a:defRPr>
            </a:lvl1pPr>
          </a:lstStyle>
          <a:p>
            <a:pPr marL="0" lvl="0" algn="l" defTabSz="914400">
              <a:lnSpc>
                <a:spcPct val="90000"/>
              </a:lnSpc>
            </a:pPr>
            <a:r>
              <a:rPr lang="en-US" smtClean="0"/>
              <a:t>CLICK TO EDIT MASTER TITLE STYLE</a:t>
            </a:r>
            <a:endParaRPr lang="en-US"/>
          </a:p>
        </p:txBody>
      </p:sp>
      <p:sp>
        <p:nvSpPr>
          <p:cNvPr id="8" name="TextBox 7"/>
          <p:cNvSpPr txBox="1"/>
          <p:nvPr userDrawn="1"/>
        </p:nvSpPr>
        <p:spPr>
          <a:xfrm>
            <a:off x="6888162" y="1825625"/>
            <a:ext cx="6803136" cy="493776"/>
          </a:xfrm>
          <a:prstGeom prst="rect">
            <a:avLst/>
          </a:prstGeom>
          <a:noFill/>
        </p:spPr>
        <p:txBody>
          <a:bodyPr wrap="none" rtlCol="0">
            <a:spAutoFit/>
          </a:bodyPr>
          <a:lstStyle/>
          <a:p>
            <a:r>
              <a:rPr lang="en-GB" sz="2800" kern="1200" smtClean="0">
                <a:solidFill>
                  <a:schemeClr val="tx1"/>
                </a:solidFill>
                <a:latin typeface="Helvetica LT Std Cond" panose="020B0506020202030204" pitchFamily="34" charset="0"/>
                <a:ea typeface="+mn-ea"/>
                <a:cs typeface="+mn-cs"/>
              </a:rPr>
              <a:t>Key points discussed in this video:</a:t>
            </a:r>
            <a:endParaRPr lang="en-GB" sz="2800" kern="1200" dirty="0">
              <a:solidFill>
                <a:schemeClr val="tx1"/>
              </a:solidFill>
              <a:latin typeface="Helvetica LT Std Cond" panose="020B0506020202030204" pitchFamily="34" charset="0"/>
              <a:ea typeface="+mn-ea"/>
              <a:cs typeface="+mn-cs"/>
            </a:endParaRPr>
          </a:p>
        </p:txBody>
      </p:sp>
      <p:sp>
        <p:nvSpPr>
          <p:cNvPr id="9" name="Text Placeholder 10"/>
          <p:cNvSpPr>
            <a:spLocks noGrp="1"/>
          </p:cNvSpPr>
          <p:nvPr>
            <p:ph type="body" sz="quarter" idx="12"/>
          </p:nvPr>
        </p:nvSpPr>
        <p:spPr>
          <a:xfrm>
            <a:off x="6888162" y="2346706"/>
            <a:ext cx="6016752" cy="3968496"/>
          </a:xfrm>
          <a:prstGeom prst="rect">
            <a:avLst/>
          </a:prstGeom>
          <a:noFill/>
          <a:ln>
            <a:noFill/>
          </a:ln>
        </p:spPr>
        <p:txBody>
          <a:bodyPr wrap="square" rtlCol="0">
            <a:spAutoFit/>
          </a:bodyPr>
          <a:lstStyle>
            <a:lvl1pPr marL="579438" indent="-457200">
              <a:buFont typeface="Courier New" pitchFamily="49" charset="0"/>
              <a:buChar char="o"/>
              <a:defRPr lang="en-US" sz="2800" smtClean="0">
                <a:solidFill>
                  <a:srgbClr val="0066CC"/>
                </a:solidFill>
                <a:latin typeface="Helvetica LT Std Cond" panose="020B0506020202030204" pitchFamily="34" charset="0"/>
              </a:defRPr>
            </a:lvl1pPr>
            <a:lvl2pPr>
              <a:defRPr lang="en-US" sz="2500" smtClean="0"/>
            </a:lvl2pPr>
            <a:lvl3pPr>
              <a:defRPr lang="en-US" sz="2500" smtClean="0"/>
            </a:lvl3pPr>
            <a:lvl4pPr>
              <a:defRPr lang="en-US" sz="2500" smtClean="0"/>
            </a:lvl4pPr>
            <a:lvl5pPr>
              <a:defRPr lang="en-US" sz="2500"/>
            </a:lvl5pPr>
          </a:lstStyle>
          <a:p>
            <a:pPr marL="457200" lvl="0" indent="-457200" defTabSz="1257117">
              <a:lnSpc>
                <a:spcPct val="150000"/>
              </a:lnSpc>
              <a:buSzPct val="137000"/>
            </a:pPr>
            <a:r>
              <a:rPr lang="en-US" smtClean="0"/>
              <a:t>Click to edit Master text styles</a:t>
            </a:r>
            <a:endParaRPr lang="en-US"/>
          </a:p>
        </p:txBody>
      </p:sp>
    </p:spTree>
    <p:extLst>
      <p:ext uri="{BB962C8B-B14F-4D97-AF65-F5344CB8AC3E}">
        <p14:creationId xmlns:p14="http://schemas.microsoft.com/office/powerpoint/2010/main" val="368661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0" end="0"/>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1"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tx1"/>
                      </p:to>
                    </p:animClr>
                  </p:sub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7671805" y="3974020"/>
            <a:ext cx="5533097" cy="1732160"/>
          </a:xfrm>
          <a:prstGeom prst="rect">
            <a:avLst/>
          </a:prstGeom>
        </p:spPr>
        <p:txBody>
          <a:bodyPr/>
          <a:lstStyle>
            <a:lvl1pPr marL="0" indent="0">
              <a:buNone/>
              <a:defRPr sz="5080" i="1" baseline="0">
                <a:solidFill>
                  <a:schemeClr val="tx1"/>
                </a:solidFill>
                <a:latin typeface="Helvetica LT Std Cond Light" panose="020B0406020202030204" pitchFamily="34" charset="0"/>
              </a:defRPr>
            </a:lvl1pPr>
            <a:lvl2pPr marL="527883" indent="0">
              <a:buNone/>
              <a:defRPr sz="2309">
                <a:solidFill>
                  <a:schemeClr val="tx1">
                    <a:tint val="75000"/>
                  </a:schemeClr>
                </a:solidFill>
              </a:defRPr>
            </a:lvl2pPr>
            <a:lvl3pPr marL="1055766" indent="0">
              <a:buNone/>
              <a:defRPr sz="2078">
                <a:solidFill>
                  <a:schemeClr val="tx1">
                    <a:tint val="75000"/>
                  </a:schemeClr>
                </a:solidFill>
              </a:defRPr>
            </a:lvl3pPr>
            <a:lvl4pPr marL="1583649" indent="0">
              <a:buNone/>
              <a:defRPr sz="1847">
                <a:solidFill>
                  <a:schemeClr val="tx1">
                    <a:tint val="75000"/>
                  </a:schemeClr>
                </a:solidFill>
              </a:defRPr>
            </a:lvl4pPr>
            <a:lvl5pPr marL="2111532" indent="0">
              <a:buNone/>
              <a:defRPr sz="1847">
                <a:solidFill>
                  <a:schemeClr val="tx1">
                    <a:tint val="75000"/>
                  </a:schemeClr>
                </a:solidFill>
              </a:defRPr>
            </a:lvl5pPr>
            <a:lvl6pPr marL="2639416" indent="0">
              <a:buNone/>
              <a:defRPr sz="1847">
                <a:solidFill>
                  <a:schemeClr val="tx1">
                    <a:tint val="75000"/>
                  </a:schemeClr>
                </a:solidFill>
              </a:defRPr>
            </a:lvl6pPr>
            <a:lvl7pPr marL="3167299" indent="0">
              <a:buNone/>
              <a:defRPr sz="1847">
                <a:solidFill>
                  <a:schemeClr val="tx1">
                    <a:tint val="75000"/>
                  </a:schemeClr>
                </a:solidFill>
              </a:defRPr>
            </a:lvl7pPr>
            <a:lvl8pPr marL="3695182" indent="0">
              <a:buNone/>
              <a:defRPr sz="1847">
                <a:solidFill>
                  <a:schemeClr val="tx1">
                    <a:tint val="75000"/>
                  </a:schemeClr>
                </a:solidFill>
              </a:defRPr>
            </a:lvl8pPr>
            <a:lvl9pPr marL="4223065" indent="0">
              <a:buNone/>
              <a:defRPr sz="1847">
                <a:solidFill>
                  <a:schemeClr val="tx1">
                    <a:tint val="75000"/>
                  </a:schemeClr>
                </a:solidFill>
              </a:defRPr>
            </a:lvl9pPr>
          </a:lstStyle>
          <a:p>
            <a:pPr lvl="0"/>
            <a:r>
              <a:rPr lang="en-US" dirty="0" smtClean="0"/>
              <a:t>Enter the Topic Title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234" y="3101858"/>
            <a:ext cx="1047769" cy="1036899"/>
          </a:xfrm>
          <a:prstGeom prst="rect">
            <a:avLst/>
          </a:prstGeom>
        </p:spPr>
      </p:pic>
      <p:sp>
        <p:nvSpPr>
          <p:cNvPr id="13" name="TextBox 12"/>
          <p:cNvSpPr txBox="1"/>
          <p:nvPr/>
        </p:nvSpPr>
        <p:spPr>
          <a:xfrm>
            <a:off x="7671895" y="3220104"/>
            <a:ext cx="5533007" cy="732060"/>
          </a:xfrm>
          <a:prstGeom prst="rect">
            <a:avLst/>
          </a:prstGeom>
          <a:noFill/>
        </p:spPr>
        <p:txBody>
          <a:bodyPr wrap="square" rtlCol="0">
            <a:spAutoFit/>
          </a:bodyPr>
          <a:lstStyle/>
          <a:p>
            <a:r>
              <a:rPr lang="en-IN" sz="4157" b="1" dirty="0">
                <a:solidFill>
                  <a:srgbClr val="02918B"/>
                </a:solidFill>
                <a:latin typeface="Helvetica LT Std Cond Light" panose="020B0406020202030204" pitchFamily="34" charset="0"/>
                <a:cs typeface="Arial" panose="020B0604020202020204" pitchFamily="34" charset="0"/>
              </a:rPr>
              <a:t>CONCEPT</a:t>
            </a:r>
          </a:p>
        </p:txBody>
      </p:sp>
      <p:sp>
        <p:nvSpPr>
          <p:cNvPr id="8" name="TextBox 7"/>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353042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7671895" y="3220104"/>
            <a:ext cx="5533007" cy="1371786"/>
          </a:xfrm>
          <a:prstGeom prst="rect">
            <a:avLst/>
          </a:prstGeom>
          <a:noFill/>
        </p:spPr>
        <p:txBody>
          <a:bodyPr wrap="square" rtlCol="0">
            <a:spAutoFit/>
          </a:bodyPr>
          <a:lstStyle/>
          <a:p>
            <a:r>
              <a:rPr lang="en-IN" sz="4157" b="1" dirty="0" smtClean="0">
                <a:solidFill>
                  <a:srgbClr val="02918B"/>
                </a:solidFill>
                <a:latin typeface="Helvetica LT Std Cond Light" panose="020B0406020202030204" pitchFamily="34" charset="0"/>
                <a:cs typeface="Arial" panose="020B0604020202020204" pitchFamily="34" charset="0"/>
              </a:rPr>
              <a:t>CHECK YOUR UNDERSTANDING</a:t>
            </a:r>
            <a:endParaRPr lang="en-IN" sz="4157" b="1" dirty="0">
              <a:solidFill>
                <a:srgbClr val="02918B"/>
              </a:solidFill>
              <a:latin typeface="Helvetica LT Std Cond Light" panose="020B0406020202030204" pitchFamily="34" charset="0"/>
              <a:cs typeface="Arial" panose="020B0604020202020204" pitchFamily="34" charset="0"/>
            </a:endParaRPr>
          </a:p>
        </p:txBody>
      </p:sp>
      <p:sp>
        <p:nvSpPr>
          <p:cNvPr id="7" name="Oval 6"/>
          <p:cNvSpPr/>
          <p:nvPr/>
        </p:nvSpPr>
        <p:spPr>
          <a:xfrm>
            <a:off x="6520235" y="3101859"/>
            <a:ext cx="1018811" cy="1018530"/>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620" dirty="0" smtClean="0">
                <a:latin typeface="Helvetica LT Std" panose="020B0504020202020204" pitchFamily="34" charset="0"/>
              </a:rPr>
              <a:t>?</a:t>
            </a:r>
            <a:endParaRPr lang="en-IN" sz="7620" dirty="0">
              <a:latin typeface="Helvetica LT Std" panose="020B0504020202020204" pitchFamily="34" charset="0"/>
            </a:endParaRPr>
          </a:p>
        </p:txBody>
      </p:sp>
      <p:sp>
        <p:nvSpPr>
          <p:cNvPr id="8" name="TextBox 7"/>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171116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947843" y="2272763"/>
            <a:ext cx="5133282" cy="4126313"/>
          </a:xfrm>
          <a:prstGeom prst="rect">
            <a:avLst/>
          </a:prstGeom>
        </p:spPr>
      </p:pic>
      <p:sp>
        <p:nvSpPr>
          <p:cNvPr id="3" name="Content Placeholder 2"/>
          <p:cNvSpPr>
            <a:spLocks noGrp="1"/>
          </p:cNvSpPr>
          <p:nvPr>
            <p:ph idx="1" hasCustomPrompt="1"/>
          </p:nvPr>
        </p:nvSpPr>
        <p:spPr>
          <a:xfrm>
            <a:off x="793156" y="2873555"/>
            <a:ext cx="12144970" cy="4586889"/>
          </a:xfrm>
          <a:prstGeom prst="rect">
            <a:avLst/>
          </a:prstGeom>
        </p:spPr>
        <p:txBody>
          <a:bodyPr/>
          <a:lstStyle>
            <a:lvl1pPr marL="527883" indent="-527883">
              <a:lnSpc>
                <a:spcPct val="100000"/>
              </a:lnSpc>
              <a:spcBef>
                <a:spcPts val="0"/>
              </a:spcBef>
              <a:buSzPct val="137000"/>
              <a:buFont typeface="Courier New" panose="02070309020205020404" pitchFamily="49" charset="0"/>
              <a:buChar char="o"/>
              <a:defRPr sz="2771">
                <a:solidFill>
                  <a:srgbClr val="02918B"/>
                </a:solidFill>
                <a:latin typeface="Helvetica LT Std Cond Light" panose="020B0406020202030204" pitchFamily="34" charset="0"/>
              </a:defRPr>
            </a:lvl1pPr>
            <a:lvl2pPr>
              <a:defRPr sz="2771">
                <a:latin typeface="Helvetica LT Std Cond" panose="020B0506020202030204" pitchFamily="34" charset="0"/>
              </a:defRPr>
            </a:lvl2pPr>
            <a:lvl3pPr>
              <a:defRPr sz="2771">
                <a:latin typeface="Helvetica LT Std Cond" panose="020B0506020202030204" pitchFamily="34" charset="0"/>
              </a:defRPr>
            </a:lvl3pPr>
            <a:lvl4pPr>
              <a:defRPr sz="2771">
                <a:latin typeface="Helvetica LT Std Cond" panose="020B0506020202030204" pitchFamily="34" charset="0"/>
              </a:defRPr>
            </a:lvl4pPr>
            <a:lvl5pPr>
              <a:defRPr sz="2771">
                <a:latin typeface="Helvetica LT Std Cond" panose="020B0506020202030204" pitchFamily="34" charset="0"/>
              </a:defRPr>
            </a:lvl5pPr>
          </a:lstStyle>
          <a:p>
            <a:pPr lvl="0"/>
            <a:r>
              <a:rPr lang="en-US" dirty="0" smtClean="0"/>
              <a:t>Define the first objective of this lecture.</a:t>
            </a:r>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610222" y="1976626"/>
            <a:ext cx="7147616" cy="1016304"/>
          </a:xfrm>
          <a:prstGeom prst="rect">
            <a:avLst/>
          </a:prstGeom>
          <a:noFill/>
        </p:spPr>
        <p:txBody>
          <a:bodyPr wrap="square" rtlCol="0">
            <a:spAutoFit/>
          </a:bodyPr>
          <a:lstStyle/>
          <a:p>
            <a:r>
              <a:rPr lang="en-IN" sz="3002" dirty="0">
                <a:latin typeface="Helvetica LT Std Cond Light" panose="020B0406020202030204" pitchFamily="34" charset="0"/>
              </a:rPr>
              <a:t>At the end of this </a:t>
            </a:r>
            <a:r>
              <a:rPr lang="en-IN" sz="3002" dirty="0" smtClean="0">
                <a:latin typeface="Helvetica LT Std Cond Light" panose="020B0406020202030204" pitchFamily="34" charset="0"/>
              </a:rPr>
              <a:t>lesson, </a:t>
            </a:r>
            <a:r>
              <a:rPr lang="en-IN" sz="3002" dirty="0">
                <a:latin typeface="Helvetica LT Std Cond Light" panose="020B0406020202030204" pitchFamily="34" charset="0"/>
              </a:rPr>
              <a:t>you will be able </a:t>
            </a:r>
            <a:r>
              <a:rPr lang="en-IN" sz="3002" dirty="0" smtClean="0">
                <a:latin typeface="Helvetica LT Std Cond Light" panose="020B0406020202030204" pitchFamily="34" charset="0"/>
              </a:rPr>
              <a:t>to:</a:t>
            </a:r>
            <a:endParaRPr lang="en-IN" sz="3002" dirty="0">
              <a:latin typeface="Helvetica LT Std Cond Light" panose="020B0406020202030204" pitchFamily="34" charset="0"/>
            </a:endParaRPr>
          </a:p>
        </p:txBody>
      </p:sp>
      <p:sp>
        <p:nvSpPr>
          <p:cNvPr id="9" name="TextBox 8"/>
          <p:cNvSpPr txBox="1"/>
          <p:nvPr/>
        </p:nvSpPr>
        <p:spPr>
          <a:xfrm>
            <a:off x="403794" y="1011127"/>
            <a:ext cx="5533007" cy="518732"/>
          </a:xfrm>
          <a:prstGeom prst="rect">
            <a:avLst/>
          </a:prstGeom>
          <a:noFill/>
        </p:spPr>
        <p:txBody>
          <a:bodyPr wrap="square" rtlCol="0">
            <a:spAutoFit/>
          </a:bodyPr>
          <a:lstStyle/>
          <a:p>
            <a:r>
              <a:rPr lang="en-IN" sz="2771" b="1" dirty="0" smtClean="0">
                <a:solidFill>
                  <a:srgbClr val="02918B"/>
                </a:solidFill>
                <a:latin typeface="Helvetica LT Std Cond" panose="020B0506020202030204" pitchFamily="34" charset="0"/>
                <a:cs typeface="Arial" panose="020B0604020202020204" pitchFamily="34" charset="0"/>
              </a:rPr>
              <a:t>LEARNING</a:t>
            </a:r>
            <a:r>
              <a:rPr lang="en-IN" sz="2771" b="1" baseline="0" dirty="0" smtClean="0">
                <a:solidFill>
                  <a:srgbClr val="02918B"/>
                </a:solidFill>
                <a:latin typeface="Helvetica LT Std Cond" panose="020B0506020202030204" pitchFamily="34" charset="0"/>
                <a:cs typeface="Arial" panose="020B0604020202020204" pitchFamily="34" charset="0"/>
              </a:rPr>
              <a:t> OBJECTIVES</a:t>
            </a:r>
            <a:endParaRPr lang="en-IN" sz="2771" b="1" dirty="0">
              <a:solidFill>
                <a:srgbClr val="02918B"/>
              </a:solidFill>
              <a:latin typeface="Helvetica LT Std Cond" panose="020B0506020202030204" pitchFamily="34" charset="0"/>
              <a:cs typeface="Arial" panose="020B0604020202020204" pitchFamily="34" charset="0"/>
            </a:endParaRPr>
          </a:p>
        </p:txBody>
      </p:sp>
      <p:sp>
        <p:nvSpPr>
          <p:cNvPr id="13" name="TextBox 12"/>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93435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0222" y="2011942"/>
            <a:ext cx="7851332" cy="5024184"/>
          </a:xfrm>
          <a:prstGeom prst="rect">
            <a:avLst/>
          </a:prstGeom>
        </p:spPr>
        <p:txBody>
          <a:bodyPr/>
          <a:lstStyle>
            <a:lvl1pPr marL="527883" indent="-527883">
              <a:spcBef>
                <a:spcPts val="577"/>
              </a:spcBef>
              <a:buFont typeface="Wingdings" panose="05000000000000000000" pitchFamily="2" charset="2"/>
              <a:buChar char="Ø"/>
              <a:defRPr sz="2771">
                <a:latin typeface="Helvetica LT Std Cond Light" panose="020B0406020202030204" pitchFamily="34" charset="0"/>
              </a:defRPr>
            </a:lvl1pPr>
            <a:lvl2pPr>
              <a:defRPr sz="2540">
                <a:latin typeface="Helvetica LT Std Cond Light" panose="020B0406020202030204" pitchFamily="34" charset="0"/>
              </a:defRPr>
            </a:lvl2pPr>
            <a:lvl3pPr marL="1319708" indent="-263942">
              <a:buFont typeface="Wingdings" panose="05000000000000000000" pitchFamily="2" charset="2"/>
              <a:buChar char="§"/>
              <a:defRPr sz="2309">
                <a:latin typeface="Helvetica LT Std Cond Light" panose="020B0406020202030204" pitchFamily="34" charset="0"/>
              </a:defRPr>
            </a:lvl3pPr>
            <a:lvl4pPr marL="1847591" indent="-263942">
              <a:buFont typeface="Wingdings" panose="05000000000000000000" pitchFamily="2" charset="2"/>
              <a:buChar char="§"/>
              <a:defRPr sz="2078">
                <a:latin typeface="Helvetica LT Std Cond Light" panose="020B0406020202030204" pitchFamily="34" charset="0"/>
              </a:defRPr>
            </a:lvl4pPr>
            <a:lvl5pPr marL="2375474" indent="-263942">
              <a:buFont typeface="Wingdings" panose="05000000000000000000" pitchFamily="2" charset="2"/>
              <a:buChar char="§"/>
              <a:defRPr sz="1847">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p:cNvSpPr>
          <p:nvPr>
            <p:ph type="pic" idx="13"/>
          </p:nvPr>
        </p:nvSpPr>
        <p:spPr>
          <a:xfrm>
            <a:off x="8560497" y="2011942"/>
            <a:ext cx="5520628" cy="5024184"/>
          </a:xfrm>
          <a:prstGeom prst="rect">
            <a:avLst/>
          </a:prstGeom>
        </p:spPr>
        <p:txBody>
          <a:bodyPr/>
          <a:lstStyle>
            <a:lvl1pPr marL="0" indent="0">
              <a:buNone/>
              <a:defRPr sz="3695"/>
            </a:lvl1pPr>
            <a:lvl2pPr marL="527883" indent="0">
              <a:buNone/>
              <a:defRPr sz="3233"/>
            </a:lvl2pPr>
            <a:lvl3pPr marL="1055766" indent="0">
              <a:buNone/>
              <a:defRPr sz="2771"/>
            </a:lvl3pPr>
            <a:lvl4pPr marL="1583649" indent="0">
              <a:buNone/>
              <a:defRPr sz="2309"/>
            </a:lvl4pPr>
            <a:lvl5pPr marL="2111532" indent="0">
              <a:buNone/>
              <a:defRPr sz="2309"/>
            </a:lvl5pPr>
            <a:lvl6pPr marL="2639416" indent="0">
              <a:buNone/>
              <a:defRPr sz="2309"/>
            </a:lvl6pPr>
            <a:lvl7pPr marL="3167299" indent="0">
              <a:buNone/>
              <a:defRPr sz="2309"/>
            </a:lvl7pPr>
            <a:lvl8pPr marL="3695182" indent="0">
              <a:buNone/>
              <a:defRPr sz="2309"/>
            </a:lvl8pPr>
            <a:lvl9pPr marL="4223065" indent="0">
              <a:buNone/>
              <a:defRPr sz="2309"/>
            </a:lvl9pPr>
          </a:lstStyle>
          <a:p>
            <a:r>
              <a:rPr lang="en-US" smtClean="0"/>
              <a:t>Click icon to add picture</a:t>
            </a:r>
            <a:endParaRPr lang="en-IN"/>
          </a:p>
        </p:txBody>
      </p:sp>
      <p:sp>
        <p:nvSpPr>
          <p:cNvPr id="7"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296792389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0221" y="2011942"/>
            <a:ext cx="12268522" cy="2768588"/>
          </a:xfrm>
          <a:prstGeom prst="rect">
            <a:avLst/>
          </a:prstGeom>
        </p:spPr>
        <p:txBody>
          <a:bodyPr/>
          <a:lstStyle>
            <a:lvl1pPr marL="527883" indent="-527883">
              <a:spcBef>
                <a:spcPts val="577"/>
              </a:spcBef>
              <a:buFont typeface="Wingdings" panose="05000000000000000000" pitchFamily="2" charset="2"/>
              <a:buChar char="Ø"/>
              <a:defRPr sz="2771">
                <a:latin typeface="Helvetica LT Std Cond Light" panose="020B0406020202030204" pitchFamily="34" charset="0"/>
              </a:defRPr>
            </a:lvl1pPr>
            <a:lvl2pPr>
              <a:defRPr sz="2540">
                <a:latin typeface="Helvetica LT Std Cond Light" panose="020B0406020202030204" pitchFamily="34" charset="0"/>
              </a:defRPr>
            </a:lvl2pPr>
            <a:lvl3pPr marL="1319708" indent="-263942">
              <a:buFont typeface="Wingdings" panose="05000000000000000000" pitchFamily="2" charset="2"/>
              <a:buChar char="§"/>
              <a:defRPr sz="2309">
                <a:latin typeface="Helvetica LT Std Cond Light" panose="020B0406020202030204" pitchFamily="34" charset="0"/>
              </a:defRPr>
            </a:lvl3pPr>
            <a:lvl4pPr marL="1847591" indent="-263942">
              <a:buFont typeface="Wingdings" panose="05000000000000000000" pitchFamily="2" charset="2"/>
              <a:buChar char="§"/>
              <a:defRPr sz="2078">
                <a:latin typeface="Helvetica LT Std Cond Light" panose="020B0406020202030204" pitchFamily="34" charset="0"/>
              </a:defRPr>
            </a:lvl4pPr>
            <a:lvl5pPr marL="2375474" indent="-263942">
              <a:buFont typeface="Wingdings" panose="05000000000000000000" pitchFamily="2" charset="2"/>
              <a:buChar char="§"/>
              <a:defRPr sz="1847">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Picture Placeholder 2"/>
          <p:cNvSpPr>
            <a:spLocks noGrp="1" noChangeAspect="1"/>
          </p:cNvSpPr>
          <p:nvPr>
            <p:ph type="pic" idx="13"/>
          </p:nvPr>
        </p:nvSpPr>
        <p:spPr>
          <a:xfrm>
            <a:off x="610223" y="4932748"/>
            <a:ext cx="12268521" cy="2246036"/>
          </a:xfrm>
          <a:prstGeom prst="rect">
            <a:avLst/>
          </a:prstGeom>
        </p:spPr>
        <p:txBody>
          <a:bodyPr/>
          <a:lstStyle>
            <a:lvl1pPr marL="0" indent="0">
              <a:buNone/>
              <a:defRPr sz="3695"/>
            </a:lvl1pPr>
            <a:lvl2pPr marL="527883" indent="0">
              <a:buNone/>
              <a:defRPr sz="3233"/>
            </a:lvl2pPr>
            <a:lvl3pPr marL="1055766" indent="0">
              <a:buNone/>
              <a:defRPr sz="2771"/>
            </a:lvl3pPr>
            <a:lvl4pPr marL="1583649" indent="0">
              <a:buNone/>
              <a:defRPr sz="2309"/>
            </a:lvl4pPr>
            <a:lvl5pPr marL="2111532" indent="0">
              <a:buNone/>
              <a:defRPr sz="2309"/>
            </a:lvl5pPr>
            <a:lvl6pPr marL="2639416" indent="0">
              <a:buNone/>
              <a:defRPr sz="2309"/>
            </a:lvl6pPr>
            <a:lvl7pPr marL="3167299" indent="0">
              <a:buNone/>
              <a:defRPr sz="2309"/>
            </a:lvl7pPr>
            <a:lvl8pPr marL="3695182" indent="0">
              <a:buNone/>
              <a:defRPr sz="2309"/>
            </a:lvl8pPr>
            <a:lvl9pPr marL="4223065" indent="0">
              <a:buNone/>
              <a:defRPr sz="2309"/>
            </a:lvl9pPr>
          </a:lstStyle>
          <a:p>
            <a:r>
              <a:rPr lang="en-US" smtClean="0"/>
              <a:t>Click icon to add picture</a:t>
            </a:r>
            <a:endParaRPr lang="en-IN"/>
          </a:p>
        </p:txBody>
      </p:sp>
      <p:sp>
        <p:nvSpPr>
          <p:cNvPr id="6"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3012567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0221" y="2011942"/>
            <a:ext cx="12268522" cy="2768588"/>
          </a:xfrm>
          <a:prstGeom prst="rect">
            <a:avLst/>
          </a:prstGeom>
        </p:spPr>
        <p:txBody>
          <a:bodyPr/>
          <a:lstStyle>
            <a:lvl1pPr marL="527883" indent="-527883">
              <a:spcBef>
                <a:spcPts val="577"/>
              </a:spcBef>
              <a:buFont typeface="Wingdings" panose="05000000000000000000" pitchFamily="2" charset="2"/>
              <a:buChar char="Ø"/>
              <a:defRPr sz="2771">
                <a:latin typeface="Helvetica LT Std Cond Light" panose="020B0406020202030204" pitchFamily="34" charset="0"/>
              </a:defRPr>
            </a:lvl1pPr>
            <a:lvl2pPr>
              <a:defRPr sz="2540">
                <a:latin typeface="Helvetica LT Std Cond Light" panose="020B0406020202030204" pitchFamily="34" charset="0"/>
              </a:defRPr>
            </a:lvl2pPr>
            <a:lvl3pPr marL="1319708" indent="-263942">
              <a:buFont typeface="Wingdings" panose="05000000000000000000" pitchFamily="2" charset="2"/>
              <a:buChar char="§"/>
              <a:defRPr sz="2309">
                <a:latin typeface="Helvetica LT Std Cond Light" panose="020B0406020202030204" pitchFamily="34" charset="0"/>
              </a:defRPr>
            </a:lvl3pPr>
            <a:lvl4pPr marL="1847591" indent="-263942">
              <a:buFont typeface="Wingdings" panose="05000000000000000000" pitchFamily="2" charset="2"/>
              <a:buChar char="§"/>
              <a:defRPr sz="2078">
                <a:latin typeface="Helvetica LT Std Cond Light" panose="020B0406020202030204" pitchFamily="34" charset="0"/>
              </a:defRPr>
            </a:lvl4pPr>
            <a:lvl5pPr marL="2375474" indent="-263942">
              <a:buFont typeface="Wingdings" panose="05000000000000000000" pitchFamily="2" charset="2"/>
              <a:buChar char="§"/>
              <a:defRPr sz="1847">
                <a:latin typeface="Helvetica LT Std Cond Light" panose="020B0406020202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Content Placeholder 2"/>
          <p:cNvSpPr>
            <a:spLocks noGrp="1"/>
          </p:cNvSpPr>
          <p:nvPr>
            <p:ph sz="half" idx="10"/>
          </p:nvPr>
        </p:nvSpPr>
        <p:spPr>
          <a:xfrm>
            <a:off x="610221" y="4841265"/>
            <a:ext cx="12268522" cy="2449921"/>
          </a:xfrm>
          <a:prstGeom prst="rect">
            <a:avLst/>
          </a:prstGeom>
        </p:spPr>
        <p:txBody>
          <a:bodyPr/>
          <a:lstStyle>
            <a:lvl1pPr marL="263942" indent="-263942">
              <a:buFont typeface="Wingdings" panose="05000000000000000000" pitchFamily="2" charset="2"/>
              <a:buChar char="Ø"/>
              <a:defRPr sz="2771">
                <a:latin typeface="Helvetica LT Std Cond Light" panose="020B0406020202030204" pitchFamily="34" charset="0"/>
              </a:defRPr>
            </a:lvl1pPr>
            <a:lvl2pPr>
              <a:defRPr sz="2771">
                <a:latin typeface="Helvetica LT Std Cond Light" panose="020B0406020202030204" pitchFamily="34" charset="0"/>
              </a:defRPr>
            </a:lvl2pPr>
            <a:lvl3pPr marL="1319708" indent="-263942">
              <a:buFont typeface="Wingdings" panose="05000000000000000000" pitchFamily="2" charset="2"/>
              <a:buChar char="§"/>
              <a:defRPr sz="2771">
                <a:latin typeface="Helvetica LT Std Cond Light" panose="020B0406020202030204" pitchFamily="34" charset="0"/>
              </a:defRPr>
            </a:lvl3pPr>
            <a:lvl4pPr marL="1847591" indent="-263942">
              <a:buFont typeface="Wingdings" panose="05000000000000000000" pitchFamily="2" charset="2"/>
              <a:buChar char="§"/>
              <a:defRPr sz="2771">
                <a:latin typeface="Helvetica LT Std Cond Light" panose="020B0406020202030204" pitchFamily="34" charset="0"/>
              </a:defRPr>
            </a:lvl4pPr>
            <a:lvl5pPr marL="2375474" indent="-263942">
              <a:buFont typeface="Wingdings" panose="05000000000000000000" pitchFamily="2" charset="2"/>
              <a:buChar char="§"/>
              <a:defRPr sz="2771">
                <a:latin typeface="Helvetica LT Std Cond Light" panose="020B0406020202030204" pitchFamily="34" charset="0"/>
              </a:defRPr>
            </a:lvl5pPr>
          </a:lstStyle>
          <a:p>
            <a:pPr lvl="0"/>
            <a:r>
              <a:rPr lang="en-US" smtClean="0"/>
              <a:t>Click to edit Master text styles</a:t>
            </a:r>
          </a:p>
        </p:txBody>
      </p:sp>
      <p:sp>
        <p:nvSpPr>
          <p:cNvPr id="9" name="Title 1"/>
          <p:cNvSpPr>
            <a:spLocks noGrp="1"/>
          </p:cNvSpPr>
          <p:nvPr>
            <p:ph type="title" hasCustomPrompt="1"/>
          </p:nvPr>
        </p:nvSpPr>
        <p:spPr>
          <a:xfrm>
            <a:off x="403795" y="1064154"/>
            <a:ext cx="9284632" cy="426996"/>
          </a:xfrm>
          <a:prstGeom prst="rect">
            <a:avLst/>
          </a:prstGeom>
        </p:spPr>
        <p:txBody>
          <a:bodyPr/>
          <a:lstStyle>
            <a:lvl1pPr>
              <a:defRPr sz="2771"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6692677" y="7452662"/>
            <a:ext cx="695774" cy="305596"/>
          </a:xfrm>
          <a:prstGeom prst="rect">
            <a:avLst/>
          </a:prstGeom>
          <a:noFill/>
        </p:spPr>
        <p:txBody>
          <a:bodyPr wrap="square" rtlCol="0">
            <a:spAutoFit/>
          </a:bodyPr>
          <a:lstStyle/>
          <a:p>
            <a:pPr algn="ctr"/>
            <a:fld id="{80185F77-B28D-4181-BD8D-423D01B3D466}" type="slidenum">
              <a:rPr lang="en-IN" sz="1386" smtClean="0">
                <a:solidFill>
                  <a:schemeClr val="bg1">
                    <a:lumMod val="50000"/>
                  </a:schemeClr>
                </a:solidFill>
              </a:rPr>
              <a:pPr algn="ctr"/>
              <a:t>‹#›</a:t>
            </a:fld>
            <a:endParaRPr lang="en-IN" sz="1386" dirty="0">
              <a:solidFill>
                <a:schemeClr val="bg1">
                  <a:lumMod val="50000"/>
                </a:schemeClr>
              </a:solidFill>
            </a:endParaRPr>
          </a:p>
        </p:txBody>
      </p:sp>
    </p:spTree>
    <p:extLst>
      <p:ext uri="{BB962C8B-B14F-4D97-AF65-F5344CB8AC3E}">
        <p14:creationId xmlns:p14="http://schemas.microsoft.com/office/powerpoint/2010/main" val="212292421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6783788" y="7294147"/>
            <a:ext cx="700951" cy="421584"/>
          </a:xfrm>
          <a:prstGeom prst="rect">
            <a:avLst/>
          </a:prstGeom>
        </p:spPr>
        <p:txBody>
          <a:bodyPr vert="horz" lIns="91440" tIns="45720" rIns="91440" bIns="45720" rtlCol="0" anchor="ctr"/>
          <a:lstStyle>
            <a:lvl1pPr algn="r">
              <a:defRPr sz="1386">
                <a:solidFill>
                  <a:schemeClr val="tx1">
                    <a:tint val="75000"/>
                  </a:schemeClr>
                </a:solidFill>
              </a:defRPr>
            </a:lvl1pPr>
          </a:lstStyle>
          <a:p>
            <a:fld id="{B729AF28-B3FD-4E05-A84A-A64CA3A6DD02}" type="slidenum">
              <a:rPr lang="en-IN" smtClean="0"/>
              <a:t>‹#›</a:t>
            </a:fld>
            <a:endParaRPr lang="en-IN"/>
          </a:p>
        </p:txBody>
      </p:sp>
    </p:spTree>
    <p:extLst>
      <p:ext uri="{BB962C8B-B14F-4D97-AF65-F5344CB8AC3E}">
        <p14:creationId xmlns:p14="http://schemas.microsoft.com/office/powerpoint/2010/main" val="288685946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 id="2147483661" r:id="rId27"/>
    <p:sldLayoutId id="2147483683" r:id="rId28"/>
    <p:sldLayoutId id="2147483684" r:id="rId29"/>
    <p:sldLayoutId id="2147483685" r:id="rId30"/>
  </p:sldLayoutIdLst>
  <p:timing>
    <p:tnLst>
      <p:par>
        <p:cTn id="1" dur="indefinite" restart="never" nodeType="tmRoot"/>
      </p:par>
    </p:tnLst>
  </p:timing>
  <p:hf hdr="0" ftr="0" dt="0"/>
  <p:txStyles>
    <p:titleStyle>
      <a:lvl1pPr algn="l" defTabSz="1055766" rtl="0" eaLnBrk="1" latinLnBrk="0" hangingPunct="1">
        <a:lnSpc>
          <a:spcPct val="90000"/>
        </a:lnSpc>
        <a:spcBef>
          <a:spcPct val="0"/>
        </a:spcBef>
        <a:buNone/>
        <a:defRPr sz="5080" kern="1200">
          <a:solidFill>
            <a:schemeClr val="tx1"/>
          </a:solidFill>
          <a:latin typeface="+mj-lt"/>
          <a:ea typeface="+mj-ea"/>
          <a:cs typeface="+mj-cs"/>
        </a:defRPr>
      </a:lvl1pPr>
    </p:titleStyle>
    <p:bodyStyle>
      <a:lvl1pPr marL="263942" indent="-263942" algn="l" defTabSz="1055766" rtl="0" eaLnBrk="1" latinLnBrk="0" hangingPunct="1">
        <a:lnSpc>
          <a:spcPct val="90000"/>
        </a:lnSpc>
        <a:spcBef>
          <a:spcPts val="1155"/>
        </a:spcBef>
        <a:buFont typeface="Arial" panose="020B0604020202020204" pitchFamily="34" charset="0"/>
        <a:buChar char="•"/>
        <a:defRPr sz="3233" kern="1200">
          <a:solidFill>
            <a:schemeClr val="tx1"/>
          </a:solidFill>
          <a:latin typeface="+mn-lt"/>
          <a:ea typeface="+mn-ea"/>
          <a:cs typeface="+mn-cs"/>
        </a:defRPr>
      </a:lvl1pPr>
      <a:lvl2pPr marL="791825" indent="-263942" algn="l" defTabSz="1055766" rtl="0" eaLnBrk="1" latinLnBrk="0" hangingPunct="1">
        <a:lnSpc>
          <a:spcPct val="90000"/>
        </a:lnSpc>
        <a:spcBef>
          <a:spcPts val="577"/>
        </a:spcBef>
        <a:buFont typeface="Arial" panose="020B0604020202020204" pitchFamily="34" charset="0"/>
        <a:buChar char="•"/>
        <a:defRPr sz="2771" kern="1200">
          <a:solidFill>
            <a:schemeClr val="tx1"/>
          </a:solidFill>
          <a:latin typeface="+mn-lt"/>
          <a:ea typeface="+mn-ea"/>
          <a:cs typeface="+mn-cs"/>
        </a:defRPr>
      </a:lvl2pPr>
      <a:lvl3pPr marL="1319708" indent="-263942" algn="l" defTabSz="1055766" rtl="0" eaLnBrk="1" latinLnBrk="0" hangingPunct="1">
        <a:lnSpc>
          <a:spcPct val="90000"/>
        </a:lnSpc>
        <a:spcBef>
          <a:spcPts val="577"/>
        </a:spcBef>
        <a:buFont typeface="Arial" panose="020B0604020202020204" pitchFamily="34" charset="0"/>
        <a:buChar char="•"/>
        <a:defRPr sz="2309" kern="1200">
          <a:solidFill>
            <a:schemeClr val="tx1"/>
          </a:solidFill>
          <a:latin typeface="+mn-lt"/>
          <a:ea typeface="+mn-ea"/>
          <a:cs typeface="+mn-cs"/>
        </a:defRPr>
      </a:lvl3pPr>
      <a:lvl4pPr marL="1847591" indent="-263942" algn="l" defTabSz="1055766" rtl="0" eaLnBrk="1" latinLnBrk="0" hangingPunct="1">
        <a:lnSpc>
          <a:spcPct val="90000"/>
        </a:lnSpc>
        <a:spcBef>
          <a:spcPts val="577"/>
        </a:spcBef>
        <a:buFont typeface="Arial" panose="020B0604020202020204" pitchFamily="34" charset="0"/>
        <a:buChar char="•"/>
        <a:defRPr sz="2078" kern="1200">
          <a:solidFill>
            <a:schemeClr val="tx1"/>
          </a:solidFill>
          <a:latin typeface="+mn-lt"/>
          <a:ea typeface="+mn-ea"/>
          <a:cs typeface="+mn-cs"/>
        </a:defRPr>
      </a:lvl4pPr>
      <a:lvl5pPr marL="2375474" indent="-263942" algn="l" defTabSz="1055766" rtl="0" eaLnBrk="1" latinLnBrk="0" hangingPunct="1">
        <a:lnSpc>
          <a:spcPct val="90000"/>
        </a:lnSpc>
        <a:spcBef>
          <a:spcPts val="577"/>
        </a:spcBef>
        <a:buFont typeface="Arial" panose="020B0604020202020204" pitchFamily="34" charset="0"/>
        <a:buChar char="•"/>
        <a:defRPr sz="2078" kern="1200">
          <a:solidFill>
            <a:schemeClr val="tx1"/>
          </a:solidFill>
          <a:latin typeface="+mn-lt"/>
          <a:ea typeface="+mn-ea"/>
          <a:cs typeface="+mn-cs"/>
        </a:defRPr>
      </a:lvl5pPr>
      <a:lvl6pPr marL="2903357" indent="-263942" algn="l" defTabSz="1055766" rtl="0" eaLnBrk="1" latinLnBrk="0" hangingPunct="1">
        <a:lnSpc>
          <a:spcPct val="90000"/>
        </a:lnSpc>
        <a:spcBef>
          <a:spcPts val="577"/>
        </a:spcBef>
        <a:buFont typeface="Arial" panose="020B0604020202020204" pitchFamily="34" charset="0"/>
        <a:buChar char="•"/>
        <a:defRPr sz="2078" kern="1200">
          <a:solidFill>
            <a:schemeClr val="tx1"/>
          </a:solidFill>
          <a:latin typeface="+mn-lt"/>
          <a:ea typeface="+mn-ea"/>
          <a:cs typeface="+mn-cs"/>
        </a:defRPr>
      </a:lvl6pPr>
      <a:lvl7pPr marL="3431240" indent="-263942" algn="l" defTabSz="1055766" rtl="0" eaLnBrk="1" latinLnBrk="0" hangingPunct="1">
        <a:lnSpc>
          <a:spcPct val="90000"/>
        </a:lnSpc>
        <a:spcBef>
          <a:spcPts val="577"/>
        </a:spcBef>
        <a:buFont typeface="Arial" panose="020B0604020202020204" pitchFamily="34" charset="0"/>
        <a:buChar char="•"/>
        <a:defRPr sz="2078" kern="1200">
          <a:solidFill>
            <a:schemeClr val="tx1"/>
          </a:solidFill>
          <a:latin typeface="+mn-lt"/>
          <a:ea typeface="+mn-ea"/>
          <a:cs typeface="+mn-cs"/>
        </a:defRPr>
      </a:lvl7pPr>
      <a:lvl8pPr marL="3959123" indent="-263942" algn="l" defTabSz="1055766" rtl="0" eaLnBrk="1" latinLnBrk="0" hangingPunct="1">
        <a:lnSpc>
          <a:spcPct val="90000"/>
        </a:lnSpc>
        <a:spcBef>
          <a:spcPts val="577"/>
        </a:spcBef>
        <a:buFont typeface="Arial" panose="020B0604020202020204" pitchFamily="34" charset="0"/>
        <a:buChar char="•"/>
        <a:defRPr sz="2078" kern="1200">
          <a:solidFill>
            <a:schemeClr val="tx1"/>
          </a:solidFill>
          <a:latin typeface="+mn-lt"/>
          <a:ea typeface="+mn-ea"/>
          <a:cs typeface="+mn-cs"/>
        </a:defRPr>
      </a:lvl8pPr>
      <a:lvl9pPr marL="4487007" indent="-263942" algn="l" defTabSz="1055766" rtl="0" eaLnBrk="1" latinLnBrk="0" hangingPunct="1">
        <a:lnSpc>
          <a:spcPct val="90000"/>
        </a:lnSpc>
        <a:spcBef>
          <a:spcPts val="577"/>
        </a:spcBef>
        <a:buFont typeface="Arial" panose="020B0604020202020204" pitchFamily="34" charset="0"/>
        <a:buChar char="•"/>
        <a:defRPr sz="2078" kern="1200">
          <a:solidFill>
            <a:schemeClr val="tx1"/>
          </a:solidFill>
          <a:latin typeface="+mn-lt"/>
          <a:ea typeface="+mn-ea"/>
          <a:cs typeface="+mn-cs"/>
        </a:defRPr>
      </a:lvl9pPr>
    </p:bodyStyle>
    <p:otherStyle>
      <a:defPPr>
        <a:defRPr lang="en-US"/>
      </a:defPPr>
      <a:lvl1pPr marL="0" algn="l" defTabSz="1055766" rtl="0" eaLnBrk="1" latinLnBrk="0" hangingPunct="1">
        <a:defRPr sz="2078" kern="1200">
          <a:solidFill>
            <a:schemeClr val="tx1"/>
          </a:solidFill>
          <a:latin typeface="+mn-lt"/>
          <a:ea typeface="+mn-ea"/>
          <a:cs typeface="+mn-cs"/>
        </a:defRPr>
      </a:lvl1pPr>
      <a:lvl2pPr marL="527883" algn="l" defTabSz="1055766" rtl="0" eaLnBrk="1" latinLnBrk="0" hangingPunct="1">
        <a:defRPr sz="2078" kern="1200">
          <a:solidFill>
            <a:schemeClr val="tx1"/>
          </a:solidFill>
          <a:latin typeface="+mn-lt"/>
          <a:ea typeface="+mn-ea"/>
          <a:cs typeface="+mn-cs"/>
        </a:defRPr>
      </a:lvl2pPr>
      <a:lvl3pPr marL="1055766" algn="l" defTabSz="1055766" rtl="0" eaLnBrk="1" latinLnBrk="0" hangingPunct="1">
        <a:defRPr sz="2078" kern="1200">
          <a:solidFill>
            <a:schemeClr val="tx1"/>
          </a:solidFill>
          <a:latin typeface="+mn-lt"/>
          <a:ea typeface="+mn-ea"/>
          <a:cs typeface="+mn-cs"/>
        </a:defRPr>
      </a:lvl3pPr>
      <a:lvl4pPr marL="1583649" algn="l" defTabSz="1055766" rtl="0" eaLnBrk="1" latinLnBrk="0" hangingPunct="1">
        <a:defRPr sz="2078" kern="1200">
          <a:solidFill>
            <a:schemeClr val="tx1"/>
          </a:solidFill>
          <a:latin typeface="+mn-lt"/>
          <a:ea typeface="+mn-ea"/>
          <a:cs typeface="+mn-cs"/>
        </a:defRPr>
      </a:lvl4pPr>
      <a:lvl5pPr marL="2111532" algn="l" defTabSz="1055766" rtl="0" eaLnBrk="1" latinLnBrk="0" hangingPunct="1">
        <a:defRPr sz="2078" kern="1200">
          <a:solidFill>
            <a:schemeClr val="tx1"/>
          </a:solidFill>
          <a:latin typeface="+mn-lt"/>
          <a:ea typeface="+mn-ea"/>
          <a:cs typeface="+mn-cs"/>
        </a:defRPr>
      </a:lvl5pPr>
      <a:lvl6pPr marL="2639416" algn="l" defTabSz="1055766" rtl="0" eaLnBrk="1" latinLnBrk="0" hangingPunct="1">
        <a:defRPr sz="2078" kern="1200">
          <a:solidFill>
            <a:schemeClr val="tx1"/>
          </a:solidFill>
          <a:latin typeface="+mn-lt"/>
          <a:ea typeface="+mn-ea"/>
          <a:cs typeface="+mn-cs"/>
        </a:defRPr>
      </a:lvl6pPr>
      <a:lvl7pPr marL="3167299" algn="l" defTabSz="1055766" rtl="0" eaLnBrk="1" latinLnBrk="0" hangingPunct="1">
        <a:defRPr sz="2078" kern="1200">
          <a:solidFill>
            <a:schemeClr val="tx1"/>
          </a:solidFill>
          <a:latin typeface="+mn-lt"/>
          <a:ea typeface="+mn-ea"/>
          <a:cs typeface="+mn-cs"/>
        </a:defRPr>
      </a:lvl7pPr>
      <a:lvl8pPr marL="3695182" algn="l" defTabSz="1055766" rtl="0" eaLnBrk="1" latinLnBrk="0" hangingPunct="1">
        <a:defRPr sz="2078" kern="1200">
          <a:solidFill>
            <a:schemeClr val="tx1"/>
          </a:solidFill>
          <a:latin typeface="+mn-lt"/>
          <a:ea typeface="+mn-ea"/>
          <a:cs typeface="+mn-cs"/>
        </a:defRPr>
      </a:lvl8pPr>
      <a:lvl9pPr marL="4223065" algn="l" defTabSz="1055766" rtl="0" eaLnBrk="1" latinLnBrk="0" hangingPunct="1">
        <a:defRPr sz="20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hemeOverride" Target="../theme/themeOverride1.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440362" y="5051144"/>
            <a:ext cx="6141786" cy="1370905"/>
          </a:xfrm>
        </p:spPr>
        <p:txBody>
          <a:bodyPr/>
          <a:lstStyle/>
          <a:p>
            <a:endParaRPr lang="en-IN" dirty="0"/>
          </a:p>
        </p:txBody>
      </p:sp>
      <p:sp>
        <p:nvSpPr>
          <p:cNvPr id="3" name="Title 2"/>
          <p:cNvSpPr>
            <a:spLocks noGrp="1"/>
          </p:cNvSpPr>
          <p:nvPr>
            <p:ph type="title"/>
          </p:nvPr>
        </p:nvSpPr>
        <p:spPr>
          <a:xfrm>
            <a:off x="1477962" y="3349625"/>
            <a:ext cx="10458169" cy="862085"/>
          </a:xfrm>
        </p:spPr>
        <p:txBody>
          <a:bodyPr/>
          <a:lstStyle/>
          <a:p>
            <a:r>
              <a:rPr lang="en-IN" sz="5400" dirty="0" smtClean="0">
                <a:solidFill>
                  <a:schemeClr val="tx1"/>
                </a:solidFill>
              </a:rPr>
              <a:t>Developing Logic Building Skills</a:t>
            </a:r>
            <a:endParaRPr lang="en-IN" sz="5400" dirty="0">
              <a:solidFill>
                <a:schemeClr val="tx1"/>
              </a:solidFill>
            </a:endParaRPr>
          </a:p>
        </p:txBody>
      </p:sp>
      <p:sp>
        <p:nvSpPr>
          <p:cNvPr id="4" name="Text Placeholder 3"/>
          <p:cNvSpPr>
            <a:spLocks noGrp="1"/>
          </p:cNvSpPr>
          <p:nvPr>
            <p:ph type="body" idx="10"/>
          </p:nvPr>
        </p:nvSpPr>
        <p:spPr>
          <a:xfrm>
            <a:off x="4828922" y="5066362"/>
            <a:ext cx="611440" cy="866081"/>
          </a:xfrm>
        </p:spPr>
        <p:txBody>
          <a:bodyPr/>
          <a:lstStyle/>
          <a:p>
            <a:endParaRPr lang="en-IN" dirty="0">
              <a:solidFill>
                <a:schemeClr val="tx1"/>
              </a:solidFill>
            </a:endParaRPr>
          </a:p>
        </p:txBody>
      </p:sp>
    </p:spTree>
    <p:extLst>
      <p:ext uri="{BB962C8B-B14F-4D97-AF65-F5344CB8AC3E}">
        <p14:creationId xmlns:p14="http://schemas.microsoft.com/office/powerpoint/2010/main" val="9465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solidFill>
                  <a:srgbClr val="002060"/>
                </a:solidFill>
              </a:rPr>
              <a:t>	</a:t>
            </a:r>
            <a:r>
              <a:rPr lang="en-IN" sz="2400" dirty="0">
                <a:solidFill>
                  <a:srgbClr val="002060"/>
                </a:solidFill>
              </a:rPr>
              <a:t>An Armstrong number of three digits is an integer such that the sum of the cubes of its digits is equal to the number itself</a:t>
            </a:r>
            <a:r>
              <a:rPr lang="en-IN" sz="2400" dirty="0" smtClean="0">
                <a:solidFill>
                  <a:srgbClr val="002060"/>
                </a:solidFill>
              </a:rPr>
              <a:t>.</a:t>
            </a:r>
          </a:p>
          <a:p>
            <a:pPr marL="0" indent="0">
              <a:buNone/>
            </a:pPr>
            <a:r>
              <a:rPr lang="en-IN" sz="2400" dirty="0" smtClean="0">
                <a:solidFill>
                  <a:srgbClr val="002060"/>
                </a:solidFill>
              </a:rPr>
              <a:t> </a:t>
            </a:r>
            <a:r>
              <a:rPr lang="en-IN" sz="2400" dirty="0">
                <a:solidFill>
                  <a:srgbClr val="002060"/>
                </a:solidFill>
              </a:rPr>
              <a:t>For example, 371 is an Armstrong number since 1^3 + 5^3 + 3^3 = 153.</a:t>
            </a:r>
          </a:p>
          <a:p>
            <a:endParaRPr lang="en-US" sz="2400" dirty="0"/>
          </a:p>
          <a:p>
            <a:pPr marL="0" indent="0">
              <a:buNone/>
            </a:pPr>
            <a:endParaRPr lang="en-US" sz="2400" dirty="0">
              <a:solidFill>
                <a:srgbClr val="002060"/>
              </a:solidFill>
            </a:endParaRPr>
          </a:p>
          <a:p>
            <a:pPr marL="0" indent="0">
              <a:buNone/>
            </a:pPr>
            <a:r>
              <a:rPr lang="en-IN" sz="2400" b="1" dirty="0" smtClean="0">
                <a:solidFill>
                  <a:srgbClr val="C00000"/>
                </a:solidFill>
              </a:rPr>
              <a:t>Solution :</a:t>
            </a:r>
            <a:r>
              <a:rPr lang="en-IN" sz="2400" b="1" dirty="0">
                <a:solidFill>
                  <a:srgbClr val="C00000"/>
                </a:solidFill>
              </a:rPr>
              <a:t>Write a program to find whether a given 3-digit number is an Armstrong number or not.</a:t>
            </a:r>
            <a:endParaRPr lang="en-US" sz="2400" b="1" dirty="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endParaRPr lang="en-US" sz="2400" b="1" dirty="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-8 ( Armstrong Number)</a:t>
            </a:r>
            <a:endParaRPr lang="en-IN" sz="3600" dirty="0"/>
          </a:p>
        </p:txBody>
      </p:sp>
    </p:spTree>
    <p:extLst>
      <p:ext uri="{BB962C8B-B14F-4D97-AF65-F5344CB8AC3E}">
        <p14:creationId xmlns:p14="http://schemas.microsoft.com/office/powerpoint/2010/main" val="4263578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endParaRPr lang="en-IN" sz="2400" dirty="0">
              <a:solidFill>
                <a:srgbClr val="002060"/>
              </a:solidFill>
            </a:endParaRPr>
          </a:p>
          <a:p>
            <a:pPr marL="0" indent="0">
              <a:buNone/>
            </a:pPr>
            <a:r>
              <a:rPr lang="en-IN" sz="2400" dirty="0">
                <a:solidFill>
                  <a:srgbClr val="002060"/>
                </a:solidFill>
              </a:rPr>
              <a:t>Write a program to generate the first n terms in the series --- 1, 8, 27, 64, 125 </a:t>
            </a:r>
            <a:endParaRPr lang="en-US" sz="2400" dirty="0">
              <a:solidFill>
                <a:srgbClr val="002060"/>
              </a:solidFill>
            </a:endParaRPr>
          </a:p>
          <a:p>
            <a:pPr marL="0" indent="0">
              <a:buNone/>
            </a:pPr>
            <a:endParaRPr lang="en-US" sz="2400" dirty="0" smtClean="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Solution :</a:t>
            </a:r>
            <a:r>
              <a:rPr lang="en-IN" sz="2400" b="1" dirty="0">
                <a:solidFill>
                  <a:srgbClr val="C00000"/>
                </a:solidFill>
              </a:rPr>
              <a:t>Write a program to </a:t>
            </a:r>
            <a:r>
              <a:rPr lang="en-IN" sz="2400" b="1" dirty="0" smtClean="0">
                <a:solidFill>
                  <a:srgbClr val="C00000"/>
                </a:solidFill>
              </a:rPr>
              <a:t>accept a number n, and display the first n numbers from the above series.</a:t>
            </a:r>
            <a:endParaRPr lang="en-US" sz="2400" b="1" dirty="0">
              <a:solidFill>
                <a:srgbClr val="C00000"/>
              </a:solidFill>
            </a:endParaRPr>
          </a:p>
          <a:p>
            <a:pPr marL="0" indent="0">
              <a:buNone/>
            </a:pPr>
            <a:endParaRPr lang="en-US" sz="2400" b="1" dirty="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-9 ( First n terms in a series)</a:t>
            </a:r>
            <a:endParaRPr lang="en-IN" sz="3600" dirty="0"/>
          </a:p>
        </p:txBody>
      </p:sp>
    </p:spTree>
    <p:extLst>
      <p:ext uri="{BB962C8B-B14F-4D97-AF65-F5344CB8AC3E}">
        <p14:creationId xmlns:p14="http://schemas.microsoft.com/office/powerpoint/2010/main" val="1051039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endParaRPr lang="en-IN" sz="2400" dirty="0">
              <a:solidFill>
                <a:srgbClr val="002060"/>
              </a:solidFill>
            </a:endParaRPr>
          </a:p>
          <a:p>
            <a:pPr marL="0" indent="0">
              <a:buNone/>
            </a:pPr>
            <a:r>
              <a:rPr lang="en-IN" sz="2400" dirty="0">
                <a:solidFill>
                  <a:srgbClr val="002060"/>
                </a:solidFill>
              </a:rPr>
              <a:t>Write a program to generate the first n prime numbers in the series --- 2,3,5,7,9,11,..., 17</a:t>
            </a:r>
            <a:endParaRPr lang="en-US" sz="2400" dirty="0">
              <a:solidFill>
                <a:srgbClr val="002060"/>
              </a:solidFill>
            </a:endParaRPr>
          </a:p>
          <a:p>
            <a:pPr marL="0" indent="0">
              <a:buNone/>
            </a:pPr>
            <a:endParaRPr lang="en-US" sz="2400" dirty="0" smtClean="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Solution :</a:t>
            </a:r>
            <a:r>
              <a:rPr lang="en-IN" sz="2400" b="1" dirty="0">
                <a:solidFill>
                  <a:srgbClr val="C00000"/>
                </a:solidFill>
              </a:rPr>
              <a:t>Write a program to </a:t>
            </a:r>
            <a:r>
              <a:rPr lang="en-IN" sz="2400" b="1" dirty="0" smtClean="0">
                <a:solidFill>
                  <a:srgbClr val="C00000"/>
                </a:solidFill>
              </a:rPr>
              <a:t>accept a number n, and display the first n prime numbers in the series .</a:t>
            </a:r>
          </a:p>
          <a:p>
            <a:pPr marL="0" indent="0">
              <a:buNone/>
            </a:pPr>
            <a:r>
              <a:rPr lang="en-IN" sz="2400" b="1" dirty="0" smtClean="0">
                <a:solidFill>
                  <a:srgbClr val="C00000"/>
                </a:solidFill>
              </a:rPr>
              <a:t>Write a method </a:t>
            </a:r>
            <a:r>
              <a:rPr lang="en-IN" sz="2400" b="1" dirty="0" err="1" smtClean="0">
                <a:solidFill>
                  <a:srgbClr val="C00000"/>
                </a:solidFill>
              </a:rPr>
              <a:t>isPrime</a:t>
            </a:r>
            <a:r>
              <a:rPr lang="en-IN" sz="2400" b="1" dirty="0" smtClean="0">
                <a:solidFill>
                  <a:srgbClr val="C00000"/>
                </a:solidFill>
              </a:rPr>
              <a:t>() to accept a number and return true if it is prime or else return false.</a:t>
            </a:r>
          </a:p>
          <a:p>
            <a:pPr marL="0" indent="0">
              <a:buNone/>
            </a:pPr>
            <a:r>
              <a:rPr lang="en-IN" sz="2400" b="1" dirty="0" smtClean="0">
                <a:solidFill>
                  <a:srgbClr val="C00000"/>
                </a:solidFill>
              </a:rPr>
              <a:t>Use a for loop to call </a:t>
            </a:r>
            <a:r>
              <a:rPr lang="en-IN" sz="2400" b="1" dirty="0" err="1" smtClean="0">
                <a:solidFill>
                  <a:srgbClr val="C00000"/>
                </a:solidFill>
              </a:rPr>
              <a:t>isPrime</a:t>
            </a:r>
            <a:r>
              <a:rPr lang="en-IN" sz="2400" b="1" dirty="0" smtClean="0">
                <a:solidFill>
                  <a:srgbClr val="C00000"/>
                </a:solidFill>
              </a:rPr>
              <a:t>() and counting n prime numbers and displaying them in the output.</a:t>
            </a:r>
            <a:endParaRPr lang="en-US" sz="2400" b="1" dirty="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-10 ( First n prime numbers in a series)</a:t>
            </a:r>
            <a:endParaRPr lang="en-IN" sz="3600" dirty="0"/>
          </a:p>
        </p:txBody>
      </p:sp>
    </p:spTree>
    <p:extLst>
      <p:ext uri="{BB962C8B-B14F-4D97-AF65-F5344CB8AC3E}">
        <p14:creationId xmlns:p14="http://schemas.microsoft.com/office/powerpoint/2010/main" val="2038989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endParaRPr lang="en-IN" sz="2400" dirty="0">
              <a:solidFill>
                <a:srgbClr val="002060"/>
              </a:solidFill>
            </a:endParaRPr>
          </a:p>
          <a:p>
            <a:pPr marL="0" indent="0">
              <a:buNone/>
            </a:pPr>
            <a:r>
              <a:rPr lang="en-IN" sz="2400" dirty="0" smtClean="0">
                <a:solidFill>
                  <a:srgbClr val="002060"/>
                </a:solidFill>
              </a:rPr>
              <a:t>The Goal is </a:t>
            </a:r>
            <a:r>
              <a:rPr lang="en-IN" sz="2400" dirty="0">
                <a:solidFill>
                  <a:srgbClr val="002060"/>
                </a:solidFill>
              </a:rPr>
              <a:t>to print the given </a:t>
            </a:r>
            <a:r>
              <a:rPr lang="en-IN" sz="2400" dirty="0" smtClean="0">
                <a:solidFill>
                  <a:srgbClr val="002060"/>
                </a:solidFill>
              </a:rPr>
              <a:t>pattern</a:t>
            </a:r>
            <a:r>
              <a:rPr lang="en-IN" sz="2400" dirty="0">
                <a:solidFill>
                  <a:srgbClr val="002060"/>
                </a:solidFill>
              </a:rPr>
              <a:t> </a:t>
            </a:r>
            <a:r>
              <a:rPr lang="en-IN" sz="2400" dirty="0" smtClean="0">
                <a:solidFill>
                  <a:srgbClr val="002060"/>
                </a:solidFill>
              </a:rPr>
              <a:t>as follows based on the number of lines as input.</a:t>
            </a:r>
          </a:p>
          <a:p>
            <a:pPr marL="0" indent="0">
              <a:buNone/>
            </a:pPr>
            <a:endParaRPr lang="en-IN" sz="2400" dirty="0" smtClean="0">
              <a:solidFill>
                <a:srgbClr val="002060"/>
              </a:solidFill>
            </a:endParaRPr>
          </a:p>
          <a:p>
            <a:pPr marL="0" indent="0">
              <a:buNone/>
            </a:pPr>
            <a:r>
              <a:rPr lang="en-IN" sz="2400" b="1" dirty="0"/>
              <a:t>1 2 3 4 5</a:t>
            </a:r>
            <a:endParaRPr lang="en-US" sz="2400" dirty="0"/>
          </a:p>
          <a:p>
            <a:pPr marL="0" indent="0">
              <a:buNone/>
            </a:pPr>
            <a:r>
              <a:rPr lang="en-IN" sz="2400" b="1" dirty="0"/>
              <a:t>1 2 3 4</a:t>
            </a:r>
            <a:endParaRPr lang="en-US" sz="2400" dirty="0"/>
          </a:p>
          <a:p>
            <a:pPr marL="0" indent="0">
              <a:buNone/>
            </a:pPr>
            <a:r>
              <a:rPr lang="en-IN" sz="2400" b="1" dirty="0"/>
              <a:t>1 2 3</a:t>
            </a:r>
            <a:endParaRPr lang="en-US" sz="2400" dirty="0"/>
          </a:p>
          <a:p>
            <a:pPr marL="0" indent="0">
              <a:buNone/>
            </a:pPr>
            <a:r>
              <a:rPr lang="en-IN" sz="2400" b="1" dirty="0"/>
              <a:t>1 2</a:t>
            </a:r>
            <a:endParaRPr lang="en-US" sz="2400" dirty="0"/>
          </a:p>
          <a:p>
            <a:pPr marL="0" indent="0">
              <a:buNone/>
            </a:pPr>
            <a:r>
              <a:rPr lang="en-IN" sz="2400" b="1" dirty="0"/>
              <a:t>1</a:t>
            </a:r>
            <a:endParaRPr lang="en-US" sz="2400" dirty="0"/>
          </a:p>
          <a:p>
            <a:pPr marL="0" indent="0">
              <a:buNone/>
            </a:pPr>
            <a:endParaRPr lang="en-US" sz="2400" dirty="0">
              <a:solidFill>
                <a:srgbClr val="002060"/>
              </a:solidFill>
            </a:endParaRPr>
          </a:p>
          <a:p>
            <a:pPr marL="0" indent="0">
              <a:buNone/>
            </a:pPr>
            <a:r>
              <a:rPr lang="en-IN" sz="2400" b="1" dirty="0" smtClean="0">
                <a:solidFill>
                  <a:srgbClr val="C00000"/>
                </a:solidFill>
              </a:rPr>
              <a:t>Solution :</a:t>
            </a:r>
            <a:r>
              <a:rPr lang="en-IN" sz="2400" b="1" dirty="0">
                <a:solidFill>
                  <a:srgbClr val="C00000"/>
                </a:solidFill>
              </a:rPr>
              <a:t>Write a program </a:t>
            </a:r>
            <a:r>
              <a:rPr lang="en-IN" sz="2400" b="1" dirty="0" smtClean="0">
                <a:solidFill>
                  <a:srgbClr val="C00000"/>
                </a:solidFill>
              </a:rPr>
              <a:t>to print the above pattern. Use nested for loop.</a:t>
            </a: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-11 ( Print the Pattern)</a:t>
            </a:r>
            <a:endParaRPr lang="en-IN" sz="3600" dirty="0"/>
          </a:p>
        </p:txBody>
      </p:sp>
    </p:spTree>
    <p:extLst>
      <p:ext uri="{BB962C8B-B14F-4D97-AF65-F5344CB8AC3E}">
        <p14:creationId xmlns:p14="http://schemas.microsoft.com/office/powerpoint/2010/main" val="4042956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7878141" cy="5279245"/>
          </a:xfrm>
        </p:spPr>
        <p:txBody>
          <a:bodyPr/>
          <a:lstStyle/>
          <a:p>
            <a:pPr marL="0" indent="0">
              <a:buNone/>
            </a:pPr>
            <a:endParaRPr lang="en-IN" sz="2400" dirty="0">
              <a:solidFill>
                <a:srgbClr val="002060"/>
              </a:solidFill>
            </a:endParaRPr>
          </a:p>
          <a:p>
            <a:pPr marL="0" indent="0">
              <a:buNone/>
            </a:pPr>
            <a:r>
              <a:rPr lang="en-IN" sz="2400" dirty="0" smtClean="0">
                <a:solidFill>
                  <a:srgbClr val="002060"/>
                </a:solidFill>
              </a:rPr>
              <a:t>The Goal is </a:t>
            </a:r>
            <a:r>
              <a:rPr lang="en-IN" sz="2400" dirty="0">
                <a:solidFill>
                  <a:srgbClr val="002060"/>
                </a:solidFill>
              </a:rPr>
              <a:t>to print the given </a:t>
            </a:r>
            <a:r>
              <a:rPr lang="en-IN" sz="2400" dirty="0" smtClean="0">
                <a:solidFill>
                  <a:srgbClr val="002060"/>
                </a:solidFill>
              </a:rPr>
              <a:t>pattern</a:t>
            </a:r>
            <a:r>
              <a:rPr lang="en-IN" sz="2400" dirty="0">
                <a:solidFill>
                  <a:srgbClr val="002060"/>
                </a:solidFill>
              </a:rPr>
              <a:t> </a:t>
            </a:r>
            <a:r>
              <a:rPr lang="en-IN" sz="2400" dirty="0" smtClean="0">
                <a:solidFill>
                  <a:srgbClr val="002060"/>
                </a:solidFill>
              </a:rPr>
              <a:t>as follows based on the number of lines as input.</a:t>
            </a:r>
          </a:p>
          <a:p>
            <a:pPr marL="0" indent="0">
              <a:buNone/>
            </a:pPr>
            <a:endParaRPr lang="en-IN" sz="2400" dirty="0" smtClean="0">
              <a:solidFill>
                <a:srgbClr val="002060"/>
              </a:solidFill>
            </a:endParaRPr>
          </a:p>
          <a:p>
            <a:pPr marL="0" indent="0">
              <a:buNone/>
            </a:pPr>
            <a:endParaRPr lang="en-US" sz="2400" dirty="0" smtClean="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Problem :</a:t>
            </a:r>
            <a:r>
              <a:rPr lang="en-IN" sz="2400" b="1" dirty="0">
                <a:solidFill>
                  <a:srgbClr val="C00000"/>
                </a:solidFill>
              </a:rPr>
              <a:t>Write a program </a:t>
            </a:r>
            <a:r>
              <a:rPr lang="en-IN" sz="2400" b="1" dirty="0" smtClean="0">
                <a:solidFill>
                  <a:srgbClr val="C00000"/>
                </a:solidFill>
              </a:rPr>
              <a:t>to print the above pattern.</a:t>
            </a:r>
          </a:p>
          <a:p>
            <a:pPr marL="0" indent="0">
              <a:buNone/>
            </a:pP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-12 ( Print the Pattern)</a:t>
            </a:r>
            <a:endParaRPr lang="en-IN" sz="3600" dirty="0"/>
          </a:p>
        </p:txBody>
      </p:sp>
      <p:sp>
        <p:nvSpPr>
          <p:cNvPr id="4" name="Rectangle 3"/>
          <p:cNvSpPr/>
          <p:nvPr/>
        </p:nvSpPr>
        <p:spPr>
          <a:xfrm>
            <a:off x="8488362" y="3121025"/>
            <a:ext cx="7038975" cy="2246769"/>
          </a:xfrm>
          <a:prstGeom prst="rect">
            <a:avLst/>
          </a:prstGeom>
        </p:spPr>
        <p:txBody>
          <a:bodyPr>
            <a:spAutoFit/>
          </a:bodyPr>
          <a:lstStyle/>
          <a:p>
            <a:r>
              <a:rPr lang="en-US" sz="2800" dirty="0">
                <a:solidFill>
                  <a:srgbClr val="000000"/>
                </a:solidFill>
                <a:latin typeface="Courier New" panose="02070309020205020404" pitchFamily="49" charset="0"/>
              </a:rPr>
              <a:t> </a:t>
            </a:r>
            <a:r>
              <a:rPr lang="en-US" sz="2800" dirty="0" smtClean="0">
                <a:solidFill>
                  <a:srgbClr val="000000"/>
                </a:solidFill>
                <a:latin typeface="Courier New" panose="02070309020205020404" pitchFamily="49" charset="0"/>
              </a:rPr>
              <a:t>	    </a:t>
            </a:r>
            <a:r>
              <a:rPr lang="en-US" sz="2800" b="1" dirty="0" smtClean="0">
                <a:solidFill>
                  <a:srgbClr val="FF0000"/>
                </a:solidFill>
                <a:latin typeface="Courier New" panose="02070309020205020404" pitchFamily="49" charset="0"/>
              </a:rPr>
              <a:t>5 </a:t>
            </a:r>
            <a:endParaRPr lang="en-US" sz="2800" b="1" dirty="0">
              <a:solidFill>
                <a:srgbClr val="FF0000"/>
              </a:solidFill>
              <a:latin typeface="Courier New" panose="02070309020205020404" pitchFamily="49" charset="0"/>
            </a:endParaRPr>
          </a:p>
          <a:p>
            <a:r>
              <a:rPr lang="en-US" sz="2800" b="1" dirty="0">
                <a:solidFill>
                  <a:srgbClr val="FF0000"/>
                </a:solidFill>
                <a:latin typeface="Courier New" panose="02070309020205020404" pitchFamily="49" charset="0"/>
              </a:rPr>
              <a:t>        4 5 4 </a:t>
            </a:r>
          </a:p>
          <a:p>
            <a:r>
              <a:rPr lang="en-US" sz="2800" b="1" dirty="0">
                <a:solidFill>
                  <a:srgbClr val="FF0000"/>
                </a:solidFill>
                <a:latin typeface="Courier New" panose="02070309020205020404" pitchFamily="49" charset="0"/>
              </a:rPr>
              <a:t>      3 4 5 4 3 </a:t>
            </a:r>
          </a:p>
          <a:p>
            <a:r>
              <a:rPr lang="en-US" sz="2800" b="1" dirty="0">
                <a:solidFill>
                  <a:srgbClr val="FF0000"/>
                </a:solidFill>
                <a:latin typeface="Courier New" panose="02070309020205020404" pitchFamily="49" charset="0"/>
              </a:rPr>
              <a:t>    2 3 4 5 4 3 2 </a:t>
            </a:r>
          </a:p>
          <a:p>
            <a:r>
              <a:rPr lang="en-US" sz="2800" b="1" dirty="0">
                <a:solidFill>
                  <a:srgbClr val="FF0000"/>
                </a:solidFill>
                <a:latin typeface="Courier New" panose="02070309020205020404" pitchFamily="49" charset="0"/>
              </a:rPr>
              <a:t>  1 2 3 4 5 4 3 2 1 </a:t>
            </a:r>
            <a:endParaRPr lang="en-US" b="1" dirty="0">
              <a:solidFill>
                <a:srgbClr val="FF0000"/>
              </a:solidFill>
            </a:endParaRPr>
          </a:p>
        </p:txBody>
      </p:sp>
    </p:spTree>
    <p:extLst>
      <p:ext uri="{BB962C8B-B14F-4D97-AF65-F5344CB8AC3E}">
        <p14:creationId xmlns:p14="http://schemas.microsoft.com/office/powerpoint/2010/main" val="1595839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solidFill>
                  <a:srgbClr val="002060"/>
                </a:solidFill>
              </a:rPr>
              <a:t>	Mr</a:t>
            </a:r>
            <a:r>
              <a:rPr lang="en-IN" sz="2400" dirty="0">
                <a:solidFill>
                  <a:srgbClr val="002060"/>
                </a:solidFill>
              </a:rPr>
              <a:t>. Ram </a:t>
            </a:r>
            <a:r>
              <a:rPr lang="en-IN" sz="2400" dirty="0" err="1">
                <a:solidFill>
                  <a:srgbClr val="002060"/>
                </a:solidFill>
              </a:rPr>
              <a:t>Babu</a:t>
            </a:r>
            <a:r>
              <a:rPr lang="en-IN" sz="2400" dirty="0">
                <a:solidFill>
                  <a:srgbClr val="002060"/>
                </a:solidFill>
              </a:rPr>
              <a:t> has opened a super market. He is having all the products in his super market. Whenever he wants to order any product from the distributor, he finds it  a tough task, as he has go through the entire store, check the products, count the products etc. </a:t>
            </a:r>
            <a:endParaRPr lang="en-IN" sz="2400" dirty="0" smtClean="0">
              <a:solidFill>
                <a:srgbClr val="002060"/>
              </a:solidFill>
            </a:endParaRPr>
          </a:p>
          <a:p>
            <a:pPr marL="0" indent="0">
              <a:buNone/>
            </a:pPr>
            <a:r>
              <a:rPr lang="en-IN" sz="2400" dirty="0" smtClean="0">
                <a:solidFill>
                  <a:srgbClr val="002060"/>
                </a:solidFill>
              </a:rPr>
              <a:t>Hence </a:t>
            </a:r>
            <a:r>
              <a:rPr lang="en-IN" sz="2400" dirty="0">
                <a:solidFill>
                  <a:srgbClr val="002060"/>
                </a:solidFill>
              </a:rPr>
              <a:t>he wants to automate this process so that it will be easy for him to manage. Please help him by writing a program (use 1D Array technique).</a:t>
            </a:r>
            <a:endParaRPr lang="en-US" sz="2400" dirty="0">
              <a:solidFill>
                <a:srgbClr val="002060"/>
              </a:solidFill>
            </a:endParaRPr>
          </a:p>
          <a:p>
            <a:pPr marL="0" indent="0">
              <a:buNone/>
            </a:pPr>
            <a:endParaRPr lang="en-IN" sz="2400" dirty="0" smtClean="0">
              <a:solidFill>
                <a:srgbClr val="002060"/>
              </a:solidFill>
            </a:endParaRPr>
          </a:p>
          <a:p>
            <a:pPr marL="0" indent="0">
              <a:buNone/>
            </a:pPr>
            <a:endParaRPr lang="en-IN" sz="2400" dirty="0">
              <a:solidFill>
                <a:srgbClr val="002060"/>
              </a:solidFill>
            </a:endParaRPr>
          </a:p>
          <a:p>
            <a:pPr marL="0" indent="0">
              <a:buNone/>
            </a:pPr>
            <a:r>
              <a:rPr lang="en-IN" sz="2400" b="1" dirty="0" smtClean="0">
                <a:solidFill>
                  <a:srgbClr val="C00000"/>
                </a:solidFill>
              </a:rPr>
              <a:t>Solution :</a:t>
            </a:r>
            <a:r>
              <a:rPr lang="en-IN" sz="2400" b="1" dirty="0">
                <a:solidFill>
                  <a:srgbClr val="C00000"/>
                </a:solidFill>
              </a:rPr>
              <a:t>Help Mr </a:t>
            </a:r>
            <a:r>
              <a:rPr lang="en-IN" sz="2400" b="1" dirty="0" err="1">
                <a:solidFill>
                  <a:srgbClr val="C00000"/>
                </a:solidFill>
              </a:rPr>
              <a:t>Babu</a:t>
            </a:r>
            <a:r>
              <a:rPr lang="en-IN" sz="2400" b="1" dirty="0">
                <a:solidFill>
                  <a:srgbClr val="C00000"/>
                </a:solidFill>
              </a:rPr>
              <a:t> </a:t>
            </a:r>
            <a:r>
              <a:rPr lang="en-IN" sz="2400" b="1" dirty="0" smtClean="0">
                <a:solidFill>
                  <a:srgbClr val="C00000"/>
                </a:solidFill>
              </a:rPr>
              <a:t> </a:t>
            </a:r>
            <a:r>
              <a:rPr lang="en-IN" sz="2400" b="1" dirty="0">
                <a:solidFill>
                  <a:srgbClr val="C00000"/>
                </a:solidFill>
              </a:rPr>
              <a:t>to know the products which has maximum quantity</a:t>
            </a:r>
            <a:r>
              <a:rPr lang="en-IN" sz="2400" b="1" dirty="0" smtClean="0">
                <a:solidFill>
                  <a:srgbClr val="C00000"/>
                </a:solidFill>
              </a:rPr>
              <a:t>.</a:t>
            </a:r>
          </a:p>
          <a:p>
            <a:pPr marL="0" indent="0">
              <a:buNone/>
            </a:pPr>
            <a:r>
              <a:rPr lang="en-IN" sz="2400" b="1" dirty="0">
                <a:solidFill>
                  <a:srgbClr val="C00000"/>
                </a:solidFill>
              </a:rPr>
              <a:t> </a:t>
            </a:r>
            <a:r>
              <a:rPr lang="en-IN" sz="2400" b="1" dirty="0" smtClean="0">
                <a:solidFill>
                  <a:srgbClr val="C00000"/>
                </a:solidFill>
              </a:rPr>
              <a:t>                 Create an array and store the product quantities and find the maximum </a:t>
            </a:r>
          </a:p>
          <a:p>
            <a:pPr marL="0" indent="0">
              <a:buNone/>
            </a:pPr>
            <a:r>
              <a:rPr lang="en-IN" sz="2400" b="1" dirty="0">
                <a:solidFill>
                  <a:srgbClr val="C00000"/>
                </a:solidFill>
              </a:rPr>
              <a:t> </a:t>
            </a:r>
            <a:r>
              <a:rPr lang="en-IN" sz="2400" b="1" dirty="0" smtClean="0">
                <a:solidFill>
                  <a:srgbClr val="C00000"/>
                </a:solidFill>
              </a:rPr>
              <a:t>                 value and print it</a:t>
            </a:r>
            <a:endParaRPr lang="en-US" sz="2400" b="1" dirty="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-13 ( The Super Market- Stock Challenge)</a:t>
            </a:r>
            <a:endParaRPr lang="en-IN" sz="3600" dirty="0"/>
          </a:p>
        </p:txBody>
      </p:sp>
    </p:spTree>
    <p:extLst>
      <p:ext uri="{BB962C8B-B14F-4D97-AF65-F5344CB8AC3E}">
        <p14:creationId xmlns:p14="http://schemas.microsoft.com/office/powerpoint/2010/main" val="862311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solidFill>
                  <a:srgbClr val="002060"/>
                </a:solidFill>
              </a:rPr>
              <a:t>	</a:t>
            </a:r>
            <a:r>
              <a:rPr lang="en-IN" sz="2400" dirty="0">
                <a:solidFill>
                  <a:srgbClr val="002060"/>
                </a:solidFill>
              </a:rPr>
              <a:t>Mr. Ram </a:t>
            </a:r>
            <a:r>
              <a:rPr lang="en-IN" sz="2400" dirty="0" err="1">
                <a:solidFill>
                  <a:srgbClr val="002060"/>
                </a:solidFill>
              </a:rPr>
              <a:t>Babu</a:t>
            </a:r>
            <a:r>
              <a:rPr lang="en-IN" sz="2400" dirty="0">
                <a:solidFill>
                  <a:srgbClr val="002060"/>
                </a:solidFill>
              </a:rPr>
              <a:t> has opened a super market. He is having all the products in his super market. Whenever he wants to order any product from the distributor, he finds it  a tough task, as he has go through the entire store, check the products, count the products etc. hence he wants to automate this process so that it will be easy for him to manage. Please help him by writing a program (use 1D Array technique).</a:t>
            </a:r>
            <a:endParaRPr lang="en-US" sz="2400" dirty="0">
              <a:solidFill>
                <a:srgbClr val="002060"/>
              </a:solidFill>
            </a:endParaRPr>
          </a:p>
          <a:p>
            <a:pPr marL="0" indent="0">
              <a:buNone/>
            </a:pPr>
            <a:endParaRPr lang="en-IN" sz="2400" dirty="0">
              <a:solidFill>
                <a:srgbClr val="002060"/>
              </a:solidFill>
            </a:endParaRPr>
          </a:p>
          <a:p>
            <a:pPr marL="0" indent="0">
              <a:buNone/>
            </a:pPr>
            <a:endParaRPr lang="en-IN" sz="2400" dirty="0">
              <a:solidFill>
                <a:srgbClr val="002060"/>
              </a:solidFill>
            </a:endParaRPr>
          </a:p>
          <a:p>
            <a:pPr marL="0" indent="0">
              <a:buNone/>
            </a:pPr>
            <a:r>
              <a:rPr lang="en-IN" sz="2400" b="1" dirty="0" smtClean="0">
                <a:solidFill>
                  <a:srgbClr val="C00000"/>
                </a:solidFill>
              </a:rPr>
              <a:t>Problem :</a:t>
            </a:r>
            <a:r>
              <a:rPr lang="en-IN" sz="2400" b="1" dirty="0">
                <a:solidFill>
                  <a:srgbClr val="C00000"/>
                </a:solidFill>
              </a:rPr>
              <a:t>Help </a:t>
            </a:r>
            <a:r>
              <a:rPr lang="en-IN" sz="2400" b="1" dirty="0" smtClean="0">
                <a:solidFill>
                  <a:srgbClr val="C00000"/>
                </a:solidFill>
              </a:rPr>
              <a:t>Mr. </a:t>
            </a:r>
            <a:r>
              <a:rPr lang="en-IN" sz="2400" b="1" dirty="0" err="1">
                <a:solidFill>
                  <a:srgbClr val="C00000"/>
                </a:solidFill>
              </a:rPr>
              <a:t>Babu</a:t>
            </a:r>
            <a:r>
              <a:rPr lang="en-IN" sz="2400" b="1" dirty="0">
                <a:solidFill>
                  <a:srgbClr val="C00000"/>
                </a:solidFill>
              </a:rPr>
              <a:t> </a:t>
            </a:r>
            <a:r>
              <a:rPr lang="en-IN" sz="2400" b="1" dirty="0" smtClean="0">
                <a:solidFill>
                  <a:srgbClr val="C00000"/>
                </a:solidFill>
              </a:rPr>
              <a:t> </a:t>
            </a:r>
            <a:r>
              <a:rPr lang="en-IN" sz="2400" b="1" dirty="0">
                <a:solidFill>
                  <a:srgbClr val="C00000"/>
                </a:solidFill>
              </a:rPr>
              <a:t>to know the total number of products present in super market</a:t>
            </a:r>
            <a:r>
              <a:rPr lang="en-IN" sz="2400" b="1" dirty="0" smtClean="0">
                <a:solidFill>
                  <a:srgbClr val="C00000"/>
                </a:solidFill>
              </a:rPr>
              <a:t>. Use an array to store values and find the sum of the elements using a loop.</a:t>
            </a:r>
            <a:endParaRPr lang="en-US" sz="2400" b="1" dirty="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-14 ( The Super Market- Total Stock)</a:t>
            </a:r>
            <a:endParaRPr lang="en-IN" sz="3600" dirty="0"/>
          </a:p>
        </p:txBody>
      </p:sp>
    </p:spTree>
    <p:extLst>
      <p:ext uri="{BB962C8B-B14F-4D97-AF65-F5344CB8AC3E}">
        <p14:creationId xmlns:p14="http://schemas.microsoft.com/office/powerpoint/2010/main" val="406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a:solidFill>
                  <a:srgbClr val="002060"/>
                </a:solidFill>
              </a:rPr>
              <a:t>Write a program to find whether 2 arrays are the same</a:t>
            </a:r>
            <a:r>
              <a:rPr lang="en-IN" sz="2400" dirty="0" smtClean="0">
                <a:solidFill>
                  <a:srgbClr val="002060"/>
                </a:solidFill>
              </a:rPr>
              <a:t>.</a:t>
            </a:r>
          </a:p>
          <a:p>
            <a:pPr marL="0" indent="0">
              <a:buNone/>
            </a:pPr>
            <a:r>
              <a:rPr lang="en-IN" sz="2400" dirty="0">
                <a:solidFill>
                  <a:srgbClr val="002060"/>
                </a:solidFill>
              </a:rPr>
              <a:t>Input consists of 2n+1 integers. </a:t>
            </a:r>
          </a:p>
          <a:p>
            <a:pPr marL="0" indent="0">
              <a:buNone/>
            </a:pPr>
            <a:r>
              <a:rPr lang="en-IN" sz="2400" dirty="0">
                <a:solidFill>
                  <a:srgbClr val="002060"/>
                </a:solidFill>
              </a:rPr>
              <a:t>The first integer corresponds to ‘n’ , the size of the array.</a:t>
            </a:r>
          </a:p>
          <a:p>
            <a:pPr marL="0" indent="0">
              <a:buNone/>
            </a:pPr>
            <a:r>
              <a:rPr lang="en-IN" sz="2400" dirty="0">
                <a:solidFill>
                  <a:srgbClr val="002060"/>
                </a:solidFill>
              </a:rPr>
              <a:t>The next ‘n’ integers correspond to the elements in the first array. </a:t>
            </a:r>
          </a:p>
          <a:p>
            <a:pPr marL="0" indent="0">
              <a:buNone/>
            </a:pPr>
            <a:r>
              <a:rPr lang="en-IN" sz="2400" dirty="0">
                <a:solidFill>
                  <a:srgbClr val="002060"/>
                </a:solidFill>
              </a:rPr>
              <a:t>The next ‘n’ integers correspond to the elements in the second array.</a:t>
            </a:r>
          </a:p>
          <a:p>
            <a:pPr marL="0" indent="0">
              <a:buNone/>
            </a:pPr>
            <a:r>
              <a:rPr lang="en-IN" sz="2400" dirty="0">
                <a:solidFill>
                  <a:srgbClr val="002060"/>
                </a:solidFill>
              </a:rPr>
              <a:t>Assume that the maximum value of n is 15.</a:t>
            </a:r>
            <a:endParaRPr lang="en-US" sz="2400" dirty="0">
              <a:solidFill>
                <a:srgbClr val="002060"/>
              </a:solidFill>
            </a:endParaRPr>
          </a:p>
          <a:p>
            <a:pPr marL="0" indent="0">
              <a:buNone/>
            </a:pPr>
            <a:endParaRPr lang="en-US" sz="2400" dirty="0">
              <a:solidFill>
                <a:srgbClr val="002060"/>
              </a:solidFill>
            </a:endParaRPr>
          </a:p>
          <a:p>
            <a:pPr marL="0" indent="0">
              <a:buNone/>
            </a:pPr>
            <a:r>
              <a:rPr lang="en-IN" sz="2400" dirty="0">
                <a:solidFill>
                  <a:srgbClr val="002060"/>
                </a:solidFill>
              </a:rPr>
              <a:t>	</a:t>
            </a:r>
            <a:endParaRPr lang="en-IN" sz="2400" b="1" dirty="0" smtClean="0">
              <a:solidFill>
                <a:srgbClr val="002060"/>
              </a:solidFill>
            </a:endParaRPr>
          </a:p>
          <a:p>
            <a:pPr marL="0" indent="0">
              <a:buNone/>
            </a:pPr>
            <a:r>
              <a:rPr lang="en-IN" sz="2400" b="1" dirty="0" smtClean="0">
                <a:solidFill>
                  <a:srgbClr val="C00000"/>
                </a:solidFill>
              </a:rPr>
              <a:t>Problem :Write a program to accept values into two separate arrays , then compare the values and print if they are same or different.</a:t>
            </a:r>
            <a:endParaRPr lang="en-US" sz="2400" b="1" dirty="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-15 ( Compare two Arrays)</a:t>
            </a:r>
            <a:endParaRPr lang="en-IN" sz="3600" dirty="0"/>
          </a:p>
        </p:txBody>
      </p:sp>
    </p:spTree>
    <p:extLst>
      <p:ext uri="{BB962C8B-B14F-4D97-AF65-F5344CB8AC3E}">
        <p14:creationId xmlns:p14="http://schemas.microsoft.com/office/powerpoint/2010/main" val="401179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a:solidFill>
                  <a:srgbClr val="002060"/>
                </a:solidFill>
              </a:rPr>
              <a:t>Mr </a:t>
            </a:r>
            <a:r>
              <a:rPr lang="en-IN" sz="2400" dirty="0" smtClean="0">
                <a:solidFill>
                  <a:srgbClr val="002060"/>
                </a:solidFill>
              </a:rPr>
              <a:t>Raj </a:t>
            </a:r>
            <a:r>
              <a:rPr lang="en-IN" sz="2400" dirty="0">
                <a:solidFill>
                  <a:srgbClr val="002060"/>
                </a:solidFill>
              </a:rPr>
              <a:t>wants to buy goods only if its price is divisible by both 8 &amp; 3.</a:t>
            </a:r>
            <a:endParaRPr lang="en-US" sz="2400" dirty="0">
              <a:solidFill>
                <a:srgbClr val="002060"/>
              </a:solidFill>
            </a:endParaRPr>
          </a:p>
          <a:p>
            <a:pPr marL="0" indent="0">
              <a:buNone/>
            </a:pPr>
            <a:r>
              <a:rPr lang="en-IN" sz="2400" dirty="0">
                <a:solidFill>
                  <a:srgbClr val="002060"/>
                </a:solidFill>
              </a:rPr>
              <a:t>He is buying goods every day, and it is becoming difficult for him to decide if the price is divisible by both 8 &amp; 3.</a:t>
            </a:r>
            <a:endParaRPr lang="en-US" sz="2400" dirty="0">
              <a:solidFill>
                <a:srgbClr val="002060"/>
              </a:solidFill>
            </a:endParaRPr>
          </a:p>
          <a:p>
            <a:pPr marL="0" indent="0">
              <a:buNone/>
            </a:pPr>
            <a:r>
              <a:rPr lang="en-IN" sz="2400" dirty="0">
                <a:solidFill>
                  <a:srgbClr val="002060"/>
                </a:solidFill>
              </a:rPr>
              <a:t> </a:t>
            </a:r>
            <a:endParaRPr lang="en-US" sz="2400" dirty="0">
              <a:solidFill>
                <a:srgbClr val="002060"/>
              </a:solidFill>
            </a:endParaRPr>
          </a:p>
          <a:p>
            <a:pPr marL="0" indent="0">
              <a:buNone/>
            </a:pPr>
            <a:r>
              <a:rPr lang="en-IN" sz="2400" dirty="0">
                <a:solidFill>
                  <a:srgbClr val="002060"/>
                </a:solidFill>
              </a:rPr>
              <a:t>He is looking for a solution to automate this process.</a:t>
            </a:r>
            <a:endParaRPr lang="en-US" sz="2400" dirty="0">
              <a:solidFill>
                <a:srgbClr val="002060"/>
              </a:solidFill>
            </a:endParaRPr>
          </a:p>
          <a:p>
            <a:pPr marL="0" indent="0">
              <a:buNone/>
            </a:pPr>
            <a:r>
              <a:rPr lang="en-IN" sz="2400" dirty="0">
                <a:solidFill>
                  <a:srgbClr val="002060"/>
                </a:solidFill>
              </a:rPr>
              <a:t> </a:t>
            </a:r>
            <a:endParaRPr lang="en-US" sz="2400" dirty="0">
              <a:solidFill>
                <a:srgbClr val="002060"/>
              </a:solidFill>
            </a:endParaRPr>
          </a:p>
          <a:p>
            <a:pPr marL="0" indent="0">
              <a:buNone/>
            </a:pPr>
            <a:r>
              <a:rPr lang="en-IN" sz="2400" dirty="0">
                <a:solidFill>
                  <a:srgbClr val="002060"/>
                </a:solidFill>
              </a:rPr>
              <a:t>Can you help him by writing a program to accept the amount and to display if it is divisible by 8&amp; 3.</a:t>
            </a:r>
            <a:endParaRPr lang="en-US" sz="2400" dirty="0">
              <a:solidFill>
                <a:srgbClr val="002060"/>
              </a:solidFill>
            </a:endParaRPr>
          </a:p>
          <a:p>
            <a:pPr marL="0" indent="0">
              <a:buNone/>
            </a:pPr>
            <a:r>
              <a:rPr lang="en-IN" sz="2400" dirty="0">
                <a:solidFill>
                  <a:srgbClr val="002060"/>
                </a:solidFill>
              </a:rPr>
              <a:t>	</a:t>
            </a:r>
            <a:endParaRPr lang="en-IN" sz="2400" b="1" dirty="0" smtClean="0">
              <a:solidFill>
                <a:srgbClr val="002060"/>
              </a:solidFill>
            </a:endParaRPr>
          </a:p>
          <a:p>
            <a:pPr marL="0" indent="0">
              <a:buNone/>
            </a:pPr>
            <a:r>
              <a:rPr lang="en-IN" sz="2400" b="1" dirty="0" smtClean="0">
                <a:solidFill>
                  <a:srgbClr val="C00000"/>
                </a:solidFill>
              </a:rPr>
              <a:t>Solution :Write a program to accept </a:t>
            </a:r>
            <a:r>
              <a:rPr lang="en-IN" sz="2400" b="1" dirty="0">
                <a:solidFill>
                  <a:srgbClr val="C00000"/>
                </a:solidFill>
              </a:rPr>
              <a:t> </a:t>
            </a:r>
            <a:r>
              <a:rPr lang="en-IN" sz="2400" b="1" dirty="0" smtClean="0">
                <a:solidFill>
                  <a:srgbClr val="C00000"/>
                </a:solidFill>
              </a:rPr>
              <a:t>a number and display it </a:t>
            </a:r>
            <a:r>
              <a:rPr lang="en-IN" sz="2400" b="1" dirty="0" err="1" smtClean="0">
                <a:solidFill>
                  <a:srgbClr val="C00000"/>
                </a:solidFill>
              </a:rPr>
              <a:t>it</a:t>
            </a:r>
            <a:r>
              <a:rPr lang="en-IN" sz="2400" b="1" dirty="0" smtClean="0">
                <a:solidFill>
                  <a:srgbClr val="C00000"/>
                </a:solidFill>
              </a:rPr>
              <a:t> is divisible by both 8 and 3</a:t>
            </a:r>
            <a:endParaRPr lang="en-US" sz="2400" b="1" dirty="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-16 ( Divisible by 8 and 3)</a:t>
            </a:r>
            <a:endParaRPr lang="en-IN" sz="3600" dirty="0"/>
          </a:p>
        </p:txBody>
      </p:sp>
    </p:spTree>
    <p:extLst>
      <p:ext uri="{BB962C8B-B14F-4D97-AF65-F5344CB8AC3E}">
        <p14:creationId xmlns:p14="http://schemas.microsoft.com/office/powerpoint/2010/main" val="3647006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sz="2400" dirty="0">
                <a:solidFill>
                  <a:srgbClr val="002060"/>
                </a:solidFill>
              </a:rPr>
              <a:t>Write a program that accepts the age of the user as input. </a:t>
            </a:r>
            <a:r>
              <a:rPr lang="en-US" sz="2400" dirty="0" smtClean="0">
                <a:solidFill>
                  <a:srgbClr val="002060"/>
                </a:solidFill>
              </a:rPr>
              <a:t>If the age is </a:t>
            </a:r>
            <a:r>
              <a:rPr lang="en-US" sz="2400" dirty="0" err="1" smtClean="0">
                <a:solidFill>
                  <a:srgbClr val="002060"/>
                </a:solidFill>
              </a:rPr>
              <a:t>atleast</a:t>
            </a:r>
            <a:r>
              <a:rPr lang="en-US" sz="2400" dirty="0" smtClean="0">
                <a:solidFill>
                  <a:srgbClr val="002060"/>
                </a:solidFill>
              </a:rPr>
              <a:t> 18 it should display message “Welcome to Vote” . When </a:t>
            </a:r>
            <a:r>
              <a:rPr lang="en-US" sz="2400" dirty="0">
                <a:solidFill>
                  <a:srgbClr val="002060"/>
                </a:solidFill>
              </a:rPr>
              <a:t>the age of the user is less than </a:t>
            </a:r>
            <a:r>
              <a:rPr lang="en-US" sz="2400" dirty="0" smtClean="0">
                <a:solidFill>
                  <a:srgbClr val="002060"/>
                </a:solidFill>
              </a:rPr>
              <a:t>18, </a:t>
            </a:r>
            <a:r>
              <a:rPr lang="en-US" sz="2400" dirty="0">
                <a:solidFill>
                  <a:srgbClr val="002060"/>
                </a:solidFill>
              </a:rPr>
              <a:t>a custom exception named </a:t>
            </a:r>
            <a:r>
              <a:rPr lang="en-US" sz="2400" dirty="0" err="1">
                <a:solidFill>
                  <a:srgbClr val="002060"/>
                </a:solidFill>
              </a:rPr>
              <a:t>InvalidAgeException</a:t>
            </a:r>
            <a:r>
              <a:rPr lang="en-US" sz="2400" dirty="0">
                <a:solidFill>
                  <a:srgbClr val="002060"/>
                </a:solidFill>
              </a:rPr>
              <a:t> is thrown.</a:t>
            </a:r>
          </a:p>
          <a:p>
            <a:pPr marL="0" indent="0">
              <a:buNone/>
            </a:pPr>
            <a:r>
              <a:rPr lang="en-US" sz="2400" dirty="0">
                <a:solidFill>
                  <a:srgbClr val="002060"/>
                </a:solidFill>
              </a:rPr>
              <a:t> </a:t>
            </a:r>
          </a:p>
          <a:p>
            <a:pPr marL="0" indent="0">
              <a:buNone/>
            </a:pPr>
            <a:r>
              <a:rPr lang="en-US" sz="2400" dirty="0">
                <a:solidFill>
                  <a:srgbClr val="002060"/>
                </a:solidFill>
              </a:rPr>
              <a:t>Use exception handling mechanisms to handle this exception</a:t>
            </a:r>
            <a:r>
              <a:rPr lang="en-US" sz="2400" dirty="0"/>
              <a:t>.</a:t>
            </a:r>
          </a:p>
          <a:p>
            <a:pPr marL="0" indent="0">
              <a:buNone/>
            </a:pPr>
            <a:r>
              <a:rPr lang="en-US" sz="2400" dirty="0"/>
              <a:t> </a:t>
            </a:r>
          </a:p>
          <a:p>
            <a:pPr marL="0" indent="0">
              <a:buNone/>
            </a:pPr>
            <a:r>
              <a:rPr lang="en-IN" sz="2400" b="1" dirty="0" smtClean="0">
                <a:solidFill>
                  <a:srgbClr val="C00000"/>
                </a:solidFill>
              </a:rPr>
              <a:t>Solution : Create user defined exception named “</a:t>
            </a:r>
            <a:r>
              <a:rPr lang="en-IN" sz="2400" b="1" dirty="0" err="1" smtClean="0">
                <a:solidFill>
                  <a:srgbClr val="C00000"/>
                </a:solidFill>
              </a:rPr>
              <a:t>InvalidAgeException</a:t>
            </a:r>
            <a:r>
              <a:rPr lang="en-IN" sz="2400" b="1" dirty="0" smtClean="0">
                <a:solidFill>
                  <a:srgbClr val="C00000"/>
                </a:solidFill>
              </a:rPr>
              <a:t>” </a:t>
            </a:r>
          </a:p>
          <a:p>
            <a:pPr marL="0" indent="0">
              <a:buNone/>
            </a:pPr>
            <a:r>
              <a:rPr lang="en-IN" sz="2400" b="1" dirty="0">
                <a:solidFill>
                  <a:srgbClr val="C00000"/>
                </a:solidFill>
              </a:rPr>
              <a:t> </a:t>
            </a:r>
            <a:r>
              <a:rPr lang="en-IN" sz="2400" b="1" dirty="0" smtClean="0">
                <a:solidFill>
                  <a:srgbClr val="C00000"/>
                </a:solidFill>
              </a:rPr>
              <a:t>                 raise the Exception from within the try block.</a:t>
            </a:r>
          </a:p>
          <a:p>
            <a:pPr marL="0" indent="0">
              <a:buNone/>
            </a:pPr>
            <a:r>
              <a:rPr lang="en-IN" sz="2400" b="1" dirty="0">
                <a:solidFill>
                  <a:srgbClr val="C00000"/>
                </a:solidFill>
              </a:rPr>
              <a:t> </a:t>
            </a:r>
            <a:r>
              <a:rPr lang="en-IN" sz="2400" b="1" dirty="0" smtClean="0">
                <a:solidFill>
                  <a:srgbClr val="C00000"/>
                </a:solidFill>
              </a:rPr>
              <a:t>                  handle the exception in corresponding catch block.</a:t>
            </a:r>
            <a:endParaRPr lang="en-US" sz="2400" b="1" dirty="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-17 ( Invalid Age Exception)</a:t>
            </a:r>
            <a:endParaRPr lang="en-IN" sz="3600" dirty="0"/>
          </a:p>
        </p:txBody>
      </p:sp>
    </p:spTree>
    <p:extLst>
      <p:ext uri="{BB962C8B-B14F-4D97-AF65-F5344CB8AC3E}">
        <p14:creationId xmlns:p14="http://schemas.microsoft.com/office/powerpoint/2010/main" val="16226135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687762" y="4492625"/>
            <a:ext cx="9745740" cy="1732160"/>
          </a:xfrm>
        </p:spPr>
        <p:txBody>
          <a:bodyPr/>
          <a:lstStyle/>
          <a:p>
            <a:r>
              <a:rPr lang="en-IN" sz="4400" dirty="0" smtClean="0"/>
              <a:t>Logic Building through Solution Oriented Practice Exercises</a:t>
            </a:r>
            <a:endParaRPr lang="en-IN" sz="4400" dirty="0"/>
          </a:p>
        </p:txBody>
      </p:sp>
    </p:spTree>
    <p:extLst>
      <p:ext uri="{BB962C8B-B14F-4D97-AF65-F5344CB8AC3E}">
        <p14:creationId xmlns:p14="http://schemas.microsoft.com/office/powerpoint/2010/main" val="3053710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sz="2400" dirty="0">
                <a:solidFill>
                  <a:srgbClr val="002060"/>
                </a:solidFill>
              </a:rPr>
              <a:t>Write a program that accepts 2 integers a and b as input and finds the quotient of a/b. </a:t>
            </a:r>
          </a:p>
          <a:p>
            <a:pPr marL="0" indent="0">
              <a:buNone/>
            </a:pPr>
            <a:r>
              <a:rPr lang="en-US" sz="2400" dirty="0">
                <a:solidFill>
                  <a:srgbClr val="002060"/>
                </a:solidFill>
              </a:rPr>
              <a:t>This program may generate an Arithmetic Exception. Use exception handling mechanisms to handle this exception. In the catch block, print the message as shown in the sample output.</a:t>
            </a:r>
          </a:p>
          <a:p>
            <a:pPr marL="0" indent="0">
              <a:buNone/>
            </a:pPr>
            <a:r>
              <a:rPr lang="en-US" sz="2400" dirty="0">
                <a:solidFill>
                  <a:srgbClr val="002060"/>
                </a:solidFill>
              </a:rPr>
              <a:t> </a:t>
            </a:r>
          </a:p>
          <a:p>
            <a:pPr marL="0" indent="0">
              <a:buNone/>
            </a:pPr>
            <a:r>
              <a:rPr lang="en-US" sz="2400" dirty="0">
                <a:solidFill>
                  <a:srgbClr val="002060"/>
                </a:solidFill>
              </a:rPr>
              <a:t>Also illustrate the use of finally block. Print the message “Inside finally block”.</a:t>
            </a:r>
          </a:p>
          <a:p>
            <a:pPr marL="0" indent="0">
              <a:buNone/>
            </a:pPr>
            <a:endParaRPr lang="en-IN" sz="2400" b="1" dirty="0">
              <a:solidFill>
                <a:srgbClr val="C00000"/>
              </a:solidFill>
            </a:endParaRPr>
          </a:p>
          <a:p>
            <a:pPr marL="0" indent="0">
              <a:buNone/>
            </a:pPr>
            <a:endParaRPr lang="en-IN" sz="2400" b="1" dirty="0" smtClean="0">
              <a:solidFill>
                <a:srgbClr val="C00000"/>
              </a:solidFill>
            </a:endParaRPr>
          </a:p>
          <a:p>
            <a:pPr marL="0" indent="0">
              <a:buNone/>
            </a:pPr>
            <a:r>
              <a:rPr lang="en-IN" sz="2400" b="1" dirty="0" smtClean="0">
                <a:solidFill>
                  <a:srgbClr val="C00000"/>
                </a:solidFill>
              </a:rPr>
              <a:t>Solution : Use try, catch and finally to handle </a:t>
            </a:r>
            <a:r>
              <a:rPr lang="en-IN" sz="2400" b="1" dirty="0" err="1" smtClean="0">
                <a:solidFill>
                  <a:srgbClr val="C00000"/>
                </a:solidFill>
              </a:rPr>
              <a:t>ArithmeticException</a:t>
            </a:r>
            <a:r>
              <a:rPr lang="en-IN" sz="2400" b="1" dirty="0" smtClean="0">
                <a:solidFill>
                  <a:srgbClr val="C00000"/>
                </a:solidFill>
              </a:rPr>
              <a:t> which is raised as a result of division by zero .</a:t>
            </a:r>
            <a:endParaRPr lang="en-US" sz="2400" b="1" dirty="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-18 ( Arithmetic Exception)</a:t>
            </a:r>
            <a:endParaRPr lang="en-IN" sz="3600" dirty="0"/>
          </a:p>
        </p:txBody>
      </p:sp>
    </p:spTree>
    <p:extLst>
      <p:ext uri="{BB962C8B-B14F-4D97-AF65-F5344CB8AC3E}">
        <p14:creationId xmlns:p14="http://schemas.microsoft.com/office/powerpoint/2010/main" val="1193087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7878141" cy="5279245"/>
          </a:xfrm>
        </p:spPr>
        <p:txBody>
          <a:bodyPr/>
          <a:lstStyle/>
          <a:p>
            <a:pPr marL="0" indent="0">
              <a:buNone/>
            </a:pPr>
            <a:endParaRPr lang="en-IN" sz="2400" dirty="0">
              <a:solidFill>
                <a:srgbClr val="002060"/>
              </a:solidFill>
            </a:endParaRPr>
          </a:p>
          <a:p>
            <a:pPr marL="0" indent="0">
              <a:buNone/>
            </a:pPr>
            <a:r>
              <a:rPr lang="en-IN" sz="2400" dirty="0" smtClean="0">
                <a:solidFill>
                  <a:srgbClr val="002060"/>
                </a:solidFill>
              </a:rPr>
              <a:t>The Goal is </a:t>
            </a:r>
            <a:r>
              <a:rPr lang="en-IN" sz="2400" dirty="0">
                <a:solidFill>
                  <a:srgbClr val="002060"/>
                </a:solidFill>
              </a:rPr>
              <a:t>to print the given </a:t>
            </a:r>
            <a:r>
              <a:rPr lang="en-IN" sz="2400" dirty="0" smtClean="0">
                <a:solidFill>
                  <a:srgbClr val="002060"/>
                </a:solidFill>
              </a:rPr>
              <a:t>pattern</a:t>
            </a:r>
            <a:r>
              <a:rPr lang="en-IN" sz="2400" dirty="0">
                <a:solidFill>
                  <a:srgbClr val="002060"/>
                </a:solidFill>
              </a:rPr>
              <a:t> </a:t>
            </a:r>
            <a:r>
              <a:rPr lang="en-IN" sz="2400" dirty="0" smtClean="0">
                <a:solidFill>
                  <a:srgbClr val="002060"/>
                </a:solidFill>
              </a:rPr>
              <a:t>as follows based on the number of lines as input.</a:t>
            </a:r>
          </a:p>
          <a:p>
            <a:pPr marL="0" indent="0">
              <a:buNone/>
            </a:pPr>
            <a:endParaRPr lang="en-IN" sz="2400" dirty="0" smtClean="0">
              <a:solidFill>
                <a:srgbClr val="002060"/>
              </a:solidFill>
            </a:endParaRPr>
          </a:p>
          <a:p>
            <a:pPr marL="0" indent="0">
              <a:buNone/>
            </a:pPr>
            <a:endParaRPr lang="en-US" sz="2400" dirty="0" smtClean="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Problem :</a:t>
            </a:r>
            <a:r>
              <a:rPr lang="en-IN" sz="2400" b="1" dirty="0">
                <a:solidFill>
                  <a:srgbClr val="C00000"/>
                </a:solidFill>
              </a:rPr>
              <a:t>Write a program </a:t>
            </a:r>
            <a:r>
              <a:rPr lang="en-IN" sz="2400" b="1" dirty="0" smtClean="0">
                <a:solidFill>
                  <a:srgbClr val="C00000"/>
                </a:solidFill>
              </a:rPr>
              <a:t>to print the above pattern.</a:t>
            </a:r>
          </a:p>
          <a:p>
            <a:pPr marL="0" indent="0">
              <a:buNone/>
            </a:pPr>
            <a:r>
              <a:rPr lang="en-IN" sz="2400" b="1" dirty="0">
                <a:solidFill>
                  <a:srgbClr val="C00000"/>
                </a:solidFill>
              </a:rPr>
              <a:t> </a:t>
            </a:r>
            <a:r>
              <a:rPr lang="en-IN" sz="2400" b="1" dirty="0" smtClean="0">
                <a:solidFill>
                  <a:srgbClr val="C00000"/>
                </a:solidFill>
              </a:rPr>
              <a:t>               Use Nested for loops</a:t>
            </a:r>
          </a:p>
          <a:p>
            <a:pPr marL="0" indent="0">
              <a:buNone/>
            </a:pP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-19 ( Reverse Pyramid)</a:t>
            </a:r>
            <a:endParaRPr lang="en-IN" sz="3600" dirty="0"/>
          </a:p>
        </p:txBody>
      </p:sp>
      <p:sp>
        <p:nvSpPr>
          <p:cNvPr id="4" name="Rectangle 3"/>
          <p:cNvSpPr/>
          <p:nvPr/>
        </p:nvSpPr>
        <p:spPr>
          <a:xfrm>
            <a:off x="8793162" y="3128070"/>
            <a:ext cx="4724400" cy="3046988"/>
          </a:xfrm>
          <a:prstGeom prst="rect">
            <a:avLst/>
          </a:prstGeom>
        </p:spPr>
        <p:txBody>
          <a:bodyPr wrap="square">
            <a:spAutoFit/>
          </a:bodyPr>
          <a:lstStyle/>
          <a:p>
            <a:r>
              <a:rPr lang="en-US" sz="3200" b="1" dirty="0" smtClean="0">
                <a:solidFill>
                  <a:srgbClr val="FF0000"/>
                </a:solidFill>
              </a:rPr>
              <a:t>1 </a:t>
            </a:r>
            <a:r>
              <a:rPr lang="en-US" sz="3200" b="1" dirty="0">
                <a:solidFill>
                  <a:srgbClr val="FF0000"/>
                </a:solidFill>
              </a:rPr>
              <a:t>2 3 4 5 6 5 4 3 2 1 </a:t>
            </a:r>
          </a:p>
          <a:p>
            <a:r>
              <a:rPr lang="en-US" sz="3200" b="1" dirty="0">
                <a:solidFill>
                  <a:srgbClr val="FF0000"/>
                </a:solidFill>
              </a:rPr>
              <a:t>  </a:t>
            </a:r>
            <a:r>
              <a:rPr lang="en-US" sz="3200" b="1" dirty="0" smtClean="0">
                <a:solidFill>
                  <a:srgbClr val="FF0000"/>
                </a:solidFill>
              </a:rPr>
              <a:t> 1 </a:t>
            </a:r>
            <a:r>
              <a:rPr lang="en-US" sz="3200" b="1" dirty="0">
                <a:solidFill>
                  <a:srgbClr val="FF0000"/>
                </a:solidFill>
              </a:rPr>
              <a:t>2 3 4 5 4 3 2 1 </a:t>
            </a:r>
          </a:p>
          <a:p>
            <a:r>
              <a:rPr lang="en-US" sz="3200" b="1" dirty="0">
                <a:solidFill>
                  <a:srgbClr val="FF0000"/>
                </a:solidFill>
              </a:rPr>
              <a:t>   </a:t>
            </a:r>
            <a:r>
              <a:rPr lang="en-US" sz="3200" b="1" dirty="0" smtClean="0">
                <a:solidFill>
                  <a:srgbClr val="FF0000"/>
                </a:solidFill>
              </a:rPr>
              <a:t>   </a:t>
            </a:r>
            <a:r>
              <a:rPr lang="en-US" sz="3200" b="1" dirty="0">
                <a:solidFill>
                  <a:srgbClr val="FF0000"/>
                </a:solidFill>
              </a:rPr>
              <a:t>1 2 3 4 3 2 1 </a:t>
            </a:r>
          </a:p>
          <a:p>
            <a:r>
              <a:rPr lang="en-US" sz="3200" b="1" dirty="0">
                <a:solidFill>
                  <a:srgbClr val="FF0000"/>
                </a:solidFill>
              </a:rPr>
              <a:t>     </a:t>
            </a:r>
            <a:r>
              <a:rPr lang="en-US" sz="3200" b="1" dirty="0" smtClean="0">
                <a:solidFill>
                  <a:srgbClr val="FF0000"/>
                </a:solidFill>
              </a:rPr>
              <a:t>    </a:t>
            </a:r>
            <a:r>
              <a:rPr lang="en-US" sz="3200" b="1" dirty="0">
                <a:solidFill>
                  <a:srgbClr val="FF0000"/>
                </a:solidFill>
              </a:rPr>
              <a:t>1 2 3 2 1 </a:t>
            </a:r>
          </a:p>
          <a:p>
            <a:r>
              <a:rPr lang="en-US" sz="3200" b="1" dirty="0">
                <a:solidFill>
                  <a:srgbClr val="FF0000"/>
                </a:solidFill>
              </a:rPr>
              <a:t>        </a:t>
            </a:r>
            <a:r>
              <a:rPr lang="en-US" sz="3200" b="1" dirty="0" smtClean="0">
                <a:solidFill>
                  <a:srgbClr val="FF0000"/>
                </a:solidFill>
              </a:rPr>
              <a:t>    1 </a:t>
            </a:r>
            <a:r>
              <a:rPr lang="en-US" sz="3200" b="1" dirty="0">
                <a:solidFill>
                  <a:srgbClr val="FF0000"/>
                </a:solidFill>
              </a:rPr>
              <a:t>2 1 </a:t>
            </a:r>
          </a:p>
          <a:p>
            <a:r>
              <a:rPr lang="en-US" sz="3200" b="1" dirty="0">
                <a:solidFill>
                  <a:srgbClr val="FF0000"/>
                </a:solidFill>
              </a:rPr>
              <a:t>          </a:t>
            </a:r>
            <a:r>
              <a:rPr lang="en-US" sz="3200" b="1" dirty="0" smtClean="0">
                <a:solidFill>
                  <a:srgbClr val="FF0000"/>
                </a:solidFill>
              </a:rPr>
              <a:t>     1 </a:t>
            </a:r>
            <a:endParaRPr lang="en-US" sz="3200" b="1" dirty="0">
              <a:solidFill>
                <a:srgbClr val="FF0000"/>
              </a:solidFill>
            </a:endParaRPr>
          </a:p>
        </p:txBody>
      </p:sp>
    </p:spTree>
    <p:extLst>
      <p:ext uri="{BB962C8B-B14F-4D97-AF65-F5344CB8AC3E}">
        <p14:creationId xmlns:p14="http://schemas.microsoft.com/office/powerpoint/2010/main" val="133150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sz="2400" dirty="0">
                <a:solidFill>
                  <a:srgbClr val="002060"/>
                </a:solidFill>
              </a:rPr>
              <a:t>Write a program that takes as input the size of the array and the elements in the array. The program then asks the user to enter a particular index and prints the element at that index.</a:t>
            </a:r>
          </a:p>
          <a:p>
            <a:pPr marL="0" indent="0">
              <a:buNone/>
            </a:pPr>
            <a:r>
              <a:rPr lang="en-US" sz="2400" dirty="0">
                <a:solidFill>
                  <a:srgbClr val="002060"/>
                </a:solidFill>
              </a:rPr>
              <a:t>This program may generate Array Index Out Of Bounds Exception. Use exception handling mechanisms to handle this exception. In the catch block, print the class name of the exception thrown. </a:t>
            </a:r>
          </a:p>
          <a:p>
            <a:pPr marL="0" indent="0">
              <a:buNone/>
            </a:pPr>
            <a:r>
              <a:rPr lang="en-US" sz="2400" dirty="0">
                <a:solidFill>
                  <a:srgbClr val="002060"/>
                </a:solidFill>
              </a:rPr>
              <a:t>.</a:t>
            </a:r>
            <a:endParaRPr lang="en-IN" sz="2400" dirty="0">
              <a:solidFill>
                <a:srgbClr val="002060"/>
              </a:solidFill>
            </a:endParaRPr>
          </a:p>
          <a:p>
            <a:pPr marL="0" indent="0">
              <a:buNone/>
            </a:pPr>
            <a:r>
              <a:rPr lang="en-IN" sz="2400" b="1" dirty="0" smtClean="0">
                <a:solidFill>
                  <a:srgbClr val="C00000"/>
                </a:solidFill>
              </a:rPr>
              <a:t>Solution : Declare an Array</a:t>
            </a:r>
          </a:p>
          <a:p>
            <a:pPr marL="0" indent="0">
              <a:buNone/>
            </a:pPr>
            <a:r>
              <a:rPr lang="en-IN" sz="2400" b="1" dirty="0">
                <a:solidFill>
                  <a:srgbClr val="C00000"/>
                </a:solidFill>
              </a:rPr>
              <a:t> </a:t>
            </a:r>
            <a:r>
              <a:rPr lang="en-IN" sz="2400" b="1" dirty="0" smtClean="0">
                <a:solidFill>
                  <a:srgbClr val="C00000"/>
                </a:solidFill>
              </a:rPr>
              <a:t>                 Accept input size</a:t>
            </a:r>
          </a:p>
          <a:p>
            <a:pPr marL="0" indent="0">
              <a:buNone/>
            </a:pPr>
            <a:r>
              <a:rPr lang="en-IN" sz="2400" b="1" dirty="0">
                <a:solidFill>
                  <a:srgbClr val="C00000"/>
                </a:solidFill>
              </a:rPr>
              <a:t> </a:t>
            </a:r>
            <a:r>
              <a:rPr lang="en-IN" sz="2400" b="1" dirty="0" smtClean="0">
                <a:solidFill>
                  <a:srgbClr val="C00000"/>
                </a:solidFill>
              </a:rPr>
              <a:t>                 Accept elements and store in the array (using for loop)</a:t>
            </a:r>
          </a:p>
          <a:p>
            <a:pPr marL="0" indent="0">
              <a:buNone/>
            </a:pPr>
            <a:r>
              <a:rPr lang="en-IN" sz="2400" b="1" dirty="0">
                <a:solidFill>
                  <a:srgbClr val="C00000"/>
                </a:solidFill>
              </a:rPr>
              <a:t> </a:t>
            </a:r>
            <a:r>
              <a:rPr lang="en-IN" sz="2400" b="1" dirty="0" smtClean="0">
                <a:solidFill>
                  <a:srgbClr val="C00000"/>
                </a:solidFill>
              </a:rPr>
              <a:t>                 Enter a particular index value to find the item </a:t>
            </a:r>
          </a:p>
          <a:p>
            <a:pPr marL="0" indent="0">
              <a:buNone/>
            </a:pPr>
            <a:r>
              <a:rPr lang="en-IN" sz="2400" b="1" dirty="0">
                <a:solidFill>
                  <a:srgbClr val="C00000"/>
                </a:solidFill>
              </a:rPr>
              <a:t> </a:t>
            </a:r>
            <a:r>
              <a:rPr lang="en-IN" sz="2400" b="1" dirty="0" smtClean="0">
                <a:solidFill>
                  <a:srgbClr val="C00000"/>
                </a:solidFill>
              </a:rPr>
              <a:t>                 find the item at that index and display in the output (use for loop)</a:t>
            </a:r>
          </a:p>
          <a:p>
            <a:pPr marL="0" indent="0">
              <a:buNone/>
            </a:pPr>
            <a:r>
              <a:rPr lang="en-IN" sz="2400" b="1" dirty="0">
                <a:solidFill>
                  <a:srgbClr val="C00000"/>
                </a:solidFill>
              </a:rPr>
              <a:t> </a:t>
            </a:r>
            <a:r>
              <a:rPr lang="en-IN" sz="2400" b="1" dirty="0" smtClean="0">
                <a:solidFill>
                  <a:srgbClr val="C00000"/>
                </a:solidFill>
              </a:rPr>
              <a:t>                 provide try-catch block to handle </a:t>
            </a:r>
            <a:r>
              <a:rPr lang="en-IN" sz="2400" b="1" dirty="0" err="1" smtClean="0">
                <a:solidFill>
                  <a:srgbClr val="C00000"/>
                </a:solidFill>
              </a:rPr>
              <a:t>ArrayIndexOutOfBOundsException</a:t>
            </a:r>
            <a:endParaRPr lang="en-US" sz="2400" b="1" dirty="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-20 ( Array Index Out Of Bounds)</a:t>
            </a:r>
            <a:endParaRPr lang="en-IN" sz="3600" dirty="0"/>
          </a:p>
        </p:txBody>
      </p:sp>
    </p:spTree>
    <p:extLst>
      <p:ext uri="{BB962C8B-B14F-4D97-AF65-F5344CB8AC3E}">
        <p14:creationId xmlns:p14="http://schemas.microsoft.com/office/powerpoint/2010/main" val="811245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sz="2400" dirty="0">
                <a:solidFill>
                  <a:srgbClr val="002060"/>
                </a:solidFill>
              </a:rPr>
              <a:t>Mr. </a:t>
            </a:r>
            <a:r>
              <a:rPr lang="en-US" sz="2400" dirty="0" err="1">
                <a:solidFill>
                  <a:srgbClr val="002060"/>
                </a:solidFill>
              </a:rPr>
              <a:t>Shyam</a:t>
            </a:r>
            <a:r>
              <a:rPr lang="en-US" sz="2400" dirty="0">
                <a:solidFill>
                  <a:srgbClr val="002060"/>
                </a:solidFill>
              </a:rPr>
              <a:t> needs  to maintain a product catalogue for his shop to keep track of the list of products available  in his store . One of his important requirement is to add products into the catalogue and search for the availability of a particular product in the </a:t>
            </a:r>
            <a:r>
              <a:rPr lang="en-US" sz="2400" dirty="0" smtClean="0">
                <a:solidFill>
                  <a:srgbClr val="002060"/>
                </a:solidFill>
              </a:rPr>
              <a:t>list . Write </a:t>
            </a:r>
            <a:r>
              <a:rPr lang="en-US" sz="2400" dirty="0">
                <a:solidFill>
                  <a:srgbClr val="002060"/>
                </a:solidFill>
              </a:rPr>
              <a:t>a program to help him  create a list of products , and find a particular product details based on the product ID.</a:t>
            </a:r>
          </a:p>
          <a:p>
            <a:pPr marL="0" indent="0">
              <a:buNone/>
            </a:pPr>
            <a:r>
              <a:rPr lang="en-US" sz="2400" dirty="0">
                <a:solidFill>
                  <a:srgbClr val="002060"/>
                </a:solidFill>
              </a:rPr>
              <a:t>If product is found in the list it should display the product details such as name and price</a:t>
            </a:r>
          </a:p>
          <a:p>
            <a:pPr marL="0" indent="0">
              <a:buNone/>
            </a:pPr>
            <a:r>
              <a:rPr lang="en-US" sz="2400" dirty="0">
                <a:solidFill>
                  <a:srgbClr val="002060"/>
                </a:solidFill>
              </a:rPr>
              <a:t>If product is not found in the list it should display Message ,”Product Not Found”</a:t>
            </a:r>
          </a:p>
          <a:p>
            <a:pPr marL="0" indent="0">
              <a:buNone/>
            </a:pPr>
            <a:r>
              <a:rPr lang="en-US" sz="2400" dirty="0" smtClean="0"/>
              <a:t>.</a:t>
            </a:r>
            <a:endParaRPr lang="en-IN" sz="2400" b="1" dirty="0" smtClean="0">
              <a:solidFill>
                <a:srgbClr val="C00000"/>
              </a:solidFill>
            </a:endParaRPr>
          </a:p>
          <a:p>
            <a:pPr marL="0" indent="0">
              <a:buNone/>
            </a:pPr>
            <a:r>
              <a:rPr lang="en-IN" sz="2400" b="1" dirty="0" smtClean="0">
                <a:solidFill>
                  <a:srgbClr val="C00000"/>
                </a:solidFill>
              </a:rPr>
              <a:t>Solution : Create a Product class with id, name and price as private attributes</a:t>
            </a:r>
          </a:p>
          <a:p>
            <a:pPr marL="0" indent="0">
              <a:buNone/>
            </a:pPr>
            <a:r>
              <a:rPr lang="en-IN" sz="2400" b="1" dirty="0">
                <a:solidFill>
                  <a:srgbClr val="C00000"/>
                </a:solidFill>
              </a:rPr>
              <a:t> </a:t>
            </a:r>
            <a:r>
              <a:rPr lang="en-IN" sz="2400" b="1" dirty="0" smtClean="0">
                <a:solidFill>
                  <a:srgbClr val="C00000"/>
                </a:solidFill>
              </a:rPr>
              <a:t>                Provide public getters and setters</a:t>
            </a:r>
          </a:p>
          <a:p>
            <a:pPr marL="0" indent="0">
              <a:buNone/>
            </a:pPr>
            <a:r>
              <a:rPr lang="en-IN" sz="2400" b="1" dirty="0">
                <a:solidFill>
                  <a:srgbClr val="C00000"/>
                </a:solidFill>
              </a:rPr>
              <a:t> </a:t>
            </a:r>
            <a:r>
              <a:rPr lang="en-IN" sz="2400" b="1" dirty="0" smtClean="0">
                <a:solidFill>
                  <a:srgbClr val="C00000"/>
                </a:solidFill>
              </a:rPr>
              <a:t>                Create an </a:t>
            </a:r>
            <a:r>
              <a:rPr lang="en-IN" sz="2400" b="1" dirty="0" err="1" smtClean="0">
                <a:solidFill>
                  <a:srgbClr val="C00000"/>
                </a:solidFill>
              </a:rPr>
              <a:t>ArrayList</a:t>
            </a:r>
            <a:r>
              <a:rPr lang="en-IN" sz="2400" b="1" dirty="0" smtClean="0">
                <a:solidFill>
                  <a:srgbClr val="C00000"/>
                </a:solidFill>
              </a:rPr>
              <a:t>  type of collection to store product objects.</a:t>
            </a:r>
          </a:p>
          <a:p>
            <a:pPr marL="0" indent="0">
              <a:buNone/>
            </a:pPr>
            <a:r>
              <a:rPr lang="en-IN" sz="2400" b="1" dirty="0">
                <a:solidFill>
                  <a:srgbClr val="C00000"/>
                </a:solidFill>
              </a:rPr>
              <a:t> </a:t>
            </a:r>
            <a:r>
              <a:rPr lang="en-IN" sz="2400" b="1" dirty="0" smtClean="0">
                <a:solidFill>
                  <a:srgbClr val="C00000"/>
                </a:solidFill>
              </a:rPr>
              <a:t>                Use Generics</a:t>
            </a:r>
          </a:p>
          <a:p>
            <a:pPr marL="0" indent="0">
              <a:buNone/>
            </a:pPr>
            <a:r>
              <a:rPr lang="en-IN" sz="2400" b="1" dirty="0">
                <a:solidFill>
                  <a:srgbClr val="C00000"/>
                </a:solidFill>
              </a:rPr>
              <a:t> </a:t>
            </a:r>
            <a:r>
              <a:rPr lang="en-IN" sz="2400" b="1" dirty="0" smtClean="0">
                <a:solidFill>
                  <a:srgbClr val="C00000"/>
                </a:solidFill>
              </a:rPr>
              <a:t>                Use Enhanced for loop to iterate through the collection.</a:t>
            </a:r>
          </a:p>
          <a:p>
            <a:pPr marL="0" indent="0">
              <a:buNone/>
            </a:pP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-21 ( Product Catalogue)</a:t>
            </a:r>
            <a:endParaRPr lang="en-IN" sz="3600" dirty="0"/>
          </a:p>
        </p:txBody>
      </p:sp>
    </p:spTree>
    <p:extLst>
      <p:ext uri="{BB962C8B-B14F-4D97-AF65-F5344CB8AC3E}">
        <p14:creationId xmlns:p14="http://schemas.microsoft.com/office/powerpoint/2010/main" val="479704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a:solidFill>
                  <a:srgbClr val="002060"/>
                </a:solidFill>
              </a:rPr>
              <a:t>Kumar is creating a java based game application in which he wants to enter the name of players as command line arguments.</a:t>
            </a:r>
            <a:endParaRPr lang="en-US" sz="2400" dirty="0">
              <a:solidFill>
                <a:srgbClr val="002060"/>
              </a:solidFill>
            </a:endParaRPr>
          </a:p>
          <a:p>
            <a:pPr marL="0" indent="0">
              <a:buNone/>
            </a:pPr>
            <a:r>
              <a:rPr lang="en-IN" sz="2400" dirty="0">
                <a:solidFill>
                  <a:srgbClr val="002060"/>
                </a:solidFill>
              </a:rPr>
              <a:t> Write a program to accept a number of names as command line arguments and display the names in  alphabetically sorted order.</a:t>
            </a:r>
            <a:endParaRPr lang="en-US" sz="2400" dirty="0">
              <a:solidFill>
                <a:srgbClr val="002060"/>
              </a:solidFill>
            </a:endParaRPr>
          </a:p>
          <a:p>
            <a:pPr marL="0" indent="0">
              <a:buNone/>
            </a:pPr>
            <a:r>
              <a:rPr lang="en-US" sz="2400" dirty="0" smtClean="0"/>
              <a:t>.</a:t>
            </a:r>
          </a:p>
          <a:p>
            <a:pPr marL="0" indent="0">
              <a:buNone/>
            </a:pPr>
            <a:endParaRPr lang="en-IN" sz="2400" b="1" dirty="0" smtClean="0">
              <a:solidFill>
                <a:srgbClr val="C00000"/>
              </a:solidFill>
            </a:endParaRPr>
          </a:p>
          <a:p>
            <a:pPr marL="0" indent="0">
              <a:buNone/>
            </a:pPr>
            <a:r>
              <a:rPr lang="en-IN" sz="2400" b="1" dirty="0" smtClean="0">
                <a:solidFill>
                  <a:srgbClr val="C00000"/>
                </a:solidFill>
              </a:rPr>
              <a:t>Solution : Create </a:t>
            </a:r>
            <a:r>
              <a:rPr lang="en-IN" sz="2400" b="1" dirty="0" err="1" smtClean="0">
                <a:solidFill>
                  <a:srgbClr val="C00000"/>
                </a:solidFill>
              </a:rPr>
              <a:t>ArrayList</a:t>
            </a:r>
            <a:r>
              <a:rPr lang="en-IN" sz="2400" b="1" dirty="0" smtClean="0">
                <a:solidFill>
                  <a:srgbClr val="C00000"/>
                </a:solidFill>
              </a:rPr>
              <a:t> collection to store the names and use appropriate method from Collection </a:t>
            </a:r>
            <a:r>
              <a:rPr lang="en-IN" sz="2400" b="1" dirty="0" err="1" smtClean="0">
                <a:solidFill>
                  <a:srgbClr val="C00000"/>
                </a:solidFill>
              </a:rPr>
              <a:t>api</a:t>
            </a:r>
            <a:r>
              <a:rPr lang="en-IN" sz="2400" b="1" dirty="0" smtClean="0">
                <a:solidFill>
                  <a:srgbClr val="C00000"/>
                </a:solidFill>
              </a:rPr>
              <a:t> to sort the names .</a:t>
            </a: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-22 (Sorting Command Line Arguments )</a:t>
            </a:r>
            <a:endParaRPr lang="en-IN" sz="3600" dirty="0"/>
          </a:p>
        </p:txBody>
      </p:sp>
    </p:spTree>
    <p:extLst>
      <p:ext uri="{BB962C8B-B14F-4D97-AF65-F5344CB8AC3E}">
        <p14:creationId xmlns:p14="http://schemas.microsoft.com/office/powerpoint/2010/main" val="25250344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sz="2400" dirty="0" smtClean="0"/>
              <a:t>	</a:t>
            </a:r>
            <a:r>
              <a:rPr lang="en-US" sz="2400" dirty="0" err="1">
                <a:solidFill>
                  <a:srgbClr val="002060"/>
                </a:solidFill>
              </a:rPr>
              <a:t>Smitha</a:t>
            </a:r>
            <a:r>
              <a:rPr lang="en-US" sz="2400" dirty="0">
                <a:solidFill>
                  <a:srgbClr val="002060"/>
                </a:solidFill>
              </a:rPr>
              <a:t> is a Nutritionist who calculates the BMI of her patients and recommends appropriate diet plan depending on the BMI value. Help her calculating BMI for different people with different weight and height  value and show results like Underweight, Normal or overweight based on the BMI index.</a:t>
            </a:r>
          </a:p>
          <a:p>
            <a:pPr marL="0" indent="0">
              <a:buNone/>
            </a:pPr>
            <a:r>
              <a:rPr lang="en-US" sz="2400" dirty="0">
                <a:solidFill>
                  <a:srgbClr val="002060"/>
                </a:solidFill>
              </a:rPr>
              <a:t>Height and weight needs to be entered in Kgs and </a:t>
            </a:r>
            <a:r>
              <a:rPr lang="en-US" sz="2400" dirty="0" err="1">
                <a:solidFill>
                  <a:srgbClr val="002060"/>
                </a:solidFill>
              </a:rPr>
              <a:t>Centi</a:t>
            </a:r>
            <a:r>
              <a:rPr lang="en-US" sz="2400" dirty="0">
                <a:solidFill>
                  <a:srgbClr val="002060"/>
                </a:solidFill>
              </a:rPr>
              <a:t> meters respectively</a:t>
            </a:r>
          </a:p>
          <a:p>
            <a:pPr marL="0" indent="0">
              <a:buNone/>
            </a:pPr>
            <a:endParaRPr lang="en-US" sz="2400" dirty="0" smtClean="0"/>
          </a:p>
          <a:p>
            <a:pPr marL="0" indent="0">
              <a:buNone/>
            </a:pPr>
            <a:endParaRPr lang="en-US" sz="2400" dirty="0" smtClean="0"/>
          </a:p>
          <a:p>
            <a:pPr marL="0" indent="0">
              <a:buNone/>
            </a:pPr>
            <a:r>
              <a:rPr lang="en-US" sz="2400" dirty="0" smtClean="0"/>
              <a:t>.</a:t>
            </a:r>
            <a:r>
              <a:rPr lang="en-IN" sz="2400" b="1" dirty="0" smtClean="0">
                <a:solidFill>
                  <a:srgbClr val="C00000"/>
                </a:solidFill>
              </a:rPr>
              <a:t>Solution :</a:t>
            </a:r>
          </a:p>
          <a:p>
            <a:pPr marL="0" indent="0">
              <a:buNone/>
            </a:pPr>
            <a:r>
              <a:rPr lang="en-IN" sz="2400" b="1" dirty="0" smtClean="0">
                <a:solidFill>
                  <a:srgbClr val="C00000"/>
                </a:solidFill>
              </a:rPr>
              <a:t> </a:t>
            </a:r>
            <a:r>
              <a:rPr lang="en-US" sz="2400" b="1" dirty="0">
                <a:solidFill>
                  <a:srgbClr val="C00000"/>
                </a:solidFill>
              </a:rPr>
              <a:t>BMI = Weight in Kg/(Height in Meters * Height in Meters</a:t>
            </a:r>
            <a:r>
              <a:rPr lang="en-US" sz="2400" b="1" dirty="0" smtClean="0">
                <a:solidFill>
                  <a:srgbClr val="C00000"/>
                </a:solidFill>
              </a:rPr>
              <a:t>)</a:t>
            </a:r>
          </a:p>
          <a:p>
            <a:pPr marL="0" indent="0">
              <a:buNone/>
            </a:pPr>
            <a:endParaRPr lang="en-US" sz="2400" b="1" dirty="0">
              <a:solidFill>
                <a:srgbClr val="C00000"/>
              </a:solidFill>
            </a:endParaRPr>
          </a:p>
          <a:p>
            <a:pPr marL="0" indent="0">
              <a:buNone/>
            </a:pPr>
            <a:r>
              <a:rPr lang="en-US" sz="2400" b="1" dirty="0">
                <a:solidFill>
                  <a:srgbClr val="C00000"/>
                </a:solidFill>
              </a:rPr>
              <a:t>Example </a:t>
            </a:r>
            <a:r>
              <a:rPr lang="en-US" sz="2400" b="1" dirty="0" smtClean="0">
                <a:solidFill>
                  <a:srgbClr val="C00000"/>
                </a:solidFill>
              </a:rPr>
              <a:t>:</a:t>
            </a:r>
          </a:p>
          <a:p>
            <a:pPr marL="0" indent="0">
              <a:buNone/>
            </a:pPr>
            <a:r>
              <a:rPr lang="en-US" sz="2400" b="1" dirty="0" smtClean="0">
                <a:solidFill>
                  <a:srgbClr val="C00000"/>
                </a:solidFill>
              </a:rPr>
              <a:t>weight </a:t>
            </a:r>
            <a:r>
              <a:rPr lang="en-US" sz="2400" b="1" dirty="0">
                <a:solidFill>
                  <a:srgbClr val="C00000"/>
                </a:solidFill>
              </a:rPr>
              <a:t>= 90kg, height = 1.5m</a:t>
            </a:r>
          </a:p>
          <a:p>
            <a:pPr marL="0" indent="0">
              <a:buNone/>
            </a:pPr>
            <a:r>
              <a:rPr lang="en-US" sz="2400" b="1" dirty="0">
                <a:solidFill>
                  <a:srgbClr val="C00000"/>
                </a:solidFill>
              </a:rPr>
              <a:t>BMI = 90/(1.5*1.5) = 40</a:t>
            </a:r>
          </a:p>
          <a:p>
            <a:pPr marL="0" indent="0">
              <a:buNone/>
            </a:pPr>
            <a:r>
              <a:rPr lang="en-IN" sz="2400" b="1" dirty="0">
                <a:solidFill>
                  <a:srgbClr val="C00000"/>
                </a:solidFill>
              </a:rPr>
              <a:t> </a:t>
            </a:r>
          </a:p>
          <a:p>
            <a:pPr marL="0" indent="0">
              <a:buNone/>
            </a:pP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-23 ( BMI Calculator )</a:t>
            </a:r>
            <a:endParaRPr lang="en-IN" sz="3600" dirty="0"/>
          </a:p>
        </p:txBody>
      </p:sp>
      <p:graphicFrame>
        <p:nvGraphicFramePr>
          <p:cNvPr id="4" name="Table 3"/>
          <p:cNvGraphicFramePr>
            <a:graphicFrameLocks noGrp="1"/>
          </p:cNvGraphicFramePr>
          <p:nvPr>
            <p:extLst>
              <p:ext uri="{D42A27DB-BD31-4B8C-83A1-F6EECF244321}">
                <p14:modId xmlns:p14="http://schemas.microsoft.com/office/powerpoint/2010/main" val="3347233561"/>
              </p:ext>
            </p:extLst>
          </p:nvPr>
        </p:nvGraphicFramePr>
        <p:xfrm>
          <a:off x="9021762" y="3883025"/>
          <a:ext cx="4776788" cy="2147095"/>
        </p:xfrm>
        <a:graphic>
          <a:graphicData uri="http://schemas.openxmlformats.org/drawingml/2006/table">
            <a:tbl>
              <a:tblPr/>
              <a:tblGrid>
                <a:gridCol w="2388394">
                  <a:extLst>
                    <a:ext uri="{9D8B030D-6E8A-4147-A177-3AD203B41FA5}">
                      <a16:colId xmlns:a16="http://schemas.microsoft.com/office/drawing/2014/main" val="20000"/>
                    </a:ext>
                  </a:extLst>
                </a:gridCol>
                <a:gridCol w="2388394">
                  <a:extLst>
                    <a:ext uri="{9D8B030D-6E8A-4147-A177-3AD203B41FA5}">
                      <a16:colId xmlns:a16="http://schemas.microsoft.com/office/drawing/2014/main" val="20001"/>
                    </a:ext>
                  </a:extLst>
                </a:gridCol>
              </a:tblGrid>
              <a:tr h="429419">
                <a:tc>
                  <a:txBody>
                    <a:bodyPr/>
                    <a:lstStyle/>
                    <a:p>
                      <a:r>
                        <a:rPr lang="en-US" sz="2100" b="1" dirty="0"/>
                        <a:t>Category</a:t>
                      </a:r>
                      <a:endParaRPr lang="en-US" sz="2100" dirty="0"/>
                    </a:p>
                  </a:txBody>
                  <a:tcPr>
                    <a:lnL>
                      <a:noFill/>
                    </a:lnL>
                    <a:lnR>
                      <a:noFill/>
                    </a:lnR>
                    <a:lnT>
                      <a:noFill/>
                    </a:lnT>
                    <a:lnB>
                      <a:noFill/>
                    </a:lnB>
                  </a:tcPr>
                </a:tc>
                <a:tc>
                  <a:txBody>
                    <a:bodyPr/>
                    <a:lstStyle/>
                    <a:p>
                      <a:r>
                        <a:rPr lang="en-US" sz="2100" b="1"/>
                        <a:t>BMI Range</a:t>
                      </a:r>
                      <a:endParaRPr lang="en-US" sz="2100"/>
                    </a:p>
                  </a:txBody>
                  <a:tcPr>
                    <a:lnL>
                      <a:noFill/>
                    </a:lnL>
                    <a:lnR>
                      <a:noFill/>
                    </a:lnR>
                    <a:lnT>
                      <a:noFill/>
                    </a:lnT>
                    <a:lnB>
                      <a:noFill/>
                    </a:lnB>
                  </a:tcPr>
                </a:tc>
                <a:extLst>
                  <a:ext uri="{0D108BD9-81ED-4DB2-BD59-A6C34878D82A}">
                    <a16:rowId xmlns:a16="http://schemas.microsoft.com/office/drawing/2014/main" val="10000"/>
                  </a:ext>
                </a:extLst>
              </a:tr>
              <a:tr h="429419">
                <a:tc>
                  <a:txBody>
                    <a:bodyPr/>
                    <a:lstStyle/>
                    <a:p>
                      <a:r>
                        <a:rPr lang="en-US" sz="2100" dirty="0"/>
                        <a:t>Underweight</a:t>
                      </a:r>
                    </a:p>
                  </a:txBody>
                  <a:tcPr>
                    <a:lnL>
                      <a:noFill/>
                    </a:lnL>
                    <a:lnR>
                      <a:noFill/>
                    </a:lnR>
                    <a:lnT>
                      <a:noFill/>
                    </a:lnT>
                    <a:lnB>
                      <a:noFill/>
                    </a:lnB>
                  </a:tcPr>
                </a:tc>
                <a:tc>
                  <a:txBody>
                    <a:bodyPr/>
                    <a:lstStyle/>
                    <a:p>
                      <a:r>
                        <a:rPr lang="en-US" sz="2100"/>
                        <a:t>&lt; 18.5</a:t>
                      </a:r>
                    </a:p>
                  </a:txBody>
                  <a:tcPr>
                    <a:lnL>
                      <a:noFill/>
                    </a:lnL>
                    <a:lnR>
                      <a:noFill/>
                    </a:lnR>
                    <a:lnT>
                      <a:noFill/>
                    </a:lnT>
                    <a:lnB>
                      <a:noFill/>
                    </a:lnB>
                  </a:tcPr>
                </a:tc>
                <a:extLst>
                  <a:ext uri="{0D108BD9-81ED-4DB2-BD59-A6C34878D82A}">
                    <a16:rowId xmlns:a16="http://schemas.microsoft.com/office/drawing/2014/main" val="10001"/>
                  </a:ext>
                </a:extLst>
              </a:tr>
              <a:tr h="429419">
                <a:tc>
                  <a:txBody>
                    <a:bodyPr/>
                    <a:lstStyle/>
                    <a:p>
                      <a:r>
                        <a:rPr lang="en-US" sz="2100" dirty="0"/>
                        <a:t>Normal</a:t>
                      </a:r>
                    </a:p>
                  </a:txBody>
                  <a:tcPr>
                    <a:lnL>
                      <a:noFill/>
                    </a:lnL>
                    <a:lnR>
                      <a:noFill/>
                    </a:lnR>
                    <a:lnT>
                      <a:noFill/>
                    </a:lnT>
                    <a:lnB>
                      <a:noFill/>
                    </a:lnB>
                  </a:tcPr>
                </a:tc>
                <a:tc>
                  <a:txBody>
                    <a:bodyPr/>
                    <a:lstStyle/>
                    <a:p>
                      <a:r>
                        <a:rPr lang="en-US" sz="2100"/>
                        <a:t>18.5 – 25</a:t>
                      </a:r>
                    </a:p>
                  </a:txBody>
                  <a:tcPr>
                    <a:lnL>
                      <a:noFill/>
                    </a:lnL>
                    <a:lnR>
                      <a:noFill/>
                    </a:lnR>
                    <a:lnT>
                      <a:noFill/>
                    </a:lnT>
                    <a:lnB>
                      <a:noFill/>
                    </a:lnB>
                  </a:tcPr>
                </a:tc>
                <a:extLst>
                  <a:ext uri="{0D108BD9-81ED-4DB2-BD59-A6C34878D82A}">
                    <a16:rowId xmlns:a16="http://schemas.microsoft.com/office/drawing/2014/main" val="10002"/>
                  </a:ext>
                </a:extLst>
              </a:tr>
              <a:tr h="429419">
                <a:tc>
                  <a:txBody>
                    <a:bodyPr/>
                    <a:lstStyle/>
                    <a:p>
                      <a:r>
                        <a:rPr lang="en-US" sz="2100"/>
                        <a:t>Overweight</a:t>
                      </a:r>
                    </a:p>
                  </a:txBody>
                  <a:tcPr>
                    <a:lnL>
                      <a:noFill/>
                    </a:lnL>
                    <a:lnR>
                      <a:noFill/>
                    </a:lnR>
                    <a:lnT>
                      <a:noFill/>
                    </a:lnT>
                    <a:lnB>
                      <a:noFill/>
                    </a:lnB>
                  </a:tcPr>
                </a:tc>
                <a:tc>
                  <a:txBody>
                    <a:bodyPr/>
                    <a:lstStyle/>
                    <a:p>
                      <a:r>
                        <a:rPr lang="en-US" sz="2100"/>
                        <a:t>25 – 30</a:t>
                      </a:r>
                    </a:p>
                  </a:txBody>
                  <a:tcPr>
                    <a:lnL>
                      <a:noFill/>
                    </a:lnL>
                    <a:lnR>
                      <a:noFill/>
                    </a:lnR>
                    <a:lnT>
                      <a:noFill/>
                    </a:lnT>
                    <a:lnB>
                      <a:noFill/>
                    </a:lnB>
                  </a:tcPr>
                </a:tc>
                <a:extLst>
                  <a:ext uri="{0D108BD9-81ED-4DB2-BD59-A6C34878D82A}">
                    <a16:rowId xmlns:a16="http://schemas.microsoft.com/office/drawing/2014/main" val="10003"/>
                  </a:ext>
                </a:extLst>
              </a:tr>
              <a:tr h="429419">
                <a:tc>
                  <a:txBody>
                    <a:bodyPr/>
                    <a:lstStyle/>
                    <a:p>
                      <a:r>
                        <a:rPr lang="en-US" sz="2100"/>
                        <a:t>Obese</a:t>
                      </a:r>
                    </a:p>
                  </a:txBody>
                  <a:tcPr>
                    <a:lnL>
                      <a:noFill/>
                    </a:lnL>
                    <a:lnR>
                      <a:noFill/>
                    </a:lnR>
                    <a:lnT>
                      <a:noFill/>
                    </a:lnT>
                    <a:lnB>
                      <a:noFill/>
                    </a:lnB>
                  </a:tcPr>
                </a:tc>
                <a:tc>
                  <a:txBody>
                    <a:bodyPr/>
                    <a:lstStyle/>
                    <a:p>
                      <a:r>
                        <a:rPr lang="en-US" sz="2100" dirty="0"/>
                        <a:t>&gt; 30</a:t>
                      </a:r>
                    </a:p>
                  </a:txBody>
                  <a:tcP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51891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1749426"/>
            <a:ext cx="12268522" cy="5541762"/>
          </a:xfrm>
        </p:spPr>
        <p:txBody>
          <a:bodyPr/>
          <a:lstStyle/>
          <a:p>
            <a:pPr marL="0" indent="0">
              <a:buNone/>
            </a:pPr>
            <a:r>
              <a:rPr lang="en-US" sz="2400" dirty="0" smtClean="0"/>
              <a:t>	</a:t>
            </a:r>
            <a:r>
              <a:rPr lang="en-US" sz="2400" dirty="0">
                <a:solidFill>
                  <a:srgbClr val="002060"/>
                </a:solidFill>
              </a:rPr>
              <a:t>Rakesh is developing a Quiz Game based application in which he has to create some quiz questions into a collection and then select a particular question for playing .Each question has four options and one correct answer. </a:t>
            </a:r>
          </a:p>
          <a:p>
            <a:pPr marL="0" indent="0">
              <a:buNone/>
            </a:pPr>
            <a:r>
              <a:rPr lang="en-US" sz="2400" dirty="0">
                <a:solidFill>
                  <a:srgbClr val="002060"/>
                </a:solidFill>
              </a:rPr>
              <a:t>When a particular question is selected based on the question number, the particular question and all the four options will be displayed on the screen . The user needs to enter an answer. If answer is correct then it should display message ”Correct Answer” or else should display message ”Wrong Answer” with the correct option.</a:t>
            </a:r>
          </a:p>
          <a:p>
            <a:pPr marL="0" indent="0">
              <a:buNone/>
            </a:pPr>
            <a:endParaRPr lang="en-US" sz="2400" dirty="0">
              <a:solidFill>
                <a:srgbClr val="002060"/>
              </a:solidFill>
            </a:endParaRPr>
          </a:p>
          <a:p>
            <a:pPr marL="0" indent="0">
              <a:buNone/>
            </a:pPr>
            <a:r>
              <a:rPr lang="en-IN" sz="2000" b="1" dirty="0" smtClean="0">
                <a:solidFill>
                  <a:srgbClr val="C00000"/>
                </a:solidFill>
              </a:rPr>
              <a:t>Solution :</a:t>
            </a:r>
          </a:p>
          <a:p>
            <a:pPr marL="0" indent="0">
              <a:buNone/>
            </a:pPr>
            <a:r>
              <a:rPr lang="en-US" sz="2000" b="1" dirty="0" smtClean="0">
                <a:solidFill>
                  <a:srgbClr val="C00000"/>
                </a:solidFill>
              </a:rPr>
              <a:t>Create a Class Question with attributes as question,option1,option2,option2,option4 and </a:t>
            </a:r>
            <a:r>
              <a:rPr lang="en-US" sz="2000" b="1" dirty="0" err="1" smtClean="0">
                <a:solidFill>
                  <a:srgbClr val="C00000"/>
                </a:solidFill>
              </a:rPr>
              <a:t>correctAnswer</a:t>
            </a:r>
            <a:endParaRPr lang="en-US" sz="2000" b="1" dirty="0" smtClean="0">
              <a:solidFill>
                <a:srgbClr val="C00000"/>
              </a:solidFill>
            </a:endParaRPr>
          </a:p>
          <a:p>
            <a:pPr marL="0" indent="0">
              <a:buNone/>
            </a:pPr>
            <a:r>
              <a:rPr lang="en-US" sz="2000" b="1" dirty="0" smtClean="0">
                <a:solidFill>
                  <a:srgbClr val="C00000"/>
                </a:solidFill>
              </a:rPr>
              <a:t>Create some Question instances and populate the attributes with constructor</a:t>
            </a:r>
          </a:p>
          <a:p>
            <a:pPr marL="0" indent="0">
              <a:buNone/>
            </a:pPr>
            <a:r>
              <a:rPr lang="en-US" sz="2000" b="1" dirty="0" smtClean="0">
                <a:solidFill>
                  <a:srgbClr val="C00000"/>
                </a:solidFill>
              </a:rPr>
              <a:t>Add the question instances to a </a:t>
            </a:r>
            <a:r>
              <a:rPr lang="en-US" sz="2000" b="1" dirty="0" err="1" smtClean="0">
                <a:solidFill>
                  <a:srgbClr val="C00000"/>
                </a:solidFill>
              </a:rPr>
              <a:t>hashmap</a:t>
            </a:r>
            <a:endParaRPr lang="en-US" sz="2000" b="1" dirty="0" smtClean="0">
              <a:solidFill>
                <a:srgbClr val="C00000"/>
              </a:solidFill>
            </a:endParaRPr>
          </a:p>
          <a:p>
            <a:pPr marL="0" indent="0">
              <a:buNone/>
            </a:pPr>
            <a:r>
              <a:rPr lang="en-US" sz="2000" b="1" dirty="0" smtClean="0">
                <a:solidFill>
                  <a:srgbClr val="C00000"/>
                </a:solidFill>
              </a:rPr>
              <a:t>Accept a question id from user and display the appropriate question from map.</a:t>
            </a:r>
          </a:p>
          <a:p>
            <a:pPr marL="0" indent="0">
              <a:buNone/>
            </a:pPr>
            <a:r>
              <a:rPr lang="en-US" sz="2000" b="1" dirty="0" smtClean="0">
                <a:solidFill>
                  <a:srgbClr val="C00000"/>
                </a:solidFill>
              </a:rPr>
              <a:t>Accept the </a:t>
            </a:r>
            <a:r>
              <a:rPr lang="en-US" sz="2000" b="1" dirty="0" err="1" smtClean="0">
                <a:solidFill>
                  <a:srgbClr val="C00000"/>
                </a:solidFill>
              </a:rPr>
              <a:t>correctoption</a:t>
            </a:r>
            <a:r>
              <a:rPr lang="en-US" sz="2000" b="1" dirty="0" smtClean="0">
                <a:solidFill>
                  <a:srgbClr val="C00000"/>
                </a:solidFill>
              </a:rPr>
              <a:t> from the user and display if the answer is correct or wrong  by comparing the answer from user with the </a:t>
            </a:r>
            <a:r>
              <a:rPr lang="en-US" sz="2000" b="1" dirty="0" err="1" smtClean="0">
                <a:solidFill>
                  <a:srgbClr val="C00000"/>
                </a:solidFill>
              </a:rPr>
              <a:t>correctOption</a:t>
            </a:r>
            <a:r>
              <a:rPr lang="en-US" sz="2000" b="1" dirty="0" smtClean="0">
                <a:solidFill>
                  <a:srgbClr val="C00000"/>
                </a:solidFill>
              </a:rPr>
              <a:t> of the question</a:t>
            </a:r>
            <a:endParaRPr lang="en-US" sz="2000" b="1" dirty="0">
              <a:solidFill>
                <a:srgbClr val="C00000"/>
              </a:solidFill>
            </a:endParaRPr>
          </a:p>
          <a:p>
            <a:pPr marL="0" indent="0">
              <a:buNone/>
            </a:pPr>
            <a:r>
              <a:rPr lang="en-IN" sz="2000" b="1" dirty="0">
                <a:solidFill>
                  <a:srgbClr val="C00000"/>
                </a:solidFill>
              </a:rPr>
              <a:t> </a:t>
            </a:r>
          </a:p>
          <a:p>
            <a:pPr marL="0" indent="0">
              <a:buNone/>
            </a:pP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-24 ( Quiz Game )</a:t>
            </a:r>
            <a:endParaRPr lang="en-IN" sz="3600" dirty="0"/>
          </a:p>
        </p:txBody>
      </p:sp>
    </p:spTree>
    <p:extLst>
      <p:ext uri="{BB962C8B-B14F-4D97-AF65-F5344CB8AC3E}">
        <p14:creationId xmlns:p14="http://schemas.microsoft.com/office/powerpoint/2010/main" val="3896730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sz="2400" dirty="0">
                <a:solidFill>
                  <a:srgbClr val="002060"/>
                </a:solidFill>
              </a:rPr>
              <a:t>Raj wants to print a “*” every one second and at the same time wants to print a “$” every 500 </a:t>
            </a:r>
            <a:r>
              <a:rPr lang="en-US" sz="2400" dirty="0" err="1">
                <a:solidFill>
                  <a:srgbClr val="002060"/>
                </a:solidFill>
              </a:rPr>
              <a:t>milli</a:t>
            </a:r>
            <a:r>
              <a:rPr lang="en-US" sz="2400" dirty="0">
                <a:solidFill>
                  <a:srgbClr val="002060"/>
                </a:solidFill>
              </a:rPr>
              <a:t> second. The number of stars or dollars to be printed needs to be accepted as input. Both printing tasks should happen in parallel. Use multi threading </a:t>
            </a:r>
            <a:r>
              <a:rPr lang="en-US" sz="2400" dirty="0" err="1">
                <a:solidFill>
                  <a:srgbClr val="002060"/>
                </a:solidFill>
              </a:rPr>
              <a:t>featues</a:t>
            </a:r>
            <a:r>
              <a:rPr lang="en-US" sz="2400" dirty="0">
                <a:solidFill>
                  <a:srgbClr val="002060"/>
                </a:solidFill>
              </a:rPr>
              <a:t> to do both the tasks at the same time. Use </a:t>
            </a:r>
            <a:r>
              <a:rPr lang="en-US" sz="2400" dirty="0" err="1">
                <a:solidFill>
                  <a:srgbClr val="002060"/>
                </a:solidFill>
              </a:rPr>
              <a:t>Thread.sleep</a:t>
            </a:r>
            <a:r>
              <a:rPr lang="en-US" sz="2400" dirty="0">
                <a:solidFill>
                  <a:srgbClr val="002060"/>
                </a:solidFill>
              </a:rPr>
              <a:t>() to delay in printing.</a:t>
            </a:r>
          </a:p>
          <a:p>
            <a:pPr marL="0" indent="0">
              <a:buNone/>
            </a:pPr>
            <a:endParaRPr lang="en-IN" sz="2400" b="1" dirty="0" smtClean="0">
              <a:solidFill>
                <a:srgbClr val="C00000"/>
              </a:solidFill>
            </a:endParaRPr>
          </a:p>
          <a:p>
            <a:pPr marL="0" indent="0">
              <a:buNone/>
            </a:pPr>
            <a:r>
              <a:rPr lang="en-IN" sz="2400" b="1" dirty="0" smtClean="0">
                <a:solidFill>
                  <a:srgbClr val="C00000"/>
                </a:solidFill>
              </a:rPr>
              <a:t>Solution : Create a Main Class and write the code to print a “*” </a:t>
            </a:r>
          </a:p>
          <a:p>
            <a:pPr marL="0" indent="0">
              <a:buNone/>
            </a:pPr>
            <a:r>
              <a:rPr lang="en-IN" sz="2400" b="1" dirty="0">
                <a:solidFill>
                  <a:srgbClr val="C00000"/>
                </a:solidFill>
              </a:rPr>
              <a:t> </a:t>
            </a:r>
            <a:r>
              <a:rPr lang="en-IN" sz="2400" b="1" dirty="0" smtClean="0">
                <a:solidFill>
                  <a:srgbClr val="C00000"/>
                </a:solidFill>
              </a:rPr>
              <a:t>                  Create a </a:t>
            </a:r>
            <a:r>
              <a:rPr lang="en-IN" sz="2400" b="1" dirty="0" err="1" smtClean="0">
                <a:solidFill>
                  <a:srgbClr val="C00000"/>
                </a:solidFill>
              </a:rPr>
              <a:t>ChildThread</a:t>
            </a:r>
            <a:r>
              <a:rPr lang="en-IN" sz="2400" b="1" dirty="0" smtClean="0">
                <a:solidFill>
                  <a:srgbClr val="C00000"/>
                </a:solidFill>
              </a:rPr>
              <a:t> class and write the code to print “$” within the run</a:t>
            </a:r>
          </a:p>
          <a:p>
            <a:pPr marL="0" indent="0">
              <a:buNone/>
            </a:pPr>
            <a:r>
              <a:rPr lang="en-IN" sz="2400" b="1" dirty="0">
                <a:solidFill>
                  <a:srgbClr val="C00000"/>
                </a:solidFill>
              </a:rPr>
              <a:t> </a:t>
            </a:r>
            <a:r>
              <a:rPr lang="en-IN" sz="2400" b="1" dirty="0" smtClean="0">
                <a:solidFill>
                  <a:srgbClr val="C00000"/>
                </a:solidFill>
              </a:rPr>
              <a:t>                   method.</a:t>
            </a:r>
          </a:p>
          <a:p>
            <a:pPr marL="0" indent="0">
              <a:buNone/>
            </a:pPr>
            <a:r>
              <a:rPr lang="en-IN" sz="2400" b="1" dirty="0">
                <a:solidFill>
                  <a:srgbClr val="C00000"/>
                </a:solidFill>
              </a:rPr>
              <a:t> </a:t>
            </a:r>
            <a:r>
              <a:rPr lang="en-IN" sz="2400" b="1" dirty="0" smtClean="0">
                <a:solidFill>
                  <a:srgbClr val="C00000"/>
                </a:solidFill>
              </a:rPr>
              <a:t>                   Create an object of </a:t>
            </a:r>
            <a:r>
              <a:rPr lang="en-IN" sz="2400" b="1" dirty="0" err="1" smtClean="0">
                <a:solidFill>
                  <a:srgbClr val="C00000"/>
                </a:solidFill>
              </a:rPr>
              <a:t>ChildThread</a:t>
            </a:r>
            <a:r>
              <a:rPr lang="en-IN" sz="2400" b="1" dirty="0" smtClean="0">
                <a:solidFill>
                  <a:srgbClr val="C00000"/>
                </a:solidFill>
              </a:rPr>
              <a:t> and call start() of the thread.</a:t>
            </a:r>
          </a:p>
          <a:p>
            <a:pPr marL="0" indent="0">
              <a:buNone/>
            </a:pPr>
            <a:r>
              <a:rPr lang="en-IN" sz="2400" b="1" dirty="0">
                <a:solidFill>
                  <a:srgbClr val="C00000"/>
                </a:solidFill>
              </a:rPr>
              <a:t> </a:t>
            </a:r>
            <a:r>
              <a:rPr lang="en-IN" sz="2400" b="1" dirty="0" smtClean="0">
                <a:solidFill>
                  <a:srgbClr val="C00000"/>
                </a:solidFill>
              </a:rPr>
              <a:t>                    Use </a:t>
            </a:r>
            <a:r>
              <a:rPr lang="en-IN" sz="2400" b="1" dirty="0" err="1" smtClean="0">
                <a:solidFill>
                  <a:srgbClr val="C00000"/>
                </a:solidFill>
              </a:rPr>
              <a:t>Thread.sleep</a:t>
            </a:r>
            <a:r>
              <a:rPr lang="en-IN" sz="2400" b="1" dirty="0" smtClean="0">
                <a:solidFill>
                  <a:srgbClr val="C00000"/>
                </a:solidFill>
              </a:rPr>
              <a:t>() to print  a * in every second and a dollar in every </a:t>
            </a:r>
          </a:p>
          <a:p>
            <a:pPr marL="0" indent="0">
              <a:buNone/>
            </a:pPr>
            <a:r>
              <a:rPr lang="en-IN" sz="2400" b="1" dirty="0">
                <a:solidFill>
                  <a:srgbClr val="C00000"/>
                </a:solidFill>
              </a:rPr>
              <a:t> </a:t>
            </a:r>
            <a:r>
              <a:rPr lang="en-IN" sz="2400" b="1" dirty="0" smtClean="0">
                <a:solidFill>
                  <a:srgbClr val="C00000"/>
                </a:solidFill>
              </a:rPr>
              <a:t>                    500 millisecond.   The order in which the $ and * appear does not         	        matter.     </a:t>
            </a: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-25 (Parallel Execution using Multi Threading )</a:t>
            </a:r>
            <a:endParaRPr lang="en-IN" sz="3600" dirty="0"/>
          </a:p>
        </p:txBody>
      </p:sp>
    </p:spTree>
    <p:extLst>
      <p:ext uri="{BB962C8B-B14F-4D97-AF65-F5344CB8AC3E}">
        <p14:creationId xmlns:p14="http://schemas.microsoft.com/office/powerpoint/2010/main" val="4053687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a:solidFill>
                  <a:srgbClr val="002060"/>
                </a:solidFill>
              </a:rPr>
              <a:t>Raj is creating a program as part of a game application in which he needs to compare a random number which is generated by the game with the random number which a player has guessed. Help him to write a program to compare two random numbers. If both match. It should print “The Random numbers were the same” or else should print “The Random Numbers were different “</a:t>
            </a:r>
          </a:p>
          <a:p>
            <a:pPr marL="0" indent="0">
              <a:buNone/>
            </a:pPr>
            <a:endParaRPr lang="en-IN" sz="2400" b="1" dirty="0" smtClean="0">
              <a:solidFill>
                <a:srgbClr val="C00000"/>
              </a:solidFill>
            </a:endParaRPr>
          </a:p>
          <a:p>
            <a:pPr marL="0" indent="0">
              <a:buNone/>
            </a:pPr>
            <a:r>
              <a:rPr lang="en-IN" sz="2400" b="1" dirty="0" smtClean="0">
                <a:solidFill>
                  <a:srgbClr val="C00000"/>
                </a:solidFill>
              </a:rPr>
              <a:t>Solution : Use Random class of </a:t>
            </a:r>
            <a:r>
              <a:rPr lang="en-IN" sz="2400" b="1" dirty="0" err="1" smtClean="0">
                <a:solidFill>
                  <a:srgbClr val="C00000"/>
                </a:solidFill>
              </a:rPr>
              <a:t>Util</a:t>
            </a:r>
            <a:r>
              <a:rPr lang="en-IN" sz="2400" b="1" dirty="0" smtClean="0">
                <a:solidFill>
                  <a:srgbClr val="C00000"/>
                </a:solidFill>
              </a:rPr>
              <a:t> Package to generate random numbers.</a:t>
            </a:r>
          </a:p>
          <a:p>
            <a:pPr marL="0" indent="0">
              <a:buNone/>
            </a:pPr>
            <a:r>
              <a:rPr lang="en-IN" sz="2400" b="1" dirty="0">
                <a:solidFill>
                  <a:srgbClr val="C00000"/>
                </a:solidFill>
              </a:rPr>
              <a:t> </a:t>
            </a:r>
            <a:r>
              <a:rPr lang="en-IN" sz="2400" b="1" dirty="0" smtClean="0">
                <a:solidFill>
                  <a:srgbClr val="C00000"/>
                </a:solidFill>
              </a:rPr>
              <a:t>                 Use the </a:t>
            </a:r>
            <a:r>
              <a:rPr lang="en-IN" sz="2400" b="1" dirty="0" err="1" smtClean="0">
                <a:solidFill>
                  <a:srgbClr val="C00000"/>
                </a:solidFill>
              </a:rPr>
              <a:t>nextInt</a:t>
            </a:r>
            <a:r>
              <a:rPr lang="en-IN" sz="2400" b="1" dirty="0" smtClean="0">
                <a:solidFill>
                  <a:srgbClr val="C00000"/>
                </a:solidFill>
              </a:rPr>
              <a:t>() method of Random class </a:t>
            </a:r>
          </a:p>
          <a:p>
            <a:pPr marL="0" indent="0">
              <a:buNone/>
            </a:pP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-26 (Compare Two Random Numbers )</a:t>
            </a:r>
            <a:endParaRPr lang="en-IN" sz="3600" dirty="0"/>
          </a:p>
        </p:txBody>
      </p:sp>
    </p:spTree>
    <p:extLst>
      <p:ext uri="{BB962C8B-B14F-4D97-AF65-F5344CB8AC3E}">
        <p14:creationId xmlns:p14="http://schemas.microsoft.com/office/powerpoint/2010/main" val="3241349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solidFill>
                  <a:srgbClr val="002060"/>
                </a:solidFill>
              </a:rPr>
              <a:t>Smith is creating a dice game , The player needs to roll the dice 2 times, and the result of each roll of the dice should be noted, if both the results are even numbers then it should display the sum of the numbers as the points. Else should display the difference of the bigger number – smaller number as the points.</a:t>
            </a:r>
            <a:endParaRPr lang="en-IN" sz="2400" b="1" dirty="0" smtClean="0">
              <a:solidFill>
                <a:srgbClr val="C00000"/>
              </a:solidFill>
            </a:endParaRPr>
          </a:p>
          <a:p>
            <a:pPr marL="0" indent="0">
              <a:buNone/>
            </a:pPr>
            <a:endParaRPr lang="en-IN" sz="2400" b="1" dirty="0" smtClean="0">
              <a:solidFill>
                <a:srgbClr val="C00000"/>
              </a:solidFill>
            </a:endParaRPr>
          </a:p>
          <a:p>
            <a:pPr marL="0" indent="0">
              <a:buNone/>
            </a:pPr>
            <a:r>
              <a:rPr lang="en-IN" sz="2400" b="1" dirty="0" smtClean="0">
                <a:solidFill>
                  <a:srgbClr val="C00000"/>
                </a:solidFill>
              </a:rPr>
              <a:t>Solution : Use Random class of </a:t>
            </a:r>
            <a:r>
              <a:rPr lang="en-IN" sz="2400" b="1" dirty="0" err="1" smtClean="0">
                <a:solidFill>
                  <a:srgbClr val="C00000"/>
                </a:solidFill>
              </a:rPr>
              <a:t>Util</a:t>
            </a:r>
            <a:r>
              <a:rPr lang="en-IN" sz="2400" b="1" dirty="0" smtClean="0">
                <a:solidFill>
                  <a:srgbClr val="C00000"/>
                </a:solidFill>
              </a:rPr>
              <a:t> Package to generate random numbers.</a:t>
            </a:r>
          </a:p>
          <a:p>
            <a:pPr marL="0" indent="0">
              <a:buNone/>
            </a:pPr>
            <a:r>
              <a:rPr lang="en-IN" sz="2400" b="1" dirty="0">
                <a:solidFill>
                  <a:srgbClr val="C00000"/>
                </a:solidFill>
              </a:rPr>
              <a:t> </a:t>
            </a:r>
            <a:r>
              <a:rPr lang="en-IN" sz="2400" b="1" dirty="0" smtClean="0">
                <a:solidFill>
                  <a:srgbClr val="C00000"/>
                </a:solidFill>
              </a:rPr>
              <a:t>                 check if both the random numbers are even or  not</a:t>
            </a:r>
          </a:p>
          <a:p>
            <a:pPr marL="0" indent="0">
              <a:buNone/>
            </a:pPr>
            <a:r>
              <a:rPr lang="en-IN" sz="2400" b="1" dirty="0">
                <a:solidFill>
                  <a:srgbClr val="C00000"/>
                </a:solidFill>
              </a:rPr>
              <a:t> </a:t>
            </a:r>
            <a:r>
              <a:rPr lang="en-IN" sz="2400" b="1" dirty="0" smtClean="0">
                <a:solidFill>
                  <a:srgbClr val="C00000"/>
                </a:solidFill>
              </a:rPr>
              <a:t>                  Add the numbers if both are even or else subtract the values.</a:t>
            </a:r>
          </a:p>
          <a:p>
            <a:pPr marL="0" indent="0">
              <a:buNone/>
            </a:pP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-27 (Dice Game )</a:t>
            </a:r>
            <a:endParaRPr lang="en-IN" sz="3600" dirty="0"/>
          </a:p>
        </p:txBody>
      </p:sp>
    </p:spTree>
    <p:extLst>
      <p:ext uri="{BB962C8B-B14F-4D97-AF65-F5344CB8AC3E}">
        <p14:creationId xmlns:p14="http://schemas.microsoft.com/office/powerpoint/2010/main" val="1685088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t>            </a:t>
            </a:r>
            <a:r>
              <a:rPr lang="en-IN" sz="2400" dirty="0" smtClean="0">
                <a:solidFill>
                  <a:srgbClr val="002060"/>
                </a:solidFill>
              </a:rPr>
              <a:t>Once </a:t>
            </a:r>
            <a:r>
              <a:rPr lang="en-IN" sz="2400" dirty="0">
                <a:solidFill>
                  <a:srgbClr val="002060"/>
                </a:solidFill>
              </a:rPr>
              <a:t>King of </a:t>
            </a:r>
            <a:r>
              <a:rPr lang="en-IN" sz="2400" dirty="0" err="1" smtClean="0">
                <a:solidFill>
                  <a:srgbClr val="002060"/>
                </a:solidFill>
              </a:rPr>
              <a:t>Dholokpur</a:t>
            </a:r>
            <a:r>
              <a:rPr lang="en-IN" sz="2400" dirty="0" smtClean="0">
                <a:solidFill>
                  <a:srgbClr val="002060"/>
                </a:solidFill>
              </a:rPr>
              <a:t> </a:t>
            </a:r>
            <a:r>
              <a:rPr lang="en-IN" sz="2400" dirty="0">
                <a:solidFill>
                  <a:srgbClr val="002060"/>
                </a:solidFill>
              </a:rPr>
              <a:t>has constructed a </a:t>
            </a:r>
            <a:r>
              <a:rPr lang="en-IN" sz="2400" dirty="0" smtClean="0">
                <a:solidFill>
                  <a:srgbClr val="002060"/>
                </a:solidFill>
              </a:rPr>
              <a:t> glass house </a:t>
            </a:r>
            <a:r>
              <a:rPr lang="en-IN" sz="2400" dirty="0">
                <a:solidFill>
                  <a:srgbClr val="002060"/>
                </a:solidFill>
              </a:rPr>
              <a:t>for the prince. This glasshouse consists of 18 doors numbering 1, 2, 3 …18. </a:t>
            </a:r>
            <a:endParaRPr lang="en-US" sz="2400" dirty="0">
              <a:solidFill>
                <a:srgbClr val="002060"/>
              </a:solidFill>
            </a:endParaRPr>
          </a:p>
          <a:p>
            <a:pPr marL="0" indent="0">
              <a:buNone/>
            </a:pPr>
            <a:r>
              <a:rPr lang="en-IN" sz="2400" dirty="0" smtClean="0">
                <a:solidFill>
                  <a:srgbClr val="002060"/>
                </a:solidFill>
              </a:rPr>
              <a:t>On </a:t>
            </a:r>
            <a:r>
              <a:rPr lang="en-IN" sz="2400" dirty="0">
                <a:solidFill>
                  <a:srgbClr val="002060"/>
                </a:solidFill>
              </a:rPr>
              <a:t>one fine day when prince was playing hide &amp; seek with his friends he went inside this glass house </a:t>
            </a:r>
            <a:r>
              <a:rPr lang="en-IN" sz="2400" dirty="0" smtClean="0">
                <a:solidFill>
                  <a:srgbClr val="002060"/>
                </a:solidFill>
              </a:rPr>
              <a:t>and </a:t>
            </a:r>
            <a:r>
              <a:rPr lang="en-IN" sz="2400" dirty="0">
                <a:solidFill>
                  <a:srgbClr val="002060"/>
                </a:solidFill>
              </a:rPr>
              <a:t>was struggling to come out of the glass house since all the doors look </a:t>
            </a:r>
            <a:r>
              <a:rPr lang="en-IN" sz="2400" dirty="0" smtClean="0">
                <a:solidFill>
                  <a:srgbClr val="002060"/>
                </a:solidFill>
              </a:rPr>
              <a:t>similar. None </a:t>
            </a:r>
            <a:r>
              <a:rPr lang="en-IN" sz="2400" dirty="0">
                <a:solidFill>
                  <a:srgbClr val="002060"/>
                </a:solidFill>
              </a:rPr>
              <a:t>other than the king know the solution to this complex problem. </a:t>
            </a:r>
            <a:endParaRPr lang="en-IN" sz="2400" dirty="0" smtClean="0">
              <a:solidFill>
                <a:srgbClr val="002060"/>
              </a:solidFill>
            </a:endParaRPr>
          </a:p>
          <a:p>
            <a:pPr marL="0" indent="0">
              <a:buNone/>
            </a:pPr>
            <a:endParaRPr lang="en-US" sz="2400" dirty="0">
              <a:solidFill>
                <a:srgbClr val="002060"/>
              </a:solidFill>
            </a:endParaRPr>
          </a:p>
          <a:p>
            <a:pPr marL="0" indent="0">
              <a:buNone/>
            </a:pPr>
            <a:r>
              <a:rPr lang="en-IN" sz="2400" dirty="0">
                <a:solidFill>
                  <a:srgbClr val="002060"/>
                </a:solidFill>
              </a:rPr>
              <a:t>Based on the location of the prince, the king announces the solution “The sum of the digits of a two digit number</a:t>
            </a:r>
            <a:r>
              <a:rPr lang="en-IN" sz="2400" dirty="0" smtClean="0">
                <a:solidFill>
                  <a:srgbClr val="002060"/>
                </a:solidFill>
              </a:rPr>
              <a:t>, </a:t>
            </a:r>
            <a:r>
              <a:rPr lang="en-IN" sz="2400" dirty="0">
                <a:solidFill>
                  <a:srgbClr val="002060"/>
                </a:solidFill>
              </a:rPr>
              <a:t>would lead you out of the glass house</a:t>
            </a:r>
            <a:r>
              <a:rPr lang="en-IN" sz="2400" dirty="0" smtClean="0">
                <a:solidFill>
                  <a:srgbClr val="002060"/>
                </a:solidFill>
              </a:rPr>
              <a:t>”</a:t>
            </a:r>
          </a:p>
          <a:p>
            <a:pPr marL="0" indent="0">
              <a:buNone/>
            </a:pPr>
            <a:endParaRPr lang="en-IN" sz="2400" dirty="0" smtClean="0">
              <a:solidFill>
                <a:srgbClr val="002060"/>
              </a:solidFill>
            </a:endParaRPr>
          </a:p>
          <a:p>
            <a:pPr marL="0" indent="0">
              <a:buNone/>
            </a:pPr>
            <a:endParaRPr lang="en-US" sz="2400" dirty="0"/>
          </a:p>
          <a:p>
            <a:pPr marL="0" indent="0">
              <a:buNone/>
            </a:pPr>
            <a:r>
              <a:rPr lang="en-IN" sz="2400" b="1" dirty="0" smtClean="0">
                <a:solidFill>
                  <a:srgbClr val="C00000"/>
                </a:solidFill>
              </a:rPr>
              <a:t>Solution : Write </a:t>
            </a:r>
            <a:r>
              <a:rPr lang="en-IN" sz="2400" b="1" dirty="0">
                <a:solidFill>
                  <a:srgbClr val="C00000"/>
                </a:solidFill>
              </a:rPr>
              <a:t>a generic program which accepts a </a:t>
            </a:r>
            <a:r>
              <a:rPr lang="en-IN" sz="2400" b="1" dirty="0" smtClean="0">
                <a:solidFill>
                  <a:srgbClr val="C00000"/>
                </a:solidFill>
              </a:rPr>
              <a:t>two digit number </a:t>
            </a:r>
            <a:r>
              <a:rPr lang="en-IN" sz="2400" b="1" dirty="0">
                <a:solidFill>
                  <a:srgbClr val="C00000"/>
                </a:solidFill>
              </a:rPr>
              <a:t>and </a:t>
            </a:r>
            <a:r>
              <a:rPr lang="en-IN" sz="2400" b="1" dirty="0" smtClean="0">
                <a:solidFill>
                  <a:srgbClr val="C00000"/>
                </a:solidFill>
              </a:rPr>
              <a:t>find </a:t>
            </a:r>
            <a:r>
              <a:rPr lang="en-IN" sz="2400" b="1" dirty="0">
                <a:solidFill>
                  <a:srgbClr val="C00000"/>
                </a:solidFill>
              </a:rPr>
              <a:t>the exit door number of the glasshouse</a:t>
            </a:r>
            <a:r>
              <a:rPr lang="en-IN" sz="2400" b="1" dirty="0" smtClean="0">
                <a:solidFill>
                  <a:srgbClr val="C00000"/>
                </a:solidFill>
              </a:rPr>
              <a:t>.</a:t>
            </a: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-1 ( The Glass House )</a:t>
            </a:r>
            <a:endParaRPr lang="en-IN" sz="3600" dirty="0"/>
          </a:p>
        </p:txBody>
      </p:sp>
    </p:spTree>
    <p:extLst>
      <p:ext uri="{BB962C8B-B14F-4D97-AF65-F5344CB8AC3E}">
        <p14:creationId xmlns:p14="http://schemas.microsoft.com/office/powerpoint/2010/main" val="34644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solidFill>
                  <a:srgbClr val="002060"/>
                </a:solidFill>
              </a:rPr>
              <a:t>Write an ATM program to validate the PIN entered by the user . The Correct PIN is 12345. The ATM should keep asking the user for entering the pin until he accepts the correct PIN number. Once the correct PIN number is entered , It should show PIN accepted message.</a:t>
            </a:r>
            <a:endParaRPr lang="en-IN" sz="2400" b="1" dirty="0" smtClean="0">
              <a:solidFill>
                <a:srgbClr val="C00000"/>
              </a:solidFill>
            </a:endParaRPr>
          </a:p>
          <a:p>
            <a:pPr marL="0" indent="0">
              <a:buNone/>
            </a:pPr>
            <a:endParaRPr lang="en-IN" sz="2400" b="1" dirty="0" smtClean="0">
              <a:solidFill>
                <a:srgbClr val="C00000"/>
              </a:solidFill>
            </a:endParaRPr>
          </a:p>
          <a:p>
            <a:pPr marL="0" indent="0">
              <a:buNone/>
            </a:pPr>
            <a:r>
              <a:rPr lang="en-IN" sz="2400" b="1" dirty="0" smtClean="0">
                <a:solidFill>
                  <a:srgbClr val="C00000"/>
                </a:solidFill>
              </a:rPr>
              <a:t>Solution : Use a loop to continuously check for the PIN number and keep repeatedly ask the customer to enter PIN until he enters the correct PIN.</a:t>
            </a: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-28 (Validate PIN)</a:t>
            </a:r>
            <a:endParaRPr lang="en-IN" sz="3600" dirty="0"/>
          </a:p>
        </p:txBody>
      </p:sp>
    </p:spTree>
    <p:extLst>
      <p:ext uri="{BB962C8B-B14F-4D97-AF65-F5344CB8AC3E}">
        <p14:creationId xmlns:p14="http://schemas.microsoft.com/office/powerpoint/2010/main" val="974248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solidFill>
                  <a:srgbClr val="002060"/>
                </a:solidFill>
              </a:rPr>
              <a:t>Write a program to accept 3 sides of a tringle and display if the tringle is a right angle tringle or not.</a:t>
            </a:r>
            <a:endParaRPr lang="en-IN" sz="2400" b="1" dirty="0" smtClean="0">
              <a:solidFill>
                <a:srgbClr val="C00000"/>
              </a:solidFill>
            </a:endParaRPr>
          </a:p>
          <a:p>
            <a:pPr marL="0" indent="0">
              <a:buNone/>
            </a:pPr>
            <a:endParaRPr lang="en-IN" sz="2400" b="1" dirty="0" smtClean="0">
              <a:solidFill>
                <a:srgbClr val="C00000"/>
              </a:solidFill>
            </a:endParaRPr>
          </a:p>
          <a:p>
            <a:pPr marL="0" indent="0">
              <a:buNone/>
            </a:pPr>
            <a:endParaRPr lang="en-IN" sz="2400" b="1" dirty="0" smtClean="0">
              <a:solidFill>
                <a:srgbClr val="C00000"/>
              </a:solidFill>
            </a:endParaRPr>
          </a:p>
          <a:p>
            <a:pPr marL="0" indent="0">
              <a:buNone/>
            </a:pPr>
            <a:r>
              <a:rPr lang="en-IN" sz="2400" b="1" dirty="0" smtClean="0">
                <a:solidFill>
                  <a:srgbClr val="C00000"/>
                </a:solidFill>
              </a:rPr>
              <a:t>Solution : A </a:t>
            </a:r>
            <a:r>
              <a:rPr lang="en-IN" sz="2400" b="1" dirty="0" err="1" smtClean="0">
                <a:solidFill>
                  <a:srgbClr val="C00000"/>
                </a:solidFill>
              </a:rPr>
              <a:t>rigt</a:t>
            </a:r>
            <a:r>
              <a:rPr lang="en-IN" sz="2400" b="1" dirty="0" smtClean="0">
                <a:solidFill>
                  <a:srgbClr val="C00000"/>
                </a:solidFill>
              </a:rPr>
              <a:t> angle </a:t>
            </a:r>
            <a:r>
              <a:rPr lang="en-IN" sz="2400" b="1" dirty="0" err="1" smtClean="0">
                <a:solidFill>
                  <a:srgbClr val="C00000"/>
                </a:solidFill>
              </a:rPr>
              <a:t>trinagle</a:t>
            </a:r>
            <a:r>
              <a:rPr lang="en-IN" sz="2400" b="1" dirty="0" smtClean="0">
                <a:solidFill>
                  <a:srgbClr val="C00000"/>
                </a:solidFill>
              </a:rPr>
              <a:t> is a tringle whose sum of  squares of two sides will result in the square of the third side.</a:t>
            </a: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-29 (Right Angle Triangle)</a:t>
            </a:r>
            <a:endParaRPr lang="en-IN" sz="3600" dirty="0"/>
          </a:p>
        </p:txBody>
      </p:sp>
    </p:spTree>
    <p:extLst>
      <p:ext uri="{BB962C8B-B14F-4D97-AF65-F5344CB8AC3E}">
        <p14:creationId xmlns:p14="http://schemas.microsoft.com/office/powerpoint/2010/main" val="3147582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solidFill>
                  <a:srgbClr val="002060"/>
                </a:solidFill>
              </a:rPr>
              <a:t>Write a program to accept a message from the user and display the following data.</a:t>
            </a:r>
          </a:p>
          <a:p>
            <a:pPr marL="0" indent="0">
              <a:buNone/>
            </a:pPr>
            <a:r>
              <a:rPr lang="en-IN" sz="2400" b="1" dirty="0">
                <a:solidFill>
                  <a:srgbClr val="002060"/>
                </a:solidFill>
              </a:rPr>
              <a:t> </a:t>
            </a:r>
            <a:r>
              <a:rPr lang="en-IN" sz="2400" b="1" dirty="0" smtClean="0">
                <a:solidFill>
                  <a:srgbClr val="002060"/>
                </a:solidFill>
              </a:rPr>
              <a:t>            How many characters is the whole message consists of ?</a:t>
            </a:r>
          </a:p>
          <a:p>
            <a:pPr marL="0" indent="0">
              <a:buNone/>
            </a:pPr>
            <a:r>
              <a:rPr lang="en-IN" sz="2400" b="1" dirty="0">
                <a:solidFill>
                  <a:srgbClr val="002060"/>
                </a:solidFill>
              </a:rPr>
              <a:t> </a:t>
            </a:r>
            <a:r>
              <a:rPr lang="en-IN" sz="2400" b="1" dirty="0" smtClean="0">
                <a:solidFill>
                  <a:srgbClr val="002060"/>
                </a:solidFill>
              </a:rPr>
              <a:t>            Which is the first and last character and the position of the same</a:t>
            </a:r>
          </a:p>
          <a:p>
            <a:pPr marL="0" indent="0">
              <a:buNone/>
            </a:pPr>
            <a:r>
              <a:rPr lang="en-IN" sz="2400" b="1" dirty="0">
                <a:solidFill>
                  <a:srgbClr val="002060"/>
                </a:solidFill>
              </a:rPr>
              <a:t> </a:t>
            </a:r>
            <a:r>
              <a:rPr lang="en-IN" sz="2400" b="1" dirty="0" smtClean="0">
                <a:solidFill>
                  <a:srgbClr val="002060"/>
                </a:solidFill>
              </a:rPr>
              <a:t>            Print all the characters in the message one at a time.</a:t>
            </a:r>
          </a:p>
          <a:p>
            <a:pPr marL="0" indent="0">
              <a:buNone/>
            </a:pPr>
            <a:r>
              <a:rPr lang="en-IN" sz="2400" b="1" dirty="0">
                <a:solidFill>
                  <a:srgbClr val="002060"/>
                </a:solidFill>
              </a:rPr>
              <a:t> </a:t>
            </a:r>
            <a:r>
              <a:rPr lang="en-IN" sz="2400" b="1" dirty="0" smtClean="0">
                <a:solidFill>
                  <a:srgbClr val="002060"/>
                </a:solidFill>
              </a:rPr>
              <a:t>            How many times is the letter ‘a’ present in the message?</a:t>
            </a:r>
          </a:p>
          <a:p>
            <a:pPr marL="0" indent="0">
              <a:buNone/>
            </a:pPr>
            <a:endParaRPr lang="en-IN" sz="2400" b="1" dirty="0" smtClean="0">
              <a:solidFill>
                <a:srgbClr val="C00000"/>
              </a:solidFill>
            </a:endParaRPr>
          </a:p>
          <a:p>
            <a:pPr marL="0" indent="0">
              <a:buNone/>
            </a:pPr>
            <a:endParaRPr lang="en-IN" sz="2400" b="1" dirty="0" smtClean="0">
              <a:solidFill>
                <a:srgbClr val="C00000"/>
              </a:solidFill>
            </a:endParaRPr>
          </a:p>
          <a:p>
            <a:pPr marL="0" indent="0">
              <a:buNone/>
            </a:pPr>
            <a:endParaRPr lang="en-IN" sz="2400" b="1" dirty="0" smtClean="0">
              <a:solidFill>
                <a:srgbClr val="C00000"/>
              </a:solidFill>
            </a:endParaRPr>
          </a:p>
          <a:p>
            <a:pPr marL="0" indent="0">
              <a:buNone/>
            </a:pPr>
            <a:r>
              <a:rPr lang="en-IN" sz="2400" b="1" dirty="0" smtClean="0">
                <a:solidFill>
                  <a:srgbClr val="C00000"/>
                </a:solidFill>
              </a:rPr>
              <a:t>Solution : Use appropriate java String methods to parse the String message and solve all the problems </a:t>
            </a:r>
            <a:endParaRPr lang="en-IN" sz="2400" b="1" dirty="0">
              <a:solidFill>
                <a:srgbClr val="C00000"/>
              </a:solidFill>
            </a:endParaRPr>
          </a:p>
          <a:p>
            <a:pPr marL="0" indent="0">
              <a:buNone/>
            </a:pPr>
            <a:endParaRPr lang="en-IN" sz="2400" b="1" dirty="0" smtClean="0">
              <a:solidFill>
                <a:srgbClr val="C00000"/>
              </a:solidFill>
            </a:endParaRPr>
          </a:p>
          <a:p>
            <a:pPr marL="0" indent="0">
              <a:buNone/>
            </a:pPr>
            <a:endParaRPr lang="en-US" sz="2400" b="1" dirty="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-30 (Letter at a time)</a:t>
            </a:r>
            <a:endParaRPr lang="en-IN" sz="3600" dirty="0"/>
          </a:p>
        </p:txBody>
      </p:sp>
    </p:spTree>
    <p:extLst>
      <p:ext uri="{BB962C8B-B14F-4D97-AF65-F5344CB8AC3E}">
        <p14:creationId xmlns:p14="http://schemas.microsoft.com/office/powerpoint/2010/main" val="27774585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7954341" cy="5279245"/>
          </a:xfrm>
        </p:spPr>
        <p:txBody>
          <a:bodyPr/>
          <a:lstStyle/>
          <a:p>
            <a:pPr marL="0" indent="0">
              <a:buNone/>
            </a:pPr>
            <a:r>
              <a:rPr lang="en-IN" sz="2400" dirty="0" smtClean="0">
                <a:solidFill>
                  <a:srgbClr val="002060"/>
                </a:solidFill>
              </a:rPr>
              <a:t>Write a program to accept a number from the user and display the multiplication table for that number</a:t>
            </a:r>
            <a:endParaRPr lang="en-IN" sz="2400" b="1" dirty="0" smtClean="0">
              <a:solidFill>
                <a:srgbClr val="C00000"/>
              </a:solidFill>
            </a:endParaRPr>
          </a:p>
          <a:p>
            <a:pPr marL="0" indent="0">
              <a:buNone/>
            </a:pPr>
            <a:endParaRPr lang="en-IN" sz="2400" b="1" dirty="0" smtClean="0">
              <a:solidFill>
                <a:srgbClr val="C00000"/>
              </a:solidFill>
            </a:endParaRPr>
          </a:p>
          <a:p>
            <a:pPr marL="0" indent="0">
              <a:buNone/>
            </a:pPr>
            <a:endParaRPr lang="en-IN" sz="2400" b="1" dirty="0" smtClean="0">
              <a:solidFill>
                <a:srgbClr val="C00000"/>
              </a:solidFill>
            </a:endParaRPr>
          </a:p>
          <a:p>
            <a:pPr marL="0" indent="0">
              <a:buNone/>
            </a:pPr>
            <a:r>
              <a:rPr lang="en-IN" sz="2400" b="1" dirty="0" smtClean="0">
                <a:solidFill>
                  <a:srgbClr val="C00000"/>
                </a:solidFill>
              </a:rPr>
              <a:t>Solution : Use looping feature.</a:t>
            </a:r>
            <a:endParaRPr lang="en-IN" sz="2400" b="1" dirty="0">
              <a:solidFill>
                <a:srgbClr val="C00000"/>
              </a:solidFill>
            </a:endParaRPr>
          </a:p>
          <a:p>
            <a:pPr marL="0" indent="0">
              <a:buNone/>
            </a:pPr>
            <a:endParaRPr lang="en-US" sz="2400" b="1" dirty="0">
              <a:solidFill>
                <a:srgbClr val="C00000"/>
              </a:solidFill>
            </a:endParaRPr>
          </a:p>
          <a:p>
            <a:pPr marL="0" indent="0">
              <a:buNone/>
            </a:pPr>
            <a:endParaRPr lang="en-US" sz="2400" b="1" dirty="0" smtClean="0">
              <a:solidFill>
                <a:srgbClr val="C00000"/>
              </a:solidFill>
            </a:endParaRP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-31 (Multiplication Table)</a:t>
            </a:r>
            <a:endParaRPr lang="en-IN" sz="3600" dirty="0"/>
          </a:p>
        </p:txBody>
      </p:sp>
      <p:sp>
        <p:nvSpPr>
          <p:cNvPr id="4" name="Rectangle 3"/>
          <p:cNvSpPr/>
          <p:nvPr/>
        </p:nvSpPr>
        <p:spPr>
          <a:xfrm>
            <a:off x="9052717" y="2235518"/>
            <a:ext cx="3138487" cy="4832092"/>
          </a:xfrm>
          <a:prstGeom prst="rect">
            <a:avLst/>
          </a:prstGeom>
        </p:spPr>
        <p:txBody>
          <a:bodyPr wrap="square">
            <a:spAutoFit/>
          </a:bodyPr>
          <a:lstStyle/>
          <a:p>
            <a:r>
              <a:rPr lang="en-US" sz="2800" dirty="0">
                <a:solidFill>
                  <a:srgbClr val="000000"/>
                </a:solidFill>
                <a:latin typeface="Courier New" panose="02070309020205020404" pitchFamily="49" charset="0"/>
              </a:rPr>
              <a:t>Table of 5</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1 = 5</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2 = 10</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3 = 15</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4 = 20</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5 = 25</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6 = 30</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7 = 35</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8 = 40</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9 = 45</a:t>
            </a:r>
            <a:endParaRPr lang="en-US" sz="2800" dirty="0">
              <a:solidFill>
                <a:prstClr val="black"/>
              </a:solidFill>
              <a:latin typeface="Courier New" panose="02070309020205020404" pitchFamily="49" charset="0"/>
            </a:endParaRPr>
          </a:p>
          <a:p>
            <a:r>
              <a:rPr lang="en-US" sz="2800" dirty="0">
                <a:solidFill>
                  <a:srgbClr val="000000"/>
                </a:solidFill>
                <a:latin typeface="Courier New" panose="02070309020205020404" pitchFamily="49" charset="0"/>
              </a:rPr>
              <a:t>5 * 10 = 50</a:t>
            </a:r>
            <a:endParaRPr lang="en-US" dirty="0"/>
          </a:p>
        </p:txBody>
      </p:sp>
    </p:spTree>
    <p:extLst>
      <p:ext uri="{BB962C8B-B14F-4D97-AF65-F5344CB8AC3E}">
        <p14:creationId xmlns:p14="http://schemas.microsoft.com/office/powerpoint/2010/main" val="3428868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11764341" cy="5279245"/>
          </a:xfrm>
        </p:spPr>
        <p:txBody>
          <a:bodyPr/>
          <a:lstStyle/>
          <a:p>
            <a:pPr marL="0" indent="0">
              <a:buNone/>
            </a:pPr>
            <a:r>
              <a:rPr lang="en-US" sz="2400" dirty="0">
                <a:solidFill>
                  <a:srgbClr val="002060"/>
                </a:solidFill>
              </a:rPr>
              <a:t>Write a program </a:t>
            </a:r>
            <a:r>
              <a:rPr lang="en-US" sz="2400" dirty="0" smtClean="0">
                <a:solidFill>
                  <a:srgbClr val="002060"/>
                </a:solidFill>
              </a:rPr>
              <a:t>to accept a number from user and  </a:t>
            </a:r>
            <a:r>
              <a:rPr lang="en-US" sz="2400" dirty="0">
                <a:solidFill>
                  <a:srgbClr val="002060"/>
                </a:solidFill>
              </a:rPr>
              <a:t>create the following pattern</a:t>
            </a:r>
          </a:p>
          <a:p>
            <a:pPr marL="0" indent="0">
              <a:buNone/>
            </a:pPr>
            <a:endParaRPr lang="en-US" sz="2400" b="1" dirty="0" smtClean="0">
              <a:solidFill>
                <a:srgbClr val="C00000"/>
              </a:solidFill>
            </a:endParaRPr>
          </a:p>
          <a:p>
            <a:pPr marL="2375474" lvl="5" indent="0">
              <a:buNone/>
            </a:pPr>
            <a:r>
              <a:rPr lang="en-US" sz="2800" b="1" dirty="0">
                <a:solidFill>
                  <a:srgbClr val="C00000"/>
                </a:solidFill>
              </a:rPr>
              <a:t>7654321</a:t>
            </a:r>
          </a:p>
          <a:p>
            <a:pPr marL="2375474" lvl="5" indent="0">
              <a:buNone/>
            </a:pPr>
            <a:r>
              <a:rPr lang="en-US" sz="2800" b="1" dirty="0">
                <a:solidFill>
                  <a:srgbClr val="C00000"/>
                </a:solidFill>
              </a:rPr>
              <a:t>765432</a:t>
            </a:r>
          </a:p>
          <a:p>
            <a:pPr marL="2375474" lvl="5" indent="0">
              <a:buNone/>
            </a:pPr>
            <a:r>
              <a:rPr lang="en-US" sz="2800" b="1" dirty="0">
                <a:solidFill>
                  <a:srgbClr val="C00000"/>
                </a:solidFill>
              </a:rPr>
              <a:t>76543</a:t>
            </a:r>
          </a:p>
          <a:p>
            <a:pPr marL="2375474" lvl="5" indent="0">
              <a:buNone/>
            </a:pPr>
            <a:r>
              <a:rPr lang="en-US" sz="2800" b="1" dirty="0">
                <a:solidFill>
                  <a:srgbClr val="C00000"/>
                </a:solidFill>
              </a:rPr>
              <a:t>7654</a:t>
            </a:r>
          </a:p>
          <a:p>
            <a:pPr marL="2375474" lvl="5" indent="0">
              <a:buNone/>
            </a:pPr>
            <a:r>
              <a:rPr lang="en-US" sz="2800" b="1" dirty="0">
                <a:solidFill>
                  <a:srgbClr val="C00000"/>
                </a:solidFill>
              </a:rPr>
              <a:t>765</a:t>
            </a:r>
          </a:p>
          <a:p>
            <a:pPr marL="2375474" lvl="5" indent="0">
              <a:buNone/>
            </a:pPr>
            <a:r>
              <a:rPr lang="en-US" sz="2800" b="1" dirty="0">
                <a:solidFill>
                  <a:srgbClr val="C00000"/>
                </a:solidFill>
              </a:rPr>
              <a:t>76</a:t>
            </a:r>
          </a:p>
          <a:p>
            <a:pPr marL="2375474" lvl="5" indent="0">
              <a:buNone/>
            </a:pPr>
            <a:r>
              <a:rPr lang="en-US" sz="2800" b="1" dirty="0" smtClean="0">
                <a:solidFill>
                  <a:srgbClr val="C00000"/>
                </a:solidFill>
              </a:rPr>
              <a:t>7</a:t>
            </a:r>
          </a:p>
          <a:p>
            <a:pPr marL="263942" lvl="1" indent="0">
              <a:buNone/>
            </a:pPr>
            <a:r>
              <a:rPr lang="en-IN" sz="2862" b="1" dirty="0" smtClean="0">
                <a:solidFill>
                  <a:srgbClr val="0070C0"/>
                </a:solidFill>
              </a:rPr>
              <a:t>Solution </a:t>
            </a:r>
            <a:r>
              <a:rPr lang="en-IN" sz="2862" b="1" dirty="0">
                <a:solidFill>
                  <a:srgbClr val="0070C0"/>
                </a:solidFill>
              </a:rPr>
              <a:t>: Use Nested for loops to print the following pattern</a:t>
            </a:r>
            <a:endParaRPr lang="en-US" sz="2862" dirty="0">
              <a:solidFill>
                <a:srgbClr val="0070C0"/>
              </a:solidFill>
            </a:endParaRPr>
          </a:p>
          <a:p>
            <a:pPr marL="2375474" lvl="5"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-34 (Pattern)</a:t>
            </a:r>
            <a:endParaRPr lang="en-IN" sz="3600" dirty="0"/>
          </a:p>
        </p:txBody>
      </p:sp>
    </p:spTree>
    <p:extLst>
      <p:ext uri="{BB962C8B-B14F-4D97-AF65-F5344CB8AC3E}">
        <p14:creationId xmlns:p14="http://schemas.microsoft.com/office/powerpoint/2010/main" val="1714499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887541" cy="5279245"/>
          </a:xfrm>
        </p:spPr>
        <p:txBody>
          <a:bodyPr/>
          <a:lstStyle/>
          <a:p>
            <a:pPr marL="0" indent="0">
              <a:buNone/>
            </a:pPr>
            <a:r>
              <a:rPr lang="en-US" sz="2400" dirty="0">
                <a:solidFill>
                  <a:srgbClr val="002060"/>
                </a:solidFill>
              </a:rPr>
              <a:t>Write a program </a:t>
            </a:r>
            <a:r>
              <a:rPr lang="en-US" sz="2400" dirty="0" smtClean="0">
                <a:solidFill>
                  <a:srgbClr val="002060"/>
                </a:solidFill>
              </a:rPr>
              <a:t>to accept a number from user and  </a:t>
            </a:r>
            <a:r>
              <a:rPr lang="en-US" sz="2400" dirty="0">
                <a:solidFill>
                  <a:srgbClr val="002060"/>
                </a:solidFill>
              </a:rPr>
              <a:t>create the following pattern</a:t>
            </a:r>
          </a:p>
          <a:p>
            <a:pPr marL="0" indent="0">
              <a:buNone/>
            </a:pPr>
            <a:endParaRPr lang="en-US" sz="2400" b="1" dirty="0" smtClean="0">
              <a:solidFill>
                <a:srgbClr val="C00000"/>
              </a:solidFill>
            </a:endParaRPr>
          </a:p>
          <a:p>
            <a:pPr marL="2375474" lvl="5" indent="0">
              <a:buNone/>
            </a:pPr>
            <a:endParaRPr lang="en-US" sz="2800" b="1" dirty="0" smtClean="0">
              <a:solidFill>
                <a:srgbClr val="C00000"/>
              </a:solidFill>
            </a:endParaRPr>
          </a:p>
          <a:p>
            <a:pPr marL="263942" lvl="1" indent="0">
              <a:buNone/>
            </a:pPr>
            <a:r>
              <a:rPr lang="en-IN" sz="2862" b="1" dirty="0" smtClean="0">
                <a:solidFill>
                  <a:srgbClr val="0070C0"/>
                </a:solidFill>
              </a:rPr>
              <a:t>Solution </a:t>
            </a:r>
            <a:r>
              <a:rPr lang="en-IN" sz="2862" b="1" dirty="0">
                <a:solidFill>
                  <a:srgbClr val="0070C0"/>
                </a:solidFill>
              </a:rPr>
              <a:t>: Use Nested for loops to print the following pattern</a:t>
            </a:r>
            <a:endParaRPr lang="en-US" sz="2862" dirty="0">
              <a:solidFill>
                <a:srgbClr val="0070C0"/>
              </a:solidFill>
            </a:endParaRPr>
          </a:p>
          <a:p>
            <a:pPr marL="2375474" lvl="5" indent="0">
              <a:buNone/>
            </a:pPr>
            <a:endParaRPr lang="en-US" sz="2400" b="1" dirty="0" smtClean="0">
              <a:solidFill>
                <a:srgbClr val="C00000"/>
              </a:solidFill>
            </a:endParaRPr>
          </a:p>
          <a:p>
            <a:pPr marL="2375474" lvl="5" indent="0">
              <a:buNone/>
            </a:pPr>
            <a:endParaRPr lang="en-US" sz="2400" b="1" dirty="0">
              <a:solidFill>
                <a:srgbClr val="C00000"/>
              </a:solidFill>
            </a:endParaRPr>
          </a:p>
          <a:p>
            <a:pPr marL="2375474" lvl="5" indent="0">
              <a:buNone/>
            </a:pPr>
            <a:endParaRPr lang="en-US" sz="2400" b="1" dirty="0" smtClean="0">
              <a:solidFill>
                <a:srgbClr val="C00000"/>
              </a:solidFill>
            </a:endParaRPr>
          </a:p>
          <a:p>
            <a:pPr marL="2375474" lvl="5"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-35 (Pattern)</a:t>
            </a:r>
            <a:endParaRPr lang="en-IN" sz="3600" dirty="0"/>
          </a:p>
        </p:txBody>
      </p:sp>
      <p:sp>
        <p:nvSpPr>
          <p:cNvPr id="4" name="Rectangle 3"/>
          <p:cNvSpPr/>
          <p:nvPr/>
        </p:nvSpPr>
        <p:spPr>
          <a:xfrm>
            <a:off x="8412162" y="1315486"/>
            <a:ext cx="2909887" cy="6124754"/>
          </a:xfrm>
          <a:prstGeom prst="rect">
            <a:avLst/>
          </a:prstGeom>
        </p:spPr>
        <p:txBody>
          <a:bodyPr wrap="square">
            <a:spAutoFit/>
          </a:bodyPr>
          <a:lstStyle/>
          <a:p>
            <a:endParaRPr lang="en-US" sz="2800" dirty="0">
              <a:solidFill>
                <a:srgbClr val="FF0000"/>
              </a:solidFill>
              <a:latin typeface="Courier New" panose="02070309020205020404" pitchFamily="49" charset="0"/>
            </a:endParaRPr>
          </a:p>
          <a:p>
            <a:r>
              <a:rPr lang="en-US" sz="2800" dirty="0">
                <a:solidFill>
                  <a:srgbClr val="FF0000"/>
                </a:solidFill>
                <a:latin typeface="Courier New" panose="02070309020205020404" pitchFamily="49" charset="0"/>
              </a:rPr>
              <a:t>1</a:t>
            </a:r>
          </a:p>
          <a:p>
            <a:r>
              <a:rPr lang="en-US" sz="2800" dirty="0">
                <a:solidFill>
                  <a:srgbClr val="FF0000"/>
                </a:solidFill>
                <a:latin typeface="Courier New" panose="02070309020205020404" pitchFamily="49" charset="0"/>
              </a:rPr>
              <a:t>12</a:t>
            </a:r>
          </a:p>
          <a:p>
            <a:r>
              <a:rPr lang="en-US" sz="2800" dirty="0">
                <a:solidFill>
                  <a:srgbClr val="FF0000"/>
                </a:solidFill>
                <a:latin typeface="Courier New" panose="02070309020205020404" pitchFamily="49" charset="0"/>
              </a:rPr>
              <a:t>123</a:t>
            </a:r>
          </a:p>
          <a:p>
            <a:r>
              <a:rPr lang="en-US" sz="2800" dirty="0">
                <a:solidFill>
                  <a:srgbClr val="FF0000"/>
                </a:solidFill>
                <a:latin typeface="Courier New" panose="02070309020205020404" pitchFamily="49" charset="0"/>
              </a:rPr>
              <a:t>1234</a:t>
            </a:r>
          </a:p>
          <a:p>
            <a:r>
              <a:rPr lang="en-US" sz="2800" dirty="0">
                <a:solidFill>
                  <a:srgbClr val="FF0000"/>
                </a:solidFill>
                <a:latin typeface="Courier New" panose="02070309020205020404" pitchFamily="49" charset="0"/>
              </a:rPr>
              <a:t>12345</a:t>
            </a:r>
          </a:p>
          <a:p>
            <a:r>
              <a:rPr lang="en-US" sz="2800" dirty="0">
                <a:solidFill>
                  <a:srgbClr val="FF0000"/>
                </a:solidFill>
                <a:latin typeface="Courier New" panose="02070309020205020404" pitchFamily="49" charset="0"/>
              </a:rPr>
              <a:t>123456</a:t>
            </a:r>
          </a:p>
          <a:p>
            <a:r>
              <a:rPr lang="en-US" sz="2800" dirty="0">
                <a:solidFill>
                  <a:srgbClr val="FF0000"/>
                </a:solidFill>
                <a:latin typeface="Courier New" panose="02070309020205020404" pitchFamily="49" charset="0"/>
              </a:rPr>
              <a:t>1234567</a:t>
            </a:r>
          </a:p>
          <a:p>
            <a:r>
              <a:rPr lang="en-US" sz="2800" dirty="0">
                <a:solidFill>
                  <a:srgbClr val="FF0000"/>
                </a:solidFill>
                <a:latin typeface="Courier New" panose="02070309020205020404" pitchFamily="49" charset="0"/>
              </a:rPr>
              <a:t>123456</a:t>
            </a:r>
          </a:p>
          <a:p>
            <a:r>
              <a:rPr lang="en-US" sz="2800" dirty="0">
                <a:solidFill>
                  <a:srgbClr val="FF0000"/>
                </a:solidFill>
                <a:latin typeface="Courier New" panose="02070309020205020404" pitchFamily="49" charset="0"/>
              </a:rPr>
              <a:t>12345</a:t>
            </a:r>
          </a:p>
          <a:p>
            <a:r>
              <a:rPr lang="en-US" sz="2800" dirty="0">
                <a:solidFill>
                  <a:srgbClr val="FF0000"/>
                </a:solidFill>
                <a:latin typeface="Courier New" panose="02070309020205020404" pitchFamily="49" charset="0"/>
              </a:rPr>
              <a:t>1234</a:t>
            </a:r>
          </a:p>
          <a:p>
            <a:r>
              <a:rPr lang="en-US" sz="2800" dirty="0">
                <a:solidFill>
                  <a:srgbClr val="FF0000"/>
                </a:solidFill>
                <a:latin typeface="Courier New" panose="02070309020205020404" pitchFamily="49" charset="0"/>
              </a:rPr>
              <a:t>123</a:t>
            </a:r>
          </a:p>
          <a:p>
            <a:r>
              <a:rPr lang="en-US" sz="2800" dirty="0">
                <a:solidFill>
                  <a:srgbClr val="FF0000"/>
                </a:solidFill>
                <a:latin typeface="Courier New" panose="02070309020205020404" pitchFamily="49" charset="0"/>
              </a:rPr>
              <a:t>12</a:t>
            </a:r>
          </a:p>
          <a:p>
            <a:r>
              <a:rPr lang="en-US" sz="2800" dirty="0">
                <a:solidFill>
                  <a:srgbClr val="FF0000"/>
                </a:solidFill>
                <a:latin typeface="Courier New" panose="02070309020205020404" pitchFamily="49" charset="0"/>
              </a:rPr>
              <a:t>1</a:t>
            </a:r>
          </a:p>
        </p:txBody>
      </p:sp>
    </p:spTree>
    <p:extLst>
      <p:ext uri="{BB962C8B-B14F-4D97-AF65-F5344CB8AC3E}">
        <p14:creationId xmlns:p14="http://schemas.microsoft.com/office/powerpoint/2010/main" val="2765315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887541" cy="5279245"/>
          </a:xfrm>
        </p:spPr>
        <p:txBody>
          <a:bodyPr/>
          <a:lstStyle/>
          <a:p>
            <a:pPr marL="0" indent="0">
              <a:buNone/>
            </a:pPr>
            <a:r>
              <a:rPr lang="en-US" sz="2400" dirty="0">
                <a:solidFill>
                  <a:srgbClr val="002060"/>
                </a:solidFill>
              </a:rPr>
              <a:t>Write a program </a:t>
            </a:r>
            <a:r>
              <a:rPr lang="en-US" sz="2400" dirty="0" smtClean="0">
                <a:solidFill>
                  <a:srgbClr val="002060"/>
                </a:solidFill>
              </a:rPr>
              <a:t>to accept a number from user and  </a:t>
            </a:r>
            <a:r>
              <a:rPr lang="en-US" sz="2400" dirty="0">
                <a:solidFill>
                  <a:srgbClr val="002060"/>
                </a:solidFill>
              </a:rPr>
              <a:t>create the following pattern</a:t>
            </a:r>
          </a:p>
          <a:p>
            <a:pPr marL="0" indent="0">
              <a:buNone/>
            </a:pPr>
            <a:endParaRPr lang="en-US" sz="2400" b="1" dirty="0" smtClean="0">
              <a:solidFill>
                <a:srgbClr val="C00000"/>
              </a:solidFill>
            </a:endParaRPr>
          </a:p>
          <a:p>
            <a:pPr marL="2375474" lvl="5" indent="0">
              <a:buNone/>
            </a:pPr>
            <a:endParaRPr lang="en-US" sz="2800" b="1" dirty="0" smtClean="0">
              <a:solidFill>
                <a:srgbClr val="C00000"/>
              </a:solidFill>
            </a:endParaRPr>
          </a:p>
          <a:p>
            <a:pPr marL="263942" lvl="1" indent="0">
              <a:buNone/>
            </a:pPr>
            <a:r>
              <a:rPr lang="en-IN" sz="2862" b="1" dirty="0" smtClean="0">
                <a:solidFill>
                  <a:srgbClr val="0070C0"/>
                </a:solidFill>
              </a:rPr>
              <a:t>Solution </a:t>
            </a:r>
            <a:r>
              <a:rPr lang="en-IN" sz="2862" b="1" dirty="0">
                <a:solidFill>
                  <a:srgbClr val="0070C0"/>
                </a:solidFill>
              </a:rPr>
              <a:t>: Use Nested for loops to print the following pattern</a:t>
            </a:r>
            <a:endParaRPr lang="en-US" sz="2862" dirty="0">
              <a:solidFill>
                <a:srgbClr val="0070C0"/>
              </a:solidFill>
            </a:endParaRPr>
          </a:p>
          <a:p>
            <a:pPr marL="2375474" lvl="5" indent="0">
              <a:buNone/>
            </a:pPr>
            <a:endParaRPr lang="en-US" sz="2400" b="1" dirty="0" smtClean="0">
              <a:solidFill>
                <a:srgbClr val="C00000"/>
              </a:solidFill>
            </a:endParaRPr>
          </a:p>
          <a:p>
            <a:pPr marL="2375474" lvl="5" indent="0">
              <a:buNone/>
            </a:pPr>
            <a:endParaRPr lang="en-US" sz="2400" b="1" dirty="0">
              <a:solidFill>
                <a:srgbClr val="C00000"/>
              </a:solidFill>
            </a:endParaRPr>
          </a:p>
          <a:p>
            <a:pPr marL="2375474" lvl="5" indent="0">
              <a:buNone/>
            </a:pPr>
            <a:endParaRPr lang="en-US" sz="2400" b="1" dirty="0" smtClean="0">
              <a:solidFill>
                <a:srgbClr val="C00000"/>
              </a:solidFill>
            </a:endParaRPr>
          </a:p>
          <a:p>
            <a:pPr marL="2375474" lvl="5"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-36 (Pattern)</a:t>
            </a:r>
            <a:endParaRPr lang="en-IN" sz="3600" dirty="0"/>
          </a:p>
        </p:txBody>
      </p:sp>
      <p:sp>
        <p:nvSpPr>
          <p:cNvPr id="4" name="Rectangle 3"/>
          <p:cNvSpPr/>
          <p:nvPr/>
        </p:nvSpPr>
        <p:spPr>
          <a:xfrm>
            <a:off x="8640762" y="2816225"/>
            <a:ext cx="2909887" cy="2677656"/>
          </a:xfrm>
          <a:prstGeom prst="rect">
            <a:avLst/>
          </a:prstGeom>
        </p:spPr>
        <p:txBody>
          <a:bodyPr wrap="square">
            <a:spAutoFit/>
          </a:bodyPr>
          <a:lstStyle/>
          <a:p>
            <a:r>
              <a:rPr lang="en-US" sz="2800" dirty="0">
                <a:solidFill>
                  <a:srgbClr val="FF0000"/>
                </a:solidFill>
              </a:rPr>
              <a:t>1234554321</a:t>
            </a:r>
          </a:p>
          <a:p>
            <a:r>
              <a:rPr lang="en-US" sz="2800" dirty="0">
                <a:solidFill>
                  <a:srgbClr val="FF0000"/>
                </a:solidFill>
              </a:rPr>
              <a:t>1234 4321</a:t>
            </a:r>
          </a:p>
          <a:p>
            <a:r>
              <a:rPr lang="en-US" sz="2800" dirty="0">
                <a:solidFill>
                  <a:srgbClr val="FF0000"/>
                </a:solidFill>
              </a:rPr>
              <a:t>123 321</a:t>
            </a:r>
          </a:p>
          <a:p>
            <a:r>
              <a:rPr lang="en-US" sz="2800" dirty="0">
                <a:solidFill>
                  <a:srgbClr val="FF0000"/>
                </a:solidFill>
              </a:rPr>
              <a:t>12 21</a:t>
            </a:r>
          </a:p>
          <a:p>
            <a:r>
              <a:rPr lang="en-US" sz="2800" dirty="0">
                <a:solidFill>
                  <a:srgbClr val="FF0000"/>
                </a:solidFill>
              </a:rPr>
              <a:t>1 1</a:t>
            </a:r>
          </a:p>
          <a:p>
            <a:endParaRPr lang="en-US" sz="28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27671668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887541" cy="5279245"/>
          </a:xfrm>
        </p:spPr>
        <p:txBody>
          <a:bodyPr/>
          <a:lstStyle/>
          <a:p>
            <a:pPr marL="0" indent="0">
              <a:buNone/>
            </a:pPr>
            <a:r>
              <a:rPr lang="en-US" sz="2400" dirty="0">
                <a:solidFill>
                  <a:srgbClr val="002060"/>
                </a:solidFill>
              </a:rPr>
              <a:t>Write a program </a:t>
            </a:r>
            <a:r>
              <a:rPr lang="en-US" sz="2400" dirty="0" smtClean="0">
                <a:solidFill>
                  <a:srgbClr val="002060"/>
                </a:solidFill>
              </a:rPr>
              <a:t>to accept a number from user and  </a:t>
            </a:r>
            <a:r>
              <a:rPr lang="en-US" sz="2400" dirty="0">
                <a:solidFill>
                  <a:srgbClr val="002060"/>
                </a:solidFill>
              </a:rPr>
              <a:t>create the following pattern</a:t>
            </a:r>
          </a:p>
          <a:p>
            <a:pPr marL="0" indent="0">
              <a:buNone/>
            </a:pPr>
            <a:endParaRPr lang="en-US" sz="2400" b="1" dirty="0" smtClean="0">
              <a:solidFill>
                <a:srgbClr val="C00000"/>
              </a:solidFill>
            </a:endParaRPr>
          </a:p>
          <a:p>
            <a:pPr marL="2375474" lvl="5" indent="0">
              <a:buNone/>
            </a:pPr>
            <a:endParaRPr lang="en-US" sz="2800" b="1" dirty="0" smtClean="0">
              <a:solidFill>
                <a:srgbClr val="C00000"/>
              </a:solidFill>
            </a:endParaRPr>
          </a:p>
          <a:p>
            <a:pPr marL="263942" lvl="1" indent="0">
              <a:buNone/>
            </a:pPr>
            <a:r>
              <a:rPr lang="en-IN" sz="2862" b="1" dirty="0" smtClean="0">
                <a:solidFill>
                  <a:srgbClr val="0070C0"/>
                </a:solidFill>
              </a:rPr>
              <a:t>Solution </a:t>
            </a:r>
            <a:r>
              <a:rPr lang="en-IN" sz="2862" b="1" dirty="0">
                <a:solidFill>
                  <a:srgbClr val="0070C0"/>
                </a:solidFill>
              </a:rPr>
              <a:t>: Use Nested for loops to print the following pattern</a:t>
            </a:r>
            <a:endParaRPr lang="en-US" sz="2862" dirty="0">
              <a:solidFill>
                <a:srgbClr val="0070C0"/>
              </a:solidFill>
            </a:endParaRPr>
          </a:p>
          <a:p>
            <a:pPr marL="2375474" lvl="5" indent="0">
              <a:buNone/>
            </a:pPr>
            <a:endParaRPr lang="en-US" sz="2400" b="1" dirty="0" smtClean="0">
              <a:solidFill>
                <a:srgbClr val="C00000"/>
              </a:solidFill>
            </a:endParaRPr>
          </a:p>
          <a:p>
            <a:pPr marL="2375474" lvl="5" indent="0">
              <a:buNone/>
            </a:pPr>
            <a:endParaRPr lang="en-US" sz="2400" b="1" dirty="0">
              <a:solidFill>
                <a:srgbClr val="C00000"/>
              </a:solidFill>
            </a:endParaRPr>
          </a:p>
          <a:p>
            <a:pPr marL="2375474" lvl="5" indent="0">
              <a:buNone/>
            </a:pPr>
            <a:endParaRPr lang="en-US" sz="2400" b="1" dirty="0" smtClean="0">
              <a:solidFill>
                <a:srgbClr val="C00000"/>
              </a:solidFill>
            </a:endParaRPr>
          </a:p>
          <a:p>
            <a:pPr marL="2375474" lvl="5"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-37 (Pattern)</a:t>
            </a:r>
            <a:endParaRPr lang="en-IN" sz="3600" dirty="0"/>
          </a:p>
        </p:txBody>
      </p:sp>
      <p:sp>
        <p:nvSpPr>
          <p:cNvPr id="4" name="Rectangle 3"/>
          <p:cNvSpPr/>
          <p:nvPr/>
        </p:nvSpPr>
        <p:spPr>
          <a:xfrm>
            <a:off x="8031162" y="2816225"/>
            <a:ext cx="3519487" cy="3970318"/>
          </a:xfrm>
          <a:prstGeom prst="rect">
            <a:avLst/>
          </a:prstGeom>
        </p:spPr>
        <p:txBody>
          <a:bodyPr wrap="square">
            <a:spAutoFit/>
          </a:bodyPr>
          <a:lstStyle/>
          <a:p>
            <a:r>
              <a:rPr lang="en-US" sz="2800" dirty="0">
                <a:solidFill>
                  <a:srgbClr val="FF0000"/>
                </a:solidFill>
              </a:rPr>
              <a:t> </a:t>
            </a:r>
            <a:r>
              <a:rPr lang="en-US" sz="2800" dirty="0" smtClean="0">
                <a:solidFill>
                  <a:srgbClr val="FF0000"/>
                </a:solidFill>
              </a:rPr>
              <a:t>    1</a:t>
            </a:r>
            <a:endParaRPr lang="en-US" sz="2800" dirty="0">
              <a:solidFill>
                <a:srgbClr val="FF0000"/>
              </a:solidFill>
            </a:endParaRPr>
          </a:p>
          <a:p>
            <a:r>
              <a:rPr lang="en-US" sz="2800" dirty="0">
                <a:solidFill>
                  <a:srgbClr val="FF0000"/>
                </a:solidFill>
              </a:rPr>
              <a:t>   212</a:t>
            </a:r>
          </a:p>
          <a:p>
            <a:r>
              <a:rPr lang="en-US" sz="2800" dirty="0">
                <a:solidFill>
                  <a:srgbClr val="FF0000"/>
                </a:solidFill>
              </a:rPr>
              <a:t>  32123</a:t>
            </a:r>
          </a:p>
          <a:p>
            <a:r>
              <a:rPr lang="en-US" sz="2800" dirty="0">
                <a:solidFill>
                  <a:srgbClr val="FF0000"/>
                </a:solidFill>
              </a:rPr>
              <a:t> 4321234</a:t>
            </a:r>
          </a:p>
          <a:p>
            <a:r>
              <a:rPr lang="en-US" sz="2800" dirty="0">
                <a:solidFill>
                  <a:srgbClr val="FF0000"/>
                </a:solidFill>
              </a:rPr>
              <a:t>543212345</a:t>
            </a:r>
          </a:p>
          <a:p>
            <a:r>
              <a:rPr lang="en-US" sz="2800" dirty="0">
                <a:solidFill>
                  <a:srgbClr val="FF0000"/>
                </a:solidFill>
              </a:rPr>
              <a:t> 4321234</a:t>
            </a:r>
          </a:p>
          <a:p>
            <a:r>
              <a:rPr lang="en-US" sz="2800" dirty="0">
                <a:solidFill>
                  <a:srgbClr val="FF0000"/>
                </a:solidFill>
              </a:rPr>
              <a:t>  32123</a:t>
            </a:r>
          </a:p>
          <a:p>
            <a:r>
              <a:rPr lang="en-US" sz="2800" dirty="0">
                <a:solidFill>
                  <a:srgbClr val="FF0000"/>
                </a:solidFill>
              </a:rPr>
              <a:t>   212</a:t>
            </a:r>
          </a:p>
          <a:p>
            <a:r>
              <a:rPr lang="en-US" sz="2800" dirty="0">
                <a:solidFill>
                  <a:srgbClr val="FF0000"/>
                </a:solidFill>
              </a:rPr>
              <a:t>    1</a:t>
            </a:r>
            <a:endParaRPr lang="en-US" sz="2800"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42362424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887541" cy="5279245"/>
          </a:xfrm>
        </p:spPr>
        <p:txBody>
          <a:bodyPr/>
          <a:lstStyle/>
          <a:p>
            <a:pPr marL="0" indent="0">
              <a:buNone/>
            </a:pPr>
            <a:r>
              <a:rPr lang="en-US" sz="2400" dirty="0">
                <a:solidFill>
                  <a:srgbClr val="002060"/>
                </a:solidFill>
              </a:rPr>
              <a:t>Write a program </a:t>
            </a:r>
            <a:r>
              <a:rPr lang="en-US" sz="2400" dirty="0" smtClean="0">
                <a:solidFill>
                  <a:srgbClr val="002060"/>
                </a:solidFill>
              </a:rPr>
              <a:t>to accept the data of two matrix from the user and display the sum of the matrix.</a:t>
            </a:r>
          </a:p>
          <a:p>
            <a:pPr marL="0" indent="0">
              <a:buNone/>
            </a:pPr>
            <a:endParaRPr lang="en-US" sz="2400" b="1" dirty="0" smtClean="0">
              <a:solidFill>
                <a:srgbClr val="002060"/>
              </a:solidFill>
            </a:endParaRPr>
          </a:p>
          <a:p>
            <a:pPr marL="0" indent="0">
              <a:buNone/>
            </a:pPr>
            <a:endParaRPr lang="en-US" sz="2800" b="1" dirty="0" smtClean="0">
              <a:solidFill>
                <a:srgbClr val="C00000"/>
              </a:solidFill>
            </a:endParaRPr>
          </a:p>
          <a:p>
            <a:pPr marL="263942" lvl="1" indent="0">
              <a:buNone/>
            </a:pPr>
            <a:r>
              <a:rPr lang="en-IN" sz="2862" b="1" dirty="0" smtClean="0">
                <a:solidFill>
                  <a:srgbClr val="0070C0"/>
                </a:solidFill>
              </a:rPr>
              <a:t>Solution </a:t>
            </a:r>
            <a:r>
              <a:rPr lang="en-IN" sz="2862" b="1" dirty="0">
                <a:solidFill>
                  <a:srgbClr val="0070C0"/>
                </a:solidFill>
              </a:rPr>
              <a:t>: </a:t>
            </a:r>
            <a:r>
              <a:rPr lang="en-IN" sz="2862" b="1" dirty="0" smtClean="0">
                <a:solidFill>
                  <a:srgbClr val="0070C0"/>
                </a:solidFill>
              </a:rPr>
              <a:t>Create two dimensional array to store the values of n*n matrix and using nested for loop calculate the sum of the matrix and display in the shown format</a:t>
            </a:r>
            <a:endParaRPr lang="en-US" sz="2400" b="1" dirty="0">
              <a:solidFill>
                <a:srgbClr val="C00000"/>
              </a:solidFill>
            </a:endParaRPr>
          </a:p>
          <a:p>
            <a:pPr marL="2375474" lvl="5" indent="0">
              <a:buNone/>
            </a:pPr>
            <a:endParaRPr lang="en-US" sz="2400" b="1" dirty="0" smtClean="0">
              <a:solidFill>
                <a:srgbClr val="C00000"/>
              </a:solidFill>
            </a:endParaRPr>
          </a:p>
          <a:p>
            <a:pPr marL="2375474" lvl="5"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-39 (Matrix Manipulation)</a:t>
            </a:r>
            <a:endParaRPr lang="en-IN" sz="3600" dirty="0"/>
          </a:p>
        </p:txBody>
      </p:sp>
      <p:sp>
        <p:nvSpPr>
          <p:cNvPr id="4" name="Rectangle 3"/>
          <p:cNvSpPr/>
          <p:nvPr/>
        </p:nvSpPr>
        <p:spPr>
          <a:xfrm>
            <a:off x="8183563" y="3020348"/>
            <a:ext cx="3810000" cy="3170099"/>
          </a:xfrm>
          <a:prstGeom prst="rect">
            <a:avLst/>
          </a:prstGeom>
        </p:spPr>
        <p:txBody>
          <a:bodyPr wrap="square">
            <a:spAutoFit/>
          </a:bodyPr>
          <a:lstStyle/>
          <a:p>
            <a:r>
              <a:rPr lang="en-US" dirty="0" smtClean="0"/>
              <a:t>Example :</a:t>
            </a:r>
          </a:p>
          <a:p>
            <a:endParaRPr lang="en-US" dirty="0"/>
          </a:p>
          <a:p>
            <a:r>
              <a:rPr lang="en-US" dirty="0">
                <a:solidFill>
                  <a:srgbClr val="FF0000"/>
                </a:solidFill>
              </a:rPr>
              <a:t>11	10	8	</a:t>
            </a:r>
          </a:p>
          <a:p>
            <a:r>
              <a:rPr lang="en-US" dirty="0">
                <a:solidFill>
                  <a:srgbClr val="FF0000"/>
                </a:solidFill>
              </a:rPr>
              <a:t>14	7	10	</a:t>
            </a:r>
          </a:p>
          <a:p>
            <a:r>
              <a:rPr lang="en-US" dirty="0">
                <a:solidFill>
                  <a:srgbClr val="FF0000"/>
                </a:solidFill>
              </a:rPr>
              <a:t>12	11	10</a:t>
            </a:r>
            <a:r>
              <a:rPr lang="en-US" dirty="0"/>
              <a:t>	</a:t>
            </a:r>
          </a:p>
        </p:txBody>
      </p:sp>
    </p:spTree>
    <p:extLst>
      <p:ext uri="{BB962C8B-B14F-4D97-AF65-F5344CB8AC3E}">
        <p14:creationId xmlns:p14="http://schemas.microsoft.com/office/powerpoint/2010/main" val="6089218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887541" cy="5279245"/>
          </a:xfrm>
        </p:spPr>
        <p:txBody>
          <a:bodyPr/>
          <a:lstStyle/>
          <a:p>
            <a:pPr marL="0" indent="0">
              <a:buNone/>
            </a:pPr>
            <a:r>
              <a:rPr lang="en-US" sz="2400" dirty="0" smtClean="0">
                <a:solidFill>
                  <a:srgbClr val="002060"/>
                </a:solidFill>
              </a:rPr>
              <a:t>Robin wants to get a mirror image of a given matrix. Help him solve his problem by writing a java program to enter a matrix of any size and display the mirror image of the matrix.</a:t>
            </a:r>
          </a:p>
          <a:p>
            <a:pPr marL="0" indent="0">
              <a:buNone/>
            </a:pPr>
            <a:endParaRPr lang="en-US" sz="2400" b="1" dirty="0" smtClean="0">
              <a:solidFill>
                <a:srgbClr val="002060"/>
              </a:solidFill>
            </a:endParaRPr>
          </a:p>
          <a:p>
            <a:pPr marL="0" indent="0">
              <a:buNone/>
            </a:pPr>
            <a:endParaRPr lang="en-US" sz="2800" b="1" dirty="0" smtClean="0">
              <a:solidFill>
                <a:srgbClr val="C00000"/>
              </a:solidFill>
            </a:endParaRPr>
          </a:p>
          <a:p>
            <a:pPr marL="263942" lvl="1" indent="0">
              <a:buNone/>
            </a:pPr>
            <a:r>
              <a:rPr lang="en-IN" sz="2862" b="1" dirty="0" smtClean="0">
                <a:solidFill>
                  <a:srgbClr val="0070C0"/>
                </a:solidFill>
              </a:rPr>
              <a:t>Solution </a:t>
            </a:r>
            <a:r>
              <a:rPr lang="en-IN" sz="2862" b="1" dirty="0">
                <a:solidFill>
                  <a:srgbClr val="0070C0"/>
                </a:solidFill>
              </a:rPr>
              <a:t>: </a:t>
            </a:r>
            <a:r>
              <a:rPr lang="en-IN" sz="2862" b="1" dirty="0" smtClean="0">
                <a:solidFill>
                  <a:srgbClr val="0070C0"/>
                </a:solidFill>
              </a:rPr>
              <a:t>Create two dimensional array to store the values of n*n matrix and using nested for loop and using nested for loop find out the mirror image of the matrix and display in the given format</a:t>
            </a:r>
            <a:endParaRPr lang="en-US" sz="2400" b="1" dirty="0" smtClean="0">
              <a:solidFill>
                <a:srgbClr val="C00000"/>
              </a:solidFill>
            </a:endParaRPr>
          </a:p>
          <a:p>
            <a:pPr marL="2375474" lvl="5"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smtClean="0"/>
              <a:t>Exercise -40 (Mirror Matrix)</a:t>
            </a:r>
            <a:endParaRPr lang="en-IN" sz="3600" dirty="0"/>
          </a:p>
        </p:txBody>
      </p:sp>
      <p:sp>
        <p:nvSpPr>
          <p:cNvPr id="5" name="Rectangle 4"/>
          <p:cNvSpPr/>
          <p:nvPr/>
        </p:nvSpPr>
        <p:spPr>
          <a:xfrm>
            <a:off x="8259763" y="1139824"/>
            <a:ext cx="4724400" cy="6124754"/>
          </a:xfrm>
          <a:prstGeom prst="rect">
            <a:avLst/>
          </a:prstGeom>
        </p:spPr>
        <p:txBody>
          <a:bodyPr wrap="square">
            <a:spAutoFit/>
          </a:bodyPr>
          <a:lstStyle/>
          <a:p>
            <a:r>
              <a:rPr lang="en-US" sz="2800" dirty="0">
                <a:solidFill>
                  <a:srgbClr val="000000"/>
                </a:solidFill>
                <a:latin typeface="Courier New" panose="02070309020205020404" pitchFamily="49" charset="0"/>
              </a:rPr>
              <a:t>*********************</a:t>
            </a:r>
          </a:p>
          <a:p>
            <a:r>
              <a:rPr lang="en-US" sz="2800" dirty="0">
                <a:solidFill>
                  <a:srgbClr val="000000"/>
                </a:solidFill>
                <a:latin typeface="Courier New" panose="02070309020205020404" pitchFamily="49" charset="0"/>
              </a:rPr>
              <a:t>The original matrix:</a:t>
            </a:r>
          </a:p>
          <a:p>
            <a:r>
              <a:rPr lang="en-US" sz="2800" dirty="0">
                <a:solidFill>
                  <a:srgbClr val="000000"/>
                </a:solidFill>
                <a:latin typeface="Courier New" panose="02070309020205020404" pitchFamily="49" charset="0"/>
              </a:rPr>
              <a:t>*********************</a:t>
            </a:r>
          </a:p>
          <a:p>
            <a:r>
              <a:rPr lang="en-US" sz="2800" b="1" dirty="0">
                <a:solidFill>
                  <a:srgbClr val="FF0000"/>
                </a:solidFill>
                <a:latin typeface="Courier New" panose="02070309020205020404" pitchFamily="49" charset="0"/>
              </a:rPr>
              <a:t>5   6   7   8   </a:t>
            </a:r>
          </a:p>
          <a:p>
            <a:r>
              <a:rPr lang="en-US" sz="2800" b="1" dirty="0">
                <a:solidFill>
                  <a:srgbClr val="FF0000"/>
                </a:solidFill>
                <a:latin typeface="Courier New" panose="02070309020205020404" pitchFamily="49" charset="0"/>
              </a:rPr>
              <a:t>6   4   7   6   </a:t>
            </a:r>
          </a:p>
          <a:p>
            <a:r>
              <a:rPr lang="en-US" sz="2800" b="1" dirty="0">
                <a:solidFill>
                  <a:srgbClr val="FF0000"/>
                </a:solidFill>
                <a:latin typeface="Courier New" panose="02070309020205020404" pitchFamily="49" charset="0"/>
              </a:rPr>
              <a:t>4   7   5   4   </a:t>
            </a:r>
          </a:p>
          <a:p>
            <a:r>
              <a:rPr lang="en-US" sz="2800" b="1" dirty="0">
                <a:solidFill>
                  <a:srgbClr val="FF0000"/>
                </a:solidFill>
                <a:latin typeface="Courier New" panose="02070309020205020404" pitchFamily="49" charset="0"/>
              </a:rPr>
              <a:t>7   4   7   4   </a:t>
            </a:r>
          </a:p>
          <a:p>
            <a:r>
              <a:rPr lang="en-US" sz="2800" dirty="0">
                <a:solidFill>
                  <a:srgbClr val="000000"/>
                </a:solidFill>
                <a:latin typeface="Courier New" panose="02070309020205020404" pitchFamily="49" charset="0"/>
              </a:rPr>
              <a:t>*********************</a:t>
            </a:r>
          </a:p>
          <a:p>
            <a:r>
              <a:rPr lang="en-US" sz="2800" dirty="0">
                <a:solidFill>
                  <a:srgbClr val="000000"/>
                </a:solidFill>
                <a:latin typeface="Courier New" panose="02070309020205020404" pitchFamily="49" charset="0"/>
              </a:rPr>
              <a:t>The Mirror Image:</a:t>
            </a:r>
          </a:p>
          <a:p>
            <a:r>
              <a:rPr lang="en-US" sz="2800" dirty="0">
                <a:solidFill>
                  <a:srgbClr val="000000"/>
                </a:solidFill>
                <a:latin typeface="Courier New" panose="02070309020205020404" pitchFamily="49" charset="0"/>
              </a:rPr>
              <a:t>*********************</a:t>
            </a:r>
          </a:p>
          <a:p>
            <a:r>
              <a:rPr lang="en-US" sz="2800" b="1" dirty="0">
                <a:solidFill>
                  <a:srgbClr val="FF0000"/>
                </a:solidFill>
                <a:latin typeface="Courier New" panose="02070309020205020404" pitchFamily="49" charset="0"/>
              </a:rPr>
              <a:t>8   7   6   5   </a:t>
            </a:r>
          </a:p>
          <a:p>
            <a:r>
              <a:rPr lang="en-US" sz="2800" b="1" dirty="0">
                <a:solidFill>
                  <a:srgbClr val="FF0000"/>
                </a:solidFill>
                <a:latin typeface="Courier New" panose="02070309020205020404" pitchFamily="49" charset="0"/>
              </a:rPr>
              <a:t>6   7   4   6   </a:t>
            </a:r>
          </a:p>
          <a:p>
            <a:r>
              <a:rPr lang="en-US" sz="2800" b="1" dirty="0">
                <a:solidFill>
                  <a:srgbClr val="FF0000"/>
                </a:solidFill>
                <a:latin typeface="Courier New" panose="02070309020205020404" pitchFamily="49" charset="0"/>
              </a:rPr>
              <a:t>4   5   7   4   </a:t>
            </a:r>
          </a:p>
          <a:p>
            <a:r>
              <a:rPr lang="en-US" sz="2800" b="1" dirty="0">
                <a:solidFill>
                  <a:srgbClr val="FF0000"/>
                </a:solidFill>
                <a:latin typeface="Courier New" panose="02070309020205020404" pitchFamily="49" charset="0"/>
              </a:rPr>
              <a:t>4   7   4   7   </a:t>
            </a:r>
          </a:p>
        </p:txBody>
      </p:sp>
    </p:spTree>
    <p:extLst>
      <p:ext uri="{BB962C8B-B14F-4D97-AF65-F5344CB8AC3E}">
        <p14:creationId xmlns:p14="http://schemas.microsoft.com/office/powerpoint/2010/main" val="849780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1444625"/>
            <a:ext cx="12268522" cy="5279245"/>
          </a:xfrm>
        </p:spPr>
        <p:txBody>
          <a:bodyPr/>
          <a:lstStyle/>
          <a:p>
            <a:pPr marL="0" indent="0">
              <a:buNone/>
            </a:pPr>
            <a:r>
              <a:rPr lang="en-IN" sz="2400" dirty="0" smtClean="0"/>
              <a:t>      </a:t>
            </a:r>
            <a:r>
              <a:rPr lang="en-IN" sz="2400" dirty="0" smtClean="0">
                <a:solidFill>
                  <a:srgbClr val="002060"/>
                </a:solidFill>
              </a:rPr>
              <a:t>Delhi </a:t>
            </a:r>
            <a:r>
              <a:rPr lang="en-IN" sz="2400" dirty="0">
                <a:solidFill>
                  <a:srgbClr val="002060"/>
                </a:solidFill>
              </a:rPr>
              <a:t>government has introduced a rule to avoid traffic congestion on roads.</a:t>
            </a:r>
            <a:endParaRPr lang="en-US" sz="2400" dirty="0">
              <a:solidFill>
                <a:srgbClr val="002060"/>
              </a:solidFill>
            </a:endParaRPr>
          </a:p>
          <a:p>
            <a:pPr marL="0" indent="0">
              <a:buNone/>
            </a:pPr>
            <a:r>
              <a:rPr lang="en-IN" sz="2400" dirty="0">
                <a:solidFill>
                  <a:srgbClr val="002060"/>
                </a:solidFill>
              </a:rPr>
              <a:t>The rule governs the cars plying on the roads on any given </a:t>
            </a:r>
            <a:r>
              <a:rPr lang="en-IN" sz="2400" dirty="0" smtClean="0">
                <a:solidFill>
                  <a:srgbClr val="002060"/>
                </a:solidFill>
              </a:rPr>
              <a:t>day depending </a:t>
            </a:r>
            <a:r>
              <a:rPr lang="en-IN" sz="2400" dirty="0">
                <a:solidFill>
                  <a:srgbClr val="002060"/>
                </a:solidFill>
              </a:rPr>
              <a:t>on the current day of </a:t>
            </a:r>
            <a:r>
              <a:rPr lang="en-IN" sz="2400" dirty="0" smtClean="0">
                <a:solidFill>
                  <a:srgbClr val="002060"/>
                </a:solidFill>
              </a:rPr>
              <a:t>the month.</a:t>
            </a:r>
            <a:endParaRPr lang="en-US" sz="2400" dirty="0">
              <a:solidFill>
                <a:srgbClr val="002060"/>
              </a:solidFill>
            </a:endParaRPr>
          </a:p>
          <a:p>
            <a:pPr marL="0" indent="0">
              <a:buNone/>
            </a:pPr>
            <a:r>
              <a:rPr lang="en-IN" sz="2400" dirty="0">
                <a:solidFill>
                  <a:srgbClr val="002060"/>
                </a:solidFill>
              </a:rPr>
              <a:t>Cars with even registration numbers can ply if the current day is even, else it would be cars with odd registration numbers</a:t>
            </a:r>
            <a:r>
              <a:rPr lang="en-IN" sz="2400" dirty="0" smtClean="0">
                <a:solidFill>
                  <a:srgbClr val="002060"/>
                </a:solidFill>
              </a:rPr>
              <a:t>.</a:t>
            </a:r>
          </a:p>
          <a:p>
            <a:pPr marL="0" indent="0">
              <a:buNone/>
            </a:pPr>
            <a:endParaRPr lang="en-US" sz="2400" dirty="0">
              <a:solidFill>
                <a:srgbClr val="002060"/>
              </a:solidFill>
            </a:endParaRPr>
          </a:p>
          <a:p>
            <a:pPr marL="0" indent="0">
              <a:buNone/>
            </a:pPr>
            <a:r>
              <a:rPr lang="en-IN" sz="2400" dirty="0">
                <a:solidFill>
                  <a:srgbClr val="002060"/>
                </a:solidFill>
              </a:rPr>
              <a:t>Added to this the Digital message board should display either of the following messages depending on the day of the </a:t>
            </a:r>
            <a:r>
              <a:rPr lang="en-IN" sz="2400" dirty="0" smtClean="0">
                <a:solidFill>
                  <a:srgbClr val="002060"/>
                </a:solidFill>
              </a:rPr>
              <a:t>month, </a:t>
            </a:r>
            <a:r>
              <a:rPr lang="en-IN" sz="2400" dirty="0">
                <a:solidFill>
                  <a:srgbClr val="002060"/>
                </a:solidFill>
              </a:rPr>
              <a:t>' Cars with Odd registration numbers are permitted today' or 'Cars with Even registration numbers are permitted </a:t>
            </a:r>
            <a:r>
              <a:rPr lang="en-IN" sz="2400" dirty="0" smtClean="0">
                <a:solidFill>
                  <a:srgbClr val="002060"/>
                </a:solidFill>
              </a:rPr>
              <a:t>today‘.</a:t>
            </a:r>
          </a:p>
          <a:p>
            <a:pPr marL="0" indent="0">
              <a:buNone/>
            </a:pPr>
            <a:r>
              <a:rPr lang="en-IN" sz="2400" dirty="0" smtClean="0">
                <a:solidFill>
                  <a:srgbClr val="002060"/>
                </a:solidFill>
              </a:rPr>
              <a:t>Date  value should be between 1 to 31 . Or else should show error message  “Invalid Input”</a:t>
            </a:r>
            <a:endParaRPr lang="en-IN" sz="2400" dirty="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Solution : Write </a:t>
            </a:r>
            <a:r>
              <a:rPr lang="en-IN" sz="2400" b="1" dirty="0">
                <a:solidFill>
                  <a:srgbClr val="C00000"/>
                </a:solidFill>
              </a:rPr>
              <a:t>a </a:t>
            </a:r>
            <a:r>
              <a:rPr lang="en-IN" sz="2400" b="1" dirty="0" smtClean="0">
                <a:solidFill>
                  <a:srgbClr val="C00000"/>
                </a:solidFill>
              </a:rPr>
              <a:t>program to accept the day value as input and display appropriate message as output based on the day  .</a:t>
            </a:r>
          </a:p>
          <a:p>
            <a:pPr marL="0" indent="0">
              <a:buNone/>
            </a:pP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610221" y="454025"/>
            <a:ext cx="9284632" cy="426996"/>
          </a:xfrm>
        </p:spPr>
        <p:txBody>
          <a:bodyPr/>
          <a:lstStyle/>
          <a:p>
            <a:r>
              <a:rPr lang="en-IN" sz="3600" dirty="0" smtClean="0"/>
              <a:t>Exercise -2 ( Traffic Congestion- Even Odd rule )</a:t>
            </a:r>
            <a:endParaRPr lang="en-IN" sz="3600" dirty="0"/>
          </a:p>
        </p:txBody>
      </p:sp>
    </p:spTree>
    <p:extLst>
      <p:ext uri="{BB962C8B-B14F-4D97-AF65-F5344CB8AC3E}">
        <p14:creationId xmlns:p14="http://schemas.microsoft.com/office/powerpoint/2010/main" val="4140813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887541" cy="5279245"/>
          </a:xfrm>
        </p:spPr>
        <p:txBody>
          <a:bodyPr/>
          <a:lstStyle/>
          <a:p>
            <a:pPr marL="0" indent="0">
              <a:buNone/>
            </a:pPr>
            <a:r>
              <a:rPr lang="en-US" sz="2400" dirty="0" smtClean="0">
                <a:solidFill>
                  <a:srgbClr val="002060"/>
                </a:solidFill>
              </a:rPr>
              <a:t>Vinod wants to create a playing card game application in which he wants to arrange the deck of cards as a stack in which he can only insert a card at the top of the deck or can remove the card only from the top of the deck. Help him create a stack to push and pop cards into his deck. </a:t>
            </a:r>
          </a:p>
          <a:p>
            <a:pPr marL="0" indent="0">
              <a:buNone/>
            </a:pPr>
            <a:endParaRPr lang="en-US" sz="2400" b="1" dirty="0" smtClean="0">
              <a:solidFill>
                <a:srgbClr val="002060"/>
              </a:solidFill>
            </a:endParaRPr>
          </a:p>
          <a:p>
            <a:pPr marL="263942" lvl="1" indent="0">
              <a:buNone/>
            </a:pPr>
            <a:r>
              <a:rPr lang="en-IN" sz="2400" b="1" dirty="0" smtClean="0">
                <a:solidFill>
                  <a:srgbClr val="0070C0"/>
                </a:solidFill>
              </a:rPr>
              <a:t>Solution :Create a stack with push and pop methods , The elements should be stored in an array with a fixed maximum stack size of 5 elements. Push 5 elements and pop all the elements . Should  allow pop only from top.</a:t>
            </a: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-41 (Stack Implementation)</a:t>
            </a:r>
            <a:endParaRPr lang="en-IN" sz="3600" dirty="0"/>
          </a:p>
        </p:txBody>
      </p:sp>
      <p:sp>
        <p:nvSpPr>
          <p:cNvPr id="5" name="Rectangle 4"/>
          <p:cNvSpPr/>
          <p:nvPr/>
        </p:nvSpPr>
        <p:spPr>
          <a:xfrm>
            <a:off x="8259762" y="1139824"/>
            <a:ext cx="5410199" cy="6555641"/>
          </a:xfrm>
          <a:prstGeom prst="rect">
            <a:avLst/>
          </a:prstGeom>
        </p:spPr>
        <p:txBody>
          <a:bodyPr wrap="square">
            <a:spAutoFit/>
          </a:bodyPr>
          <a:lstStyle/>
          <a:p>
            <a:r>
              <a:rPr lang="en-US" sz="2800" dirty="0" smtClean="0"/>
              <a:t>Elements Pushed into Stack</a:t>
            </a:r>
          </a:p>
          <a:p>
            <a:r>
              <a:rPr lang="en-US" sz="2800" dirty="0" smtClean="0"/>
              <a:t>---------------------------------</a:t>
            </a:r>
            <a:endParaRPr lang="en-US" sz="2800" dirty="0"/>
          </a:p>
          <a:p>
            <a:r>
              <a:rPr lang="en-US" sz="2800" dirty="0">
                <a:solidFill>
                  <a:srgbClr val="FF0000"/>
                </a:solidFill>
              </a:rPr>
              <a:t>2</a:t>
            </a:r>
          </a:p>
          <a:p>
            <a:r>
              <a:rPr lang="en-US" sz="2800" dirty="0">
                <a:solidFill>
                  <a:srgbClr val="FF0000"/>
                </a:solidFill>
              </a:rPr>
              <a:t>5</a:t>
            </a:r>
          </a:p>
          <a:p>
            <a:r>
              <a:rPr lang="en-US" sz="2800" dirty="0">
                <a:solidFill>
                  <a:srgbClr val="FF0000"/>
                </a:solidFill>
              </a:rPr>
              <a:t>7</a:t>
            </a:r>
          </a:p>
          <a:p>
            <a:r>
              <a:rPr lang="en-US" sz="2800" dirty="0">
                <a:solidFill>
                  <a:srgbClr val="FF0000"/>
                </a:solidFill>
              </a:rPr>
              <a:t>8</a:t>
            </a:r>
          </a:p>
          <a:p>
            <a:r>
              <a:rPr lang="en-US" sz="2800" dirty="0" smtClean="0">
                <a:solidFill>
                  <a:srgbClr val="FF0000"/>
                </a:solidFill>
              </a:rPr>
              <a:t>3</a:t>
            </a:r>
          </a:p>
          <a:p>
            <a:r>
              <a:rPr lang="en-US" sz="2800" dirty="0" smtClean="0"/>
              <a:t>Elements Popped from stack</a:t>
            </a:r>
            <a:endParaRPr lang="en-US" sz="2800" dirty="0"/>
          </a:p>
          <a:p>
            <a:r>
              <a:rPr lang="en-US" sz="2800" dirty="0" smtClean="0"/>
              <a:t>----------------------------------</a:t>
            </a:r>
            <a:endParaRPr lang="en-US" sz="2800" dirty="0"/>
          </a:p>
          <a:p>
            <a:r>
              <a:rPr lang="en-US" sz="2800" dirty="0">
                <a:solidFill>
                  <a:srgbClr val="FF0000"/>
                </a:solidFill>
              </a:rPr>
              <a:t>Item popped is:3</a:t>
            </a:r>
          </a:p>
          <a:p>
            <a:r>
              <a:rPr lang="en-US" sz="2800" dirty="0">
                <a:solidFill>
                  <a:srgbClr val="FF0000"/>
                </a:solidFill>
              </a:rPr>
              <a:t>Item popped is:8</a:t>
            </a:r>
          </a:p>
          <a:p>
            <a:r>
              <a:rPr lang="en-US" sz="2800" dirty="0">
                <a:solidFill>
                  <a:srgbClr val="FF0000"/>
                </a:solidFill>
              </a:rPr>
              <a:t>Item popped is:7</a:t>
            </a:r>
          </a:p>
          <a:p>
            <a:r>
              <a:rPr lang="en-US" sz="2800" dirty="0">
                <a:solidFill>
                  <a:srgbClr val="FF0000"/>
                </a:solidFill>
              </a:rPr>
              <a:t>Item popped is:5</a:t>
            </a:r>
          </a:p>
          <a:p>
            <a:r>
              <a:rPr lang="en-US" sz="2800" dirty="0">
                <a:solidFill>
                  <a:srgbClr val="FF0000"/>
                </a:solidFill>
              </a:rPr>
              <a:t>Item popped is:2</a:t>
            </a:r>
          </a:p>
          <a:p>
            <a:endParaRPr lang="en-US" sz="2800" b="1" dirty="0">
              <a:solidFill>
                <a:srgbClr val="FF0000"/>
              </a:solidFill>
              <a:latin typeface="Courier New" panose="02070309020205020404" pitchFamily="49" charset="0"/>
            </a:endParaRPr>
          </a:p>
        </p:txBody>
      </p:sp>
    </p:spTree>
    <p:extLst>
      <p:ext uri="{BB962C8B-B14F-4D97-AF65-F5344CB8AC3E}">
        <p14:creationId xmlns:p14="http://schemas.microsoft.com/office/powerpoint/2010/main" val="3802005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277941" cy="5279245"/>
          </a:xfrm>
        </p:spPr>
        <p:txBody>
          <a:bodyPr/>
          <a:lstStyle/>
          <a:p>
            <a:pPr marL="0" indent="0">
              <a:buNone/>
            </a:pPr>
            <a:r>
              <a:rPr lang="en-US" sz="2400" dirty="0" smtClean="0">
                <a:solidFill>
                  <a:srgbClr val="002060"/>
                </a:solidFill>
              </a:rPr>
              <a:t>Rajiv has to solve a problem to find out all possible combinations of alphabets of a given string. Help him write a java program to enter a string as input and display all permutations of the string.</a:t>
            </a:r>
          </a:p>
          <a:p>
            <a:pPr marL="263942" lvl="1" indent="0">
              <a:buNone/>
            </a:pPr>
            <a:endParaRPr lang="en-US" sz="2400" dirty="0">
              <a:solidFill>
                <a:srgbClr val="002060"/>
              </a:solidFill>
            </a:endParaRPr>
          </a:p>
          <a:p>
            <a:pPr marL="263942" lvl="1" indent="0">
              <a:buNone/>
            </a:pPr>
            <a:r>
              <a:rPr lang="en-IN" sz="2400" b="1" dirty="0" smtClean="0">
                <a:solidFill>
                  <a:srgbClr val="0070C0"/>
                </a:solidFill>
              </a:rPr>
              <a:t>Solution :</a:t>
            </a:r>
            <a:r>
              <a:rPr lang="en-US" sz="2400" b="1" dirty="0" smtClean="0">
                <a:solidFill>
                  <a:srgbClr val="0070C0"/>
                </a:solidFill>
              </a:rPr>
              <a:t> </a:t>
            </a:r>
            <a:r>
              <a:rPr lang="en-US" sz="2400" b="1" dirty="0">
                <a:solidFill>
                  <a:srgbClr val="0070C0"/>
                </a:solidFill>
              </a:rPr>
              <a:t>we can write a recursive function call to return the permutations and then another function call to insert the first characters to get the complete list of permutations</a:t>
            </a:r>
            <a:r>
              <a:rPr lang="en-US" sz="2400" b="1" dirty="0" smtClean="0">
                <a:solidFill>
                  <a:srgbClr val="0070C0"/>
                </a:solidFill>
              </a:rPr>
              <a:t>.</a:t>
            </a:r>
          </a:p>
          <a:p>
            <a:pPr marL="263942" lvl="1" indent="0">
              <a:buNone/>
            </a:pPr>
            <a:endParaRPr lang="en-US" sz="2400" b="1" dirty="0" smtClean="0">
              <a:solidFill>
                <a:srgbClr val="0070C0"/>
              </a:solidFill>
            </a:endParaRP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-42 (Permutation of String)</a:t>
            </a:r>
            <a:endParaRPr lang="en-IN" sz="3600" dirty="0"/>
          </a:p>
        </p:txBody>
      </p:sp>
      <p:sp>
        <p:nvSpPr>
          <p:cNvPr id="5" name="Rectangle 4"/>
          <p:cNvSpPr/>
          <p:nvPr/>
        </p:nvSpPr>
        <p:spPr>
          <a:xfrm>
            <a:off x="8869363" y="2011942"/>
            <a:ext cx="3200400" cy="4154984"/>
          </a:xfrm>
          <a:prstGeom prst="rect">
            <a:avLst/>
          </a:prstGeom>
        </p:spPr>
        <p:txBody>
          <a:bodyPr wrap="square">
            <a:spAutoFit/>
          </a:bodyPr>
          <a:lstStyle/>
          <a:p>
            <a:r>
              <a:rPr lang="en-US" sz="2400" b="1" dirty="0" smtClean="0"/>
              <a:t>INPUT : </a:t>
            </a:r>
          </a:p>
          <a:p>
            <a:r>
              <a:rPr lang="en-US" sz="2400" dirty="0" smtClean="0">
                <a:solidFill>
                  <a:srgbClr val="FF0000"/>
                </a:solidFill>
              </a:rPr>
              <a:t>CAT</a:t>
            </a:r>
          </a:p>
          <a:p>
            <a:endParaRPr lang="en-US" sz="2400" dirty="0"/>
          </a:p>
          <a:p>
            <a:r>
              <a:rPr lang="en-US" sz="2400" b="1" dirty="0" smtClean="0"/>
              <a:t>OUTPUT </a:t>
            </a:r>
            <a:r>
              <a:rPr lang="en-US" sz="2400" dirty="0" smtClean="0"/>
              <a:t>:</a:t>
            </a:r>
          </a:p>
          <a:p>
            <a:r>
              <a:rPr lang="en-US" sz="2400" dirty="0" smtClean="0">
                <a:solidFill>
                  <a:srgbClr val="FF0000"/>
                </a:solidFill>
              </a:rPr>
              <a:t> </a:t>
            </a:r>
            <a:endParaRPr lang="en-US" sz="2400" dirty="0">
              <a:solidFill>
                <a:srgbClr val="FF0000"/>
              </a:solidFill>
            </a:endParaRPr>
          </a:p>
          <a:p>
            <a:r>
              <a:rPr lang="en-US" sz="2400" dirty="0">
                <a:solidFill>
                  <a:srgbClr val="FF0000"/>
                </a:solidFill>
              </a:rPr>
              <a:t>ATC</a:t>
            </a:r>
          </a:p>
          <a:p>
            <a:r>
              <a:rPr lang="en-US" sz="2400" dirty="0">
                <a:solidFill>
                  <a:srgbClr val="FF0000"/>
                </a:solidFill>
              </a:rPr>
              <a:t>CTA</a:t>
            </a:r>
          </a:p>
          <a:p>
            <a:r>
              <a:rPr lang="en-US" sz="2400" dirty="0">
                <a:solidFill>
                  <a:srgbClr val="FF0000"/>
                </a:solidFill>
              </a:rPr>
              <a:t>ACT</a:t>
            </a:r>
          </a:p>
          <a:p>
            <a:r>
              <a:rPr lang="en-US" sz="2400" dirty="0">
                <a:solidFill>
                  <a:srgbClr val="FF0000"/>
                </a:solidFill>
              </a:rPr>
              <a:t>TCA</a:t>
            </a:r>
          </a:p>
          <a:p>
            <a:r>
              <a:rPr lang="en-US" sz="2400" dirty="0">
                <a:solidFill>
                  <a:srgbClr val="FF0000"/>
                </a:solidFill>
              </a:rPr>
              <a:t>CAT</a:t>
            </a:r>
          </a:p>
          <a:p>
            <a:r>
              <a:rPr lang="en-US" sz="2400" dirty="0">
                <a:solidFill>
                  <a:srgbClr val="FF0000"/>
                </a:solidFill>
              </a:rPr>
              <a:t>TAC</a:t>
            </a:r>
          </a:p>
        </p:txBody>
      </p:sp>
    </p:spTree>
    <p:extLst>
      <p:ext uri="{BB962C8B-B14F-4D97-AF65-F5344CB8AC3E}">
        <p14:creationId xmlns:p14="http://schemas.microsoft.com/office/powerpoint/2010/main" val="6131689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277941" cy="5279245"/>
          </a:xfrm>
        </p:spPr>
        <p:txBody>
          <a:bodyPr/>
          <a:lstStyle/>
          <a:p>
            <a:pPr marL="0" indent="0">
              <a:buNone/>
            </a:pPr>
            <a:r>
              <a:rPr lang="en-US" sz="2400" dirty="0" smtClean="0">
                <a:solidFill>
                  <a:srgbClr val="002060"/>
                </a:solidFill>
              </a:rPr>
              <a:t>Rohan wants to break a sentence into words and then sort the words in ascending order .Find a solution to his problem by writing a java program which inputs a sentence and outputs the words in ascending order.</a:t>
            </a:r>
          </a:p>
          <a:p>
            <a:pPr marL="263942" lvl="1" indent="0">
              <a:buNone/>
            </a:pPr>
            <a:endParaRPr lang="en-US" sz="2400" dirty="0">
              <a:solidFill>
                <a:srgbClr val="002060"/>
              </a:solidFill>
            </a:endParaRPr>
          </a:p>
          <a:p>
            <a:pPr marL="263942" lvl="1" indent="0">
              <a:buNone/>
            </a:pPr>
            <a:r>
              <a:rPr lang="en-IN" sz="2400" b="1" dirty="0" smtClean="0">
                <a:solidFill>
                  <a:srgbClr val="0070C0"/>
                </a:solidFill>
              </a:rPr>
              <a:t>Solution :</a:t>
            </a:r>
            <a:r>
              <a:rPr lang="en-US" sz="2400" b="1" dirty="0" smtClean="0">
                <a:solidFill>
                  <a:srgbClr val="0070C0"/>
                </a:solidFill>
              </a:rPr>
              <a:t> Use split() method to break the sentence into words . Use </a:t>
            </a:r>
            <a:r>
              <a:rPr lang="en-US" sz="2400" b="1" dirty="0" err="1" smtClean="0">
                <a:solidFill>
                  <a:srgbClr val="0070C0"/>
                </a:solidFill>
              </a:rPr>
              <a:t>Arrays.sort</a:t>
            </a:r>
            <a:r>
              <a:rPr lang="en-US" sz="2400" b="1" dirty="0" smtClean="0">
                <a:solidFill>
                  <a:srgbClr val="0070C0"/>
                </a:solidFill>
              </a:rPr>
              <a:t>() to sort the array of strings and display in ascending order</a:t>
            </a:r>
          </a:p>
          <a:p>
            <a:pPr marL="263942" lvl="1" indent="0">
              <a:buNone/>
            </a:pPr>
            <a:r>
              <a:rPr lang="en-US" sz="2400" b="1" dirty="0" smtClean="0">
                <a:solidFill>
                  <a:srgbClr val="0070C0"/>
                </a:solidFill>
              </a:rPr>
              <a:t>Use </a:t>
            </a:r>
            <a:r>
              <a:rPr lang="en-US" sz="2400" b="1" dirty="0" err="1" smtClean="0">
                <a:solidFill>
                  <a:srgbClr val="0070C0"/>
                </a:solidFill>
              </a:rPr>
              <a:t>BufferedReader</a:t>
            </a:r>
            <a:r>
              <a:rPr lang="en-US" sz="2400" b="1" dirty="0" smtClean="0">
                <a:solidFill>
                  <a:srgbClr val="0070C0"/>
                </a:solidFill>
              </a:rPr>
              <a:t> to read a line from user. </a:t>
            </a:r>
          </a:p>
          <a:p>
            <a:pPr marL="263942" lvl="1" indent="0">
              <a:buNone/>
            </a:pPr>
            <a:endParaRPr lang="en-US" sz="2400" b="1" dirty="0" smtClean="0">
              <a:solidFill>
                <a:srgbClr val="0070C0"/>
              </a:solidFill>
            </a:endParaRP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-43 (Sort Words of </a:t>
            </a:r>
            <a:r>
              <a:rPr lang="en-IN" sz="3600" dirty="0" err="1" smtClean="0"/>
              <a:t>Sentense</a:t>
            </a:r>
            <a:r>
              <a:rPr lang="en-IN" sz="3600" dirty="0" smtClean="0"/>
              <a:t>)</a:t>
            </a:r>
            <a:endParaRPr lang="en-IN" sz="3600" dirty="0"/>
          </a:p>
        </p:txBody>
      </p:sp>
      <p:sp>
        <p:nvSpPr>
          <p:cNvPr id="5" name="Rectangle 4"/>
          <p:cNvSpPr/>
          <p:nvPr/>
        </p:nvSpPr>
        <p:spPr>
          <a:xfrm>
            <a:off x="8183562" y="2011941"/>
            <a:ext cx="5105399" cy="3046988"/>
          </a:xfrm>
          <a:prstGeom prst="rect">
            <a:avLst/>
          </a:prstGeom>
        </p:spPr>
        <p:txBody>
          <a:bodyPr wrap="square">
            <a:spAutoFit/>
          </a:bodyPr>
          <a:lstStyle/>
          <a:p>
            <a:r>
              <a:rPr lang="en-US" sz="2400" dirty="0" smtClean="0"/>
              <a:t>INPUT</a:t>
            </a:r>
          </a:p>
          <a:p>
            <a:r>
              <a:rPr lang="en-US" sz="2400" dirty="0" smtClean="0">
                <a:solidFill>
                  <a:srgbClr val="FF0000"/>
                </a:solidFill>
              </a:rPr>
              <a:t>java </a:t>
            </a:r>
            <a:r>
              <a:rPr lang="en-US" sz="2400" dirty="0">
                <a:solidFill>
                  <a:srgbClr val="FF0000"/>
                </a:solidFill>
              </a:rPr>
              <a:t>is </a:t>
            </a:r>
            <a:r>
              <a:rPr lang="en-US" sz="2400" dirty="0" smtClean="0">
                <a:solidFill>
                  <a:srgbClr val="FF0000"/>
                </a:solidFill>
              </a:rPr>
              <a:t>beautiful language</a:t>
            </a:r>
          </a:p>
          <a:p>
            <a:endParaRPr lang="en-US" sz="2400" dirty="0" smtClean="0"/>
          </a:p>
          <a:p>
            <a:r>
              <a:rPr lang="en-US" sz="2400" dirty="0" smtClean="0"/>
              <a:t>OUTPUT</a:t>
            </a:r>
            <a:endParaRPr lang="en-US" sz="2400" dirty="0"/>
          </a:p>
          <a:p>
            <a:r>
              <a:rPr lang="en-US" sz="2400" dirty="0">
                <a:solidFill>
                  <a:srgbClr val="FF0000"/>
                </a:solidFill>
              </a:rPr>
              <a:t>beautiful</a:t>
            </a:r>
          </a:p>
          <a:p>
            <a:r>
              <a:rPr lang="en-US" sz="2400" dirty="0">
                <a:solidFill>
                  <a:srgbClr val="FF0000"/>
                </a:solidFill>
              </a:rPr>
              <a:t>is</a:t>
            </a:r>
          </a:p>
          <a:p>
            <a:r>
              <a:rPr lang="en-US" sz="2400" dirty="0">
                <a:solidFill>
                  <a:srgbClr val="FF0000"/>
                </a:solidFill>
              </a:rPr>
              <a:t>java</a:t>
            </a:r>
          </a:p>
          <a:p>
            <a:r>
              <a:rPr lang="en-US" sz="2400" dirty="0">
                <a:solidFill>
                  <a:srgbClr val="FF0000"/>
                </a:solidFill>
              </a:rPr>
              <a:t>language</a:t>
            </a:r>
          </a:p>
        </p:txBody>
      </p:sp>
    </p:spTree>
    <p:extLst>
      <p:ext uri="{BB962C8B-B14F-4D97-AF65-F5344CB8AC3E}">
        <p14:creationId xmlns:p14="http://schemas.microsoft.com/office/powerpoint/2010/main" val="11383084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277941" cy="5279245"/>
          </a:xfrm>
        </p:spPr>
        <p:txBody>
          <a:bodyPr/>
          <a:lstStyle/>
          <a:p>
            <a:pPr marL="0" indent="0">
              <a:buNone/>
            </a:pPr>
            <a:r>
              <a:rPr lang="en-US" sz="2400" dirty="0">
                <a:solidFill>
                  <a:srgbClr val="002060"/>
                </a:solidFill>
              </a:rPr>
              <a:t>In  </a:t>
            </a:r>
            <a:r>
              <a:rPr lang="en-US" sz="2400" dirty="0" smtClean="0">
                <a:solidFill>
                  <a:srgbClr val="002060"/>
                </a:solidFill>
              </a:rPr>
              <a:t>geometry </a:t>
            </a:r>
            <a:r>
              <a:rPr lang="en-US" sz="2400" dirty="0">
                <a:solidFill>
                  <a:srgbClr val="002060"/>
                </a:solidFill>
              </a:rPr>
              <a:t>Heron's formula (sometimes called Hero's </a:t>
            </a:r>
            <a:r>
              <a:rPr lang="en-US" sz="2400" dirty="0" smtClean="0">
                <a:solidFill>
                  <a:srgbClr val="002060"/>
                </a:solidFill>
              </a:rPr>
              <a:t>formula</a:t>
            </a:r>
            <a:r>
              <a:rPr lang="en-US" sz="2400" dirty="0">
                <a:solidFill>
                  <a:srgbClr val="002060"/>
                </a:solidFill>
              </a:rPr>
              <a:t>)</a:t>
            </a:r>
            <a:r>
              <a:rPr lang="en-US" sz="2400" dirty="0" smtClean="0">
                <a:solidFill>
                  <a:srgbClr val="002060"/>
                </a:solidFill>
              </a:rPr>
              <a:t> states that </a:t>
            </a:r>
            <a:r>
              <a:rPr lang="en-US" sz="2400" dirty="0"/>
              <a:t>Heron's formula states that the </a:t>
            </a:r>
            <a:r>
              <a:rPr lang="en-US" sz="2400" dirty="0" smtClean="0"/>
              <a:t>area of </a:t>
            </a:r>
            <a:r>
              <a:rPr lang="en-US" sz="2400" dirty="0"/>
              <a:t>a </a:t>
            </a:r>
            <a:r>
              <a:rPr lang="en-US" sz="2400" dirty="0" smtClean="0"/>
              <a:t>tringle </a:t>
            </a:r>
            <a:r>
              <a:rPr lang="en-US" sz="2400" dirty="0"/>
              <a:t>whose sides have lengths </a:t>
            </a:r>
            <a:r>
              <a:rPr lang="en-US" sz="2400" i="1" dirty="0"/>
              <a:t>a</a:t>
            </a:r>
            <a:r>
              <a:rPr lang="en-US" sz="2400" dirty="0"/>
              <a:t>, </a:t>
            </a:r>
            <a:r>
              <a:rPr lang="en-US" sz="2400" i="1" dirty="0"/>
              <a:t>b</a:t>
            </a:r>
            <a:r>
              <a:rPr lang="en-US" sz="2400" dirty="0"/>
              <a:t>, and </a:t>
            </a:r>
            <a:r>
              <a:rPr lang="en-US" sz="2400" i="1" dirty="0"/>
              <a:t>c</a:t>
            </a:r>
            <a:r>
              <a:rPr lang="en-US" sz="2400" dirty="0"/>
              <a:t> </a:t>
            </a:r>
            <a:r>
              <a:rPr lang="en-US" sz="2400" dirty="0" smtClean="0"/>
              <a:t>is</a:t>
            </a:r>
          </a:p>
          <a:p>
            <a:pPr marL="0" indent="0">
              <a:buNone/>
            </a:pPr>
            <a:endParaRPr lang="en-US" sz="2400" dirty="0">
              <a:solidFill>
                <a:srgbClr val="002060"/>
              </a:solidFill>
            </a:endParaRPr>
          </a:p>
          <a:p>
            <a:pPr marL="263942" lvl="1" indent="0">
              <a:buNone/>
            </a:pPr>
            <a:endParaRPr lang="en-US" sz="2400" dirty="0" smtClean="0">
              <a:solidFill>
                <a:srgbClr val="002060"/>
              </a:solidFill>
            </a:endParaRPr>
          </a:p>
          <a:p>
            <a:pPr marL="263942" lvl="1" indent="0">
              <a:buNone/>
            </a:pPr>
            <a:endParaRPr lang="en-US" sz="2400" dirty="0"/>
          </a:p>
          <a:p>
            <a:pPr marL="263942" lvl="1" indent="0">
              <a:buNone/>
            </a:pPr>
            <a:r>
              <a:rPr lang="en-US" sz="2400" dirty="0"/>
              <a:t>where </a:t>
            </a:r>
            <a:r>
              <a:rPr lang="en-US" sz="2400" i="1" dirty="0"/>
              <a:t>s</a:t>
            </a:r>
            <a:r>
              <a:rPr lang="en-US" sz="2400" dirty="0"/>
              <a:t> is the  </a:t>
            </a:r>
            <a:r>
              <a:rPr lang="en-US" sz="2400" dirty="0" smtClean="0"/>
              <a:t>semi perimeter of </a:t>
            </a:r>
            <a:r>
              <a:rPr lang="en-US" sz="2400" dirty="0"/>
              <a:t>the triangle; that </a:t>
            </a:r>
            <a:r>
              <a:rPr lang="en-US" sz="2400" dirty="0" smtClean="0"/>
              <a:t>is</a:t>
            </a:r>
          </a:p>
          <a:p>
            <a:pPr marL="263942" lvl="1" indent="0">
              <a:buNone/>
            </a:pPr>
            <a:endParaRPr lang="en-US" sz="2400" dirty="0">
              <a:solidFill>
                <a:srgbClr val="002060"/>
              </a:solidFill>
            </a:endParaRPr>
          </a:p>
          <a:p>
            <a:pPr marL="263942" lvl="1" indent="0">
              <a:buNone/>
            </a:pPr>
            <a:endParaRPr lang="en-US" sz="2400" b="1" dirty="0" smtClean="0">
              <a:solidFill>
                <a:srgbClr val="0070C0"/>
              </a:solidFill>
            </a:endParaRPr>
          </a:p>
          <a:p>
            <a:pPr marL="263942" lvl="1" indent="0">
              <a:buNone/>
            </a:pPr>
            <a:endParaRPr lang="en-US" sz="2400" b="1" dirty="0">
              <a:solidFill>
                <a:srgbClr val="0070C0"/>
              </a:solidFill>
            </a:endParaRPr>
          </a:p>
          <a:p>
            <a:pPr marL="263942" lvl="1" indent="0">
              <a:buNone/>
            </a:pPr>
            <a:r>
              <a:rPr lang="en-US" sz="2400" b="1" dirty="0" err="1" smtClean="0">
                <a:solidFill>
                  <a:srgbClr val="0070C0"/>
                </a:solidFill>
              </a:rPr>
              <a:t>Soln</a:t>
            </a:r>
            <a:r>
              <a:rPr lang="en-US" sz="2400" b="1" dirty="0" smtClean="0">
                <a:solidFill>
                  <a:srgbClr val="0070C0"/>
                </a:solidFill>
              </a:rPr>
              <a:t>: Use </a:t>
            </a:r>
            <a:r>
              <a:rPr lang="en-US" sz="2400" b="1" dirty="0" err="1" smtClean="0">
                <a:solidFill>
                  <a:srgbClr val="0070C0"/>
                </a:solidFill>
              </a:rPr>
              <a:t>Math.sqrt</a:t>
            </a:r>
            <a:r>
              <a:rPr lang="en-US" sz="2400" b="1" dirty="0" smtClean="0">
                <a:solidFill>
                  <a:srgbClr val="0070C0"/>
                </a:solidFill>
              </a:rPr>
              <a:t>() to </a:t>
            </a:r>
            <a:r>
              <a:rPr lang="en-US" sz="2400" b="1" dirty="0" err="1" smtClean="0">
                <a:solidFill>
                  <a:srgbClr val="0070C0"/>
                </a:solidFill>
              </a:rPr>
              <a:t>findout</a:t>
            </a:r>
            <a:r>
              <a:rPr lang="en-US" sz="2400" b="1" dirty="0" smtClean="0">
                <a:solidFill>
                  <a:srgbClr val="0070C0"/>
                </a:solidFill>
              </a:rPr>
              <a:t> the square root </a:t>
            </a:r>
          </a:p>
          <a:p>
            <a:pPr marL="263942" lvl="1" indent="0">
              <a:buNone/>
            </a:pPr>
            <a:endParaRPr lang="en-US" sz="2400" b="1" dirty="0" smtClean="0">
              <a:solidFill>
                <a:srgbClr val="0070C0"/>
              </a:solidFill>
            </a:endParaRP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-44 (Heron’s Formula)</a:t>
            </a:r>
            <a:endParaRPr lang="en-IN" sz="3600" dirty="0"/>
          </a:p>
        </p:txBody>
      </p:sp>
      <p:sp>
        <p:nvSpPr>
          <p:cNvPr id="5" name="Rectangle 4"/>
          <p:cNvSpPr/>
          <p:nvPr/>
        </p:nvSpPr>
        <p:spPr>
          <a:xfrm>
            <a:off x="8183562" y="2011941"/>
            <a:ext cx="5105399" cy="2677656"/>
          </a:xfrm>
          <a:prstGeom prst="rect">
            <a:avLst/>
          </a:prstGeom>
        </p:spPr>
        <p:txBody>
          <a:bodyPr wrap="square">
            <a:spAutoFit/>
          </a:bodyPr>
          <a:lstStyle/>
          <a:p>
            <a:r>
              <a:rPr lang="en-US" sz="2400" dirty="0" smtClean="0"/>
              <a:t>INPUT</a:t>
            </a:r>
          </a:p>
          <a:p>
            <a:r>
              <a:rPr lang="en-US" sz="2400" dirty="0" smtClean="0"/>
              <a:t>Enter </a:t>
            </a:r>
            <a:r>
              <a:rPr lang="en-US" sz="2400" dirty="0"/>
              <a:t>the 3 sides of a triangle as integer</a:t>
            </a:r>
            <a:r>
              <a:rPr lang="en-US" sz="2400" dirty="0" smtClean="0"/>
              <a:t>:</a:t>
            </a:r>
            <a:endParaRPr lang="en-US" sz="2400" dirty="0"/>
          </a:p>
          <a:p>
            <a:r>
              <a:rPr lang="en-US" sz="2400" dirty="0">
                <a:solidFill>
                  <a:srgbClr val="FF0000"/>
                </a:solidFill>
              </a:rPr>
              <a:t>3 4 </a:t>
            </a:r>
            <a:r>
              <a:rPr lang="en-US" sz="2400" dirty="0" smtClean="0">
                <a:solidFill>
                  <a:srgbClr val="FF0000"/>
                </a:solidFill>
              </a:rPr>
              <a:t>5</a:t>
            </a:r>
          </a:p>
          <a:p>
            <a:endParaRPr lang="en-US" sz="2400" dirty="0" smtClean="0"/>
          </a:p>
          <a:p>
            <a:r>
              <a:rPr lang="en-US" sz="2400" dirty="0" smtClean="0"/>
              <a:t>OUTPUT</a:t>
            </a:r>
            <a:endParaRPr lang="en-US" sz="2400" dirty="0"/>
          </a:p>
          <a:p>
            <a:r>
              <a:rPr lang="en-US" sz="2400" dirty="0">
                <a:solidFill>
                  <a:srgbClr val="FF0000"/>
                </a:solidFill>
              </a:rPr>
              <a:t>Area of Tringle is 6.0</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562" y="4492625"/>
            <a:ext cx="4294189" cy="2580851"/>
          </a:xfrm>
          <a:prstGeom prst="rect">
            <a:avLst/>
          </a:prstGeom>
        </p:spPr>
      </p:pic>
      <p:pic>
        <p:nvPicPr>
          <p:cNvPr id="6" name="Picture 5"/>
          <p:cNvPicPr>
            <a:picLocks noChangeAspect="1"/>
          </p:cNvPicPr>
          <p:nvPr/>
        </p:nvPicPr>
        <p:blipFill>
          <a:blip r:embed="rId4"/>
          <a:stretch>
            <a:fillRect/>
          </a:stretch>
        </p:blipFill>
        <p:spPr>
          <a:xfrm>
            <a:off x="1173162" y="3578225"/>
            <a:ext cx="5545455" cy="911225"/>
          </a:xfrm>
          <a:prstGeom prst="rect">
            <a:avLst/>
          </a:prstGeom>
        </p:spPr>
      </p:pic>
      <p:pic>
        <p:nvPicPr>
          <p:cNvPr id="7" name="Picture 6"/>
          <p:cNvPicPr>
            <a:picLocks noChangeAspect="1"/>
          </p:cNvPicPr>
          <p:nvPr/>
        </p:nvPicPr>
        <p:blipFill>
          <a:blip r:embed="rId5"/>
          <a:stretch>
            <a:fillRect/>
          </a:stretch>
        </p:blipFill>
        <p:spPr>
          <a:xfrm>
            <a:off x="1173162" y="5407025"/>
            <a:ext cx="2952053" cy="1058283"/>
          </a:xfrm>
          <a:prstGeom prst="rect">
            <a:avLst/>
          </a:prstGeom>
        </p:spPr>
      </p:pic>
    </p:spTree>
    <p:extLst>
      <p:ext uri="{BB962C8B-B14F-4D97-AF65-F5344CB8AC3E}">
        <p14:creationId xmlns:p14="http://schemas.microsoft.com/office/powerpoint/2010/main" val="591889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277941" cy="5279245"/>
          </a:xfrm>
        </p:spPr>
        <p:txBody>
          <a:bodyPr/>
          <a:lstStyle/>
          <a:p>
            <a:pPr marL="0" indent="0">
              <a:buNone/>
            </a:pPr>
            <a:r>
              <a:rPr lang="en-US" sz="2400" dirty="0" smtClean="0">
                <a:solidFill>
                  <a:srgbClr val="002060"/>
                </a:solidFill>
              </a:rPr>
              <a:t>An ATM machine can only accepts invalid number for a maximum of 3 times after which the account gets locked. If correct pin is entered within 3 attempts then it shows message ,” </a:t>
            </a:r>
            <a:r>
              <a:rPr lang="en-US" sz="2400" dirty="0"/>
              <a:t>PIN ACCEPTED. YOU NOW HAVE ACCESS TO YOUR </a:t>
            </a:r>
            <a:r>
              <a:rPr lang="en-US" sz="2400" dirty="0" smtClean="0"/>
              <a:t>ACCOUNT”.</a:t>
            </a:r>
          </a:p>
          <a:p>
            <a:pPr marL="0" indent="0">
              <a:buNone/>
            </a:pPr>
            <a:r>
              <a:rPr lang="en-US" sz="2400" dirty="0" smtClean="0">
                <a:solidFill>
                  <a:srgbClr val="002060"/>
                </a:solidFill>
              </a:rPr>
              <a:t>Or else shows ,”</a:t>
            </a:r>
            <a:r>
              <a:rPr lang="en-US" sz="2400" dirty="0"/>
              <a:t> YOU HAVE RUN OUT OF TRIES. ACCOUNT LOCKED</a:t>
            </a:r>
            <a:r>
              <a:rPr lang="en-US" sz="2400" dirty="0" smtClean="0"/>
              <a:t>.”</a:t>
            </a:r>
            <a:endParaRPr lang="en-US" sz="2400" dirty="0" smtClean="0">
              <a:solidFill>
                <a:srgbClr val="002060"/>
              </a:solidFill>
            </a:endParaRPr>
          </a:p>
          <a:p>
            <a:pPr marL="263942" lvl="1" indent="0">
              <a:buNone/>
            </a:pPr>
            <a:endParaRPr lang="en-US" sz="2400" dirty="0">
              <a:solidFill>
                <a:srgbClr val="002060"/>
              </a:solidFill>
            </a:endParaRPr>
          </a:p>
          <a:p>
            <a:pPr marL="263942" lvl="1" indent="0">
              <a:buNone/>
            </a:pPr>
            <a:r>
              <a:rPr lang="en-IN" sz="2400" b="1" dirty="0" smtClean="0">
                <a:solidFill>
                  <a:srgbClr val="0070C0"/>
                </a:solidFill>
              </a:rPr>
              <a:t>Solution :</a:t>
            </a:r>
            <a:r>
              <a:rPr lang="en-US" sz="2400" b="1" dirty="0" smtClean="0">
                <a:solidFill>
                  <a:srgbClr val="0070C0"/>
                </a:solidFill>
              </a:rPr>
              <a:t> create a variable to store the </a:t>
            </a:r>
            <a:r>
              <a:rPr lang="en-US" sz="2400" b="1" dirty="0" err="1" smtClean="0">
                <a:solidFill>
                  <a:srgbClr val="0070C0"/>
                </a:solidFill>
              </a:rPr>
              <a:t>auctual</a:t>
            </a:r>
            <a:r>
              <a:rPr lang="en-US" sz="2400" b="1" dirty="0" smtClean="0">
                <a:solidFill>
                  <a:srgbClr val="0070C0"/>
                </a:solidFill>
              </a:rPr>
              <a:t> pin code number as 12345. and accept the pin from user using a while loop to compare the pin entered with the </a:t>
            </a:r>
            <a:r>
              <a:rPr lang="en-US" sz="2400" b="1" dirty="0" err="1" smtClean="0">
                <a:solidFill>
                  <a:srgbClr val="0070C0"/>
                </a:solidFill>
              </a:rPr>
              <a:t>auctual</a:t>
            </a:r>
            <a:r>
              <a:rPr lang="en-US" sz="2400" b="1" dirty="0" smtClean="0">
                <a:solidFill>
                  <a:srgbClr val="0070C0"/>
                </a:solidFill>
              </a:rPr>
              <a:t> pin code. If matches shows PIN Accepted. Only 3 attempts are allowed.</a:t>
            </a:r>
          </a:p>
          <a:p>
            <a:pPr marL="263942" lvl="1" indent="0">
              <a:buNone/>
            </a:pPr>
            <a:endParaRPr lang="en-US" sz="2400" b="1" dirty="0" smtClean="0">
              <a:solidFill>
                <a:srgbClr val="0070C0"/>
              </a:solidFill>
            </a:endParaRP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-45 (Account Locked)</a:t>
            </a:r>
            <a:endParaRPr lang="en-IN" sz="3600" dirty="0"/>
          </a:p>
        </p:txBody>
      </p:sp>
      <p:sp>
        <p:nvSpPr>
          <p:cNvPr id="5" name="Rectangle 4"/>
          <p:cNvSpPr/>
          <p:nvPr/>
        </p:nvSpPr>
        <p:spPr>
          <a:xfrm>
            <a:off x="8640763" y="1793814"/>
            <a:ext cx="3962399" cy="830997"/>
          </a:xfrm>
          <a:prstGeom prst="rect">
            <a:avLst/>
          </a:prstGeom>
        </p:spPr>
        <p:txBody>
          <a:bodyPr wrap="square">
            <a:spAutoFit/>
          </a:bodyPr>
          <a:lstStyle/>
          <a:p>
            <a:r>
              <a:rPr lang="en-US" sz="2400" dirty="0" smtClean="0">
                <a:solidFill>
                  <a:srgbClr val="FF0000"/>
                </a:solidFill>
              </a:rPr>
              <a:t>Account gets locked if invalid pin entered 3 times</a:t>
            </a:r>
            <a:endParaRPr lang="en-US" sz="2400" dirty="0">
              <a:solidFill>
                <a:srgbClr val="FF000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913" y="3197225"/>
            <a:ext cx="5829300" cy="3886200"/>
          </a:xfrm>
          <a:prstGeom prst="rect">
            <a:avLst/>
          </a:prstGeom>
        </p:spPr>
      </p:pic>
    </p:spTree>
    <p:extLst>
      <p:ext uri="{BB962C8B-B14F-4D97-AF65-F5344CB8AC3E}">
        <p14:creationId xmlns:p14="http://schemas.microsoft.com/office/powerpoint/2010/main" val="31393562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6277941" cy="5279245"/>
          </a:xfrm>
        </p:spPr>
        <p:txBody>
          <a:bodyPr/>
          <a:lstStyle/>
          <a:p>
            <a:pPr marL="0" indent="0">
              <a:buNone/>
            </a:pPr>
            <a:r>
              <a:rPr lang="en-US" sz="2400" dirty="0" smtClean="0"/>
              <a:t>Write a Java program to find the sum of the series </a:t>
            </a:r>
            <a:r>
              <a:rPr lang="en-US" sz="2400" b="1" dirty="0" smtClean="0"/>
              <a:t> </a:t>
            </a:r>
            <a:r>
              <a:rPr lang="en-US" sz="2400" b="1" dirty="0"/>
              <a:t>1/1! + 2/2! + 3/3! + ……1/N! </a:t>
            </a:r>
            <a:endParaRPr lang="en-US" sz="2400" b="1" dirty="0" smtClean="0"/>
          </a:p>
          <a:p>
            <a:pPr marL="0" indent="0">
              <a:buNone/>
            </a:pPr>
            <a:r>
              <a:rPr lang="en-US" sz="2400" dirty="0"/>
              <a:t>Enter the number of terms you want in the series as input. U</a:t>
            </a:r>
            <a:r>
              <a:rPr lang="en-US" sz="2400" dirty="0" smtClean="0"/>
              <a:t>se </a:t>
            </a:r>
            <a:r>
              <a:rPr lang="en-US" sz="2400" dirty="0"/>
              <a:t>loops and factorials to calculate the sum and get the desired result.</a:t>
            </a:r>
            <a:endParaRPr lang="en-US" sz="2400" dirty="0" smtClean="0">
              <a:solidFill>
                <a:srgbClr val="002060"/>
              </a:solidFill>
            </a:endParaRPr>
          </a:p>
          <a:p>
            <a:pPr marL="263942" lvl="1" indent="0">
              <a:buNone/>
            </a:pPr>
            <a:endParaRPr lang="en-US" sz="2400" dirty="0">
              <a:solidFill>
                <a:srgbClr val="002060"/>
              </a:solidFill>
            </a:endParaRPr>
          </a:p>
          <a:p>
            <a:pPr marL="263942" lvl="1" indent="0">
              <a:buNone/>
            </a:pPr>
            <a:r>
              <a:rPr lang="en-IN" sz="2400" b="1" dirty="0" smtClean="0">
                <a:solidFill>
                  <a:srgbClr val="0070C0"/>
                </a:solidFill>
              </a:rPr>
              <a:t>Solution :</a:t>
            </a:r>
            <a:r>
              <a:rPr lang="en-US" sz="2400" b="1" dirty="0" smtClean="0">
                <a:solidFill>
                  <a:srgbClr val="0070C0"/>
                </a:solidFill>
              </a:rPr>
              <a:t> create a separate method named fact() which accepts an integer and returns the factorial of the number. Call this fact() method within the loop to find the factorial of each term and the sum of the series.</a:t>
            </a:r>
          </a:p>
          <a:p>
            <a:pPr marL="263942" lvl="1" indent="0">
              <a:buNone/>
            </a:pPr>
            <a:endParaRPr lang="en-US" sz="2400" b="1" dirty="0" smtClean="0">
              <a:solidFill>
                <a:srgbClr val="0070C0"/>
              </a:solidFill>
            </a:endParaRP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-46 (Sum of the series)</a:t>
            </a:r>
            <a:endParaRPr lang="en-IN" sz="3600" dirty="0"/>
          </a:p>
        </p:txBody>
      </p:sp>
      <p:sp>
        <p:nvSpPr>
          <p:cNvPr id="5" name="Rectangle 4"/>
          <p:cNvSpPr/>
          <p:nvPr/>
        </p:nvSpPr>
        <p:spPr>
          <a:xfrm>
            <a:off x="8640763" y="1793814"/>
            <a:ext cx="3962399" cy="3416320"/>
          </a:xfrm>
          <a:prstGeom prst="rect">
            <a:avLst/>
          </a:prstGeom>
        </p:spPr>
        <p:txBody>
          <a:bodyPr wrap="square">
            <a:spAutoFit/>
          </a:bodyPr>
          <a:lstStyle/>
          <a:p>
            <a:r>
              <a:rPr lang="en-US" sz="2400" b="1" dirty="0" smtClean="0">
                <a:solidFill>
                  <a:srgbClr val="FF0000"/>
                </a:solidFill>
              </a:rPr>
              <a:t>INPUT</a:t>
            </a:r>
          </a:p>
          <a:p>
            <a:r>
              <a:rPr lang="en-US" sz="2400" dirty="0"/>
              <a:t>Enter the no. of terms in </a:t>
            </a:r>
            <a:r>
              <a:rPr lang="en-US" sz="2400" dirty="0" smtClean="0"/>
              <a:t>series:5</a:t>
            </a:r>
          </a:p>
          <a:p>
            <a:endParaRPr lang="en-US" sz="2400" dirty="0" smtClean="0"/>
          </a:p>
          <a:p>
            <a:r>
              <a:rPr lang="en-US" sz="2400" b="1" dirty="0" smtClean="0">
                <a:solidFill>
                  <a:srgbClr val="FF0000"/>
                </a:solidFill>
              </a:rPr>
              <a:t>OUTPUT</a:t>
            </a:r>
          </a:p>
          <a:p>
            <a:endParaRPr lang="en-US" sz="2400" dirty="0" smtClean="0"/>
          </a:p>
          <a:p>
            <a:r>
              <a:rPr lang="en-US" sz="2400" dirty="0" smtClean="0"/>
              <a:t>Sum </a:t>
            </a:r>
            <a:r>
              <a:rPr lang="en-US" sz="2400" dirty="0"/>
              <a:t>of series:2.708333333333333</a:t>
            </a:r>
          </a:p>
          <a:p>
            <a:endParaRPr lang="en-US" sz="2400" dirty="0">
              <a:solidFill>
                <a:srgbClr val="FF0000"/>
              </a:solidFill>
            </a:endParaRPr>
          </a:p>
        </p:txBody>
      </p:sp>
      <p:sp>
        <p:nvSpPr>
          <p:cNvPr id="4" name="Rectangle 3"/>
          <p:cNvSpPr/>
          <p:nvPr/>
        </p:nvSpPr>
        <p:spPr>
          <a:xfrm>
            <a:off x="7421562" y="6016625"/>
            <a:ext cx="5562600" cy="584775"/>
          </a:xfrm>
          <a:prstGeom prst="rect">
            <a:avLst/>
          </a:prstGeom>
        </p:spPr>
        <p:txBody>
          <a:bodyPr wrap="square">
            <a:spAutoFit/>
          </a:bodyPr>
          <a:lstStyle/>
          <a:p>
            <a:r>
              <a:rPr lang="en-US" sz="3200" b="1" dirty="0" smtClean="0"/>
              <a:t>1/1</a:t>
            </a:r>
            <a:r>
              <a:rPr lang="en-US" sz="3200" b="1" dirty="0"/>
              <a:t>! + 2/2! + 3/3! + ……1/N!</a:t>
            </a:r>
            <a:endParaRPr lang="en-US" sz="2800" dirty="0"/>
          </a:p>
        </p:txBody>
      </p:sp>
    </p:spTree>
    <p:extLst>
      <p:ext uri="{BB962C8B-B14F-4D97-AF65-F5344CB8AC3E}">
        <p14:creationId xmlns:p14="http://schemas.microsoft.com/office/powerpoint/2010/main" val="35846596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7116141" cy="5279245"/>
          </a:xfrm>
        </p:spPr>
        <p:txBody>
          <a:bodyPr/>
          <a:lstStyle/>
          <a:p>
            <a:pPr marL="0" indent="0">
              <a:buNone/>
            </a:pPr>
            <a:r>
              <a:rPr lang="en-US" sz="2400" dirty="0" smtClean="0">
                <a:solidFill>
                  <a:srgbClr val="002060"/>
                </a:solidFill>
              </a:rPr>
              <a:t>Create a list of Product Objects with </a:t>
            </a:r>
            <a:r>
              <a:rPr lang="en-US" sz="2400" dirty="0" err="1" smtClean="0">
                <a:solidFill>
                  <a:srgbClr val="002060"/>
                </a:solidFill>
              </a:rPr>
              <a:t>id,name</a:t>
            </a:r>
            <a:r>
              <a:rPr lang="en-US" sz="2400" dirty="0" smtClean="0">
                <a:solidFill>
                  <a:srgbClr val="002060"/>
                </a:solidFill>
              </a:rPr>
              <a:t> and price as attributes  and store the objects into an array . Display the products in ascending order of their names.</a:t>
            </a:r>
          </a:p>
          <a:p>
            <a:pPr marL="0" indent="0">
              <a:buNone/>
            </a:pPr>
            <a:endParaRPr lang="en-US" sz="2400" dirty="0">
              <a:solidFill>
                <a:srgbClr val="002060"/>
              </a:solidFill>
            </a:endParaRPr>
          </a:p>
          <a:p>
            <a:pPr marL="263942" lvl="1" indent="0">
              <a:buNone/>
            </a:pPr>
            <a:r>
              <a:rPr lang="en-IN" sz="2000" b="1" dirty="0" smtClean="0">
                <a:solidFill>
                  <a:srgbClr val="0070C0"/>
                </a:solidFill>
              </a:rPr>
              <a:t>Solution :</a:t>
            </a:r>
            <a:r>
              <a:rPr lang="en-US" sz="2000" b="1" dirty="0" smtClean="0">
                <a:solidFill>
                  <a:srgbClr val="0070C0"/>
                </a:solidFill>
              </a:rPr>
              <a:t> Create a Product Class with </a:t>
            </a:r>
            <a:r>
              <a:rPr lang="en-US" sz="2000" b="1" dirty="0" err="1" smtClean="0">
                <a:solidFill>
                  <a:srgbClr val="0070C0"/>
                </a:solidFill>
              </a:rPr>
              <a:t>with</a:t>
            </a:r>
            <a:r>
              <a:rPr lang="en-US" sz="2000" b="1" dirty="0" smtClean="0">
                <a:solidFill>
                  <a:srgbClr val="0070C0"/>
                </a:solidFill>
              </a:rPr>
              <a:t> attributes </a:t>
            </a:r>
            <a:r>
              <a:rPr lang="en-US" sz="2000" b="1" dirty="0" err="1" smtClean="0">
                <a:solidFill>
                  <a:srgbClr val="0070C0"/>
                </a:solidFill>
              </a:rPr>
              <a:t>pid</a:t>
            </a:r>
            <a:r>
              <a:rPr lang="en-US" sz="2000" b="1" dirty="0" smtClean="0">
                <a:solidFill>
                  <a:srgbClr val="0070C0"/>
                </a:solidFill>
              </a:rPr>
              <a:t>, name and </a:t>
            </a:r>
            <a:r>
              <a:rPr lang="en-US" sz="2000" b="1" dirty="0" err="1" smtClean="0">
                <a:solidFill>
                  <a:srgbClr val="0070C0"/>
                </a:solidFill>
              </a:rPr>
              <a:t>price.Provide</a:t>
            </a:r>
            <a:r>
              <a:rPr lang="en-US" sz="2000" b="1" dirty="0" smtClean="0">
                <a:solidFill>
                  <a:srgbClr val="0070C0"/>
                </a:solidFill>
              </a:rPr>
              <a:t> parameterized constructor to create product objects initializing with values entered from user.</a:t>
            </a:r>
          </a:p>
          <a:p>
            <a:pPr marL="263942" lvl="1" indent="0">
              <a:buNone/>
            </a:pPr>
            <a:r>
              <a:rPr lang="en-US" sz="2000" b="1" dirty="0" smtClean="0">
                <a:solidFill>
                  <a:srgbClr val="0070C0"/>
                </a:solidFill>
              </a:rPr>
              <a:t>Use a loop to create 5 product objects populated with values from user and sort the products using any sorting algorithm and display  the list in sorted order of their name</a:t>
            </a:r>
          </a:p>
          <a:p>
            <a:pPr marL="263942" lvl="1" indent="0">
              <a:buNone/>
            </a:pPr>
            <a:endParaRPr lang="en-US" sz="2000" b="1" dirty="0" smtClean="0">
              <a:solidFill>
                <a:srgbClr val="0070C0"/>
              </a:solidFill>
            </a:endParaRP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-47 (Sorting Objects in Array)</a:t>
            </a:r>
            <a:endParaRPr lang="en-IN" sz="3600" dirty="0"/>
          </a:p>
        </p:txBody>
      </p:sp>
      <p:sp>
        <p:nvSpPr>
          <p:cNvPr id="5" name="Rectangle 4"/>
          <p:cNvSpPr/>
          <p:nvPr/>
        </p:nvSpPr>
        <p:spPr>
          <a:xfrm>
            <a:off x="8564562" y="2282825"/>
            <a:ext cx="4419600" cy="3046988"/>
          </a:xfrm>
          <a:prstGeom prst="rect">
            <a:avLst/>
          </a:prstGeom>
        </p:spPr>
        <p:txBody>
          <a:bodyPr wrap="square">
            <a:spAutoFit/>
          </a:bodyPr>
          <a:lstStyle/>
          <a:p>
            <a:r>
              <a:rPr lang="en-US" sz="2400" b="1" dirty="0" smtClean="0"/>
              <a:t>Products Sorted by Name</a:t>
            </a:r>
          </a:p>
          <a:p>
            <a:r>
              <a:rPr lang="en-US" sz="2800" dirty="0" smtClean="0">
                <a:solidFill>
                  <a:srgbClr val="FF0000"/>
                </a:solidFill>
              </a:rPr>
              <a:t>105 </a:t>
            </a:r>
            <a:r>
              <a:rPr lang="en-US" sz="2800" dirty="0" err="1">
                <a:solidFill>
                  <a:srgbClr val="FF0000"/>
                </a:solidFill>
              </a:rPr>
              <a:t>Colddrinks</a:t>
            </a:r>
            <a:r>
              <a:rPr lang="en-US" sz="2800" dirty="0">
                <a:solidFill>
                  <a:srgbClr val="FF0000"/>
                </a:solidFill>
              </a:rPr>
              <a:t> 80.0</a:t>
            </a:r>
          </a:p>
          <a:p>
            <a:r>
              <a:rPr lang="en-US" sz="2800" dirty="0">
                <a:solidFill>
                  <a:srgbClr val="FF0000"/>
                </a:solidFill>
              </a:rPr>
              <a:t>101 Mobile 30000.0</a:t>
            </a:r>
          </a:p>
          <a:p>
            <a:r>
              <a:rPr lang="en-US" sz="2800" dirty="0">
                <a:solidFill>
                  <a:srgbClr val="FF0000"/>
                </a:solidFill>
              </a:rPr>
              <a:t>104 Notebook 120.0</a:t>
            </a:r>
          </a:p>
          <a:p>
            <a:r>
              <a:rPr lang="en-US" sz="2800" dirty="0">
                <a:solidFill>
                  <a:srgbClr val="FF0000"/>
                </a:solidFill>
              </a:rPr>
              <a:t>102 Soap 50.0</a:t>
            </a:r>
          </a:p>
          <a:p>
            <a:r>
              <a:rPr lang="en-US" sz="2800" dirty="0">
                <a:solidFill>
                  <a:srgbClr val="FF0000"/>
                </a:solidFill>
              </a:rPr>
              <a:t>103 Toothpaste 100.0</a:t>
            </a:r>
          </a:p>
          <a:p>
            <a:endParaRPr lang="en-US" sz="2800" dirty="0">
              <a:solidFill>
                <a:srgbClr val="FF0000"/>
              </a:solidFill>
            </a:endParaRPr>
          </a:p>
        </p:txBody>
      </p:sp>
    </p:spTree>
    <p:extLst>
      <p:ext uri="{BB962C8B-B14F-4D97-AF65-F5344CB8AC3E}">
        <p14:creationId xmlns:p14="http://schemas.microsoft.com/office/powerpoint/2010/main" val="38766712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7116141" cy="5279245"/>
          </a:xfrm>
        </p:spPr>
        <p:txBody>
          <a:bodyPr/>
          <a:lstStyle/>
          <a:p>
            <a:pPr marL="0" indent="0">
              <a:buNone/>
            </a:pPr>
            <a:r>
              <a:rPr lang="en-US" sz="2400" dirty="0" smtClean="0">
                <a:solidFill>
                  <a:srgbClr val="002060"/>
                </a:solidFill>
              </a:rPr>
              <a:t>Smith is a machine language programmer who works with binary data as common task of his programming requirement. He needs to write a program to convert a given number in binary to decimal format. Help him find a solution .</a:t>
            </a:r>
          </a:p>
          <a:p>
            <a:pPr marL="0" indent="0">
              <a:buNone/>
            </a:pPr>
            <a:endParaRPr lang="en-US" sz="2400" dirty="0">
              <a:solidFill>
                <a:srgbClr val="002060"/>
              </a:solidFill>
            </a:endParaRPr>
          </a:p>
          <a:p>
            <a:pPr marL="263942" lvl="1" indent="0">
              <a:buNone/>
            </a:pPr>
            <a:r>
              <a:rPr lang="en-IN" sz="2000" b="1" dirty="0" smtClean="0">
                <a:solidFill>
                  <a:srgbClr val="0070C0"/>
                </a:solidFill>
              </a:rPr>
              <a:t>Solution :</a:t>
            </a:r>
            <a:r>
              <a:rPr lang="en-US" sz="2000" b="1" dirty="0" smtClean="0">
                <a:solidFill>
                  <a:srgbClr val="0070C0"/>
                </a:solidFill>
              </a:rPr>
              <a:t> Accept the Binary number into an integer variable. Using num%10 extract the digits from right to left . Use a while loop for the same. Find the power of each digit using Math. Pow() and find the sum of the powers which results in the decimal equivalent.</a:t>
            </a: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-48 (Convert Binary to Decimal)</a:t>
            </a:r>
            <a:endParaRPr lang="en-IN"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3962" y="1825625"/>
            <a:ext cx="4898342" cy="4293608"/>
          </a:xfrm>
          <a:prstGeom prst="rect">
            <a:avLst/>
          </a:prstGeom>
        </p:spPr>
      </p:pic>
    </p:spTree>
    <p:extLst>
      <p:ext uri="{BB962C8B-B14F-4D97-AF65-F5344CB8AC3E}">
        <p14:creationId xmlns:p14="http://schemas.microsoft.com/office/powerpoint/2010/main" val="2971127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08768"/>
            <a:ext cx="7573341" cy="5282420"/>
          </a:xfrm>
        </p:spPr>
        <p:txBody>
          <a:bodyPr/>
          <a:lstStyle/>
          <a:p>
            <a:pPr marL="0" indent="0">
              <a:buNone/>
            </a:pPr>
            <a:r>
              <a:rPr lang="en-US" sz="2400" dirty="0" smtClean="0">
                <a:solidFill>
                  <a:srgbClr val="002060"/>
                </a:solidFill>
              </a:rPr>
              <a:t>An HR of a company needs to find out the age of employees from the date of birth data available in the employee’s personal records . The dob of employee can be entered in YYYY-MM-DD format and the age can be calculated from the dob and displayed as output. </a:t>
            </a:r>
          </a:p>
          <a:p>
            <a:pPr marL="0" indent="0">
              <a:buNone/>
            </a:pPr>
            <a:endParaRPr lang="en-US" sz="2400" dirty="0">
              <a:solidFill>
                <a:srgbClr val="002060"/>
              </a:solidFill>
            </a:endParaRPr>
          </a:p>
          <a:p>
            <a:pPr marL="263942" lvl="1" indent="0">
              <a:buNone/>
            </a:pPr>
            <a:r>
              <a:rPr lang="en-IN" sz="2000" b="1" dirty="0" smtClean="0">
                <a:solidFill>
                  <a:srgbClr val="0070C0"/>
                </a:solidFill>
              </a:rPr>
              <a:t>Solution :</a:t>
            </a:r>
            <a:r>
              <a:rPr lang="en-US" sz="2000" b="1" dirty="0" smtClean="0">
                <a:solidFill>
                  <a:srgbClr val="0070C0"/>
                </a:solidFill>
              </a:rPr>
              <a:t> Accept the date of birth of employee in </a:t>
            </a:r>
            <a:r>
              <a:rPr lang="en-US" sz="2000" b="1" dirty="0" err="1" smtClean="0">
                <a:solidFill>
                  <a:srgbClr val="0070C0"/>
                </a:solidFill>
              </a:rPr>
              <a:t>yyyy</a:t>
            </a:r>
            <a:r>
              <a:rPr lang="en-US" sz="2000" b="1" dirty="0" smtClean="0">
                <a:solidFill>
                  <a:srgbClr val="0070C0"/>
                </a:solidFill>
              </a:rPr>
              <a:t>-mm-</a:t>
            </a:r>
            <a:r>
              <a:rPr lang="en-US" sz="2000" b="1" dirty="0" err="1" smtClean="0">
                <a:solidFill>
                  <a:srgbClr val="0070C0"/>
                </a:solidFill>
              </a:rPr>
              <a:t>dd</a:t>
            </a:r>
            <a:r>
              <a:rPr lang="en-US" sz="2000" b="1" dirty="0" smtClean="0">
                <a:solidFill>
                  <a:srgbClr val="0070C0"/>
                </a:solidFill>
              </a:rPr>
              <a:t> format. Use Calendar and </a:t>
            </a:r>
            <a:r>
              <a:rPr lang="en-US" sz="2000" b="1" dirty="0" err="1" smtClean="0">
                <a:solidFill>
                  <a:srgbClr val="0070C0"/>
                </a:solidFill>
              </a:rPr>
              <a:t>SimpleDateFormat</a:t>
            </a:r>
            <a:r>
              <a:rPr lang="en-US" sz="2000" b="1" dirty="0" smtClean="0">
                <a:solidFill>
                  <a:srgbClr val="0070C0"/>
                </a:solidFill>
              </a:rPr>
              <a:t> in java to parse the date entry. Calculate the age by subtracting the dob year from the current year. Needs to consider the month and day values while calculating age.</a:t>
            </a: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smtClean="0"/>
              <a:t>Exercise -49 (What’s Your Age?)</a:t>
            </a:r>
            <a:endParaRPr lang="en-IN" sz="3600" dirty="0"/>
          </a:p>
        </p:txBody>
      </p:sp>
      <p:pic>
        <p:nvPicPr>
          <p:cNvPr id="8" name="Picture 7"/>
          <p:cNvPicPr>
            <a:picLocks noChangeAspect="1"/>
          </p:cNvPicPr>
          <p:nvPr/>
        </p:nvPicPr>
        <p:blipFill>
          <a:blip r:embed="rId3"/>
          <a:stretch>
            <a:fillRect/>
          </a:stretch>
        </p:blipFill>
        <p:spPr>
          <a:xfrm>
            <a:off x="7954962" y="2740025"/>
            <a:ext cx="5410200" cy="2943225"/>
          </a:xfrm>
          <a:prstGeom prst="rect">
            <a:avLst/>
          </a:prstGeom>
        </p:spPr>
      </p:pic>
      <p:sp>
        <p:nvSpPr>
          <p:cNvPr id="9" name="Rectangle 8"/>
          <p:cNvSpPr/>
          <p:nvPr/>
        </p:nvSpPr>
        <p:spPr>
          <a:xfrm>
            <a:off x="9148641" y="1897343"/>
            <a:ext cx="3106941" cy="477054"/>
          </a:xfrm>
          <a:prstGeom prst="rect">
            <a:avLst/>
          </a:prstGeom>
        </p:spPr>
        <p:txBody>
          <a:bodyPr wrap="none">
            <a:spAutoFit/>
          </a:bodyPr>
          <a:lstStyle/>
          <a:p>
            <a:r>
              <a:rPr lang="en-US" b="1" dirty="0">
                <a:solidFill>
                  <a:srgbClr val="FF0000"/>
                </a:solidFill>
              </a:rPr>
              <a:t>Find age from DOB</a:t>
            </a:r>
          </a:p>
        </p:txBody>
      </p:sp>
    </p:spTree>
    <p:extLst>
      <p:ext uri="{BB962C8B-B14F-4D97-AF65-F5344CB8AC3E}">
        <p14:creationId xmlns:p14="http://schemas.microsoft.com/office/powerpoint/2010/main" val="11834581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7116141" cy="5279245"/>
          </a:xfrm>
        </p:spPr>
        <p:txBody>
          <a:bodyPr/>
          <a:lstStyle/>
          <a:p>
            <a:pPr marL="0" indent="0">
              <a:buNone/>
            </a:pPr>
            <a:r>
              <a:rPr lang="en-US" sz="2400" dirty="0">
                <a:solidFill>
                  <a:srgbClr val="002060"/>
                </a:solidFill>
              </a:rPr>
              <a:t>What is Anagram ?</a:t>
            </a:r>
          </a:p>
          <a:p>
            <a:pPr marL="0" indent="0">
              <a:buNone/>
            </a:pPr>
            <a:r>
              <a:rPr lang="en-US" sz="2400" dirty="0">
                <a:solidFill>
                  <a:srgbClr val="002060"/>
                </a:solidFill>
              </a:rPr>
              <a:t>If two strings contain same set of characters but in different order then the two strings are called anagrams for example : “now” and “own” are anagrams.</a:t>
            </a:r>
          </a:p>
          <a:p>
            <a:pPr marL="0" indent="0">
              <a:buNone/>
            </a:pPr>
            <a:endParaRPr lang="en-US" sz="2400" dirty="0">
              <a:solidFill>
                <a:srgbClr val="002060"/>
              </a:solidFill>
            </a:endParaRPr>
          </a:p>
          <a:p>
            <a:pPr marL="263942" lvl="1" indent="0">
              <a:buNone/>
            </a:pPr>
            <a:r>
              <a:rPr lang="en-IN" sz="2400" b="1" dirty="0" smtClean="0">
                <a:solidFill>
                  <a:srgbClr val="0070C0"/>
                </a:solidFill>
              </a:rPr>
              <a:t>Solution :</a:t>
            </a:r>
            <a:r>
              <a:rPr lang="en-US" sz="2400" b="1" dirty="0" smtClean="0">
                <a:solidFill>
                  <a:srgbClr val="0070C0"/>
                </a:solidFill>
              </a:rPr>
              <a:t> </a:t>
            </a:r>
          </a:p>
          <a:p>
            <a:pPr marL="263942" lvl="1" indent="0">
              <a:buNone/>
            </a:pPr>
            <a:r>
              <a:rPr lang="en-US" sz="2000" b="1" dirty="0">
                <a:solidFill>
                  <a:srgbClr val="0070C0"/>
                </a:solidFill>
              </a:rPr>
              <a:t>Convert the two strings into uppercase and remove all white spaces.</a:t>
            </a:r>
            <a:br>
              <a:rPr lang="en-US" sz="2000" b="1" dirty="0">
                <a:solidFill>
                  <a:srgbClr val="0070C0"/>
                </a:solidFill>
              </a:rPr>
            </a:br>
            <a:r>
              <a:rPr lang="en-US" sz="2000" b="1" dirty="0">
                <a:solidFill>
                  <a:srgbClr val="0070C0"/>
                </a:solidFill>
              </a:rPr>
              <a:t> Convert the two strings into char arrays using </a:t>
            </a:r>
            <a:r>
              <a:rPr lang="en-US" sz="2000" b="1" dirty="0" err="1">
                <a:solidFill>
                  <a:srgbClr val="0070C0"/>
                </a:solidFill>
              </a:rPr>
              <a:t>toCharArray</a:t>
            </a:r>
            <a:r>
              <a:rPr lang="en-US" sz="2000" b="1" dirty="0">
                <a:solidFill>
                  <a:srgbClr val="0070C0"/>
                </a:solidFill>
              </a:rPr>
              <a:t>().</a:t>
            </a:r>
            <a:br>
              <a:rPr lang="en-US" sz="2000" b="1" dirty="0">
                <a:solidFill>
                  <a:srgbClr val="0070C0"/>
                </a:solidFill>
              </a:rPr>
            </a:br>
            <a:r>
              <a:rPr lang="en-US" sz="2000" b="1" dirty="0">
                <a:solidFill>
                  <a:srgbClr val="0070C0"/>
                </a:solidFill>
              </a:rPr>
              <a:t> Sort the two character arrays using sort() method of </a:t>
            </a:r>
            <a:r>
              <a:rPr lang="en-US" sz="2000" b="1" dirty="0" err="1">
                <a:solidFill>
                  <a:srgbClr val="0070C0"/>
                </a:solidFill>
              </a:rPr>
              <a:t>java.util.Arrays</a:t>
            </a:r>
            <a:r>
              <a:rPr lang="en-US" sz="2000" b="1" dirty="0">
                <a:solidFill>
                  <a:srgbClr val="0070C0"/>
                </a:solidFill>
              </a:rPr>
              <a:t> class.</a:t>
            </a:r>
            <a:br>
              <a:rPr lang="en-US" sz="2000" b="1" dirty="0">
                <a:solidFill>
                  <a:srgbClr val="0070C0"/>
                </a:solidFill>
              </a:rPr>
            </a:br>
            <a:r>
              <a:rPr lang="en-US" sz="2000" b="1" dirty="0">
                <a:solidFill>
                  <a:srgbClr val="0070C0"/>
                </a:solidFill>
              </a:rPr>
              <a:t>After sorting,  we compare both the arrays using equals() method. If both array are equal ,returns true ,means anagram.</a:t>
            </a: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-50 (Anagram)</a:t>
            </a:r>
            <a:endParaRPr lang="en-IN" sz="3600" dirty="0"/>
          </a:p>
        </p:txBody>
      </p:sp>
      <p:sp>
        <p:nvSpPr>
          <p:cNvPr id="5" name="Rectangle 4"/>
          <p:cNvSpPr/>
          <p:nvPr/>
        </p:nvSpPr>
        <p:spPr>
          <a:xfrm>
            <a:off x="8564562" y="2282825"/>
            <a:ext cx="4419600" cy="2554545"/>
          </a:xfrm>
          <a:prstGeom prst="rect">
            <a:avLst/>
          </a:prstGeom>
        </p:spPr>
        <p:txBody>
          <a:bodyPr wrap="square">
            <a:spAutoFit/>
          </a:bodyPr>
          <a:lstStyle/>
          <a:p>
            <a:r>
              <a:rPr lang="en-US" sz="2400" b="1" dirty="0" smtClean="0"/>
              <a:t>Anagram Examples:</a:t>
            </a:r>
          </a:p>
          <a:p>
            <a:endParaRPr lang="en-US" sz="2800" b="1" dirty="0" smtClean="0">
              <a:solidFill>
                <a:srgbClr val="FF0000"/>
              </a:solidFill>
            </a:endParaRPr>
          </a:p>
          <a:p>
            <a:r>
              <a:rPr lang="en-US" sz="2800" b="1" dirty="0" smtClean="0">
                <a:solidFill>
                  <a:srgbClr val="FF0000"/>
                </a:solidFill>
              </a:rPr>
              <a:t>1."now</a:t>
            </a:r>
            <a:r>
              <a:rPr lang="en-US" sz="2800" b="1" dirty="0">
                <a:solidFill>
                  <a:srgbClr val="FF0000"/>
                </a:solidFill>
              </a:rPr>
              <a:t>"</a:t>
            </a:r>
            <a:r>
              <a:rPr lang="en-US" sz="2800" dirty="0">
                <a:solidFill>
                  <a:srgbClr val="FF0000"/>
                </a:solidFill>
              </a:rPr>
              <a:t> and </a:t>
            </a:r>
            <a:r>
              <a:rPr lang="en-US" sz="2800" b="1" dirty="0">
                <a:solidFill>
                  <a:srgbClr val="FF0000"/>
                </a:solidFill>
              </a:rPr>
              <a:t>"own"</a:t>
            </a:r>
            <a:r>
              <a:rPr lang="en-US" sz="2800" dirty="0">
                <a:solidFill>
                  <a:srgbClr val="FF0000"/>
                </a:solidFill>
              </a:rPr>
              <a:t> </a:t>
            </a:r>
          </a:p>
          <a:p>
            <a:r>
              <a:rPr lang="en-US" sz="2800" b="1" dirty="0">
                <a:solidFill>
                  <a:srgbClr val="FF0000"/>
                </a:solidFill>
              </a:rPr>
              <a:t>2</a:t>
            </a:r>
            <a:r>
              <a:rPr lang="en-US" sz="2800" dirty="0">
                <a:solidFill>
                  <a:srgbClr val="FF0000"/>
                </a:solidFill>
              </a:rPr>
              <a:t>. </a:t>
            </a:r>
            <a:r>
              <a:rPr lang="en-US" sz="2800" b="1" dirty="0">
                <a:solidFill>
                  <a:srgbClr val="FF0000"/>
                </a:solidFill>
              </a:rPr>
              <a:t>"ton"</a:t>
            </a:r>
            <a:r>
              <a:rPr lang="en-US" sz="2800" dirty="0">
                <a:solidFill>
                  <a:srgbClr val="FF0000"/>
                </a:solidFill>
              </a:rPr>
              <a:t> and </a:t>
            </a:r>
            <a:r>
              <a:rPr lang="en-US" sz="2800" b="1" dirty="0">
                <a:solidFill>
                  <a:srgbClr val="FF0000"/>
                </a:solidFill>
              </a:rPr>
              <a:t>"not"</a:t>
            </a:r>
            <a:endParaRPr lang="en-US" sz="2800" dirty="0">
              <a:solidFill>
                <a:srgbClr val="FF0000"/>
              </a:solidFill>
            </a:endParaRPr>
          </a:p>
          <a:p>
            <a:r>
              <a:rPr lang="en-US" sz="2800" b="1" dirty="0" smtClean="0">
                <a:solidFill>
                  <a:srgbClr val="FF0000"/>
                </a:solidFill>
              </a:rPr>
              <a:t>3</a:t>
            </a:r>
            <a:r>
              <a:rPr lang="en-US" sz="2800" dirty="0" smtClean="0">
                <a:solidFill>
                  <a:srgbClr val="FF0000"/>
                </a:solidFill>
              </a:rPr>
              <a:t>.</a:t>
            </a:r>
            <a:r>
              <a:rPr lang="en-US" sz="2800" b="1" dirty="0" smtClean="0">
                <a:solidFill>
                  <a:srgbClr val="FF0000"/>
                </a:solidFill>
              </a:rPr>
              <a:t> </a:t>
            </a:r>
            <a:r>
              <a:rPr lang="en-US" sz="2800" b="1" dirty="0">
                <a:solidFill>
                  <a:srgbClr val="FF0000"/>
                </a:solidFill>
              </a:rPr>
              <a:t>"fiber" </a:t>
            </a:r>
            <a:r>
              <a:rPr lang="en-US" sz="2800" dirty="0">
                <a:solidFill>
                  <a:srgbClr val="FF0000"/>
                </a:solidFill>
              </a:rPr>
              <a:t>and </a:t>
            </a:r>
            <a:r>
              <a:rPr lang="en-US" sz="2800" b="1" dirty="0">
                <a:solidFill>
                  <a:srgbClr val="FF0000"/>
                </a:solidFill>
              </a:rPr>
              <a:t>"brief"</a:t>
            </a:r>
            <a:endParaRPr lang="en-US" sz="2800" dirty="0">
              <a:solidFill>
                <a:srgbClr val="FF0000"/>
              </a:solidFill>
            </a:endParaRPr>
          </a:p>
          <a:p>
            <a:endParaRPr lang="en-US" sz="2400" b="1" dirty="0" smtClean="0"/>
          </a:p>
        </p:txBody>
      </p:sp>
    </p:spTree>
    <p:extLst>
      <p:ext uri="{BB962C8B-B14F-4D97-AF65-F5344CB8AC3E}">
        <p14:creationId xmlns:p14="http://schemas.microsoft.com/office/powerpoint/2010/main" val="376078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t>      </a:t>
            </a:r>
            <a:r>
              <a:rPr lang="en-IN" sz="2400" dirty="0">
                <a:solidFill>
                  <a:srgbClr val="002060"/>
                </a:solidFill>
              </a:rPr>
              <a:t>A king has three horses and want to go for hunting on the horse. It was a difficult choice, as the three horses were equally good. He came up with a strategy to choose the horse</a:t>
            </a:r>
            <a:r>
              <a:rPr lang="en-IN" sz="2400" dirty="0" smtClean="0">
                <a:solidFill>
                  <a:srgbClr val="002060"/>
                </a:solidFill>
              </a:rPr>
              <a:t>.</a:t>
            </a:r>
            <a:r>
              <a:rPr lang="en-IN" sz="2400" dirty="0">
                <a:solidFill>
                  <a:srgbClr val="002060"/>
                </a:solidFill>
              </a:rPr>
              <a:t> </a:t>
            </a:r>
            <a:endParaRPr lang="en-IN" sz="2400" dirty="0" smtClean="0">
              <a:solidFill>
                <a:srgbClr val="002060"/>
              </a:solidFill>
            </a:endParaRPr>
          </a:p>
          <a:p>
            <a:pPr marL="0" indent="0">
              <a:buNone/>
            </a:pPr>
            <a:endParaRPr lang="en-US" sz="2400" dirty="0">
              <a:solidFill>
                <a:srgbClr val="002060"/>
              </a:solidFill>
            </a:endParaRPr>
          </a:p>
          <a:p>
            <a:pPr marL="0" indent="0">
              <a:buNone/>
            </a:pPr>
            <a:r>
              <a:rPr lang="en-IN" sz="2400" dirty="0">
                <a:solidFill>
                  <a:srgbClr val="002060"/>
                </a:solidFill>
              </a:rPr>
              <a:t>The horse that weighs the most will be the one that goes with him for hunting.</a:t>
            </a:r>
            <a:br>
              <a:rPr lang="en-IN" sz="2400" dirty="0">
                <a:solidFill>
                  <a:srgbClr val="002060"/>
                </a:solidFill>
              </a:rPr>
            </a:br>
            <a:r>
              <a:rPr lang="en-IN" sz="2400" dirty="0">
                <a:solidFill>
                  <a:srgbClr val="002060"/>
                </a:solidFill>
              </a:rPr>
              <a:t>He has approached you to design a program to automate this process. Can you help him?</a:t>
            </a:r>
            <a:endParaRPr lang="en-US" sz="2400" dirty="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Solution : Write </a:t>
            </a:r>
            <a:r>
              <a:rPr lang="en-IN" sz="2400" b="1" dirty="0">
                <a:solidFill>
                  <a:srgbClr val="C00000"/>
                </a:solidFill>
              </a:rPr>
              <a:t>a </a:t>
            </a:r>
            <a:r>
              <a:rPr lang="en-IN" sz="2400" b="1" dirty="0" smtClean="0">
                <a:solidFill>
                  <a:srgbClr val="C00000"/>
                </a:solidFill>
              </a:rPr>
              <a:t>program to accept the weights of 3 horses and display the weight of the horse with maximum weight. If to horses are of same weight  and are best then should show message ,”Entered weights are not distinct values”</a:t>
            </a:r>
            <a:endParaRPr lang="en-US" sz="2400" b="1" dirty="0">
              <a:solidFill>
                <a:srgbClr val="C0000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-3 ( Choosing the  Best Horse )</a:t>
            </a:r>
            <a:endParaRPr lang="en-IN" sz="3600" dirty="0"/>
          </a:p>
        </p:txBody>
      </p:sp>
    </p:spTree>
    <p:extLst>
      <p:ext uri="{BB962C8B-B14F-4D97-AF65-F5344CB8AC3E}">
        <p14:creationId xmlns:p14="http://schemas.microsoft.com/office/powerpoint/2010/main" val="25378437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7497141" cy="5279245"/>
          </a:xfrm>
        </p:spPr>
        <p:txBody>
          <a:bodyPr/>
          <a:lstStyle/>
          <a:p>
            <a:pPr marL="0" indent="0">
              <a:buNone/>
            </a:pPr>
            <a:r>
              <a:rPr lang="en-US" sz="2400" dirty="0">
                <a:solidFill>
                  <a:srgbClr val="002060"/>
                </a:solidFill>
              </a:rPr>
              <a:t>Fascinating numbers are 3 digit numbers with a unique property. When a 3 digit number is concatenated with the number multiplied by 2 and the number multiplied by 3, sometimes we get a number which contains all the digits from 1 to 9 exactly once. There could be any number of zeros, but they are ignored. Such a 3 digit number is known as a fascinating number. </a:t>
            </a:r>
          </a:p>
          <a:p>
            <a:pPr marL="263942" lvl="1" indent="0">
              <a:buNone/>
            </a:pPr>
            <a:r>
              <a:rPr lang="en-IN" sz="2400" b="1" dirty="0" smtClean="0">
                <a:solidFill>
                  <a:srgbClr val="0070C0"/>
                </a:solidFill>
              </a:rPr>
              <a:t>Solution :</a:t>
            </a:r>
            <a:r>
              <a:rPr lang="en-US" sz="2400" b="1" dirty="0" smtClean="0">
                <a:solidFill>
                  <a:srgbClr val="0070C0"/>
                </a:solidFill>
              </a:rPr>
              <a:t> </a:t>
            </a:r>
          </a:p>
          <a:p>
            <a:pPr marL="263942" lvl="1" indent="0">
              <a:buNone/>
            </a:pPr>
            <a:r>
              <a:rPr lang="en-US" sz="2400" dirty="0">
                <a:solidFill>
                  <a:srgbClr val="0070C0"/>
                </a:solidFill>
              </a:rPr>
              <a:t>C</a:t>
            </a:r>
            <a:r>
              <a:rPr lang="en-US" sz="2400" dirty="0" smtClean="0">
                <a:solidFill>
                  <a:srgbClr val="0070C0"/>
                </a:solidFill>
              </a:rPr>
              <a:t>oncatenates </a:t>
            </a:r>
            <a:r>
              <a:rPr lang="en-US" sz="2400" dirty="0">
                <a:solidFill>
                  <a:srgbClr val="0070C0"/>
                </a:solidFill>
              </a:rPr>
              <a:t>the given number with its multiples of 2 and 3</a:t>
            </a:r>
            <a:r>
              <a:rPr lang="en-US" sz="2400" dirty="0" smtClean="0">
                <a:solidFill>
                  <a:srgbClr val="0070C0"/>
                </a:solidFill>
              </a:rPr>
              <a:t>.</a:t>
            </a:r>
          </a:p>
          <a:p>
            <a:pPr marL="263942" lvl="1" indent="0">
              <a:buNone/>
            </a:pPr>
            <a:r>
              <a:rPr lang="en-US" sz="2400" dirty="0" smtClean="0">
                <a:solidFill>
                  <a:srgbClr val="0070C0"/>
                </a:solidFill>
              </a:rPr>
              <a:t> </a:t>
            </a:r>
            <a:r>
              <a:rPr lang="en-US" sz="2400" dirty="0">
                <a:solidFill>
                  <a:srgbClr val="0070C0"/>
                </a:solidFill>
              </a:rPr>
              <a:t>Then it checks whether the resulting number contains 1 to 9 exactly once. There could be any number of zeros and they are ignored.</a:t>
            </a:r>
            <a:r>
              <a:rPr lang="en-US" sz="2400" b="1" dirty="0" smtClean="0">
                <a:solidFill>
                  <a:srgbClr val="0070C0"/>
                </a:solidFill>
              </a:rPr>
              <a:t>.</a:t>
            </a:r>
            <a:endParaRPr lang="en-US" sz="2400" b="1" dirty="0">
              <a:solidFill>
                <a:srgbClr val="0070C0"/>
              </a:solidFill>
            </a:endParaRP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-51 (Fascinating Number)</a:t>
            </a:r>
            <a:endParaRPr lang="en-IN" sz="3600" dirty="0"/>
          </a:p>
        </p:txBody>
      </p:sp>
      <p:sp>
        <p:nvSpPr>
          <p:cNvPr id="5" name="Rectangle 4"/>
          <p:cNvSpPr/>
          <p:nvPr/>
        </p:nvSpPr>
        <p:spPr>
          <a:xfrm>
            <a:off x="8564562" y="2282825"/>
            <a:ext cx="4419600" cy="4893647"/>
          </a:xfrm>
          <a:prstGeom prst="rect">
            <a:avLst/>
          </a:prstGeom>
        </p:spPr>
        <p:txBody>
          <a:bodyPr wrap="square">
            <a:spAutoFit/>
          </a:bodyPr>
          <a:lstStyle/>
          <a:p>
            <a:r>
              <a:rPr lang="en-US" sz="2400" b="1" dirty="0" smtClean="0"/>
              <a:t>Fascinating Number :273</a:t>
            </a:r>
            <a:r>
              <a:rPr lang="en-US" sz="2400" dirty="0" smtClean="0"/>
              <a:t> </a:t>
            </a:r>
            <a:r>
              <a:rPr lang="en-US" sz="2400" dirty="0">
                <a:solidFill>
                  <a:srgbClr val="FF0000"/>
                </a:solidFill>
              </a:rPr>
              <a:t>Following are the multiples of 2 and 3 of the number 273.</a:t>
            </a:r>
          </a:p>
          <a:p>
            <a:r>
              <a:rPr lang="en-US" sz="2400" dirty="0">
                <a:solidFill>
                  <a:srgbClr val="FF0000"/>
                </a:solidFill>
              </a:rPr>
              <a:t>1 x 273 = 273 </a:t>
            </a:r>
          </a:p>
          <a:p>
            <a:r>
              <a:rPr lang="en-US" sz="2400" dirty="0">
                <a:solidFill>
                  <a:srgbClr val="FF0000"/>
                </a:solidFill>
              </a:rPr>
              <a:t>2 x 273 = 546 </a:t>
            </a:r>
          </a:p>
          <a:p>
            <a:r>
              <a:rPr lang="en-US" sz="2400" dirty="0">
                <a:solidFill>
                  <a:srgbClr val="FF0000"/>
                </a:solidFill>
              </a:rPr>
              <a:t>3 x 273 = 819 </a:t>
            </a:r>
          </a:p>
          <a:p>
            <a:r>
              <a:rPr lang="en-US" sz="2400" dirty="0">
                <a:solidFill>
                  <a:srgbClr val="FF0000"/>
                </a:solidFill>
              </a:rPr>
              <a:t>Concatenating all the numbers, we get the final number 273546819. This is a fascinating number since it contains all the digits 1 to 9 exactly once!</a:t>
            </a:r>
          </a:p>
          <a:p>
            <a:endParaRPr lang="en-US" sz="2400" b="1" dirty="0" smtClean="0"/>
          </a:p>
        </p:txBody>
      </p:sp>
    </p:spTree>
    <p:extLst>
      <p:ext uri="{BB962C8B-B14F-4D97-AF65-F5344CB8AC3E}">
        <p14:creationId xmlns:p14="http://schemas.microsoft.com/office/powerpoint/2010/main" val="1847379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10221" y="2011942"/>
            <a:ext cx="7497141" cy="5279245"/>
          </a:xfrm>
        </p:spPr>
        <p:txBody>
          <a:bodyPr/>
          <a:lstStyle/>
          <a:p>
            <a:pPr marL="0" indent="0">
              <a:buNone/>
            </a:pPr>
            <a:r>
              <a:rPr lang="en-US" sz="2400" dirty="0" smtClean="0">
                <a:solidFill>
                  <a:srgbClr val="002060"/>
                </a:solidFill>
              </a:rPr>
              <a:t>Enter 3 sides of a tringle and check and display if a tringle can be formed or not. </a:t>
            </a:r>
            <a:r>
              <a:rPr lang="en-US" sz="2400" dirty="0">
                <a:solidFill>
                  <a:srgbClr val="002060"/>
                </a:solidFill>
              </a:rPr>
              <a:t>The sides of a triangle is constrained by the rule that the sum of any of its two sides is always bigger than the third side. Using this rule, we can find whether 3 sides given for a triangle is valid or not </a:t>
            </a:r>
            <a:endParaRPr lang="en-US" sz="2400" dirty="0" smtClean="0">
              <a:solidFill>
                <a:srgbClr val="002060"/>
              </a:solidFill>
            </a:endParaRPr>
          </a:p>
          <a:p>
            <a:pPr marL="0" indent="0">
              <a:buNone/>
            </a:pPr>
            <a:endParaRPr lang="en-US" sz="2400" dirty="0">
              <a:solidFill>
                <a:srgbClr val="002060"/>
              </a:solidFill>
            </a:endParaRPr>
          </a:p>
          <a:p>
            <a:pPr marL="263942" lvl="1" indent="0">
              <a:buNone/>
            </a:pPr>
            <a:r>
              <a:rPr lang="en-IN" sz="2400" b="1" dirty="0" smtClean="0">
                <a:solidFill>
                  <a:srgbClr val="0070C0"/>
                </a:solidFill>
              </a:rPr>
              <a:t>Solution :</a:t>
            </a:r>
            <a:r>
              <a:rPr lang="en-US" sz="2400" b="1" dirty="0" smtClean="0">
                <a:solidFill>
                  <a:srgbClr val="0070C0"/>
                </a:solidFill>
              </a:rPr>
              <a:t> </a:t>
            </a:r>
            <a:endParaRPr lang="en-US" sz="2400" b="1" dirty="0" smtClean="0">
              <a:solidFill>
                <a:srgbClr val="C00000"/>
              </a:solidFill>
            </a:endParaRPr>
          </a:p>
          <a:p>
            <a:pPr marL="263942" lvl="1" indent="0">
              <a:buNone/>
            </a:pPr>
            <a:r>
              <a:rPr lang="en-US" sz="1800" b="1" dirty="0" smtClean="0">
                <a:solidFill>
                  <a:srgbClr val="C00000"/>
                </a:solidFill>
              </a:rPr>
              <a:t> </a:t>
            </a:r>
            <a:r>
              <a:rPr lang="en-US" sz="2000" b="1" dirty="0" smtClean="0">
                <a:solidFill>
                  <a:srgbClr val="C00000"/>
                </a:solidFill>
              </a:rPr>
              <a:t> Enter 3 sides of the tringle into 3 variables and check if sum of any two sides is always bigger than the third side . </a:t>
            </a:r>
            <a:endParaRPr lang="en-US" sz="2000" b="1" dirty="0">
              <a:solidFill>
                <a:srgbClr val="C00000"/>
              </a:solidFill>
            </a:endParaRPr>
          </a:p>
          <a:p>
            <a:pPr marL="263942" lvl="1" indent="0">
              <a:buNone/>
            </a:pPr>
            <a:endParaRPr lang="en-US" sz="1800" b="1" dirty="0" smtClean="0">
              <a:solidFill>
                <a:srgbClr val="C00000"/>
              </a:solidFill>
            </a:endParaRPr>
          </a:p>
          <a:p>
            <a:pPr marL="263942" lvl="1" indent="0">
              <a:buNone/>
            </a:pPr>
            <a:endParaRPr lang="en-US" sz="1800" b="1" dirty="0">
              <a:solidFill>
                <a:srgbClr val="C00000"/>
              </a:solidFill>
            </a:endParaRPr>
          </a:p>
          <a:p>
            <a:pPr marL="0" indent="0">
              <a:buNone/>
            </a:pPr>
            <a:r>
              <a:rPr lang="en-US" sz="1600" i="1" dirty="0" smtClean="0">
                <a:solidFill>
                  <a:srgbClr val="002060"/>
                </a:solidFill>
              </a:rPr>
              <a:t>(R</a:t>
            </a:r>
            <a:r>
              <a:rPr lang="en-US" sz="2000" i="1" dirty="0" smtClean="0">
                <a:solidFill>
                  <a:srgbClr val="002060"/>
                </a:solidFill>
              </a:rPr>
              <a:t>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a:xfrm>
            <a:off x="403794" y="1139824"/>
            <a:ext cx="10218167" cy="351325"/>
          </a:xfrm>
        </p:spPr>
        <p:txBody>
          <a:bodyPr/>
          <a:lstStyle/>
          <a:p>
            <a:r>
              <a:rPr lang="en-IN" sz="3600" dirty="0" smtClean="0"/>
              <a:t>Exercise -52 (Tringle Can be Formed)</a:t>
            </a:r>
            <a:endParaRPr lang="en-IN" sz="3600" dirty="0"/>
          </a:p>
        </p:txBody>
      </p:sp>
      <p:sp>
        <p:nvSpPr>
          <p:cNvPr id="5" name="Rectangle 4"/>
          <p:cNvSpPr/>
          <p:nvPr/>
        </p:nvSpPr>
        <p:spPr>
          <a:xfrm>
            <a:off x="8412161" y="1491149"/>
            <a:ext cx="4419600" cy="1200329"/>
          </a:xfrm>
          <a:prstGeom prst="rect">
            <a:avLst/>
          </a:prstGeom>
        </p:spPr>
        <p:txBody>
          <a:bodyPr wrap="square">
            <a:spAutoFit/>
          </a:bodyPr>
          <a:lstStyle/>
          <a:p>
            <a:r>
              <a:rPr lang="en-US" sz="2400" b="1" dirty="0">
                <a:solidFill>
                  <a:srgbClr val="FF0000"/>
                </a:solidFill>
              </a:rPr>
              <a:t>A triangle can be formed only if sum of any two sides is bigger than the third side</a:t>
            </a:r>
            <a:endParaRPr lang="en-US" sz="2400" b="1" dirty="0" smtClean="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3047" y="2996059"/>
            <a:ext cx="5516471" cy="4010947"/>
          </a:xfrm>
          <a:prstGeom prst="rect">
            <a:avLst/>
          </a:prstGeom>
        </p:spPr>
      </p:pic>
    </p:spTree>
    <p:extLst>
      <p:ext uri="{BB962C8B-B14F-4D97-AF65-F5344CB8AC3E}">
        <p14:creationId xmlns:p14="http://schemas.microsoft.com/office/powerpoint/2010/main" val="1196841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a:solidFill>
                  <a:srgbClr val="002060"/>
                </a:solidFill>
              </a:rPr>
              <a:t>There is a couple living in a certain village, they conduct an event in their house every leap year by inviting their friends and relatives.</a:t>
            </a:r>
            <a:br>
              <a:rPr lang="en-IN" sz="2400" dirty="0">
                <a:solidFill>
                  <a:srgbClr val="002060"/>
                </a:solidFill>
              </a:rPr>
            </a:br>
            <a:r>
              <a:rPr lang="en-IN" sz="2400" dirty="0">
                <a:solidFill>
                  <a:srgbClr val="002060"/>
                </a:solidFill>
              </a:rPr>
              <a:t>They always end up in confusion on deciding the leap year for this event.</a:t>
            </a:r>
            <a:br>
              <a:rPr lang="en-IN" sz="2400" dirty="0">
                <a:solidFill>
                  <a:srgbClr val="002060"/>
                </a:solidFill>
              </a:rPr>
            </a:br>
            <a:endParaRPr lang="en-US" sz="2400" dirty="0">
              <a:solidFill>
                <a:srgbClr val="002060"/>
              </a:solidFill>
            </a:endParaRPr>
          </a:p>
          <a:p>
            <a:pPr marL="0" indent="0">
              <a:buNone/>
            </a:pPr>
            <a:r>
              <a:rPr lang="en-IN" sz="2400" dirty="0">
                <a:solidFill>
                  <a:srgbClr val="002060"/>
                </a:solidFill>
              </a:rPr>
              <a:t>They require your help to automate this process, as that would help them to make the decision easily every year</a:t>
            </a:r>
            <a:r>
              <a:rPr lang="en-IN" sz="2400" dirty="0" smtClean="0">
                <a:solidFill>
                  <a:srgbClr val="002060"/>
                </a:solidFill>
              </a:rPr>
              <a:t>.</a:t>
            </a:r>
          </a:p>
          <a:p>
            <a:pPr marL="0" indent="0">
              <a:buNone/>
            </a:pPr>
            <a:endParaRPr lang="en-US" sz="2400" dirty="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Solution : Write </a:t>
            </a:r>
            <a:r>
              <a:rPr lang="en-IN" sz="2400" b="1" dirty="0">
                <a:solidFill>
                  <a:srgbClr val="C00000"/>
                </a:solidFill>
              </a:rPr>
              <a:t>a </a:t>
            </a:r>
            <a:r>
              <a:rPr lang="en-IN" sz="2400" b="1" dirty="0" smtClean="0">
                <a:solidFill>
                  <a:srgbClr val="C00000"/>
                </a:solidFill>
              </a:rPr>
              <a:t>program to accept a year value as input and display if the year is a leap year or not</a:t>
            </a:r>
          </a:p>
          <a:p>
            <a:pPr marL="0" indent="0">
              <a:buNone/>
            </a:pPr>
            <a:endParaRPr lang="en-US" sz="2000" i="1" dirty="0" smtClean="0">
              <a:solidFill>
                <a:srgbClr val="002060"/>
              </a:solidFill>
            </a:endParaRPr>
          </a:p>
          <a:p>
            <a:pPr marL="0" indent="0">
              <a:buNone/>
            </a:pPr>
            <a:endParaRPr lang="en-US" sz="2000" i="1" dirty="0">
              <a:solidFill>
                <a:srgbClr val="00206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-4 ( Leap Year Event )</a:t>
            </a:r>
            <a:endParaRPr lang="en-IN" sz="3600" dirty="0"/>
          </a:p>
        </p:txBody>
      </p:sp>
    </p:spTree>
    <p:extLst>
      <p:ext uri="{BB962C8B-B14F-4D97-AF65-F5344CB8AC3E}">
        <p14:creationId xmlns:p14="http://schemas.microsoft.com/office/powerpoint/2010/main" val="2346218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GB" sz="2400" dirty="0">
                <a:solidFill>
                  <a:srgbClr val="002060"/>
                </a:solidFill>
              </a:rPr>
              <a:t>Write a </a:t>
            </a:r>
            <a:r>
              <a:rPr lang="en-GB" sz="2400" dirty="0" smtClean="0">
                <a:solidFill>
                  <a:srgbClr val="002060"/>
                </a:solidFill>
              </a:rPr>
              <a:t>Java </a:t>
            </a:r>
            <a:r>
              <a:rPr lang="en-GB" sz="2400" dirty="0">
                <a:solidFill>
                  <a:srgbClr val="002060"/>
                </a:solidFill>
              </a:rPr>
              <a:t>program that accepts an integer as your month of birth and displays the output as “your birthday is in corresponding month</a:t>
            </a:r>
            <a:r>
              <a:rPr lang="en-GB" sz="2400" dirty="0" smtClean="0">
                <a:solidFill>
                  <a:srgbClr val="002060"/>
                </a:solidFill>
              </a:rPr>
              <a:t>..</a:t>
            </a:r>
          </a:p>
          <a:p>
            <a:pPr marL="0" indent="0">
              <a:buNone/>
            </a:pPr>
            <a:r>
              <a:rPr lang="en-GB" sz="2400" dirty="0" smtClean="0">
                <a:solidFill>
                  <a:srgbClr val="002060"/>
                </a:solidFill>
              </a:rPr>
              <a:t> </a:t>
            </a:r>
            <a:r>
              <a:rPr lang="en-GB" sz="2400" dirty="0">
                <a:solidFill>
                  <a:srgbClr val="002060"/>
                </a:solidFill>
              </a:rPr>
              <a:t>[ January, February, March, April, May, June, July, August, September, October, November, December]. </a:t>
            </a:r>
            <a:endParaRPr lang="en-GB" sz="2400" dirty="0" smtClean="0">
              <a:solidFill>
                <a:srgbClr val="002060"/>
              </a:solidFill>
            </a:endParaRPr>
          </a:p>
          <a:p>
            <a:pPr marL="0" indent="0">
              <a:buNone/>
            </a:pPr>
            <a:r>
              <a:rPr lang="en-GB" sz="2400" dirty="0" smtClean="0">
                <a:solidFill>
                  <a:srgbClr val="002060"/>
                </a:solidFill>
              </a:rPr>
              <a:t>Use </a:t>
            </a:r>
            <a:r>
              <a:rPr lang="en-GB" sz="2400" dirty="0">
                <a:solidFill>
                  <a:srgbClr val="002060"/>
                </a:solidFill>
              </a:rPr>
              <a:t>Switch statement.</a:t>
            </a:r>
            <a:endParaRPr lang="en-US" sz="2400" dirty="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Solution : Write </a:t>
            </a:r>
            <a:r>
              <a:rPr lang="en-IN" sz="2400" b="1" dirty="0">
                <a:solidFill>
                  <a:srgbClr val="C00000"/>
                </a:solidFill>
              </a:rPr>
              <a:t>a </a:t>
            </a:r>
            <a:r>
              <a:rPr lang="en-IN" sz="2400" b="1" dirty="0" smtClean="0">
                <a:solidFill>
                  <a:srgbClr val="C00000"/>
                </a:solidFill>
              </a:rPr>
              <a:t>program to accept the month of birth as number and displays appropriate message to print the month name. Use Switch statement . If input is not a valid month number should show error message as Invalid Month</a:t>
            </a:r>
          </a:p>
          <a:p>
            <a:pPr marL="0" indent="0">
              <a:buNone/>
            </a:pPr>
            <a:endParaRPr lang="en-US" sz="2000" i="1" dirty="0" smtClean="0">
              <a:solidFill>
                <a:srgbClr val="002060"/>
              </a:solidFill>
            </a:endParaRPr>
          </a:p>
          <a:p>
            <a:pPr marL="0" indent="0">
              <a:buNone/>
            </a:pPr>
            <a:endParaRPr lang="en-US" sz="2000" i="1" dirty="0">
              <a:solidFill>
                <a:srgbClr val="00206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-5 ( My Birth Month )</a:t>
            </a:r>
            <a:endParaRPr lang="en-IN" sz="3600" dirty="0"/>
          </a:p>
        </p:txBody>
      </p:sp>
    </p:spTree>
    <p:extLst>
      <p:ext uri="{BB962C8B-B14F-4D97-AF65-F5344CB8AC3E}">
        <p14:creationId xmlns:p14="http://schemas.microsoft.com/office/powerpoint/2010/main" val="3182316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GB" sz="2400" dirty="0">
                <a:solidFill>
                  <a:srgbClr val="002060"/>
                </a:solidFill>
              </a:rPr>
              <a:t>Write a </a:t>
            </a:r>
            <a:r>
              <a:rPr lang="en-GB" sz="2400" dirty="0" smtClean="0">
                <a:solidFill>
                  <a:srgbClr val="002060"/>
                </a:solidFill>
              </a:rPr>
              <a:t>java </a:t>
            </a:r>
            <a:r>
              <a:rPr lang="en-GB" sz="2400" dirty="0">
                <a:solidFill>
                  <a:srgbClr val="002060"/>
                </a:solidFill>
              </a:rPr>
              <a:t>program to perform </a:t>
            </a:r>
            <a:r>
              <a:rPr lang="en-GB" sz="2400" dirty="0" smtClean="0">
                <a:solidFill>
                  <a:srgbClr val="002060"/>
                </a:solidFill>
              </a:rPr>
              <a:t>simple mathematical operations</a:t>
            </a:r>
            <a:r>
              <a:rPr lang="en-GB" sz="2400" dirty="0">
                <a:solidFill>
                  <a:srgbClr val="002060"/>
                </a:solidFill>
              </a:rPr>
              <a:t> </a:t>
            </a:r>
            <a:r>
              <a:rPr lang="en-GB" sz="2400" dirty="0" smtClean="0">
                <a:solidFill>
                  <a:srgbClr val="002060"/>
                </a:solidFill>
              </a:rPr>
              <a:t>on two numbers .The user will enter 3 inputs , the first input will be a number ,second input will be an operator and third input will be a number again. It should display the result of the operation as output.</a:t>
            </a:r>
          </a:p>
          <a:p>
            <a:pPr marL="0" indent="0">
              <a:buNone/>
            </a:pPr>
            <a:r>
              <a:rPr lang="en-GB" sz="2400" dirty="0" smtClean="0">
                <a:solidFill>
                  <a:srgbClr val="002060"/>
                </a:solidFill>
              </a:rPr>
              <a:t>Use </a:t>
            </a:r>
            <a:r>
              <a:rPr lang="en-GB" sz="2400" dirty="0">
                <a:solidFill>
                  <a:srgbClr val="002060"/>
                </a:solidFill>
              </a:rPr>
              <a:t>switch statement.</a:t>
            </a:r>
            <a:endParaRPr lang="en-US" sz="2400" dirty="0">
              <a:solidFill>
                <a:srgbClr val="002060"/>
              </a:solidFill>
            </a:endParaRPr>
          </a:p>
          <a:p>
            <a:pPr marL="0" indent="0">
              <a:buNone/>
            </a:pPr>
            <a:endParaRPr lang="en-US" sz="2400" dirty="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solution : Write </a:t>
            </a:r>
            <a:r>
              <a:rPr lang="en-IN" sz="2400" b="1" dirty="0">
                <a:solidFill>
                  <a:srgbClr val="C00000"/>
                </a:solidFill>
              </a:rPr>
              <a:t>a </a:t>
            </a:r>
            <a:r>
              <a:rPr lang="en-IN" sz="2400" b="1" dirty="0" smtClean="0">
                <a:solidFill>
                  <a:srgbClr val="C00000"/>
                </a:solidFill>
              </a:rPr>
              <a:t>program to accept two numbers and an operator to perform mathematical operation on the operands and display the result as output.</a:t>
            </a:r>
          </a:p>
          <a:p>
            <a:pPr marL="0" indent="0">
              <a:buNone/>
            </a:pPr>
            <a:endParaRPr lang="en-US" sz="2000" i="1" dirty="0" smtClean="0">
              <a:solidFill>
                <a:srgbClr val="002060"/>
              </a:solidFill>
            </a:endParaRPr>
          </a:p>
          <a:p>
            <a:pPr marL="0" indent="0">
              <a:buNone/>
            </a:pPr>
            <a:endParaRPr lang="en-US" sz="2000" i="1" dirty="0">
              <a:solidFill>
                <a:srgbClr val="00206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-6 ( Simple Calculator )</a:t>
            </a:r>
            <a:endParaRPr lang="en-IN" sz="3600" dirty="0"/>
          </a:p>
        </p:txBody>
      </p:sp>
    </p:spTree>
    <p:extLst>
      <p:ext uri="{BB962C8B-B14F-4D97-AF65-F5344CB8AC3E}">
        <p14:creationId xmlns:p14="http://schemas.microsoft.com/office/powerpoint/2010/main" val="12524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IN" sz="2400" dirty="0" smtClean="0">
                <a:solidFill>
                  <a:srgbClr val="002060"/>
                </a:solidFill>
              </a:rPr>
              <a:t>	A </a:t>
            </a:r>
            <a:r>
              <a:rPr lang="en-IN" sz="2400" dirty="0">
                <a:solidFill>
                  <a:srgbClr val="002060"/>
                </a:solidFill>
              </a:rPr>
              <a:t>king wants to go for war. He has a strategy in mind for this war, according to the strategy the soldiers will be numbered and the king will decide on who will go for battle based on the numbers he calls. Each time the calling strategy is different. This time he wants the soldiers </a:t>
            </a:r>
            <a:r>
              <a:rPr lang="en-IN" sz="2400" dirty="0" smtClean="0">
                <a:solidFill>
                  <a:srgbClr val="002060"/>
                </a:solidFill>
              </a:rPr>
              <a:t>whose </a:t>
            </a:r>
            <a:r>
              <a:rPr lang="en-IN" sz="2400" dirty="0">
                <a:solidFill>
                  <a:srgbClr val="002060"/>
                </a:solidFill>
              </a:rPr>
              <a:t>numbers are in between the first &amp; the last number (including first &amp; last) that he calls to go. Please write a program to automate (use for loop).</a:t>
            </a:r>
            <a:endParaRPr lang="en-US" sz="2400" dirty="0">
              <a:solidFill>
                <a:srgbClr val="002060"/>
              </a:solidFill>
            </a:endParaRPr>
          </a:p>
          <a:p>
            <a:pPr marL="0" indent="0">
              <a:buNone/>
            </a:pPr>
            <a:endParaRPr lang="en-US" sz="2400" dirty="0">
              <a:solidFill>
                <a:srgbClr val="002060"/>
              </a:solidFill>
            </a:endParaRPr>
          </a:p>
          <a:p>
            <a:pPr marL="0" indent="0">
              <a:buNone/>
            </a:pPr>
            <a:r>
              <a:rPr lang="en-IN" sz="2400" b="1" dirty="0" smtClean="0">
                <a:solidFill>
                  <a:srgbClr val="C00000"/>
                </a:solidFill>
              </a:rPr>
              <a:t>Problem : Write </a:t>
            </a:r>
            <a:r>
              <a:rPr lang="en-IN" sz="2400" b="1" dirty="0">
                <a:solidFill>
                  <a:srgbClr val="C00000"/>
                </a:solidFill>
              </a:rPr>
              <a:t>a </a:t>
            </a:r>
            <a:r>
              <a:rPr lang="en-IN" sz="2400" b="1" dirty="0" smtClean="0">
                <a:solidFill>
                  <a:srgbClr val="C00000"/>
                </a:solidFill>
              </a:rPr>
              <a:t>program to display the soldiers whose numbers are between the first and the last number that the king calls out.</a:t>
            </a:r>
            <a:endParaRPr lang="en-US" sz="2000" i="1" dirty="0" smtClean="0">
              <a:solidFill>
                <a:srgbClr val="002060"/>
              </a:solidFill>
            </a:endParaRPr>
          </a:p>
          <a:p>
            <a:pPr marL="0" indent="0">
              <a:buNone/>
            </a:pPr>
            <a:endParaRPr lang="en-US" sz="2000" i="1" dirty="0" smtClean="0">
              <a:solidFill>
                <a:srgbClr val="002060"/>
              </a:solidFill>
            </a:endParaRPr>
          </a:p>
          <a:p>
            <a:pPr marL="0" indent="0">
              <a:buNone/>
            </a:pPr>
            <a:endParaRPr lang="en-US" sz="2000" i="1" dirty="0">
              <a:solidFill>
                <a:srgbClr val="002060"/>
              </a:solidFill>
            </a:endParaRPr>
          </a:p>
          <a:p>
            <a:pPr marL="0" indent="0">
              <a:buNone/>
            </a:pPr>
            <a:endParaRPr lang="en-US" sz="2000" i="1" dirty="0">
              <a:solidFill>
                <a:srgbClr val="002060"/>
              </a:solidFill>
            </a:endParaRPr>
          </a:p>
          <a:p>
            <a:pPr marL="0" indent="0">
              <a:buNone/>
            </a:pPr>
            <a:r>
              <a:rPr lang="en-US" sz="2000" i="1" dirty="0" smtClean="0">
                <a:solidFill>
                  <a:srgbClr val="002060"/>
                </a:solidFill>
              </a:rPr>
              <a:t>(Refer to the Notes page for Sample Input Output format)</a:t>
            </a:r>
            <a:endParaRPr lang="en-US" sz="2000" i="1" dirty="0">
              <a:solidFill>
                <a:srgbClr val="002060"/>
              </a:solidFill>
            </a:endParaRPr>
          </a:p>
          <a:p>
            <a:endParaRPr lang="en-IN" sz="2400" dirty="0" smtClean="0"/>
          </a:p>
        </p:txBody>
      </p:sp>
      <p:sp>
        <p:nvSpPr>
          <p:cNvPr id="3" name="Title 2"/>
          <p:cNvSpPr>
            <a:spLocks noGrp="1"/>
          </p:cNvSpPr>
          <p:nvPr>
            <p:ph type="title"/>
          </p:nvPr>
        </p:nvSpPr>
        <p:spPr/>
        <p:txBody>
          <a:bodyPr/>
          <a:lstStyle/>
          <a:p>
            <a:r>
              <a:rPr lang="en-IN" sz="3600" dirty="0" smtClean="0"/>
              <a:t>Exercise -7 ( Who are going for Battle)</a:t>
            </a:r>
            <a:endParaRPr lang="en-IN" sz="3600" dirty="0"/>
          </a:p>
        </p:txBody>
      </p:sp>
    </p:spTree>
    <p:extLst>
      <p:ext uri="{BB962C8B-B14F-4D97-AF65-F5344CB8AC3E}">
        <p14:creationId xmlns:p14="http://schemas.microsoft.com/office/powerpoint/2010/main" val="3632984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IT PPT Template_V1_1">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IT PPT Template_V1_1.pptx" id="{E942FFE5-66DC-4CBF-8FB4-6E0C2C1D260D}" vid="{F4ABE59A-4DB5-4ACA-949E-F663C83D8A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8703</TotalTime>
  <Words>17033</Words>
  <Application>Microsoft Office PowerPoint</Application>
  <PresentationFormat>Custom</PresentationFormat>
  <Paragraphs>4030</Paragraphs>
  <Slides>51</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Courier New</vt:lpstr>
      <vt:lpstr>Helvetica LT Std</vt:lpstr>
      <vt:lpstr>Helvetica LT Std Cond</vt:lpstr>
      <vt:lpstr>Helvetica LT Std Cond Light</vt:lpstr>
      <vt:lpstr>Helvetica-Condensed</vt:lpstr>
      <vt:lpstr>Wingdings</vt:lpstr>
      <vt:lpstr>MAIT PPT Template_V1_1</vt:lpstr>
      <vt:lpstr>Developing Logic Building Skills</vt:lpstr>
      <vt:lpstr>PowerPoint Presentation</vt:lpstr>
      <vt:lpstr>Exercise -1 ( The Glass House )</vt:lpstr>
      <vt:lpstr>Exercise -2 ( Traffic Congestion- Even Odd rule )</vt:lpstr>
      <vt:lpstr>Exercise -3 ( Choosing the  Best Horse )</vt:lpstr>
      <vt:lpstr>Exercise -4 ( Leap Year Event )</vt:lpstr>
      <vt:lpstr>Exercise -5 ( My Birth Month )</vt:lpstr>
      <vt:lpstr>Exercise -6 ( Simple Calculator )</vt:lpstr>
      <vt:lpstr>Exercise -7 ( Who are going for Battle)</vt:lpstr>
      <vt:lpstr>Exercise -8 ( Armstrong Number)</vt:lpstr>
      <vt:lpstr>Exercise -9 ( First n terms in a series)</vt:lpstr>
      <vt:lpstr>Exercise -10 ( First n prime numbers in a series)</vt:lpstr>
      <vt:lpstr>Exercise -11 ( Print the Pattern)</vt:lpstr>
      <vt:lpstr>Exercise -12 ( Print the Pattern)</vt:lpstr>
      <vt:lpstr>Exercise -13 ( The Super Market- Stock Challenge)</vt:lpstr>
      <vt:lpstr>Exercise -14 ( The Super Market- Total Stock)</vt:lpstr>
      <vt:lpstr>Exercise -15 ( Compare two Arrays)</vt:lpstr>
      <vt:lpstr>Exercise -16 ( Divisible by 8 and 3)</vt:lpstr>
      <vt:lpstr>Exercise -17 ( Invalid Age Exception)</vt:lpstr>
      <vt:lpstr>Exercise -18 ( Arithmetic Exception)</vt:lpstr>
      <vt:lpstr>Exercise -19 ( Reverse Pyramid)</vt:lpstr>
      <vt:lpstr>Exercise -20 ( Array Index Out Of Bounds)</vt:lpstr>
      <vt:lpstr>Exercise -21 ( Product Catalogue)</vt:lpstr>
      <vt:lpstr>Exercise -22 (Sorting Command Line Arguments )</vt:lpstr>
      <vt:lpstr>Exercise -23 ( BMI Calculator )</vt:lpstr>
      <vt:lpstr>Exercise -24 ( Quiz Game )</vt:lpstr>
      <vt:lpstr>Exercise -25 (Parallel Execution using Multi Threading )</vt:lpstr>
      <vt:lpstr>Exercise -26 (Compare Two Random Numbers )</vt:lpstr>
      <vt:lpstr>Exercise -27 (Dice Game )</vt:lpstr>
      <vt:lpstr>Exercise -28 (Validate PIN)</vt:lpstr>
      <vt:lpstr>Exercise -29 (Right Angle Triangle)</vt:lpstr>
      <vt:lpstr>Exercise -30 (Letter at a time)</vt:lpstr>
      <vt:lpstr>Exercise -31 (Multiplication Table)</vt:lpstr>
      <vt:lpstr>Exercise -34 (Pattern)</vt:lpstr>
      <vt:lpstr>Exercise -35 (Pattern)</vt:lpstr>
      <vt:lpstr>Exercise -36 (Pattern)</vt:lpstr>
      <vt:lpstr>Exercise -37 (Pattern)</vt:lpstr>
      <vt:lpstr>Exercise -39 (Matrix Manipulation)</vt:lpstr>
      <vt:lpstr>Exercise -40 (Mirror Matrix)</vt:lpstr>
      <vt:lpstr>Exercise -41 (Stack Implementation)</vt:lpstr>
      <vt:lpstr>Exercise -42 (Permutation of String)</vt:lpstr>
      <vt:lpstr>Exercise -43 (Sort Words of Sentense)</vt:lpstr>
      <vt:lpstr>Exercise -44 (Heron’s Formula)</vt:lpstr>
      <vt:lpstr>Exercise -45 (Account Locked)</vt:lpstr>
      <vt:lpstr>Exercise -46 (Sum of the series)</vt:lpstr>
      <vt:lpstr>Exercise -47 (Sorting Objects in Array)</vt:lpstr>
      <vt:lpstr>Exercise -48 (Convert Binary to Decimal)</vt:lpstr>
      <vt:lpstr>Exercise -49 (What’s Your Age?)</vt:lpstr>
      <vt:lpstr>Exercise -50 (Anagram)</vt:lpstr>
      <vt:lpstr>Exercise -51 (Fascinating Number)</vt:lpstr>
      <vt:lpstr>Exercise -52 (Tringle Can be Formed)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dc:creator>
  <cp:lastModifiedBy>janakiram</cp:lastModifiedBy>
  <cp:revision>417</cp:revision>
  <dcterms:created xsi:type="dcterms:W3CDTF">2014-12-23T06:26:40Z</dcterms:created>
  <dcterms:modified xsi:type="dcterms:W3CDTF">2020-05-25T16:37:21Z</dcterms:modified>
</cp:coreProperties>
</file>