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96" r:id="rId11"/>
    <p:sldId id="265" r:id="rId12"/>
    <p:sldId id="266" r:id="rId13"/>
    <p:sldId id="267" r:id="rId14"/>
    <p:sldId id="297" r:id="rId15"/>
    <p:sldId id="268" r:id="rId16"/>
    <p:sldId id="269" r:id="rId17"/>
    <p:sldId id="291" r:id="rId18"/>
    <p:sldId id="292" r:id="rId19"/>
    <p:sldId id="298" r:id="rId20"/>
    <p:sldId id="270" r:id="rId21"/>
    <p:sldId id="271" r:id="rId22"/>
    <p:sldId id="272" r:id="rId23"/>
    <p:sldId id="273" r:id="rId24"/>
    <p:sldId id="299" r:id="rId25"/>
    <p:sldId id="274" r:id="rId26"/>
    <p:sldId id="275" r:id="rId27"/>
    <p:sldId id="276" r:id="rId28"/>
    <p:sldId id="277" r:id="rId29"/>
    <p:sldId id="278" r:id="rId30"/>
    <p:sldId id="300" r:id="rId31"/>
    <p:sldId id="286" r:id="rId32"/>
    <p:sldId id="281" r:id="rId33"/>
    <p:sldId id="287" r:id="rId34"/>
    <p:sldId id="288" r:id="rId35"/>
    <p:sldId id="289" r:id="rId36"/>
    <p:sldId id="279" r:id="rId37"/>
    <p:sldId id="280" r:id="rId38"/>
    <p:sldId id="282" r:id="rId39"/>
    <p:sldId id="283" r:id="rId40"/>
    <p:sldId id="285" r:id="rId41"/>
    <p:sldId id="284" r:id="rId42"/>
    <p:sldId id="302" r:id="rId43"/>
    <p:sldId id="293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AD32-2D7C-4AB2-8B07-68017E2C5FFE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33F9-332C-42BE-A8B3-E1AA91AD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48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AD32-2D7C-4AB2-8B07-68017E2C5FFE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33F9-332C-42BE-A8B3-E1AA91AD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25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AD32-2D7C-4AB2-8B07-68017E2C5FFE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33F9-332C-42BE-A8B3-E1AA91AD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09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AD32-2D7C-4AB2-8B07-68017E2C5FFE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33F9-332C-42BE-A8B3-E1AA91AD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89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AD32-2D7C-4AB2-8B07-68017E2C5FFE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33F9-332C-42BE-A8B3-E1AA91AD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14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AD32-2D7C-4AB2-8B07-68017E2C5FFE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33F9-332C-42BE-A8B3-E1AA91AD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7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AD32-2D7C-4AB2-8B07-68017E2C5FFE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33F9-332C-42BE-A8B3-E1AA91AD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45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AD32-2D7C-4AB2-8B07-68017E2C5FFE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33F9-332C-42BE-A8B3-E1AA91AD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7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AD32-2D7C-4AB2-8B07-68017E2C5FFE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33F9-332C-42BE-A8B3-E1AA91AD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25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AD32-2D7C-4AB2-8B07-68017E2C5FFE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33F9-332C-42BE-A8B3-E1AA91AD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4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AD32-2D7C-4AB2-8B07-68017E2C5FFE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33F9-332C-42BE-A8B3-E1AA91AD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51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AD32-2D7C-4AB2-8B07-68017E2C5FFE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33F9-332C-42BE-A8B3-E1AA91ADB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2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JSON?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700808"/>
            <a:ext cx="8001056" cy="477619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Your company wants to use JSON to transfer details about the menu to be served tomorrow afternoon. Come up with a JSON structure as example of the menu with all possible details in it.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Arrays and more complex objects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28800"/>
            <a:ext cx="8001056" cy="4848200"/>
          </a:xfrm>
        </p:spPr>
        <p:txBody>
          <a:bodyPr/>
          <a:lstStyle/>
          <a:p>
            <a:pPr lvl="0"/>
            <a:r>
              <a:rPr lang="en-US" dirty="0" smtClean="0"/>
              <a:t>An array is an ordered collection of values</a:t>
            </a:r>
            <a:endParaRPr lang="en-IN" dirty="0" smtClean="0"/>
          </a:p>
          <a:p>
            <a:pPr lvl="1"/>
            <a:r>
              <a:rPr lang="en-US" dirty="0" smtClean="0"/>
              <a:t>The values are enclosed within brackets, [ ]</a:t>
            </a:r>
            <a:endParaRPr lang="en-IN" dirty="0" smtClean="0"/>
          </a:p>
          <a:p>
            <a:pPr lvl="1"/>
            <a:r>
              <a:rPr lang="en-US" dirty="0" smtClean="0"/>
              <a:t>Values are separated by commas</a:t>
            </a:r>
            <a:endParaRPr lang="en-IN" dirty="0" smtClean="0"/>
          </a:p>
          <a:p>
            <a:pPr lvl="1"/>
            <a:r>
              <a:rPr lang="en-US" dirty="0" smtClean="0"/>
              <a:t>Example: [ "html", ”xml", "</a:t>
            </a:r>
            <a:r>
              <a:rPr lang="en-US" dirty="0" err="1" smtClean="0"/>
              <a:t>css</a:t>
            </a:r>
            <a:r>
              <a:rPr lang="en-US" dirty="0" smtClean="0"/>
              <a:t>" ]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A value in an array can be: A string, a number, true, false, null, an object, or an array</a:t>
            </a: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  <a:latin typeface="Trebuchet MS" pitchFamily="34" charset="0"/>
              </a:rPr>
              <a:t>{</a:t>
            </a:r>
            <a:endParaRPr lang="en-IN" sz="22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  <a:latin typeface="Trebuchet MS" pitchFamily="34" charset="0"/>
              </a:rPr>
              <a:t>	“names": [“Tom”, “Joe”, “Peter”]</a:t>
            </a:r>
            <a:endParaRPr lang="en-IN" sz="22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  <a:latin typeface="Trebuchet MS" pitchFamily="34" charset="0"/>
              </a:rPr>
              <a:t>}</a:t>
            </a:r>
            <a:endParaRPr lang="en-IN" sz="22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lvl="1">
              <a:buNone/>
            </a:pPr>
            <a:endParaRPr lang="en-US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772816"/>
            <a:ext cx="7929618" cy="4704184"/>
          </a:xfrm>
        </p:spPr>
        <p:txBody>
          <a:bodyPr/>
          <a:lstStyle/>
          <a:p>
            <a:r>
              <a:rPr lang="en-US" dirty="0" smtClean="0"/>
              <a:t>Objects can be nested inside an array and vice versa.</a:t>
            </a:r>
          </a:p>
          <a:p>
            <a:endParaRPr lang="en-US" dirty="0" smtClean="0"/>
          </a:p>
          <a:p>
            <a:r>
              <a:rPr lang="en-US" dirty="0" smtClean="0"/>
              <a:t>With the combination of arrays and objects, complex structures can be created to hold data.</a:t>
            </a:r>
          </a:p>
          <a:p>
            <a:endParaRPr lang="en-US" dirty="0" smtClean="0"/>
          </a:p>
          <a:p>
            <a:r>
              <a:rPr lang="en-US" dirty="0" smtClean="0"/>
              <a:t>Unlike XML, lists need not have redundant tags.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40768"/>
            <a:ext cx="8110566" cy="513623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In a menu, food items are normally categorized under various categories. This makes it easier for the customer to find the item he wants.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In the menu JSON, categorize items based on main course, desserts and starters. Each category must be an array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JSON Details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772816"/>
            <a:ext cx="8001056" cy="4704184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A string in double quotation marks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{ name : “Tom” }</a:t>
            </a:r>
            <a:endParaRPr lang="en-IN" dirty="0" smtClean="0"/>
          </a:p>
          <a:p>
            <a:r>
              <a:rPr lang="en-IN" dirty="0" smtClean="0"/>
              <a:t>A number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{ age : 26 }</a:t>
            </a:r>
            <a:endParaRPr lang="en-IN" dirty="0" smtClean="0"/>
          </a:p>
          <a:p>
            <a:r>
              <a:rPr lang="en-IN" dirty="0" smtClean="0"/>
              <a:t>Boolean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{ </a:t>
            </a:r>
            <a:r>
              <a:rPr lang="en-US" dirty="0" err="1" smtClean="0">
                <a:solidFill>
                  <a:srgbClr val="C00000"/>
                </a:solidFill>
              </a:rPr>
              <a:t>isMarried</a:t>
            </a:r>
            <a:r>
              <a:rPr lang="en-US" dirty="0" smtClean="0">
                <a:solidFill>
                  <a:srgbClr val="C00000"/>
                </a:solidFill>
              </a:rPr>
              <a:t> : false }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Null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{ </a:t>
            </a:r>
            <a:r>
              <a:rPr lang="en-US" dirty="0" err="1" smtClean="0">
                <a:solidFill>
                  <a:srgbClr val="C00000"/>
                </a:solidFill>
              </a:rPr>
              <a:t>extraInfo</a:t>
            </a:r>
            <a:r>
              <a:rPr lang="en-US" dirty="0" smtClean="0">
                <a:solidFill>
                  <a:srgbClr val="C00000"/>
                </a:solidFill>
              </a:rPr>
              <a:t> : null }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An object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{ address : {street : “angel street”, pin : “102030”} }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An array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{ toys : [“robot”, “car”, “</a:t>
            </a:r>
            <a:r>
              <a:rPr lang="en-US" dirty="0" err="1" smtClean="0">
                <a:solidFill>
                  <a:srgbClr val="C00000"/>
                </a:solidFill>
              </a:rPr>
              <a:t>barbie</a:t>
            </a:r>
            <a:r>
              <a:rPr lang="en-US" dirty="0" smtClean="0">
                <a:solidFill>
                  <a:srgbClr val="C00000"/>
                </a:solidFill>
              </a:rPr>
              <a:t>”] }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JSON elements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628800"/>
            <a:ext cx="7929618" cy="4848200"/>
          </a:xfrm>
        </p:spPr>
        <p:txBody>
          <a:bodyPr/>
          <a:lstStyle/>
          <a:p>
            <a:pPr lvl="0"/>
            <a:r>
              <a:rPr lang="en-US" b="1" dirty="0" smtClean="0"/>
              <a:t>Dot notation ( . )</a:t>
            </a:r>
            <a:endParaRPr lang="en-IN" dirty="0" smtClean="0"/>
          </a:p>
          <a:p>
            <a:pPr algn="l">
              <a:buNone/>
            </a:pPr>
            <a:r>
              <a:rPr lang="en-US" sz="2100" dirty="0" err="1" smtClean="0">
                <a:latin typeface="Trebuchet MS" pitchFamily="34" charset="0"/>
              </a:rPr>
              <a:t>var</a:t>
            </a:r>
            <a:r>
              <a:rPr lang="en-US" sz="2100" dirty="0" smtClean="0">
                <a:latin typeface="Trebuchet MS" pitchFamily="34" charset="0"/>
              </a:rPr>
              <a:t> </a:t>
            </a:r>
            <a:r>
              <a:rPr lang="en-US" sz="2100" dirty="0" err="1" smtClean="0">
                <a:latin typeface="Trebuchet MS" pitchFamily="34" charset="0"/>
              </a:rPr>
              <a:t>obj</a:t>
            </a:r>
            <a:r>
              <a:rPr lang="en-US" sz="2100" dirty="0" smtClean="0">
                <a:latin typeface="Trebuchet MS" pitchFamily="34" charset="0"/>
              </a:rPr>
              <a:t> ={name:”</a:t>
            </a:r>
            <a:r>
              <a:rPr lang="en-US" sz="2100" dirty="0" err="1" smtClean="0">
                <a:latin typeface="Trebuchet MS" pitchFamily="34" charset="0"/>
              </a:rPr>
              <a:t>Tom”,address</a:t>
            </a:r>
            <a:r>
              <a:rPr lang="en-US" sz="2100" dirty="0" smtClean="0">
                <a:latin typeface="Trebuchet MS" pitchFamily="34" charset="0"/>
              </a:rPr>
              <a:t>:{street:“</a:t>
            </a:r>
            <a:r>
              <a:rPr lang="en-US" sz="2100" dirty="0" err="1" smtClean="0">
                <a:latin typeface="Trebuchet MS" pitchFamily="34" charset="0"/>
              </a:rPr>
              <a:t>abc”,city</a:t>
            </a:r>
            <a:r>
              <a:rPr lang="en-US" sz="2100" dirty="0" smtClean="0">
                <a:latin typeface="Trebuchet MS" pitchFamily="34" charset="0"/>
              </a:rPr>
              <a:t>:“</a:t>
            </a:r>
            <a:r>
              <a:rPr lang="en-US" sz="2100" dirty="0" err="1" smtClean="0">
                <a:latin typeface="Trebuchet MS" pitchFamily="34" charset="0"/>
              </a:rPr>
              <a:t>mumbai</a:t>
            </a:r>
            <a:r>
              <a:rPr lang="en-US" sz="2100" dirty="0" smtClean="0">
                <a:latin typeface="Trebuchet MS" pitchFamily="34" charset="0"/>
              </a:rPr>
              <a:t>”}};</a:t>
            </a:r>
            <a:endParaRPr lang="en-IN" sz="2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2100" dirty="0" err="1" smtClean="0">
                <a:latin typeface="Trebuchet MS" pitchFamily="34" charset="0"/>
              </a:rPr>
              <a:t>var</a:t>
            </a:r>
            <a:r>
              <a:rPr lang="en-US" sz="2100" dirty="0" smtClean="0">
                <a:latin typeface="Trebuchet MS" pitchFamily="34" charset="0"/>
              </a:rPr>
              <a:t> name = obj.name;</a:t>
            </a:r>
            <a:endParaRPr lang="en-IN" sz="2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2100" dirty="0" err="1" smtClean="0">
                <a:latin typeface="Trebuchet MS" pitchFamily="34" charset="0"/>
              </a:rPr>
              <a:t>var</a:t>
            </a:r>
            <a:r>
              <a:rPr lang="en-US" sz="2100" dirty="0" smtClean="0">
                <a:latin typeface="Trebuchet MS" pitchFamily="34" charset="0"/>
              </a:rPr>
              <a:t> address = </a:t>
            </a:r>
            <a:r>
              <a:rPr lang="en-US" sz="2100" dirty="0" err="1" smtClean="0">
                <a:latin typeface="Trebuchet MS" pitchFamily="34" charset="0"/>
              </a:rPr>
              <a:t>obj.address</a:t>
            </a:r>
            <a:r>
              <a:rPr lang="en-US" sz="2100" dirty="0" smtClean="0">
                <a:latin typeface="Trebuchet MS" pitchFamily="34" charset="0"/>
              </a:rPr>
              <a:t>;</a:t>
            </a:r>
            <a:endParaRPr lang="en-IN" sz="2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2100" dirty="0" err="1" smtClean="0">
                <a:latin typeface="Trebuchet MS" pitchFamily="34" charset="0"/>
              </a:rPr>
              <a:t>var</a:t>
            </a:r>
            <a:r>
              <a:rPr lang="en-US" sz="2100" dirty="0" smtClean="0">
                <a:latin typeface="Trebuchet MS" pitchFamily="34" charset="0"/>
              </a:rPr>
              <a:t> street = </a:t>
            </a:r>
            <a:r>
              <a:rPr lang="en-US" sz="2100" dirty="0" err="1" smtClean="0">
                <a:latin typeface="Trebuchet MS" pitchFamily="34" charset="0"/>
              </a:rPr>
              <a:t>obj.address.street</a:t>
            </a:r>
            <a:r>
              <a:rPr lang="en-US" sz="2100" dirty="0" smtClean="0">
                <a:latin typeface="Trebuchet MS" pitchFamily="34" charset="0"/>
              </a:rPr>
              <a:t>;</a:t>
            </a:r>
            <a:endParaRPr lang="en-IN" sz="2100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b="1" dirty="0" smtClean="0"/>
              <a:t>Array notation ( [] )</a:t>
            </a:r>
            <a:endParaRPr lang="en-IN" dirty="0" smtClean="0"/>
          </a:p>
          <a:p>
            <a:pPr algn="l">
              <a:buNone/>
            </a:pPr>
            <a:r>
              <a:rPr lang="en-US" sz="2100" dirty="0" err="1" smtClean="0">
                <a:latin typeface="Trebuchet MS" pitchFamily="34" charset="0"/>
              </a:rPr>
              <a:t>var</a:t>
            </a:r>
            <a:r>
              <a:rPr lang="en-US" sz="2100" dirty="0" smtClean="0">
                <a:latin typeface="Trebuchet MS" pitchFamily="34" charset="0"/>
              </a:rPr>
              <a:t> </a:t>
            </a:r>
            <a:r>
              <a:rPr lang="en-US" sz="2100" dirty="0" err="1" smtClean="0">
                <a:latin typeface="Trebuchet MS" pitchFamily="34" charset="0"/>
              </a:rPr>
              <a:t>obj</a:t>
            </a:r>
            <a:r>
              <a:rPr lang="en-US" sz="2100" dirty="0" smtClean="0">
                <a:latin typeface="Trebuchet MS" pitchFamily="34" charset="0"/>
              </a:rPr>
              <a:t> = {name:”</a:t>
            </a:r>
            <a:r>
              <a:rPr lang="en-US" sz="2100" dirty="0" err="1" smtClean="0">
                <a:latin typeface="Trebuchet MS" pitchFamily="34" charset="0"/>
              </a:rPr>
              <a:t>Tom”,address</a:t>
            </a:r>
            <a:r>
              <a:rPr lang="en-US" sz="2100" dirty="0" smtClean="0">
                <a:latin typeface="Trebuchet MS" pitchFamily="34" charset="0"/>
              </a:rPr>
              <a:t>:[{street:“</a:t>
            </a:r>
            <a:r>
              <a:rPr lang="en-US" sz="2100" dirty="0" err="1" smtClean="0">
                <a:latin typeface="Trebuchet MS" pitchFamily="34" charset="0"/>
              </a:rPr>
              <a:t>abc”,city</a:t>
            </a:r>
            <a:r>
              <a:rPr lang="en-US" sz="2100" dirty="0" smtClean="0">
                <a:latin typeface="Trebuchet MS" pitchFamily="34" charset="0"/>
              </a:rPr>
              <a:t>:“</a:t>
            </a:r>
            <a:r>
              <a:rPr lang="en-US" sz="2100" dirty="0" err="1" smtClean="0">
                <a:latin typeface="Trebuchet MS" pitchFamily="34" charset="0"/>
              </a:rPr>
              <a:t>delhi</a:t>
            </a:r>
            <a:r>
              <a:rPr lang="en-US" sz="2100" dirty="0" smtClean="0">
                <a:latin typeface="Trebuchet MS" pitchFamily="34" charset="0"/>
              </a:rPr>
              <a:t>”}]};</a:t>
            </a:r>
            <a:endParaRPr lang="en-IN" sz="2100" dirty="0" smtClean="0">
              <a:latin typeface="Trebuchet MS" pitchFamily="34" charset="0"/>
            </a:endParaRPr>
          </a:p>
          <a:p>
            <a:pPr algn="l">
              <a:buNone/>
            </a:pPr>
            <a:r>
              <a:rPr lang="en-US" sz="2100" dirty="0" smtClean="0">
                <a:latin typeface="Trebuchet MS" pitchFamily="34" charset="0"/>
              </a:rPr>
              <a:t> </a:t>
            </a:r>
            <a:r>
              <a:rPr lang="en-US" sz="2100" dirty="0" err="1" smtClean="0">
                <a:latin typeface="Trebuchet MS" pitchFamily="34" charset="0"/>
              </a:rPr>
              <a:t>var</a:t>
            </a:r>
            <a:r>
              <a:rPr lang="en-US" sz="2100" dirty="0" smtClean="0">
                <a:latin typeface="Trebuchet MS" pitchFamily="34" charset="0"/>
              </a:rPr>
              <a:t> name = </a:t>
            </a:r>
            <a:r>
              <a:rPr lang="en-US" sz="2100" dirty="0" err="1" smtClean="0">
                <a:latin typeface="Trebuchet MS" pitchFamily="34" charset="0"/>
              </a:rPr>
              <a:t>obj</a:t>
            </a:r>
            <a:r>
              <a:rPr lang="en-US" sz="2100" dirty="0" smtClean="0">
                <a:latin typeface="Trebuchet MS" pitchFamily="34" charset="0"/>
              </a:rPr>
              <a:t>[“name”];</a:t>
            </a:r>
            <a:endParaRPr lang="en-IN" sz="2100" dirty="0" smtClean="0">
              <a:latin typeface="Trebuchet MS" pitchFamily="34" charset="0"/>
            </a:endParaRPr>
          </a:p>
          <a:p>
            <a:pPr algn="l">
              <a:buNone/>
            </a:pPr>
            <a:r>
              <a:rPr lang="en-US" sz="2100" dirty="0" err="1" smtClean="0">
                <a:latin typeface="Trebuchet MS" pitchFamily="34" charset="0"/>
              </a:rPr>
              <a:t>var</a:t>
            </a:r>
            <a:r>
              <a:rPr lang="en-US" sz="2100" dirty="0" smtClean="0">
                <a:latin typeface="Trebuchet MS" pitchFamily="34" charset="0"/>
              </a:rPr>
              <a:t> address = </a:t>
            </a:r>
            <a:r>
              <a:rPr lang="en-US" sz="2100" dirty="0" err="1" smtClean="0">
                <a:latin typeface="Trebuchet MS" pitchFamily="34" charset="0"/>
              </a:rPr>
              <a:t>obj</a:t>
            </a:r>
            <a:r>
              <a:rPr lang="en-US" sz="2100" dirty="0" smtClean="0">
                <a:latin typeface="Trebuchet MS" pitchFamily="34" charset="0"/>
              </a:rPr>
              <a:t>[“address”];</a:t>
            </a:r>
            <a:endParaRPr lang="en-IN" sz="2100" dirty="0" smtClean="0">
              <a:latin typeface="Trebuchet MS" pitchFamily="34" charset="0"/>
            </a:endParaRPr>
          </a:p>
          <a:p>
            <a:pPr algn="l">
              <a:buNone/>
            </a:pPr>
            <a:r>
              <a:rPr lang="en-US" sz="2100" dirty="0" err="1" smtClean="0">
                <a:latin typeface="Trebuchet MS" pitchFamily="34" charset="0"/>
              </a:rPr>
              <a:t>var</a:t>
            </a:r>
            <a:r>
              <a:rPr lang="en-US" sz="2100" dirty="0" smtClean="0">
                <a:latin typeface="Trebuchet MS" pitchFamily="34" charset="0"/>
              </a:rPr>
              <a:t> street = </a:t>
            </a:r>
            <a:r>
              <a:rPr lang="en-US" sz="2100" dirty="0" err="1" smtClean="0">
                <a:latin typeface="Trebuchet MS" pitchFamily="34" charset="0"/>
              </a:rPr>
              <a:t>obj</a:t>
            </a:r>
            <a:r>
              <a:rPr lang="en-US" sz="2100" dirty="0" smtClean="0">
                <a:latin typeface="Trebuchet MS" pitchFamily="34" charset="0"/>
              </a:rPr>
              <a:t>[“address”][0][“street”];</a:t>
            </a:r>
            <a:endParaRPr lang="en-IN" sz="2100" dirty="0" smtClean="0">
              <a:latin typeface="Trebuchet MS" pitchFamily="34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JSON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The for...in statement loops through the properties of an object.</a:t>
            </a:r>
            <a:endParaRPr lang="en-IN" dirty="0" smtClean="0"/>
          </a:p>
          <a:p>
            <a:r>
              <a:rPr lang="en-US" dirty="0" smtClean="0"/>
              <a:t>It is very useful for traversing through an JSON object.</a:t>
            </a:r>
          </a:p>
          <a:p>
            <a:pPr lvl="0"/>
            <a:r>
              <a:rPr lang="en-US" dirty="0" smtClean="0"/>
              <a:t>The variable in the loop stores the key value in each iteration, in case of an JSON object.</a:t>
            </a:r>
            <a:endParaRPr lang="en-IN" dirty="0" smtClean="0"/>
          </a:p>
          <a:p>
            <a:pPr lvl="0"/>
            <a:r>
              <a:rPr lang="en-US" dirty="0" smtClean="0"/>
              <a:t>In case the object is an array, the variable will store the index which is being traversed in the current iteration.</a:t>
            </a:r>
          </a:p>
          <a:p>
            <a:pPr>
              <a:buNone/>
            </a:pPr>
            <a:endParaRPr lang="en-US" sz="2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  <a:latin typeface="Trebuchet MS" pitchFamily="34" charset="0"/>
              </a:rPr>
              <a:t>	</a:t>
            </a:r>
            <a:r>
              <a:rPr lang="en-US" sz="2200" dirty="0" err="1" smtClean="0">
                <a:solidFill>
                  <a:srgbClr val="C00000"/>
                </a:solidFill>
                <a:latin typeface="Trebuchet MS" pitchFamily="34" charset="0"/>
              </a:rPr>
              <a:t>var</a:t>
            </a:r>
            <a:r>
              <a:rPr lang="en-US" sz="2200" dirty="0" smtClean="0">
                <a:solidFill>
                  <a:srgbClr val="C00000"/>
                </a:solidFill>
                <a:latin typeface="Trebuchet MS" pitchFamily="34" charset="0"/>
              </a:rPr>
              <a:t> person={</a:t>
            </a:r>
            <a:r>
              <a:rPr lang="en-US" sz="2200" dirty="0" err="1" smtClean="0">
                <a:solidFill>
                  <a:srgbClr val="C00000"/>
                </a:solidFill>
                <a:latin typeface="Trebuchet MS" pitchFamily="34" charset="0"/>
              </a:rPr>
              <a:t>fname</a:t>
            </a:r>
            <a:r>
              <a:rPr lang="en-US" sz="2200" dirty="0" smtClean="0">
                <a:solidFill>
                  <a:srgbClr val="C00000"/>
                </a:solidFill>
                <a:latin typeface="Trebuchet MS" pitchFamily="34" charset="0"/>
              </a:rPr>
              <a:t>:"</a:t>
            </a:r>
            <a:r>
              <a:rPr lang="en-US" sz="2200" dirty="0" err="1" smtClean="0">
                <a:solidFill>
                  <a:srgbClr val="C00000"/>
                </a:solidFill>
                <a:latin typeface="Trebuchet MS" pitchFamily="34" charset="0"/>
              </a:rPr>
              <a:t>John",lname</a:t>
            </a:r>
            <a:r>
              <a:rPr lang="en-US" sz="2200" dirty="0" smtClean="0">
                <a:solidFill>
                  <a:srgbClr val="C00000"/>
                </a:solidFill>
                <a:latin typeface="Trebuchet MS" pitchFamily="34" charset="0"/>
              </a:rPr>
              <a:t>:"Doe",age:25}; </a:t>
            </a:r>
            <a:endParaRPr lang="en-IN" sz="22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  <a:latin typeface="Trebuchet MS" pitchFamily="34" charset="0"/>
              </a:rPr>
              <a:t>	for (x in person)</a:t>
            </a:r>
            <a:endParaRPr lang="en-IN" sz="22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  <a:latin typeface="Trebuchet MS" pitchFamily="34" charset="0"/>
              </a:rPr>
              <a:t>  	{</a:t>
            </a:r>
            <a:endParaRPr lang="en-IN" sz="22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  <a:latin typeface="Trebuchet MS" pitchFamily="34" charset="0"/>
              </a:rPr>
              <a:t>  		txt=txt + person[x];</a:t>
            </a:r>
            <a:endParaRPr lang="en-IN" sz="22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  <a:latin typeface="Trebuchet MS" pitchFamily="34" charset="0"/>
              </a:rPr>
              <a:t>  	}</a:t>
            </a:r>
            <a:endParaRPr lang="en-IN" sz="22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lvl="0"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60848"/>
            <a:ext cx="8182004" cy="44161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	In case the customer wants all the desserts listed, we have to traverse through the JSON object and find out the names of all desserts.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Use the JSON object which was created by you and list all the dessert names.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JSON?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340768"/>
            <a:ext cx="8072494" cy="5136232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When expanded, it means </a:t>
            </a:r>
            <a:r>
              <a:rPr lang="en-US" dirty="0" smtClean="0">
                <a:solidFill>
                  <a:srgbClr val="C00000"/>
                </a:solidFill>
              </a:rPr>
              <a:t>JavaScript Object Notation</a:t>
            </a:r>
            <a:r>
              <a:rPr lang="en-US" dirty="0" smtClean="0"/>
              <a:t>.</a:t>
            </a:r>
          </a:p>
          <a:p>
            <a:pPr lvl="0"/>
            <a:endParaRPr lang="en-IN" dirty="0" smtClean="0"/>
          </a:p>
          <a:p>
            <a:pPr lvl="0"/>
            <a:r>
              <a:rPr lang="en-US" dirty="0" smtClean="0"/>
              <a:t>Originally specified by </a:t>
            </a:r>
            <a:r>
              <a:rPr lang="en-US" dirty="0" smtClean="0">
                <a:solidFill>
                  <a:srgbClr val="C00000"/>
                </a:solidFill>
              </a:rPr>
              <a:t>Douglas </a:t>
            </a:r>
            <a:r>
              <a:rPr lang="en-US" dirty="0" err="1" smtClean="0">
                <a:solidFill>
                  <a:srgbClr val="C00000"/>
                </a:solidFill>
              </a:rPr>
              <a:t>Crockford</a:t>
            </a:r>
            <a:r>
              <a:rPr lang="en-US" dirty="0" smtClean="0"/>
              <a:t> around 2001.</a:t>
            </a:r>
          </a:p>
          <a:p>
            <a:pPr lvl="0"/>
            <a:endParaRPr lang="en-IN" dirty="0" smtClean="0"/>
          </a:p>
          <a:p>
            <a:pPr lvl="0"/>
            <a:r>
              <a:rPr lang="en-US" dirty="0" smtClean="0"/>
              <a:t>Internet media type for JSON is </a:t>
            </a:r>
            <a:r>
              <a:rPr lang="en-US" dirty="0" smtClean="0">
                <a:solidFill>
                  <a:srgbClr val="C00000"/>
                </a:solidFill>
              </a:rPr>
              <a:t>application/</a:t>
            </a:r>
            <a:r>
              <a:rPr lang="en-US" dirty="0" err="1" smtClean="0">
                <a:solidFill>
                  <a:srgbClr val="C00000"/>
                </a:solidFill>
              </a:rPr>
              <a:t>json</a:t>
            </a:r>
            <a:endParaRPr lang="en-US" dirty="0" smtClean="0">
              <a:solidFill>
                <a:srgbClr val="C00000"/>
              </a:solidFill>
            </a:endParaRPr>
          </a:p>
          <a:p>
            <a:pPr lvl="0"/>
            <a:endParaRPr lang="en-IN" dirty="0" smtClean="0"/>
          </a:p>
          <a:p>
            <a:pPr lvl="0"/>
            <a:r>
              <a:rPr lang="en-US" dirty="0" smtClean="0"/>
              <a:t>Filename extension is 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r>
              <a:rPr lang="en-US" dirty="0" err="1" smtClean="0">
                <a:solidFill>
                  <a:srgbClr val="C00000"/>
                </a:solidFill>
              </a:rPr>
              <a:t>json</a:t>
            </a:r>
            <a:endParaRPr lang="en-US" dirty="0" smtClean="0">
              <a:solidFill>
                <a:srgbClr val="C00000"/>
              </a:solidFill>
            </a:endParaRPr>
          </a:p>
          <a:p>
            <a:pPr lvl="0"/>
            <a:endParaRPr lang="en-US" dirty="0" smtClean="0">
              <a:solidFill>
                <a:srgbClr val="C00000"/>
              </a:solidFill>
            </a:endParaRPr>
          </a:p>
          <a:p>
            <a:pPr lvl="0"/>
            <a:r>
              <a:rPr lang="en-US" dirty="0" smtClean="0"/>
              <a:t>Lightweight alternative to XML.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Handling JSON in JavaScript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JSON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err="1" smtClean="0"/>
              <a:t>eval</a:t>
            </a:r>
            <a:r>
              <a:rPr lang="en-US" b="1" dirty="0" smtClean="0"/>
              <a:t>()</a:t>
            </a:r>
          </a:p>
          <a:p>
            <a:pPr>
              <a:buNone/>
            </a:pPr>
            <a:endParaRPr lang="en-US" sz="2200" b="1" dirty="0" smtClean="0"/>
          </a:p>
          <a:p>
            <a:pPr lvl="0"/>
            <a:r>
              <a:rPr lang="en-US" sz="2200" dirty="0" err="1" smtClean="0"/>
              <a:t>var</a:t>
            </a:r>
            <a:r>
              <a:rPr lang="en-US" sz="2200" dirty="0" smtClean="0"/>
              <a:t> </a:t>
            </a:r>
            <a:r>
              <a:rPr lang="en-US" sz="2200" dirty="0" err="1" smtClean="0"/>
              <a:t>myObject</a:t>
            </a:r>
            <a:r>
              <a:rPr lang="en-US" sz="2200" dirty="0" smtClean="0"/>
              <a:t> = </a:t>
            </a:r>
            <a:r>
              <a:rPr lang="en-US" sz="2200" dirty="0" err="1" smtClean="0">
                <a:solidFill>
                  <a:srgbClr val="C00000"/>
                </a:solidFill>
              </a:rPr>
              <a:t>eval</a:t>
            </a:r>
            <a:r>
              <a:rPr lang="en-US" sz="2200" dirty="0" smtClean="0"/>
              <a:t>('(' + </a:t>
            </a:r>
            <a:r>
              <a:rPr lang="en-US" sz="2200" dirty="0" err="1" smtClean="0"/>
              <a:t>myJSONtext</a:t>
            </a:r>
            <a:r>
              <a:rPr lang="en-US" sz="2200" dirty="0" smtClean="0"/>
              <a:t> + ')');</a:t>
            </a:r>
          </a:p>
          <a:p>
            <a:pPr lvl="0"/>
            <a:endParaRPr lang="en-US" sz="2200" dirty="0" smtClean="0"/>
          </a:p>
          <a:p>
            <a:r>
              <a:rPr lang="en-US" sz="2200" dirty="0" smtClean="0"/>
              <a:t>To convert a JSON text into an JSON object, use the </a:t>
            </a:r>
            <a:r>
              <a:rPr lang="en-US" sz="2200" dirty="0" err="1" smtClean="0"/>
              <a:t>eval</a:t>
            </a:r>
            <a:r>
              <a:rPr lang="en-US" sz="2200" dirty="0" smtClean="0"/>
              <a:t>() function.</a:t>
            </a:r>
          </a:p>
          <a:p>
            <a:endParaRPr lang="en-IN" sz="2200" dirty="0" smtClean="0"/>
          </a:p>
          <a:p>
            <a:r>
              <a:rPr lang="en-US" sz="2200" dirty="0" err="1" smtClean="0"/>
              <a:t>eval</a:t>
            </a:r>
            <a:r>
              <a:rPr lang="en-US" sz="2200" dirty="0" smtClean="0"/>
              <a:t>() invokes the JavaScript compiler</a:t>
            </a:r>
          </a:p>
          <a:p>
            <a:endParaRPr lang="en-IN" sz="2200" dirty="0" smtClean="0"/>
          </a:p>
          <a:p>
            <a:r>
              <a:rPr lang="en-US" sz="2200" dirty="0" smtClean="0"/>
              <a:t>Since JSON is a proper subset of JavaScript, the compiler will correctly parse the text and produce an object structure.</a:t>
            </a:r>
          </a:p>
          <a:p>
            <a:endParaRPr lang="en-IN" sz="2200" dirty="0" smtClean="0"/>
          </a:p>
          <a:p>
            <a:r>
              <a:rPr lang="en-US" sz="2200" b="1" dirty="0" smtClean="0"/>
              <a:t>This function is a security loophole as it will evaluate and execute and valid JavaScript expression.</a:t>
            </a:r>
            <a:endParaRPr lang="en-IN" sz="2200" dirty="0" smtClean="0"/>
          </a:p>
          <a:p>
            <a:pPr lvl="0"/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JSON.parse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l"/>
            <a:r>
              <a:rPr lang="en-US" dirty="0" smtClean="0"/>
              <a:t>Since </a:t>
            </a:r>
            <a:r>
              <a:rPr lang="en-US" dirty="0" err="1" smtClean="0"/>
              <a:t>eval</a:t>
            </a:r>
            <a:r>
              <a:rPr lang="en-US" dirty="0" smtClean="0"/>
              <a:t>() is not safe from a security point of view, </a:t>
            </a:r>
            <a:r>
              <a:rPr lang="en-US" dirty="0" err="1" smtClean="0"/>
              <a:t>JSON.parse</a:t>
            </a:r>
            <a:r>
              <a:rPr lang="en-US" dirty="0" smtClean="0"/>
              <a:t>() was introduced in later versions of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pPr lvl="0" algn="l"/>
            <a:endParaRPr lang="en-US" dirty="0" smtClean="0"/>
          </a:p>
          <a:p>
            <a:pPr algn="l"/>
            <a:r>
              <a:rPr lang="en-US" dirty="0" smtClean="0"/>
              <a:t>It internally uses </a:t>
            </a:r>
            <a:r>
              <a:rPr lang="en-US" dirty="0" err="1" smtClean="0"/>
              <a:t>eval</a:t>
            </a:r>
            <a:r>
              <a:rPr lang="en-US" dirty="0" smtClean="0"/>
              <a:t>() to convert the string into JSON object.</a:t>
            </a:r>
            <a:endParaRPr lang="en-IN" dirty="0" smtClean="0"/>
          </a:p>
          <a:p>
            <a:pPr lvl="0" algn="l"/>
            <a:endParaRPr lang="en-US" dirty="0" smtClean="0"/>
          </a:p>
          <a:p>
            <a:pPr algn="l"/>
            <a:r>
              <a:rPr lang="en-US" dirty="0" smtClean="0"/>
              <a:t>JSON object is available globally in JavaScript running on browser.</a:t>
            </a:r>
          </a:p>
          <a:p>
            <a:pPr algn="l">
              <a:buNone/>
            </a:pPr>
            <a:endParaRPr lang="en-US" sz="2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2200" dirty="0" smtClean="0">
                <a:latin typeface="Trebuchet MS" pitchFamily="34" charset="0"/>
              </a:rPr>
              <a:t>	</a:t>
            </a:r>
            <a:r>
              <a:rPr lang="en-US" sz="2200" dirty="0" err="1" smtClean="0">
                <a:latin typeface="Trebuchet MS" pitchFamily="34" charset="0"/>
              </a:rPr>
              <a:t>var</a:t>
            </a:r>
            <a:r>
              <a:rPr lang="en-US" sz="2200" dirty="0" smtClean="0">
                <a:latin typeface="Trebuchet MS" pitchFamily="34" charset="0"/>
              </a:rPr>
              <a:t> </a:t>
            </a:r>
            <a:r>
              <a:rPr lang="en-US" sz="2200" dirty="0" err="1" smtClean="0">
                <a:latin typeface="Trebuchet MS" pitchFamily="34" charset="0"/>
              </a:rPr>
              <a:t>jsonString</a:t>
            </a:r>
            <a:r>
              <a:rPr lang="en-US" sz="2200" dirty="0" smtClean="0">
                <a:latin typeface="Trebuchet MS" pitchFamily="34" charset="0"/>
              </a:rPr>
              <a:t> = “{name : ‘Tom’, age : 25}”;</a:t>
            </a:r>
            <a:endParaRPr lang="en-IN" sz="2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2200" dirty="0" smtClean="0">
                <a:latin typeface="Trebuchet MS" pitchFamily="34" charset="0"/>
              </a:rPr>
              <a:t>	</a:t>
            </a:r>
            <a:r>
              <a:rPr lang="en-US" sz="2200" dirty="0" err="1" smtClean="0">
                <a:latin typeface="Trebuchet MS" pitchFamily="34" charset="0"/>
              </a:rPr>
              <a:t>var</a:t>
            </a:r>
            <a:r>
              <a:rPr lang="en-US" sz="2200" dirty="0" smtClean="0">
                <a:latin typeface="Trebuchet MS" pitchFamily="34" charset="0"/>
              </a:rPr>
              <a:t> </a:t>
            </a:r>
            <a:r>
              <a:rPr lang="en-US" sz="2200" dirty="0" err="1" smtClean="0">
                <a:latin typeface="Trebuchet MS" pitchFamily="34" charset="0"/>
              </a:rPr>
              <a:t>jsonObject</a:t>
            </a:r>
            <a:r>
              <a:rPr lang="en-US" sz="2200" dirty="0" smtClean="0">
                <a:latin typeface="Trebuchet MS" pitchFamily="34" charset="0"/>
              </a:rPr>
              <a:t> = </a:t>
            </a:r>
            <a:r>
              <a:rPr lang="en-US" sz="2200" dirty="0" err="1" smtClean="0">
                <a:solidFill>
                  <a:srgbClr val="C00000"/>
                </a:solidFill>
                <a:latin typeface="Trebuchet MS" pitchFamily="34" charset="0"/>
              </a:rPr>
              <a:t>JSON.parse</a:t>
            </a:r>
            <a:r>
              <a:rPr lang="en-US" sz="2200" dirty="0" smtClean="0">
                <a:latin typeface="Trebuchet MS" pitchFamily="34" charset="0"/>
              </a:rPr>
              <a:t>(</a:t>
            </a:r>
            <a:r>
              <a:rPr lang="en-US" sz="2200" dirty="0" err="1" smtClean="0">
                <a:latin typeface="Trebuchet MS" pitchFamily="34" charset="0"/>
              </a:rPr>
              <a:t>jsonString</a:t>
            </a:r>
            <a:r>
              <a:rPr lang="en-US" sz="2200" dirty="0" smtClean="0">
                <a:latin typeface="Trebuchet MS" pitchFamily="34" charset="0"/>
              </a:rPr>
              <a:t>);</a:t>
            </a:r>
            <a:endParaRPr lang="en-IN" sz="2200" dirty="0" smtClean="0">
              <a:latin typeface="Trebuchet MS" pitchFamily="34" charset="0"/>
            </a:endParaRPr>
          </a:p>
          <a:p>
            <a:pPr algn="l"/>
            <a:endParaRPr lang="en-US" dirty="0" smtClean="0"/>
          </a:p>
          <a:p>
            <a:pPr algn="l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JSON object wrapped inside quotes is considered as a string.</a:t>
            </a:r>
          </a:p>
          <a:p>
            <a:endParaRPr lang="en-US" dirty="0" smtClean="0"/>
          </a:p>
          <a:p>
            <a:r>
              <a:rPr lang="en-US" dirty="0" smtClean="0"/>
              <a:t>This can be parsed into a JSON object if it is well formed.</a:t>
            </a:r>
          </a:p>
          <a:p>
            <a:endParaRPr lang="en-US" dirty="0" smtClean="0"/>
          </a:p>
          <a:p>
            <a:r>
              <a:rPr lang="en-US" dirty="0" smtClean="0"/>
              <a:t>An JSON object can be converted to a string by using </a:t>
            </a:r>
            <a:r>
              <a:rPr lang="en-US" dirty="0" err="1" smtClean="0">
                <a:solidFill>
                  <a:srgbClr val="C00000"/>
                </a:solidFill>
              </a:rPr>
              <a:t>JSON.stringify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  <a:latin typeface="Trebuchet MS" pitchFamily="34" charset="0"/>
              </a:rPr>
              <a:t>	</a:t>
            </a:r>
            <a:r>
              <a:rPr lang="en-US" sz="2200" dirty="0" err="1" smtClean="0">
                <a:latin typeface="Trebuchet MS" pitchFamily="34" charset="0"/>
              </a:rPr>
              <a:t>var</a:t>
            </a:r>
            <a:r>
              <a:rPr lang="en-US" sz="2200" dirty="0" smtClean="0">
                <a:latin typeface="Trebuchet MS" pitchFamily="34" charset="0"/>
              </a:rPr>
              <a:t> </a:t>
            </a:r>
            <a:r>
              <a:rPr lang="en-US" sz="2200" dirty="0" err="1" smtClean="0">
                <a:latin typeface="Trebuchet MS" pitchFamily="34" charset="0"/>
              </a:rPr>
              <a:t>json</a:t>
            </a:r>
            <a:r>
              <a:rPr lang="en-US" sz="2200" dirty="0" smtClean="0">
                <a:latin typeface="Trebuchet MS" pitchFamily="34" charset="0"/>
              </a:rPr>
              <a:t> = {“name” : “Tom”};</a:t>
            </a:r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  <a:latin typeface="Trebuchet MS" pitchFamily="34" charset="0"/>
              </a:rPr>
              <a:t>	</a:t>
            </a:r>
            <a:r>
              <a:rPr lang="en-US" sz="2200" dirty="0" err="1" smtClean="0">
                <a:latin typeface="Trebuchet MS" pitchFamily="34" charset="0"/>
              </a:rPr>
              <a:t>var</a:t>
            </a:r>
            <a:r>
              <a:rPr lang="en-US" sz="2200" dirty="0" smtClean="0">
                <a:latin typeface="Trebuchet MS" pitchFamily="34" charset="0"/>
              </a:rPr>
              <a:t> </a:t>
            </a:r>
            <a:r>
              <a:rPr lang="en-US" sz="2200" dirty="0" err="1" smtClean="0">
                <a:latin typeface="Trebuchet MS" pitchFamily="34" charset="0"/>
              </a:rPr>
              <a:t>jsonString</a:t>
            </a:r>
            <a:r>
              <a:rPr lang="en-US" sz="2200" dirty="0" smtClean="0">
                <a:latin typeface="Trebuchet MS" pitchFamily="34" charset="0"/>
              </a:rPr>
              <a:t> = </a:t>
            </a:r>
            <a:r>
              <a:rPr lang="en-US" sz="2200" dirty="0" err="1" smtClean="0">
                <a:solidFill>
                  <a:srgbClr val="C00000"/>
                </a:solidFill>
                <a:latin typeface="Trebuchet MS" pitchFamily="34" charset="0"/>
              </a:rPr>
              <a:t>JSON.stringify</a:t>
            </a:r>
            <a:r>
              <a:rPr lang="en-US" sz="2200" dirty="0" smtClean="0">
                <a:latin typeface="Trebuchet MS" pitchFamily="34" charset="0"/>
              </a:rPr>
              <a:t>(</a:t>
            </a:r>
            <a:r>
              <a:rPr lang="en-US" sz="2200" dirty="0" err="1" smtClean="0">
                <a:latin typeface="Trebuchet MS" pitchFamily="34" charset="0"/>
              </a:rPr>
              <a:t>json</a:t>
            </a:r>
            <a:r>
              <a:rPr lang="en-US" sz="2200" dirty="0" smtClean="0">
                <a:latin typeface="Trebuchet MS" pitchFamily="34" charset="0"/>
              </a:rPr>
              <a:t>);</a:t>
            </a:r>
            <a:endParaRPr lang="en-IN" sz="2200" dirty="0">
              <a:solidFill>
                <a:srgbClr val="C0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48880"/>
            <a:ext cx="8110566" cy="4128120"/>
          </a:xfrm>
        </p:spPr>
        <p:txBody>
          <a:bodyPr/>
          <a:lstStyle/>
          <a:p>
            <a:pPr algn="l">
              <a:buNone/>
            </a:pPr>
            <a:r>
              <a:rPr lang="en-US" dirty="0" smtClean="0"/>
              <a:t>	Sometimes JSON is not automatically fetched as an object. It has to be parsed and converted to an object.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r>
              <a:rPr lang="en-US" dirty="0" smtClean="0"/>
              <a:t>	Create a miniature version of the menu JSON as a string. Alert it onto the browser and then convert it into a JSON object and log it using console.log()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6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Server side JSON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JSON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844824"/>
            <a:ext cx="8001056" cy="463217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Server side support is required for data exchange between UI and backend.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server side language must support JSON to parse and generate data for UI and other services.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Languages like </a:t>
            </a:r>
            <a:r>
              <a:rPr lang="en-US" dirty="0" smtClean="0">
                <a:solidFill>
                  <a:srgbClr val="C00000"/>
                </a:solidFill>
              </a:rPr>
              <a:t>Java or C# don’t support JSON natively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>
                <a:solidFill>
                  <a:srgbClr val="C00000"/>
                </a:solidFill>
              </a:rPr>
              <a:t>External libraries</a:t>
            </a:r>
            <a:r>
              <a:rPr lang="en-US" dirty="0" smtClean="0"/>
              <a:t> are required to handle JSON format while working with these languages.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916832"/>
            <a:ext cx="8001056" cy="45601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JSON-lib</a:t>
            </a:r>
          </a:p>
          <a:p>
            <a:pPr lvl="1"/>
            <a:r>
              <a:rPr lang="en-US" dirty="0" smtClean="0"/>
              <a:t>Google GSON</a:t>
            </a:r>
          </a:p>
          <a:p>
            <a:pPr lvl="1"/>
            <a:r>
              <a:rPr lang="en-US" dirty="0" smtClean="0"/>
              <a:t>Jackson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C#</a:t>
            </a:r>
          </a:p>
          <a:p>
            <a:pPr lvl="1"/>
            <a:r>
              <a:rPr lang="en-US" dirty="0" err="1" smtClean="0"/>
              <a:t>fastJSON</a:t>
            </a:r>
            <a:endParaRPr lang="en-US" dirty="0" smtClean="0"/>
          </a:p>
          <a:p>
            <a:pPr lvl="1"/>
            <a:r>
              <a:rPr lang="en-US" dirty="0" smtClean="0"/>
              <a:t>Json.net</a:t>
            </a:r>
          </a:p>
          <a:p>
            <a:pPr lvl="1"/>
            <a:r>
              <a:rPr lang="en-US" dirty="0" err="1" smtClean="0"/>
              <a:t>JSONSharp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Ruby</a:t>
            </a:r>
          </a:p>
          <a:p>
            <a:pPr lvl="1"/>
            <a:r>
              <a:rPr lang="en-US" dirty="0" err="1" smtClean="0"/>
              <a:t>Json</a:t>
            </a:r>
            <a:endParaRPr lang="en-US" dirty="0" smtClean="0"/>
          </a:p>
          <a:p>
            <a:pPr lvl="1"/>
            <a:r>
              <a:rPr lang="en-IN" dirty="0" smtClean="0"/>
              <a:t>yajl-ruby</a:t>
            </a:r>
          </a:p>
          <a:p>
            <a:pPr lvl="1"/>
            <a:r>
              <a:rPr lang="en-IN" dirty="0" smtClean="0"/>
              <a:t>json-stream.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JSON-lib with JAVA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JSON-lib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popular library to support JSON with Java.</a:t>
            </a:r>
          </a:p>
          <a:p>
            <a:endParaRPr lang="en-US" dirty="0" smtClean="0"/>
          </a:p>
          <a:p>
            <a:r>
              <a:rPr lang="en-US" dirty="0" smtClean="0"/>
              <a:t>It can be included as a JAR in the java project and can be used by importing its packages.</a:t>
            </a:r>
          </a:p>
          <a:p>
            <a:endParaRPr lang="en-US" dirty="0" smtClean="0"/>
          </a:p>
          <a:p>
            <a:r>
              <a:rPr lang="en-US" dirty="0" smtClean="0"/>
              <a:t>It provides classes to hold JSON structures</a:t>
            </a:r>
          </a:p>
          <a:p>
            <a:pPr lvl="1"/>
            <a:r>
              <a:rPr lang="en-IN" dirty="0" err="1" smtClean="0"/>
              <a:t>JSONArray</a:t>
            </a:r>
            <a:endParaRPr lang="en-IN" dirty="0" smtClean="0"/>
          </a:p>
          <a:p>
            <a:pPr lvl="1"/>
            <a:r>
              <a:rPr lang="en-IN" dirty="0" err="1" smtClean="0"/>
              <a:t>JSONObject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 with 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8001056" cy="5715000"/>
          </a:xfrm>
        </p:spPr>
        <p:txBody>
          <a:bodyPr/>
          <a:lstStyle/>
          <a:p>
            <a:pPr lvl="0" algn="l"/>
            <a:r>
              <a:rPr lang="en-US" dirty="0" smtClean="0"/>
              <a:t>They are both '</a:t>
            </a:r>
            <a:r>
              <a:rPr lang="en-US" dirty="0" smtClean="0">
                <a:solidFill>
                  <a:srgbClr val="C00000"/>
                </a:solidFill>
              </a:rPr>
              <a:t>self-describing</a:t>
            </a:r>
            <a:r>
              <a:rPr lang="en-US" dirty="0" smtClean="0"/>
              <a:t>' meaning that values are named, and thus 'human readable‘</a:t>
            </a:r>
          </a:p>
          <a:p>
            <a:pPr lvl="0" algn="l"/>
            <a:endParaRPr lang="en-IN" dirty="0" smtClean="0"/>
          </a:p>
          <a:p>
            <a:pPr lvl="0" algn="l"/>
            <a:r>
              <a:rPr lang="en-US" dirty="0" smtClean="0"/>
              <a:t>Both are </a:t>
            </a:r>
            <a:r>
              <a:rPr lang="en-US" dirty="0" smtClean="0">
                <a:solidFill>
                  <a:srgbClr val="C00000"/>
                </a:solidFill>
              </a:rPr>
              <a:t>hierarchical</a:t>
            </a:r>
            <a:r>
              <a:rPr lang="en-US" dirty="0" smtClean="0"/>
              <a:t>. (i.e. You can have values within values.)</a:t>
            </a:r>
          </a:p>
          <a:p>
            <a:pPr lvl="0" algn="l"/>
            <a:endParaRPr lang="en-IN" dirty="0" smtClean="0"/>
          </a:p>
          <a:p>
            <a:pPr lvl="0" algn="l"/>
            <a:r>
              <a:rPr lang="en-US" dirty="0" smtClean="0"/>
              <a:t>Both can be parsed and used by </a:t>
            </a:r>
            <a:r>
              <a:rPr lang="en-US" dirty="0" smtClean="0">
                <a:solidFill>
                  <a:srgbClr val="C00000"/>
                </a:solidFill>
              </a:rPr>
              <a:t>lots of programming languages</a:t>
            </a:r>
          </a:p>
          <a:p>
            <a:pPr lvl="0" algn="l"/>
            <a:endParaRPr lang="en-IN" dirty="0" smtClean="0"/>
          </a:p>
          <a:p>
            <a:pPr lvl="0" algn="l"/>
            <a:r>
              <a:rPr lang="en-US" dirty="0" smtClean="0"/>
              <a:t>Both can be passed around using </a:t>
            </a:r>
            <a:r>
              <a:rPr lang="en-US" dirty="0" smtClean="0">
                <a:solidFill>
                  <a:srgbClr val="C00000"/>
                </a:solidFill>
              </a:rPr>
              <a:t>AJAX</a:t>
            </a:r>
            <a:r>
              <a:rPr lang="en-US" dirty="0" smtClean="0"/>
              <a:t> (i.e. </a:t>
            </a:r>
            <a:r>
              <a:rPr lang="en-US" dirty="0" err="1" smtClean="0"/>
              <a:t>httpWebRequest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Adding the jar file to the dynamic web project on eclipse.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484784"/>
            <a:ext cx="8001056" cy="49922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Fully qualified name is </a:t>
            </a:r>
            <a:r>
              <a:rPr lang="en-IN" b="1" dirty="0" err="1" smtClean="0">
                <a:solidFill>
                  <a:srgbClr val="C00000"/>
                </a:solidFill>
              </a:rPr>
              <a:t>net.sf.json.JSONObject</a:t>
            </a:r>
            <a:endParaRPr lang="en-IN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A </a:t>
            </a:r>
            <a:r>
              <a:rPr lang="en-IN" dirty="0" err="1" smtClean="0"/>
              <a:t>JSONObject</a:t>
            </a:r>
            <a:r>
              <a:rPr lang="en-IN" dirty="0" smtClean="0"/>
              <a:t> is an unordered collection of name/value pairs.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pPr algn="l"/>
            <a:r>
              <a:rPr lang="en-IN" dirty="0" smtClean="0"/>
              <a:t>The values can be any of these types : Boolean, </a:t>
            </a:r>
            <a:r>
              <a:rPr lang="en-IN" dirty="0" err="1" smtClean="0"/>
              <a:t>JSONArray</a:t>
            </a:r>
            <a:r>
              <a:rPr lang="en-IN" dirty="0" smtClean="0"/>
              <a:t>, </a:t>
            </a:r>
            <a:r>
              <a:rPr lang="en-IN" dirty="0" err="1" smtClean="0"/>
              <a:t>JSONObject</a:t>
            </a:r>
            <a:r>
              <a:rPr lang="en-IN" dirty="0" smtClean="0"/>
              <a:t>, Number, String, or the </a:t>
            </a:r>
            <a:r>
              <a:rPr lang="en-IN" dirty="0" err="1" smtClean="0"/>
              <a:t>JSONNull</a:t>
            </a:r>
            <a:r>
              <a:rPr lang="en-IN" dirty="0" smtClean="0"/>
              <a:t> object.</a:t>
            </a:r>
          </a:p>
          <a:p>
            <a:pPr algn="l"/>
            <a:endParaRPr lang="en-US" dirty="0" smtClean="0">
              <a:solidFill>
                <a:srgbClr val="C00000"/>
              </a:solidFill>
            </a:endParaRPr>
          </a:p>
          <a:p>
            <a:pPr algn="l"/>
            <a:r>
              <a:rPr lang="en-US" dirty="0" smtClean="0"/>
              <a:t>Can be converted to JSON string by using </a:t>
            </a:r>
            <a:r>
              <a:rPr lang="en-US" dirty="0" err="1" smtClean="0"/>
              <a:t>toString</a:t>
            </a:r>
            <a:r>
              <a:rPr lang="en-US" dirty="0" smtClean="0"/>
              <a:t>() method.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JSONObject</a:t>
            </a:r>
            <a:r>
              <a:rPr lang="en-US" dirty="0" smtClean="0"/>
              <a:t> from scratch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28800"/>
            <a:ext cx="8001056" cy="48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new </a:t>
            </a:r>
            <a:r>
              <a:rPr lang="en-US" dirty="0" err="1" smtClean="0"/>
              <a:t>JSONObject</a:t>
            </a:r>
            <a:r>
              <a:rPr lang="en-US" dirty="0" smtClean="0"/>
              <a:t> can be created with the </a:t>
            </a:r>
            <a:r>
              <a:rPr lang="en-US" dirty="0" smtClean="0">
                <a:solidFill>
                  <a:srgbClr val="C00000"/>
                </a:solidFill>
              </a:rPr>
              <a:t>new </a:t>
            </a:r>
            <a:r>
              <a:rPr lang="en-US" dirty="0" smtClean="0"/>
              <a:t>keyword.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element() method can be used to add a new element.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element (String key, value);</a:t>
            </a:r>
          </a:p>
          <a:p>
            <a:pPr>
              <a:buNone/>
            </a:pPr>
            <a:r>
              <a:rPr lang="en-US" dirty="0" smtClean="0"/>
              <a:t>	where value can be </a:t>
            </a:r>
            <a:r>
              <a:rPr lang="en-US" dirty="0" err="1" smtClean="0"/>
              <a:t>int</a:t>
            </a:r>
            <a:r>
              <a:rPr lang="en-US" dirty="0" smtClean="0"/>
              <a:t>, array, long, string, Map, etc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  <a:latin typeface="Trebuchet MS" pitchFamily="34" charset="0"/>
              </a:rPr>
              <a:t>	</a:t>
            </a:r>
            <a:r>
              <a:rPr lang="en-IN" sz="2200" dirty="0" err="1" smtClean="0">
                <a:solidFill>
                  <a:srgbClr val="C00000"/>
                </a:solidFill>
                <a:latin typeface="Trebuchet MS" pitchFamily="34" charset="0"/>
              </a:rPr>
              <a:t>JSONObject</a:t>
            </a: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 </a:t>
            </a:r>
            <a:r>
              <a:rPr lang="en-IN" sz="2200" dirty="0" err="1" smtClean="0">
                <a:solidFill>
                  <a:srgbClr val="C00000"/>
                </a:solidFill>
                <a:latin typeface="Trebuchet MS" pitchFamily="34" charset="0"/>
              </a:rPr>
              <a:t>jsonObject</a:t>
            </a: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 = new </a:t>
            </a:r>
            <a:r>
              <a:rPr lang="en-IN" sz="2200" dirty="0" err="1" smtClean="0">
                <a:solidFill>
                  <a:srgbClr val="C00000"/>
                </a:solidFill>
                <a:latin typeface="Trebuchet MS" pitchFamily="34" charset="0"/>
              </a:rPr>
              <a:t>JSONObject</a:t>
            </a: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()  </a:t>
            </a:r>
          </a:p>
          <a:p>
            <a:pPr>
              <a:buNone/>
            </a:pP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     </a:t>
            </a:r>
            <a:r>
              <a:rPr lang="en-IN" sz="2200" dirty="0" err="1" smtClean="0">
                <a:solidFill>
                  <a:srgbClr val="C00000"/>
                </a:solidFill>
                <a:latin typeface="Trebuchet MS" pitchFamily="34" charset="0"/>
              </a:rPr>
              <a:t>jsonObject.element</a:t>
            </a: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( "string", "JSON" )  </a:t>
            </a:r>
          </a:p>
          <a:p>
            <a:pPr>
              <a:buNone/>
            </a:pP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     </a:t>
            </a:r>
            <a:r>
              <a:rPr lang="en-IN" sz="2200" dirty="0" err="1" smtClean="0">
                <a:solidFill>
                  <a:srgbClr val="C00000"/>
                </a:solidFill>
                <a:latin typeface="Trebuchet MS" pitchFamily="34" charset="0"/>
              </a:rPr>
              <a:t>jsonObject.element</a:t>
            </a: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( "integer", "1" )  </a:t>
            </a:r>
          </a:p>
          <a:p>
            <a:pPr>
              <a:buNone/>
            </a:pP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     </a:t>
            </a:r>
            <a:r>
              <a:rPr lang="en-IN" sz="2200" dirty="0" err="1" smtClean="0">
                <a:solidFill>
                  <a:srgbClr val="C00000"/>
                </a:solidFill>
                <a:latin typeface="Trebuchet MS" pitchFamily="34" charset="0"/>
              </a:rPr>
              <a:t>jsonObject.element</a:t>
            </a: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( "double", "2.0" )  </a:t>
            </a:r>
          </a:p>
          <a:p>
            <a:pPr>
              <a:buNone/>
            </a:pP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     </a:t>
            </a:r>
            <a:r>
              <a:rPr lang="en-IN" sz="2200" dirty="0" err="1" smtClean="0">
                <a:solidFill>
                  <a:srgbClr val="C00000"/>
                </a:solidFill>
                <a:latin typeface="Trebuchet MS" pitchFamily="34" charset="0"/>
              </a:rPr>
              <a:t>jsonObject.element</a:t>
            </a: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( "</a:t>
            </a:r>
            <a:r>
              <a:rPr lang="en-IN" sz="2200" dirty="0" err="1" smtClean="0">
                <a:solidFill>
                  <a:srgbClr val="C00000"/>
                </a:solidFill>
                <a:latin typeface="Trebuchet MS" pitchFamily="34" charset="0"/>
              </a:rPr>
              <a:t>boolean</a:t>
            </a: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", "true" ); 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28800"/>
            <a:ext cx="8001056" cy="4848200"/>
          </a:xfrm>
        </p:spPr>
        <p:txBody>
          <a:bodyPr/>
          <a:lstStyle/>
          <a:p>
            <a:r>
              <a:rPr lang="en-US" dirty="0" smtClean="0"/>
              <a:t>Fully qualified name is </a:t>
            </a:r>
            <a:r>
              <a:rPr lang="en-IN" b="1" dirty="0" err="1" smtClean="0">
                <a:solidFill>
                  <a:srgbClr val="C00000"/>
                </a:solidFill>
              </a:rPr>
              <a:t>net.sf.json.JSONArray</a:t>
            </a:r>
            <a:endParaRPr lang="en-IN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is an ordered sequence of values.</a:t>
            </a:r>
          </a:p>
          <a:p>
            <a:endParaRPr lang="en-US" dirty="0" smtClean="0"/>
          </a:p>
          <a:p>
            <a:r>
              <a:rPr lang="en-US" dirty="0" smtClean="0"/>
              <a:t>Can be converted to string using </a:t>
            </a:r>
            <a:r>
              <a:rPr lang="en-US" dirty="0" err="1" smtClean="0"/>
              <a:t>toString</a:t>
            </a:r>
            <a:r>
              <a:rPr lang="en-US" dirty="0" smtClean="0"/>
              <a:t>() method.</a:t>
            </a:r>
          </a:p>
          <a:p>
            <a:endParaRPr lang="en-US" dirty="0" smtClean="0"/>
          </a:p>
          <a:p>
            <a:r>
              <a:rPr lang="en-US" dirty="0" smtClean="0"/>
              <a:t>Allows same type of values as </a:t>
            </a:r>
            <a:r>
              <a:rPr lang="en-US" dirty="0" err="1" smtClean="0"/>
              <a:t>JSONObject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JSONArray</a:t>
            </a:r>
            <a:r>
              <a:rPr lang="en-US" dirty="0" smtClean="0"/>
              <a:t> from scratch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988840"/>
            <a:ext cx="8001056" cy="4488160"/>
          </a:xfrm>
        </p:spPr>
        <p:txBody>
          <a:bodyPr/>
          <a:lstStyle/>
          <a:p>
            <a:r>
              <a:rPr lang="en-US" dirty="0" smtClean="0"/>
              <a:t>Can be created using </a:t>
            </a:r>
            <a:r>
              <a:rPr lang="en-US" dirty="0" smtClean="0">
                <a:solidFill>
                  <a:srgbClr val="C00000"/>
                </a:solidFill>
              </a:rPr>
              <a:t>new</a:t>
            </a:r>
            <a:r>
              <a:rPr lang="en-US" dirty="0" smtClean="0"/>
              <a:t> keyword.</a:t>
            </a:r>
          </a:p>
          <a:p>
            <a:endParaRPr lang="en-US" dirty="0" smtClean="0"/>
          </a:p>
          <a:p>
            <a:r>
              <a:rPr lang="en-US" dirty="0" smtClean="0"/>
              <a:t>Similar element() method as </a:t>
            </a:r>
            <a:r>
              <a:rPr lang="en-US" dirty="0" err="1" smtClean="0"/>
              <a:t>JSONObject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sz="2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IN" sz="2200" dirty="0" smtClean="0">
                <a:latin typeface="Trebuchet MS" pitchFamily="34" charset="0"/>
              </a:rPr>
              <a:t>	</a:t>
            </a:r>
            <a:r>
              <a:rPr lang="en-IN" sz="2200" dirty="0" err="1" smtClean="0">
                <a:solidFill>
                  <a:srgbClr val="C00000"/>
                </a:solidFill>
                <a:latin typeface="Trebuchet MS" pitchFamily="34" charset="0"/>
              </a:rPr>
              <a:t>JSONArray</a:t>
            </a: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 </a:t>
            </a:r>
            <a:r>
              <a:rPr lang="en-IN" sz="2200" dirty="0" err="1" smtClean="0">
                <a:solidFill>
                  <a:srgbClr val="C00000"/>
                </a:solidFill>
                <a:latin typeface="Trebuchet MS" pitchFamily="34" charset="0"/>
              </a:rPr>
              <a:t>jsonArray</a:t>
            </a: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 = </a:t>
            </a:r>
            <a:r>
              <a:rPr lang="en-IN" sz="2200" b="1" dirty="0" smtClean="0">
                <a:solidFill>
                  <a:srgbClr val="C00000"/>
                </a:solidFill>
                <a:latin typeface="Trebuchet MS" pitchFamily="34" charset="0"/>
              </a:rPr>
              <a:t>new</a:t>
            </a: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 </a:t>
            </a:r>
            <a:r>
              <a:rPr lang="en-IN" sz="2200" dirty="0" err="1" smtClean="0">
                <a:solidFill>
                  <a:srgbClr val="C00000"/>
                </a:solidFill>
                <a:latin typeface="Trebuchet MS" pitchFamily="34" charset="0"/>
              </a:rPr>
              <a:t>JSONArray</a:t>
            </a: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()  </a:t>
            </a:r>
          </a:p>
          <a:p>
            <a:pPr>
              <a:buNone/>
            </a:pP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    	</a:t>
            </a:r>
            <a:r>
              <a:rPr lang="en-IN" sz="2200" dirty="0" err="1" smtClean="0">
                <a:solidFill>
                  <a:srgbClr val="C00000"/>
                </a:solidFill>
                <a:latin typeface="Trebuchet MS" pitchFamily="34" charset="0"/>
              </a:rPr>
              <a:t>jsonArray.element</a:t>
            </a: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( "JSON" )  </a:t>
            </a:r>
          </a:p>
          <a:p>
            <a:pPr>
              <a:buNone/>
            </a:pP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    	</a:t>
            </a:r>
            <a:r>
              <a:rPr lang="en-IN" sz="2200" dirty="0" err="1" smtClean="0">
                <a:solidFill>
                  <a:srgbClr val="C00000"/>
                </a:solidFill>
                <a:latin typeface="Trebuchet MS" pitchFamily="34" charset="0"/>
              </a:rPr>
              <a:t>jsonArray.element</a:t>
            </a: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( "1" )  </a:t>
            </a:r>
          </a:p>
          <a:p>
            <a:pPr>
              <a:buNone/>
            </a:pP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    	</a:t>
            </a:r>
            <a:r>
              <a:rPr lang="en-IN" sz="2200" dirty="0" err="1" smtClean="0">
                <a:solidFill>
                  <a:srgbClr val="C00000"/>
                </a:solidFill>
                <a:latin typeface="Trebuchet MS" pitchFamily="34" charset="0"/>
              </a:rPr>
              <a:t>jsonArray.element</a:t>
            </a: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( "2.0" )  </a:t>
            </a:r>
          </a:p>
          <a:p>
            <a:pPr>
              <a:buNone/>
            </a:pP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    	</a:t>
            </a:r>
            <a:r>
              <a:rPr lang="en-IN" sz="2200" dirty="0" err="1" smtClean="0">
                <a:solidFill>
                  <a:srgbClr val="C00000"/>
                </a:solidFill>
                <a:latin typeface="Trebuchet MS" pitchFamily="34" charset="0"/>
              </a:rPr>
              <a:t>jsonArray.element</a:t>
            </a: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( "true" ); 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JSONSerializer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762000"/>
            <a:ext cx="8072494" cy="5715000"/>
          </a:xfrm>
        </p:spPr>
        <p:txBody>
          <a:bodyPr/>
          <a:lstStyle/>
          <a:p>
            <a:r>
              <a:rPr lang="en-US" dirty="0" smtClean="0"/>
              <a:t>Fully qualified name is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net.sf.json.JSONSerializer</a:t>
            </a:r>
            <a:endParaRPr lang="en-IN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Transforms java objects into JSON and back.</a:t>
            </a:r>
          </a:p>
          <a:p>
            <a:endParaRPr lang="en-US" dirty="0" smtClean="0"/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toJson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toJava</a:t>
            </a:r>
            <a:r>
              <a:rPr lang="en-US" dirty="0" smtClean="0"/>
              <a:t>()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string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2060848"/>
            <a:ext cx="8001056" cy="44161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Creating a </a:t>
            </a:r>
            <a:r>
              <a:rPr lang="en-US" dirty="0" err="1" smtClean="0"/>
              <a:t>json</a:t>
            </a:r>
            <a:r>
              <a:rPr lang="en-US" dirty="0" smtClean="0"/>
              <a:t> string in java is much trickier than in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Javascript</a:t>
            </a:r>
            <a:r>
              <a:rPr lang="en-US" dirty="0" smtClean="0"/>
              <a:t> has single and double quotes as string notations</a:t>
            </a:r>
          </a:p>
          <a:p>
            <a:endParaRPr lang="en-US" dirty="0" smtClean="0"/>
          </a:p>
          <a:p>
            <a:r>
              <a:rPr lang="en-US" dirty="0" smtClean="0"/>
              <a:t>Easier to nest </a:t>
            </a:r>
            <a:r>
              <a:rPr lang="en-US" dirty="0" err="1" smtClean="0"/>
              <a:t>json</a:t>
            </a:r>
            <a:r>
              <a:rPr lang="en-US" dirty="0" smtClean="0"/>
              <a:t> strings within JavaScript strings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“{name : ‘Alex’}”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Double quotes must be escaped in case of Java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“{\”name\” : \”Alex\”}”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to JSON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268760"/>
            <a:ext cx="8001056" cy="520824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JSONSerializer</a:t>
            </a:r>
            <a:r>
              <a:rPr lang="en-US" dirty="0" smtClean="0"/>
              <a:t> class can be used to convert string to </a:t>
            </a:r>
            <a:r>
              <a:rPr lang="en-US" dirty="0" err="1" smtClean="0"/>
              <a:t>JSONObject</a:t>
            </a:r>
            <a:r>
              <a:rPr lang="en-US" dirty="0" smtClean="0"/>
              <a:t> or </a:t>
            </a:r>
            <a:r>
              <a:rPr lang="en-US" dirty="0" err="1" smtClean="0"/>
              <a:t>JSONArray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toJSON</a:t>
            </a:r>
            <a:r>
              <a:rPr lang="en-US" dirty="0" smtClean="0"/>
              <a:t>() method is used for the conversion</a:t>
            </a:r>
          </a:p>
          <a:p>
            <a:endParaRPr lang="en-US" dirty="0" smtClean="0"/>
          </a:p>
          <a:p>
            <a:r>
              <a:rPr lang="en-US" dirty="0" smtClean="0"/>
              <a:t>It takes the string as the parameter and returns an object which implements JSON interface.</a:t>
            </a:r>
          </a:p>
          <a:p>
            <a:endParaRPr lang="en-US" dirty="0" smtClean="0"/>
          </a:p>
          <a:p>
            <a:pPr algn="l">
              <a:buNone/>
            </a:pPr>
            <a:r>
              <a:rPr lang="en-IN" sz="2000" dirty="0" smtClean="0">
                <a:latin typeface="Trebuchet MS" pitchFamily="34" charset="0"/>
              </a:rPr>
              <a:t>String </a:t>
            </a:r>
            <a:r>
              <a:rPr lang="en-IN" sz="2000" dirty="0" err="1" smtClean="0">
                <a:latin typeface="Trebuchet MS" pitchFamily="34" charset="0"/>
              </a:rPr>
              <a:t>str</a:t>
            </a:r>
            <a:r>
              <a:rPr lang="en-IN" sz="2000" dirty="0" smtClean="0">
                <a:latin typeface="Trebuchet MS" pitchFamily="34" charset="0"/>
              </a:rPr>
              <a:t> = "{'</a:t>
            </a:r>
            <a:r>
              <a:rPr lang="en-IN" sz="2000" dirty="0" err="1" smtClean="0">
                <a:latin typeface="Trebuchet MS" pitchFamily="34" charset="0"/>
              </a:rPr>
              <a:t>string':'JSON</a:t>
            </a:r>
            <a:r>
              <a:rPr lang="en-IN" sz="2000" dirty="0" smtClean="0">
                <a:latin typeface="Trebuchet MS" pitchFamily="34" charset="0"/>
              </a:rPr>
              <a:t>', 'integer':1, 'double':2.0, '</a:t>
            </a:r>
            <a:r>
              <a:rPr lang="en-IN" sz="2000" dirty="0" err="1" smtClean="0">
                <a:latin typeface="Trebuchet MS" pitchFamily="34" charset="0"/>
              </a:rPr>
              <a:t>boolean':true</a:t>
            </a:r>
            <a:r>
              <a:rPr lang="en-IN" sz="2000" dirty="0" smtClean="0">
                <a:latin typeface="Trebuchet MS" pitchFamily="34" charset="0"/>
              </a:rPr>
              <a:t>}";  </a:t>
            </a:r>
          </a:p>
          <a:p>
            <a:pPr algn="l">
              <a:buNone/>
            </a:pPr>
            <a:r>
              <a:rPr lang="en-IN" sz="2000" dirty="0" err="1" smtClean="0">
                <a:latin typeface="Trebuchet MS" pitchFamily="34" charset="0"/>
              </a:rPr>
              <a:t>JSONObject</a:t>
            </a:r>
            <a:r>
              <a:rPr lang="en-IN" sz="2000" dirty="0" smtClean="0">
                <a:latin typeface="Trebuchet MS" pitchFamily="34" charset="0"/>
              </a:rPr>
              <a:t> </a:t>
            </a:r>
            <a:r>
              <a:rPr lang="en-IN" sz="2000" dirty="0" err="1" smtClean="0">
                <a:latin typeface="Trebuchet MS" pitchFamily="34" charset="0"/>
              </a:rPr>
              <a:t>jsonObject</a:t>
            </a:r>
            <a:r>
              <a:rPr lang="en-IN" sz="2000" dirty="0" smtClean="0">
                <a:latin typeface="Trebuchet MS" pitchFamily="34" charset="0"/>
              </a:rPr>
              <a:t> = (</a:t>
            </a: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JSONObject</a:t>
            </a:r>
            <a:r>
              <a:rPr lang="en-IN" sz="2000" dirty="0" smtClean="0">
                <a:latin typeface="Trebuchet MS" pitchFamily="34" charset="0"/>
              </a:rPr>
              <a:t>) </a:t>
            </a: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JSONSerializer.toJSON</a:t>
            </a:r>
            <a:r>
              <a:rPr lang="en-IN" sz="2000" dirty="0" smtClean="0">
                <a:latin typeface="Trebuchet MS" pitchFamily="34" charset="0"/>
              </a:rPr>
              <a:t>(</a:t>
            </a:r>
            <a:r>
              <a:rPr lang="en-IN" sz="2000" dirty="0" err="1" smtClean="0">
                <a:latin typeface="Trebuchet MS" pitchFamily="34" charset="0"/>
              </a:rPr>
              <a:t>str</a:t>
            </a:r>
            <a:r>
              <a:rPr lang="en-IN" sz="2000" dirty="0" smtClean="0">
                <a:latin typeface="Trebuchet MS" pitchFamily="34" charset="0"/>
              </a:rPr>
              <a:t>);  </a:t>
            </a:r>
            <a:endParaRPr lang="en-US" dirty="0" smtClean="0"/>
          </a:p>
          <a:p>
            <a:pPr>
              <a:buNone/>
            </a:pPr>
            <a:r>
              <a:rPr lang="en-IN" sz="2000" dirty="0" smtClean="0">
                <a:latin typeface="Trebuchet MS" pitchFamily="34" charset="0"/>
              </a:rPr>
              <a:t>String </a:t>
            </a:r>
            <a:r>
              <a:rPr lang="en-IN" sz="2000" dirty="0" err="1" smtClean="0">
                <a:latin typeface="Trebuchet MS" pitchFamily="34" charset="0"/>
              </a:rPr>
              <a:t>str</a:t>
            </a:r>
            <a:r>
              <a:rPr lang="en-IN" sz="2000" dirty="0" smtClean="0">
                <a:latin typeface="Trebuchet MS" pitchFamily="34" charset="0"/>
              </a:rPr>
              <a:t> = "['JSON', 1, 2.0, true]";  </a:t>
            </a:r>
          </a:p>
          <a:p>
            <a:pPr>
              <a:buNone/>
            </a:pPr>
            <a:r>
              <a:rPr lang="en-IN" sz="2000" dirty="0" err="1" smtClean="0">
                <a:latin typeface="Trebuchet MS" pitchFamily="34" charset="0"/>
              </a:rPr>
              <a:t>JSONArray</a:t>
            </a:r>
            <a:r>
              <a:rPr lang="en-IN" sz="2000" dirty="0" smtClean="0">
                <a:latin typeface="Trebuchet MS" pitchFamily="34" charset="0"/>
              </a:rPr>
              <a:t> </a:t>
            </a:r>
            <a:r>
              <a:rPr lang="en-IN" sz="2000" dirty="0" err="1" smtClean="0">
                <a:latin typeface="Trebuchet MS" pitchFamily="34" charset="0"/>
              </a:rPr>
              <a:t>jsonArray</a:t>
            </a:r>
            <a:r>
              <a:rPr lang="en-IN" sz="2000" dirty="0" smtClean="0">
                <a:latin typeface="Trebuchet MS" pitchFamily="34" charset="0"/>
              </a:rPr>
              <a:t> = (</a:t>
            </a: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JSONArray</a:t>
            </a:r>
            <a:r>
              <a:rPr lang="en-IN" sz="2000" dirty="0" smtClean="0">
                <a:latin typeface="Trebuchet MS" pitchFamily="34" charset="0"/>
              </a:rPr>
              <a:t>) </a:t>
            </a: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JSONSerializer.toJSON</a:t>
            </a:r>
            <a:r>
              <a:rPr lang="en-IN" sz="2000" dirty="0" smtClean="0">
                <a:latin typeface="Trebuchet MS" pitchFamily="34" charset="0"/>
              </a:rPr>
              <a:t>( </a:t>
            </a:r>
            <a:r>
              <a:rPr lang="en-IN" sz="2000" dirty="0" err="1" smtClean="0">
                <a:latin typeface="Trebuchet MS" pitchFamily="34" charset="0"/>
              </a:rPr>
              <a:t>str</a:t>
            </a:r>
            <a:r>
              <a:rPr lang="en-IN" sz="2000" dirty="0" smtClean="0">
                <a:latin typeface="Trebuchet MS" pitchFamily="34" charset="0"/>
              </a:rPr>
              <a:t> ); 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to JSON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2132856"/>
            <a:ext cx="8001056" cy="4344144"/>
          </a:xfrm>
        </p:spPr>
        <p:txBody>
          <a:bodyPr>
            <a:normAutofit lnSpcReduction="10000"/>
          </a:bodyPr>
          <a:lstStyle/>
          <a:p>
            <a:pPr algn="l">
              <a:buNone/>
            </a:pP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Map </a:t>
            </a: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map</a:t>
            </a: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 = </a:t>
            </a:r>
            <a:r>
              <a:rPr lang="en-IN" sz="2000" b="1" dirty="0" smtClean="0">
                <a:solidFill>
                  <a:srgbClr val="C00000"/>
                </a:solidFill>
                <a:latin typeface="Trebuchet MS" pitchFamily="34" charset="0"/>
              </a:rPr>
              <a:t>new</a:t>
            </a: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 </a:t>
            </a: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HashMap</a:t>
            </a: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();  </a:t>
            </a:r>
          </a:p>
          <a:p>
            <a:pPr algn="l">
              <a:buNone/>
            </a:pP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map.put</a:t>
            </a: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( "string", "JSON" );  </a:t>
            </a:r>
          </a:p>
          <a:p>
            <a:pPr algn="l">
              <a:buNone/>
            </a:pP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map.put</a:t>
            </a: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( "integer", "1" );  </a:t>
            </a:r>
          </a:p>
          <a:p>
            <a:pPr algn="l">
              <a:buNone/>
            </a:pP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map.put</a:t>
            </a: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( "double", "2.0" );  </a:t>
            </a:r>
          </a:p>
          <a:p>
            <a:pPr algn="l">
              <a:buNone/>
            </a:pP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map.put</a:t>
            </a: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( "</a:t>
            </a: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boolean</a:t>
            </a: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", "true" );  </a:t>
            </a:r>
          </a:p>
          <a:p>
            <a:pPr algn="l">
              <a:buNone/>
            </a:pP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JSONObject</a:t>
            </a: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 </a:t>
            </a: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jsonObject</a:t>
            </a: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 = (</a:t>
            </a: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JSONObject</a:t>
            </a: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)</a:t>
            </a: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JSONSerializer.toJSON</a:t>
            </a: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(map);</a:t>
            </a:r>
            <a:r>
              <a:rPr lang="en-IN" sz="2000" dirty="0" smtClean="0">
                <a:latin typeface="Trebuchet MS" pitchFamily="34" charset="0"/>
              </a:rPr>
              <a:t>  </a:t>
            </a:r>
          </a:p>
          <a:p>
            <a:endParaRPr lang="en-US" dirty="0" smtClean="0"/>
          </a:p>
          <a:p>
            <a:r>
              <a:rPr lang="en-US" dirty="0" err="1" smtClean="0"/>
              <a:t>JSONArray</a:t>
            </a:r>
            <a:r>
              <a:rPr lang="en-US" dirty="0" smtClean="0"/>
              <a:t> can’t be </a:t>
            </a:r>
            <a:r>
              <a:rPr lang="en-US" dirty="0" err="1" smtClean="0"/>
              <a:t>construced</a:t>
            </a:r>
            <a:r>
              <a:rPr lang="en-US" dirty="0" smtClean="0"/>
              <a:t> from a Map directly.</a:t>
            </a:r>
          </a:p>
          <a:p>
            <a:endParaRPr lang="en-US" dirty="0" smtClean="0"/>
          </a:p>
          <a:p>
            <a:r>
              <a:rPr lang="en-US" dirty="0" smtClean="0"/>
              <a:t>Map is a java representation of </a:t>
            </a:r>
            <a:r>
              <a:rPr lang="en-US" dirty="0" err="1" smtClean="0"/>
              <a:t>JSONObject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JavaBean</a:t>
            </a:r>
            <a:r>
              <a:rPr lang="en-US" dirty="0" smtClean="0"/>
              <a:t> to </a:t>
            </a:r>
            <a:r>
              <a:rPr lang="en-US" dirty="0" err="1" smtClean="0"/>
              <a:t>JSONObject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2492896"/>
            <a:ext cx="8001056" cy="398410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2000" dirty="0" smtClean="0">
                <a:latin typeface="Trebuchet MS" pitchFamily="34" charset="0"/>
              </a:rPr>
              <a:t>public class </a:t>
            </a:r>
            <a:r>
              <a:rPr lang="en-IN" sz="2000" dirty="0" err="1" smtClean="0">
                <a:latin typeface="Trebuchet MS" pitchFamily="34" charset="0"/>
              </a:rPr>
              <a:t>MyJavaBean</a:t>
            </a:r>
            <a:r>
              <a:rPr lang="en-IN" sz="2000" dirty="0" smtClean="0">
                <a:latin typeface="Trebuchet MS" pitchFamily="34" charset="0"/>
              </a:rPr>
              <a:t> {  </a:t>
            </a:r>
          </a:p>
          <a:p>
            <a:pPr>
              <a:buNone/>
            </a:pPr>
            <a:r>
              <a:rPr lang="en-IN" sz="2000" dirty="0" smtClean="0">
                <a:latin typeface="Trebuchet MS" pitchFamily="34" charset="0"/>
              </a:rPr>
              <a:t>   private String </a:t>
            </a:r>
            <a:r>
              <a:rPr lang="en-IN" sz="2000" dirty="0" err="1" smtClean="0">
                <a:latin typeface="Trebuchet MS" pitchFamily="34" charset="0"/>
              </a:rPr>
              <a:t>string</a:t>
            </a:r>
            <a:r>
              <a:rPr lang="en-IN" sz="2000" dirty="0" smtClean="0">
                <a:latin typeface="Trebuchet MS" pitchFamily="34" charset="0"/>
              </a:rPr>
              <a:t>;  </a:t>
            </a:r>
          </a:p>
          <a:p>
            <a:pPr>
              <a:buNone/>
            </a:pPr>
            <a:r>
              <a:rPr lang="en-IN" sz="2000" dirty="0" smtClean="0">
                <a:latin typeface="Trebuchet MS" pitchFamily="34" charset="0"/>
              </a:rPr>
              <a:t>   private </a:t>
            </a:r>
            <a:r>
              <a:rPr lang="en-IN" sz="2000" dirty="0" err="1" smtClean="0">
                <a:latin typeface="Trebuchet MS" pitchFamily="34" charset="0"/>
              </a:rPr>
              <a:t>int</a:t>
            </a:r>
            <a:r>
              <a:rPr lang="en-IN" sz="2000" dirty="0" smtClean="0">
                <a:latin typeface="Trebuchet MS" pitchFamily="34" charset="0"/>
              </a:rPr>
              <a:t> integer;  </a:t>
            </a:r>
          </a:p>
          <a:p>
            <a:pPr>
              <a:buNone/>
            </a:pPr>
            <a:r>
              <a:rPr lang="en-IN" sz="2000" dirty="0" smtClean="0">
                <a:latin typeface="Trebuchet MS" pitchFamily="34" charset="0"/>
              </a:rPr>
              <a:t>   private double </a:t>
            </a:r>
            <a:r>
              <a:rPr lang="en-IN" sz="2000" dirty="0" err="1" smtClean="0">
                <a:latin typeface="Trebuchet MS" pitchFamily="34" charset="0"/>
              </a:rPr>
              <a:t>dooble</a:t>
            </a:r>
            <a:r>
              <a:rPr lang="en-IN" sz="2000" dirty="0" smtClean="0">
                <a:latin typeface="Trebuchet MS" pitchFamily="34" charset="0"/>
              </a:rPr>
              <a:t>;  </a:t>
            </a:r>
          </a:p>
          <a:p>
            <a:pPr>
              <a:buNone/>
            </a:pPr>
            <a:r>
              <a:rPr lang="en-IN" sz="2000" dirty="0" smtClean="0">
                <a:latin typeface="Trebuchet MS" pitchFamily="34" charset="0"/>
              </a:rPr>
              <a:t>   private </a:t>
            </a:r>
            <a:r>
              <a:rPr lang="en-IN" sz="2000" dirty="0" err="1" smtClean="0">
                <a:latin typeface="Trebuchet MS" pitchFamily="34" charset="0"/>
              </a:rPr>
              <a:t>boolean</a:t>
            </a:r>
            <a:r>
              <a:rPr lang="en-IN" sz="2000" dirty="0" smtClean="0">
                <a:latin typeface="Trebuchet MS" pitchFamily="34" charset="0"/>
              </a:rPr>
              <a:t> </a:t>
            </a:r>
            <a:r>
              <a:rPr lang="en-IN" sz="2000" dirty="0" err="1" smtClean="0">
                <a:latin typeface="Trebuchet MS" pitchFamily="34" charset="0"/>
              </a:rPr>
              <a:t>bool</a:t>
            </a:r>
            <a:r>
              <a:rPr lang="en-IN" sz="2000" dirty="0" smtClean="0">
                <a:latin typeface="Trebuchet MS" pitchFamily="34" charset="0"/>
              </a:rPr>
              <a:t>;   </a:t>
            </a:r>
          </a:p>
          <a:p>
            <a:pPr>
              <a:buNone/>
            </a:pPr>
            <a:r>
              <a:rPr lang="en-IN" sz="2000" dirty="0" smtClean="0">
                <a:latin typeface="Trebuchet MS" pitchFamily="34" charset="0"/>
              </a:rPr>
              <a:t>} </a:t>
            </a:r>
          </a:p>
          <a:p>
            <a:pPr>
              <a:buNone/>
            </a:pPr>
            <a:r>
              <a:rPr lang="en-IN" sz="2000" dirty="0" smtClean="0">
                <a:latin typeface="Trebuchet MS" pitchFamily="34" charset="0"/>
              </a:rPr>
              <a:t>   </a:t>
            </a:r>
          </a:p>
          <a:p>
            <a:pPr>
              <a:buNone/>
            </a:pPr>
            <a:r>
              <a:rPr lang="en-IN" sz="2000" dirty="0" err="1" smtClean="0">
                <a:latin typeface="Trebuchet MS" pitchFamily="34" charset="0"/>
              </a:rPr>
              <a:t>MyJavaBean</a:t>
            </a:r>
            <a:r>
              <a:rPr lang="en-IN" sz="2000" dirty="0" smtClean="0">
                <a:latin typeface="Trebuchet MS" pitchFamily="34" charset="0"/>
              </a:rPr>
              <a:t> bean = new </a:t>
            </a:r>
            <a:r>
              <a:rPr lang="en-IN" sz="2000" dirty="0" err="1" smtClean="0">
                <a:latin typeface="Trebuchet MS" pitchFamily="34" charset="0"/>
              </a:rPr>
              <a:t>MyJavaBean</a:t>
            </a:r>
            <a:r>
              <a:rPr lang="en-IN" sz="2000" dirty="0" smtClean="0">
                <a:latin typeface="Trebuchet MS" pitchFamily="34" charset="0"/>
              </a:rPr>
              <a:t>();  </a:t>
            </a:r>
          </a:p>
          <a:p>
            <a:pPr>
              <a:buNone/>
            </a:pPr>
            <a:r>
              <a:rPr lang="en-IN" sz="2000" dirty="0" err="1" smtClean="0">
                <a:latin typeface="Trebuchet MS" pitchFamily="34" charset="0"/>
              </a:rPr>
              <a:t>bean.setString</a:t>
            </a:r>
            <a:r>
              <a:rPr lang="en-IN" sz="2000" dirty="0" smtClean="0">
                <a:latin typeface="Trebuchet MS" pitchFamily="34" charset="0"/>
              </a:rPr>
              <a:t>( "JSON" );  </a:t>
            </a:r>
          </a:p>
          <a:p>
            <a:pPr>
              <a:buNone/>
            </a:pPr>
            <a:r>
              <a:rPr lang="en-IN" sz="2000" dirty="0" err="1" smtClean="0">
                <a:latin typeface="Trebuchet MS" pitchFamily="34" charset="0"/>
              </a:rPr>
              <a:t>bean.setInteger</a:t>
            </a:r>
            <a:r>
              <a:rPr lang="en-IN" sz="2000" dirty="0" smtClean="0">
                <a:latin typeface="Trebuchet MS" pitchFamily="34" charset="0"/>
              </a:rPr>
              <a:t>( 1 );  </a:t>
            </a:r>
          </a:p>
          <a:p>
            <a:pPr>
              <a:buNone/>
            </a:pPr>
            <a:r>
              <a:rPr lang="en-IN" sz="2000" dirty="0" err="1" smtClean="0">
                <a:latin typeface="Trebuchet MS" pitchFamily="34" charset="0"/>
              </a:rPr>
              <a:t>bean.setDooble</a:t>
            </a:r>
            <a:r>
              <a:rPr lang="en-IN" sz="2000" dirty="0" smtClean="0">
                <a:latin typeface="Trebuchet MS" pitchFamily="34" charset="0"/>
              </a:rPr>
              <a:t>( 2.0d );  </a:t>
            </a:r>
          </a:p>
          <a:p>
            <a:pPr>
              <a:buNone/>
            </a:pPr>
            <a:r>
              <a:rPr lang="en-IN" sz="2000" dirty="0" err="1" smtClean="0">
                <a:latin typeface="Trebuchet MS" pitchFamily="34" charset="0"/>
              </a:rPr>
              <a:t>bean.setBool</a:t>
            </a:r>
            <a:r>
              <a:rPr lang="en-IN" sz="2000" dirty="0" smtClean="0">
                <a:latin typeface="Trebuchet MS" pitchFamily="34" charset="0"/>
              </a:rPr>
              <a:t>( true );  </a:t>
            </a:r>
          </a:p>
          <a:p>
            <a:pPr>
              <a:buNone/>
            </a:pPr>
            <a:r>
              <a:rPr lang="en-IN" sz="2000" dirty="0" err="1" smtClean="0">
                <a:latin typeface="Trebuchet MS" pitchFamily="34" charset="0"/>
              </a:rPr>
              <a:t>JSONObject</a:t>
            </a:r>
            <a:r>
              <a:rPr lang="en-IN" sz="2000" dirty="0" smtClean="0">
                <a:latin typeface="Trebuchet MS" pitchFamily="34" charset="0"/>
              </a:rPr>
              <a:t> </a:t>
            </a:r>
            <a:r>
              <a:rPr lang="en-IN" sz="2000" dirty="0" err="1" smtClean="0">
                <a:latin typeface="Trebuchet MS" pitchFamily="34" charset="0"/>
              </a:rPr>
              <a:t>jsonObject</a:t>
            </a:r>
            <a:r>
              <a:rPr lang="en-IN" sz="2000" dirty="0" smtClean="0">
                <a:latin typeface="Trebuchet MS" pitchFamily="34" charset="0"/>
              </a:rPr>
              <a:t>=(</a:t>
            </a:r>
            <a:r>
              <a:rPr lang="en-IN" sz="2000" dirty="0" err="1" smtClean="0">
                <a:latin typeface="Trebuchet MS" pitchFamily="34" charset="0"/>
              </a:rPr>
              <a:t>JSONObject</a:t>
            </a:r>
            <a:r>
              <a:rPr lang="en-IN" sz="2000" dirty="0" smtClean="0">
                <a:latin typeface="Trebuchet MS" pitchFamily="34" charset="0"/>
              </a:rPr>
              <a:t>)</a:t>
            </a:r>
            <a:r>
              <a:rPr lang="en-IN" sz="2000" dirty="0" err="1" smtClean="0">
                <a:latin typeface="Trebuchet MS" pitchFamily="34" charset="0"/>
              </a:rPr>
              <a:t>JSONSerializer.toJSON</a:t>
            </a:r>
            <a:r>
              <a:rPr lang="en-IN" sz="2000" dirty="0" smtClean="0">
                <a:latin typeface="Trebuchet MS" pitchFamily="34" charset="0"/>
              </a:rPr>
              <a:t>(bean);  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over 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28800"/>
            <a:ext cx="8001056" cy="4848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>
                <a:solidFill>
                  <a:srgbClr val="C00000"/>
                </a:solidFill>
              </a:rPr>
              <a:t>Lighter and faster</a:t>
            </a:r>
            <a:r>
              <a:rPr lang="en-US" dirty="0" smtClean="0"/>
              <a:t> than XML as on-the-wire data format.</a:t>
            </a:r>
          </a:p>
          <a:p>
            <a:pPr lvl="0"/>
            <a:endParaRPr lang="en-IN" dirty="0" smtClean="0"/>
          </a:p>
          <a:p>
            <a:pPr lvl="0"/>
            <a:r>
              <a:rPr lang="en-US" dirty="0" smtClean="0"/>
              <a:t>JSON objects are </a:t>
            </a:r>
            <a:r>
              <a:rPr lang="en-US" dirty="0" smtClean="0">
                <a:solidFill>
                  <a:srgbClr val="C00000"/>
                </a:solidFill>
              </a:rPr>
              <a:t>typed</a:t>
            </a:r>
            <a:r>
              <a:rPr lang="en-US" dirty="0" smtClean="0"/>
              <a:t> while XML data is </a:t>
            </a:r>
            <a:r>
              <a:rPr lang="en-US" dirty="0" err="1" smtClean="0"/>
              <a:t>typeless</a:t>
            </a:r>
            <a:endParaRPr lang="en-IN" dirty="0" smtClean="0"/>
          </a:p>
          <a:p>
            <a:pPr lvl="1"/>
            <a:r>
              <a:rPr lang="en-US" dirty="0" smtClean="0"/>
              <a:t>JSON types: string, number, array, </a:t>
            </a:r>
            <a:r>
              <a:rPr lang="en-US" dirty="0" err="1" smtClean="0"/>
              <a:t>boolean</a:t>
            </a:r>
            <a:endParaRPr lang="en-IN" dirty="0" smtClean="0"/>
          </a:p>
          <a:p>
            <a:pPr lvl="1"/>
            <a:r>
              <a:rPr lang="en-US" dirty="0" smtClean="0"/>
              <a:t>XML data are all string</a:t>
            </a:r>
          </a:p>
          <a:p>
            <a:pPr lvl="1"/>
            <a:endParaRPr lang="en-IN" dirty="0" smtClean="0"/>
          </a:p>
          <a:p>
            <a:pPr lvl="0"/>
            <a:r>
              <a:rPr lang="en-US" dirty="0" smtClean="0">
                <a:solidFill>
                  <a:srgbClr val="C00000"/>
                </a:solidFill>
              </a:rPr>
              <a:t>Native data form for JavaScript</a:t>
            </a:r>
            <a:r>
              <a:rPr lang="en-US" dirty="0" smtClean="0"/>
              <a:t> code</a:t>
            </a:r>
          </a:p>
          <a:p>
            <a:pPr lvl="0"/>
            <a:endParaRPr lang="en-IN" dirty="0" smtClean="0"/>
          </a:p>
          <a:p>
            <a:pPr lvl="0"/>
            <a:r>
              <a:rPr lang="en-US" dirty="0" smtClean="0"/>
              <a:t>Retrieving values is as easy as reading from an </a:t>
            </a:r>
            <a:r>
              <a:rPr lang="en-US" dirty="0" smtClean="0">
                <a:solidFill>
                  <a:srgbClr val="C00000"/>
                </a:solidFill>
              </a:rPr>
              <a:t>object property</a:t>
            </a:r>
            <a:r>
              <a:rPr lang="en-US" dirty="0" smtClean="0"/>
              <a:t> in your JavaScript code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JSONObject</a:t>
            </a:r>
            <a:r>
              <a:rPr lang="en-US" dirty="0" smtClean="0"/>
              <a:t> to </a:t>
            </a:r>
            <a:r>
              <a:rPr lang="en-US" dirty="0" err="1" smtClean="0"/>
              <a:t>JavaBean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556792"/>
            <a:ext cx="8001056" cy="4920208"/>
          </a:xfrm>
        </p:spPr>
        <p:txBody>
          <a:bodyPr/>
          <a:lstStyle/>
          <a:p>
            <a:r>
              <a:rPr lang="en-US" dirty="0" smtClean="0"/>
              <a:t>Continuing the previous example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Trebuchet MS" pitchFamily="34" charset="0"/>
              </a:rPr>
              <a:t>	</a:t>
            </a: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JsonConfig</a:t>
            </a: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 </a:t>
            </a: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jsonConfig</a:t>
            </a: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 = </a:t>
            </a:r>
            <a:r>
              <a:rPr lang="en-IN" sz="2000" b="1" dirty="0" smtClean="0">
                <a:solidFill>
                  <a:srgbClr val="C00000"/>
                </a:solidFill>
                <a:latin typeface="Trebuchet MS" pitchFamily="34" charset="0"/>
              </a:rPr>
              <a:t>new</a:t>
            </a: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 </a:t>
            </a: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JsonConfig</a:t>
            </a: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();  </a:t>
            </a:r>
          </a:p>
          <a:p>
            <a:pPr>
              <a:buNone/>
            </a:pP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	</a:t>
            </a: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jsonConfig.setRootClass</a:t>
            </a: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( </a:t>
            </a: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MyJavaBean.</a:t>
            </a:r>
            <a:r>
              <a:rPr lang="en-IN" sz="2000" b="1" dirty="0" err="1" smtClean="0">
                <a:solidFill>
                  <a:srgbClr val="C00000"/>
                </a:solidFill>
                <a:latin typeface="Trebuchet MS" pitchFamily="34" charset="0"/>
              </a:rPr>
              <a:t>class</a:t>
            </a: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 );  </a:t>
            </a:r>
          </a:p>
          <a:p>
            <a:pPr>
              <a:buNone/>
            </a:pP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	</a:t>
            </a: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MyJavaBean</a:t>
            </a: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 bean2 = (</a:t>
            </a: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MyJavaBean</a:t>
            </a: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) </a:t>
            </a: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JSONSerializer.toJava</a:t>
            </a: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( </a:t>
            </a: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jsonObject</a:t>
            </a: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, </a:t>
            </a: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jsonConfig</a:t>
            </a:r>
            <a:r>
              <a:rPr lang="en-IN" sz="2000" dirty="0" smtClean="0">
                <a:solidFill>
                  <a:srgbClr val="C00000"/>
                </a:solidFill>
                <a:latin typeface="Trebuchet MS" pitchFamily="34" charset="0"/>
              </a:rPr>
              <a:t> );  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JsonConfig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is required to let the </a:t>
            </a:r>
            <a:r>
              <a:rPr lang="en-US" dirty="0" err="1" smtClean="0"/>
              <a:t>serializer</a:t>
            </a:r>
            <a:r>
              <a:rPr lang="en-US" dirty="0" smtClean="0"/>
              <a:t> know the blueprint of the conversion.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and </a:t>
            </a:r>
            <a:r>
              <a:rPr lang="en-US" dirty="0" err="1" smtClean="0"/>
              <a:t>JSONArray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844824"/>
            <a:ext cx="7929618" cy="4632176"/>
          </a:xfrm>
        </p:spPr>
        <p:txBody>
          <a:bodyPr>
            <a:normAutofit lnSpcReduction="10000"/>
          </a:bodyPr>
          <a:lstStyle/>
          <a:p>
            <a:r>
              <a:rPr lang="en-US" sz="2000" u="sng" dirty="0" smtClean="0">
                <a:latin typeface="Trebuchet MS" pitchFamily="34" charset="0"/>
              </a:rPr>
              <a:t>Collection -&gt; </a:t>
            </a:r>
            <a:r>
              <a:rPr lang="en-US" sz="2000" u="sng" dirty="0" err="1" smtClean="0">
                <a:latin typeface="Trebuchet MS" pitchFamily="34" charset="0"/>
              </a:rPr>
              <a:t>JSONArray</a:t>
            </a:r>
            <a:endParaRPr lang="en-US" sz="2000" u="sng" dirty="0" smtClean="0">
              <a:latin typeface="Trebuchet MS" pitchFamily="34" charset="0"/>
            </a:endParaRPr>
          </a:p>
          <a:p>
            <a:pPr>
              <a:buNone/>
            </a:pPr>
            <a:endParaRPr lang="en-IN" sz="20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IN" sz="2000" dirty="0" smtClean="0">
                <a:latin typeface="Trebuchet MS" pitchFamily="34" charset="0"/>
              </a:rPr>
              <a:t>List </a:t>
            </a:r>
            <a:r>
              <a:rPr lang="en-IN" sz="2000" dirty="0" err="1" smtClean="0">
                <a:latin typeface="Trebuchet MS" pitchFamily="34" charset="0"/>
              </a:rPr>
              <a:t>list</a:t>
            </a:r>
            <a:r>
              <a:rPr lang="en-IN" sz="2000" dirty="0" smtClean="0">
                <a:latin typeface="Trebuchet MS" pitchFamily="34" charset="0"/>
              </a:rPr>
              <a:t> = </a:t>
            </a:r>
            <a:r>
              <a:rPr lang="en-IN" sz="2000" b="1" dirty="0" smtClean="0">
                <a:latin typeface="Trebuchet MS" pitchFamily="34" charset="0"/>
              </a:rPr>
              <a:t>new</a:t>
            </a:r>
            <a:r>
              <a:rPr lang="en-IN" sz="2000" dirty="0" smtClean="0">
                <a:latin typeface="Trebuchet MS" pitchFamily="34" charset="0"/>
              </a:rPr>
              <a:t> </a:t>
            </a:r>
            <a:r>
              <a:rPr lang="en-IN" sz="2000" dirty="0" err="1" smtClean="0">
                <a:latin typeface="Trebuchet MS" pitchFamily="34" charset="0"/>
              </a:rPr>
              <a:t>ArrayList</a:t>
            </a:r>
            <a:r>
              <a:rPr lang="en-IN" sz="2000" dirty="0" smtClean="0">
                <a:latin typeface="Trebuchet MS" pitchFamily="34" charset="0"/>
              </a:rPr>
              <a:t>();  </a:t>
            </a:r>
          </a:p>
          <a:p>
            <a:pPr>
              <a:buNone/>
            </a:pPr>
            <a:r>
              <a:rPr lang="en-IN" sz="2000" dirty="0" err="1" smtClean="0">
                <a:latin typeface="Trebuchet MS" pitchFamily="34" charset="0"/>
              </a:rPr>
              <a:t>list.add</a:t>
            </a:r>
            <a:r>
              <a:rPr lang="en-IN" sz="2000" dirty="0" smtClean="0">
                <a:latin typeface="Trebuchet MS" pitchFamily="34" charset="0"/>
              </a:rPr>
              <a:t>( "JSON" );  </a:t>
            </a:r>
          </a:p>
          <a:p>
            <a:pPr>
              <a:buNone/>
            </a:pPr>
            <a:r>
              <a:rPr lang="en-IN" sz="2000" dirty="0" err="1" smtClean="0">
                <a:latin typeface="Trebuchet MS" pitchFamily="34" charset="0"/>
              </a:rPr>
              <a:t>list.add</a:t>
            </a:r>
            <a:r>
              <a:rPr lang="en-IN" sz="2000" dirty="0" smtClean="0">
                <a:latin typeface="Trebuchet MS" pitchFamily="34" charset="0"/>
              </a:rPr>
              <a:t>( "1" );  </a:t>
            </a:r>
          </a:p>
          <a:p>
            <a:pPr>
              <a:buNone/>
            </a:pPr>
            <a:r>
              <a:rPr lang="en-IN" sz="2000" dirty="0" err="1" smtClean="0">
                <a:latin typeface="Trebuchet MS" pitchFamily="34" charset="0"/>
              </a:rPr>
              <a:t>list.add</a:t>
            </a:r>
            <a:r>
              <a:rPr lang="en-IN" sz="2000" dirty="0" smtClean="0">
                <a:latin typeface="Trebuchet MS" pitchFamily="34" charset="0"/>
              </a:rPr>
              <a:t>( "2.0" );  </a:t>
            </a:r>
          </a:p>
          <a:p>
            <a:pPr>
              <a:buNone/>
            </a:pPr>
            <a:r>
              <a:rPr lang="en-IN" sz="2000" dirty="0" err="1" smtClean="0">
                <a:latin typeface="Trebuchet MS" pitchFamily="34" charset="0"/>
              </a:rPr>
              <a:t>list.add</a:t>
            </a:r>
            <a:r>
              <a:rPr lang="en-IN" sz="2000" dirty="0" smtClean="0">
                <a:latin typeface="Trebuchet MS" pitchFamily="34" charset="0"/>
              </a:rPr>
              <a:t>( "true" );  </a:t>
            </a:r>
          </a:p>
          <a:p>
            <a:pPr>
              <a:buNone/>
            </a:pPr>
            <a:r>
              <a:rPr lang="en-IN" sz="2000" dirty="0" err="1" smtClean="0">
                <a:latin typeface="Trebuchet MS" pitchFamily="34" charset="0"/>
              </a:rPr>
              <a:t>JSONArray</a:t>
            </a:r>
            <a:r>
              <a:rPr lang="en-IN" sz="2000" dirty="0" smtClean="0">
                <a:latin typeface="Trebuchet MS" pitchFamily="34" charset="0"/>
              </a:rPr>
              <a:t> </a:t>
            </a:r>
            <a:r>
              <a:rPr lang="en-IN" sz="2000" dirty="0" err="1" smtClean="0">
                <a:latin typeface="Trebuchet MS" pitchFamily="34" charset="0"/>
              </a:rPr>
              <a:t>jsonArray</a:t>
            </a:r>
            <a:r>
              <a:rPr lang="en-IN" sz="2000" dirty="0" smtClean="0">
                <a:latin typeface="Trebuchet MS" pitchFamily="34" charset="0"/>
              </a:rPr>
              <a:t> = (</a:t>
            </a:r>
            <a:r>
              <a:rPr lang="en-IN" sz="2000" dirty="0" err="1" smtClean="0">
                <a:latin typeface="Trebuchet MS" pitchFamily="34" charset="0"/>
              </a:rPr>
              <a:t>JSONArray</a:t>
            </a:r>
            <a:r>
              <a:rPr lang="en-IN" sz="2000" dirty="0" smtClean="0">
                <a:latin typeface="Trebuchet MS" pitchFamily="34" charset="0"/>
              </a:rPr>
              <a:t>) </a:t>
            </a:r>
            <a:r>
              <a:rPr lang="en-IN" sz="2000" dirty="0" err="1" smtClean="0">
                <a:solidFill>
                  <a:srgbClr val="C00000"/>
                </a:solidFill>
                <a:latin typeface="Trebuchet MS" pitchFamily="34" charset="0"/>
              </a:rPr>
              <a:t>JSONSerializer.toJSON</a:t>
            </a:r>
            <a:r>
              <a:rPr lang="en-IN" sz="2000" dirty="0" smtClean="0">
                <a:latin typeface="Trebuchet MS" pitchFamily="34" charset="0"/>
              </a:rPr>
              <a:t>( list ); </a:t>
            </a:r>
          </a:p>
          <a:p>
            <a:pPr>
              <a:buNone/>
            </a:pPr>
            <a:endParaRPr lang="en-IN" sz="2000" dirty="0" smtClean="0">
              <a:latin typeface="Trebuchet MS" pitchFamily="34" charset="0"/>
            </a:endParaRPr>
          </a:p>
          <a:p>
            <a:r>
              <a:rPr lang="en-IN" sz="2000" u="sng" dirty="0" err="1" smtClean="0">
                <a:latin typeface="Trebuchet MS" pitchFamily="34" charset="0"/>
              </a:rPr>
              <a:t>JSONArray</a:t>
            </a:r>
            <a:r>
              <a:rPr lang="en-IN" sz="2000" u="sng" dirty="0" smtClean="0">
                <a:latin typeface="Trebuchet MS" pitchFamily="34" charset="0"/>
              </a:rPr>
              <a:t> -&gt; Collection</a:t>
            </a:r>
            <a:r>
              <a:rPr lang="en-IN" sz="2000" dirty="0" smtClean="0">
                <a:latin typeface="Trebuchet MS" pitchFamily="34" charset="0"/>
              </a:rPr>
              <a:t> </a:t>
            </a:r>
          </a:p>
          <a:p>
            <a:pPr>
              <a:buNone/>
            </a:pPr>
            <a:endParaRPr lang="en-US" sz="20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IN" sz="2000" dirty="0" smtClean="0"/>
              <a:t>List output = (List) </a:t>
            </a:r>
            <a:r>
              <a:rPr lang="en-IN" sz="2000" dirty="0" err="1" smtClean="0">
                <a:solidFill>
                  <a:srgbClr val="C00000"/>
                </a:solidFill>
              </a:rPr>
              <a:t>JSONSerializer.toJava</a:t>
            </a:r>
            <a:r>
              <a:rPr lang="en-IN" sz="2000" dirty="0" smtClean="0"/>
              <a:t>( </a:t>
            </a:r>
            <a:r>
              <a:rPr lang="en-IN" sz="2000" dirty="0" err="1" smtClean="0"/>
              <a:t>jsonArray</a:t>
            </a:r>
            <a:r>
              <a:rPr lang="en-IN" sz="2000" dirty="0" smtClean="0"/>
              <a:t> );</a:t>
            </a:r>
            <a:endParaRPr lang="en-IN" sz="2000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Create a </a:t>
            </a:r>
            <a:r>
              <a:rPr lang="en-US" dirty="0" err="1" smtClean="0"/>
              <a:t>servlet</a:t>
            </a:r>
            <a:r>
              <a:rPr lang="en-US" dirty="0" smtClean="0"/>
              <a:t> and create the menu JSON which was created earlier as a </a:t>
            </a:r>
            <a:r>
              <a:rPr lang="en-US" dirty="0" err="1" smtClean="0"/>
              <a:t>JSONObject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Create a class to represent the JSON data. Populate it with the values and convert it into </a:t>
            </a:r>
            <a:r>
              <a:rPr lang="en-US" dirty="0" err="1" smtClean="0"/>
              <a:t>JSONObject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Convert the </a:t>
            </a:r>
            <a:r>
              <a:rPr lang="en-US" dirty="0" err="1" smtClean="0"/>
              <a:t>JSONObject</a:t>
            </a:r>
            <a:r>
              <a:rPr lang="en-US" dirty="0" smtClean="0"/>
              <a:t> into a String and print it onto the console.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8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Producing JSON in </a:t>
            </a:r>
            <a:r>
              <a:rPr lang="en-US" dirty="0" err="1" smtClean="0"/>
              <a:t>servlet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in </a:t>
            </a:r>
            <a:r>
              <a:rPr lang="en-US" dirty="0" err="1" smtClean="0"/>
              <a:t>servlet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988840"/>
            <a:ext cx="7929618" cy="44881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Content type of the response should be set to </a:t>
            </a:r>
            <a:r>
              <a:rPr lang="en-IN" dirty="0" smtClean="0"/>
              <a:t>application/json</a:t>
            </a:r>
            <a:r>
              <a:rPr lang="en-US" dirty="0" smtClean="0"/>
              <a:t> </a:t>
            </a:r>
            <a:r>
              <a:rPr lang="en-IN" sz="2200" dirty="0" err="1" smtClean="0">
                <a:solidFill>
                  <a:srgbClr val="C00000"/>
                </a:solidFill>
                <a:latin typeface="Trebuchet MS" pitchFamily="34" charset="0"/>
              </a:rPr>
              <a:t>response.setContentType</a:t>
            </a: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("application/json");</a:t>
            </a:r>
          </a:p>
          <a:p>
            <a:endParaRPr lang="en-US" sz="22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r>
              <a:rPr lang="en-US" dirty="0" smtClean="0"/>
              <a:t>The JSON object should be sent out in the response.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IN" dirty="0" smtClean="0"/>
              <a:t> </a:t>
            </a:r>
            <a:r>
              <a:rPr lang="en-IN" sz="2200" dirty="0" err="1" smtClean="0">
                <a:solidFill>
                  <a:srgbClr val="C00000"/>
                </a:solidFill>
                <a:latin typeface="Trebuchet MS" pitchFamily="34" charset="0"/>
              </a:rPr>
              <a:t>out.print</a:t>
            </a: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(</a:t>
            </a:r>
            <a:r>
              <a:rPr lang="en-IN" sz="2200" dirty="0" err="1" smtClean="0">
                <a:solidFill>
                  <a:srgbClr val="C00000"/>
                </a:solidFill>
                <a:latin typeface="Trebuchet MS" pitchFamily="34" charset="0"/>
              </a:rPr>
              <a:t>jsonArray</a:t>
            </a:r>
            <a:r>
              <a:rPr lang="en-IN" sz="2200" dirty="0" smtClean="0">
                <a:solidFill>
                  <a:srgbClr val="C00000"/>
                </a:solidFill>
                <a:latin typeface="Trebuchet MS" pitchFamily="34" charset="0"/>
              </a:rPr>
              <a:t>);</a:t>
            </a:r>
          </a:p>
          <a:p>
            <a:pPr>
              <a:buNone/>
            </a:pPr>
            <a:endParaRPr lang="en-US" sz="22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>
              <a:buNone/>
            </a:pPr>
            <a:endParaRPr lang="en-US" sz="2200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algn="l">
              <a:buNone/>
            </a:pPr>
            <a:r>
              <a:rPr lang="en-IN" sz="2000" dirty="0" err="1" smtClean="0">
                <a:solidFill>
                  <a:srgbClr val="C00000"/>
                </a:solidFill>
              </a:rPr>
              <a:t>response.setContentType</a:t>
            </a:r>
            <a:r>
              <a:rPr lang="en-IN" sz="2000" dirty="0" smtClean="0">
                <a:solidFill>
                  <a:srgbClr val="C00000"/>
                </a:solidFill>
              </a:rPr>
              <a:t>("application/json");</a:t>
            </a:r>
          </a:p>
          <a:p>
            <a:pPr algn="l">
              <a:buNone/>
            </a:pPr>
            <a:r>
              <a:rPr lang="en-IN" sz="2000" dirty="0" err="1" smtClean="0">
                <a:solidFill>
                  <a:srgbClr val="C00000"/>
                </a:solidFill>
              </a:rPr>
              <a:t>PrintWriter</a:t>
            </a:r>
            <a:r>
              <a:rPr lang="en-IN" sz="2000" dirty="0" smtClean="0">
                <a:solidFill>
                  <a:srgbClr val="C00000"/>
                </a:solidFill>
              </a:rPr>
              <a:t> out = </a:t>
            </a:r>
            <a:r>
              <a:rPr lang="en-IN" sz="2000" dirty="0" err="1" smtClean="0">
                <a:solidFill>
                  <a:srgbClr val="C00000"/>
                </a:solidFill>
              </a:rPr>
              <a:t>response.getWriter</a:t>
            </a:r>
            <a:r>
              <a:rPr lang="en-IN" sz="2000" dirty="0" smtClean="0">
                <a:solidFill>
                  <a:srgbClr val="C00000"/>
                </a:solidFill>
              </a:rPr>
              <a:t>();</a:t>
            </a:r>
          </a:p>
          <a:p>
            <a:pPr algn="l">
              <a:buNone/>
            </a:pPr>
            <a:r>
              <a:rPr lang="en-IN" sz="2000" dirty="0" err="1" smtClean="0">
                <a:solidFill>
                  <a:srgbClr val="C00000"/>
                </a:solidFill>
              </a:rPr>
              <a:t>out.print</a:t>
            </a:r>
            <a:r>
              <a:rPr lang="en-IN" sz="2000" dirty="0" smtClean="0">
                <a:solidFill>
                  <a:srgbClr val="C00000"/>
                </a:solidFill>
              </a:rPr>
              <a:t>(</a:t>
            </a:r>
            <a:r>
              <a:rPr lang="en-IN" sz="2000" dirty="0" err="1" smtClean="0">
                <a:solidFill>
                  <a:srgbClr val="C00000"/>
                </a:solidFill>
              </a:rPr>
              <a:t>jsonArray</a:t>
            </a:r>
            <a:r>
              <a:rPr lang="en-IN" sz="2000" dirty="0" smtClean="0">
                <a:solidFill>
                  <a:srgbClr val="C00000"/>
                </a:solidFill>
              </a:rPr>
              <a:t>);</a:t>
            </a:r>
          </a:p>
          <a:p>
            <a:pPr algn="l">
              <a:buNone/>
            </a:pPr>
            <a:r>
              <a:rPr lang="en-IN" sz="2000" dirty="0" err="1" smtClean="0">
                <a:solidFill>
                  <a:srgbClr val="C00000"/>
                </a:solidFill>
              </a:rPr>
              <a:t>out.flush</a:t>
            </a:r>
            <a:r>
              <a:rPr lang="en-IN" sz="2000" dirty="0" smtClean="0">
                <a:solidFill>
                  <a:srgbClr val="C00000"/>
                </a:solidFill>
              </a:rPr>
              <a:t>();</a:t>
            </a:r>
            <a:endParaRPr lang="en-IN" sz="2200" dirty="0">
              <a:solidFill>
                <a:srgbClr val="C0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762000"/>
            <a:ext cx="8001056" cy="5715000"/>
          </a:xfrm>
        </p:spPr>
        <p:txBody>
          <a:bodyPr/>
          <a:lstStyle/>
          <a:p>
            <a:pPr algn="l">
              <a:buNone/>
            </a:pPr>
            <a:endParaRPr lang="en-US" sz="2200" dirty="0" smtClean="0">
              <a:latin typeface="Trebuchet MS" pitchFamily="34" charset="0"/>
            </a:endParaRPr>
          </a:p>
          <a:p>
            <a:pPr algn="l">
              <a:buNone/>
            </a:pPr>
            <a:endParaRPr lang="en-US" sz="2200" dirty="0" smtClean="0">
              <a:latin typeface="Trebuchet MS" pitchFamily="34" charset="0"/>
            </a:endParaRPr>
          </a:p>
          <a:p>
            <a:pPr algn="l">
              <a:buNone/>
            </a:pPr>
            <a:endParaRPr lang="en-US" sz="2200" dirty="0" smtClean="0">
              <a:latin typeface="Trebuchet MS" pitchFamily="34" charset="0"/>
            </a:endParaRPr>
          </a:p>
          <a:p>
            <a:pPr algn="l">
              <a:buNone/>
            </a:pPr>
            <a:r>
              <a:rPr lang="en-US" sz="2200" dirty="0" smtClean="0">
                <a:latin typeface="Trebuchet MS" pitchFamily="34" charset="0"/>
              </a:rPr>
              <a:t>&lt;menu&gt;</a:t>
            </a:r>
          </a:p>
          <a:p>
            <a:pPr algn="l">
              <a:buNone/>
            </a:pPr>
            <a:r>
              <a:rPr lang="en-US" sz="2200" dirty="0" smtClean="0">
                <a:latin typeface="Trebuchet MS" pitchFamily="34" charset="0"/>
              </a:rPr>
              <a:t>	&lt;food&gt;rice&lt;/food&gt;</a:t>
            </a:r>
          </a:p>
          <a:p>
            <a:pPr algn="l">
              <a:buNone/>
            </a:pPr>
            <a:r>
              <a:rPr lang="en-US" sz="2200" dirty="0" smtClean="0">
                <a:latin typeface="Trebuchet MS" pitchFamily="34" charset="0"/>
              </a:rPr>
              <a:t>	&lt;price&gt;100&lt;/price&gt;</a:t>
            </a:r>
          </a:p>
          <a:p>
            <a:pPr algn="l">
              <a:buNone/>
            </a:pPr>
            <a:r>
              <a:rPr lang="en-US" sz="2200" dirty="0" smtClean="0">
                <a:latin typeface="Trebuchet MS" pitchFamily="34" charset="0"/>
              </a:rPr>
              <a:t>&lt;/menu&gt;</a:t>
            </a:r>
            <a:endParaRPr lang="en-IN" sz="2200" dirty="0">
              <a:latin typeface="Trebuchet M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equivalent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762000"/>
            <a:ext cx="8001056" cy="5715000"/>
          </a:xfrm>
        </p:spPr>
        <p:txBody>
          <a:bodyPr/>
          <a:lstStyle/>
          <a:p>
            <a:pPr algn="l">
              <a:buNone/>
            </a:pPr>
            <a:endParaRPr lang="en-IN" sz="2200" dirty="0" smtClean="0">
              <a:latin typeface="Trebuchet MS" pitchFamily="34" charset="0"/>
            </a:endParaRPr>
          </a:p>
          <a:p>
            <a:pPr algn="l">
              <a:buNone/>
            </a:pPr>
            <a:endParaRPr lang="en-IN" sz="2200" dirty="0" smtClean="0">
              <a:latin typeface="Trebuchet MS" pitchFamily="34" charset="0"/>
            </a:endParaRPr>
          </a:p>
          <a:p>
            <a:pPr algn="l">
              <a:buNone/>
            </a:pPr>
            <a:endParaRPr lang="en-IN" sz="2200" dirty="0" smtClean="0">
              <a:latin typeface="Trebuchet MS" pitchFamily="34" charset="0"/>
            </a:endParaRPr>
          </a:p>
          <a:p>
            <a:pPr algn="l">
              <a:buNone/>
            </a:pPr>
            <a:r>
              <a:rPr lang="en-IN" sz="2200" dirty="0" smtClean="0">
                <a:latin typeface="Trebuchet MS" pitchFamily="34" charset="0"/>
              </a:rPr>
              <a:t>{</a:t>
            </a:r>
          </a:p>
          <a:p>
            <a:pPr algn="l">
              <a:buNone/>
            </a:pPr>
            <a:r>
              <a:rPr lang="en-IN" sz="2200" dirty="0" smtClean="0">
                <a:latin typeface="Trebuchet MS" pitchFamily="34" charset="0"/>
              </a:rPr>
              <a:t>	"menu": { </a:t>
            </a:r>
          </a:p>
          <a:p>
            <a:pPr algn="l">
              <a:buNone/>
            </a:pPr>
            <a:r>
              <a:rPr lang="en-IN" sz="2200" dirty="0" smtClean="0">
                <a:latin typeface="Trebuchet MS" pitchFamily="34" charset="0"/>
              </a:rPr>
              <a:t>			“food": “rice",</a:t>
            </a:r>
          </a:p>
          <a:p>
            <a:pPr algn="l">
              <a:buNone/>
            </a:pPr>
            <a:r>
              <a:rPr lang="en-IN" sz="2200" dirty="0" smtClean="0">
                <a:latin typeface="Trebuchet MS" pitchFamily="34" charset="0"/>
              </a:rPr>
              <a:t>			“price": 100 </a:t>
            </a:r>
          </a:p>
          <a:p>
            <a:pPr algn="l">
              <a:buNone/>
            </a:pPr>
            <a:r>
              <a:rPr lang="en-IN" sz="2200" dirty="0" smtClean="0">
                <a:latin typeface="Trebuchet MS" pitchFamily="34" charset="0"/>
              </a:rPr>
              <a:t>		      }</a:t>
            </a:r>
          </a:p>
          <a:p>
            <a:pPr algn="l">
              <a:buNone/>
            </a:pPr>
            <a:r>
              <a:rPr lang="en-IN" sz="2200" dirty="0" smtClean="0">
                <a:latin typeface="Trebuchet MS" pitchFamily="34" charset="0"/>
              </a:rPr>
              <a:t>}</a:t>
            </a:r>
            <a:endParaRPr lang="en-IN" sz="2200" dirty="0">
              <a:latin typeface="Trebuchet M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 of JavaScript literals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 Literal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772816"/>
            <a:ext cx="8072494" cy="470418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nontechnical terms, it is a means of containing a lot of data in one tidy package</a:t>
            </a:r>
          </a:p>
          <a:p>
            <a:endParaRPr lang="en-US" dirty="0" smtClean="0"/>
          </a:p>
          <a:p>
            <a:pPr marL="342900" lvl="1" indent="-342900"/>
            <a:r>
              <a:rPr lang="en-US" sz="2400" dirty="0" smtClean="0">
                <a:ea typeface="+mn-ea"/>
                <a:cs typeface="+mn-cs"/>
              </a:rPr>
              <a:t>It is a comma separated list of </a:t>
            </a:r>
            <a:r>
              <a:rPr lang="en-US" sz="2400" dirty="0" smtClean="0">
                <a:solidFill>
                  <a:srgbClr val="C00000"/>
                </a:solidFill>
                <a:ea typeface="+mn-ea"/>
                <a:cs typeface="+mn-cs"/>
              </a:rPr>
              <a:t>name value pairs</a:t>
            </a:r>
            <a:r>
              <a:rPr lang="en-US" sz="2400" dirty="0" smtClean="0">
                <a:ea typeface="+mn-ea"/>
                <a:cs typeface="+mn-cs"/>
              </a:rPr>
              <a:t> wrapped in curly braces.</a:t>
            </a:r>
          </a:p>
          <a:p>
            <a:pPr marL="342900" lvl="1" indent="-342900"/>
            <a:endParaRPr lang="en-US" sz="2400" dirty="0" smtClean="0">
              <a:ea typeface="+mn-ea"/>
              <a:cs typeface="+mn-cs"/>
            </a:endParaRPr>
          </a:p>
          <a:p>
            <a:r>
              <a:rPr lang="en-US" dirty="0" smtClean="0"/>
              <a:t>In JavaScript an object literal is declared or defined as follows:</a:t>
            </a:r>
            <a:endParaRPr lang="en-IN" dirty="0" smtClean="0"/>
          </a:p>
          <a:p>
            <a:pPr>
              <a:buNone/>
            </a:pPr>
            <a:r>
              <a:rPr lang="en-US" b="1" i="1" dirty="0" smtClean="0"/>
              <a:t>	</a:t>
            </a:r>
            <a:r>
              <a:rPr lang="en-US" b="1" i="1" dirty="0" err="1" smtClean="0">
                <a:solidFill>
                  <a:srgbClr val="C00000"/>
                </a:solidFill>
                <a:latin typeface="Trebuchet MS" pitchFamily="34" charset="0"/>
              </a:rPr>
              <a:t>var</a:t>
            </a:r>
            <a:r>
              <a:rPr lang="en-US" b="1" i="1" dirty="0" smtClean="0">
                <a:solidFill>
                  <a:srgbClr val="C00000"/>
                </a:solidFill>
                <a:latin typeface="Trebuchet MS" pitchFamily="34" charset="0"/>
              </a:rPr>
              <a:t> </a:t>
            </a:r>
            <a:r>
              <a:rPr lang="en-US" b="1" i="1" dirty="0" err="1" smtClean="0">
                <a:solidFill>
                  <a:srgbClr val="C00000"/>
                </a:solidFill>
                <a:latin typeface="Trebuchet MS" pitchFamily="34" charset="0"/>
              </a:rPr>
              <a:t>myObject</a:t>
            </a:r>
            <a:r>
              <a:rPr lang="en-US" b="1" i="1" dirty="0" smtClean="0">
                <a:solidFill>
                  <a:srgbClr val="C00000"/>
                </a:solidFill>
                <a:latin typeface="Trebuchet MS" pitchFamily="34" charset="0"/>
              </a:rPr>
              <a:t> = {}</a:t>
            </a:r>
          </a:p>
          <a:p>
            <a:pPr>
              <a:buNone/>
            </a:pPr>
            <a:endParaRPr lang="en-US" b="1" i="1" dirty="0" smtClean="0">
              <a:solidFill>
                <a:srgbClr val="C00000"/>
              </a:solidFill>
              <a:latin typeface="Trebuchet MS" pitchFamily="34" charset="0"/>
            </a:endParaRPr>
          </a:p>
          <a:p>
            <a:r>
              <a:rPr lang="en-IN" dirty="0" smtClean="0">
                <a:solidFill>
                  <a:srgbClr val="C00000"/>
                </a:solidFill>
              </a:rPr>
              <a:t>Literals</a:t>
            </a:r>
            <a:r>
              <a:rPr lang="en-IN" dirty="0" smtClean="0"/>
              <a:t> are the way you represent values in JavaScript. These are fixed values that you </a:t>
            </a:r>
            <a:r>
              <a:rPr lang="en-IN" i="1" dirty="0" smtClean="0"/>
              <a:t>literally</a:t>
            </a:r>
            <a:r>
              <a:rPr lang="en-IN" dirty="0" smtClean="0"/>
              <a:t> provide in</a:t>
            </a:r>
          </a:p>
          <a:p>
            <a:pPr>
              <a:buNone/>
            </a:pPr>
            <a:r>
              <a:rPr lang="en-IN" dirty="0" smtClean="0"/>
              <a:t>	 your application source, and are not variables. </a:t>
            </a:r>
            <a:endParaRPr lang="en-IN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342900" lvl="1" indent="-342900"/>
            <a:endParaRPr lang="en-IN" sz="2400" dirty="0" smtClean="0">
              <a:ea typeface="+mn-ea"/>
              <a:cs typeface="+mn-cs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844824"/>
            <a:ext cx="8072494" cy="463217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A colon separates property name from value.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“name” : “Tom”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lvl="0"/>
            <a:r>
              <a:rPr lang="en-US" dirty="0" smtClean="0"/>
              <a:t>A comma separates each name/value pair from the next.</a:t>
            </a:r>
            <a:endParaRPr lang="en-IN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</a:p>
          <a:p>
            <a:r>
              <a:rPr lang="en-US" dirty="0" smtClean="0"/>
              <a:t>There should be no comma after the last name/value pair. 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{“name” : “Tom”, “age” : 26, “cars” : [“</a:t>
            </a:r>
            <a:r>
              <a:rPr lang="en-US" dirty="0" err="1" smtClean="0">
                <a:solidFill>
                  <a:srgbClr val="C00000"/>
                </a:solidFill>
              </a:rPr>
              <a:t>zen”,”alto</a:t>
            </a:r>
            <a:r>
              <a:rPr lang="en-US" dirty="0" smtClean="0">
                <a:solidFill>
                  <a:srgbClr val="C00000"/>
                </a:solidFill>
              </a:rPr>
              <a:t>”] }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b="1" i="1" dirty="0" smtClean="0"/>
              <a:t>This forms the base of JSON as JSON is expanded as JavaScript Object Notation. </a:t>
            </a:r>
            <a:endParaRPr lang="en-IN" sz="2800" dirty="0" smtClean="0"/>
          </a:p>
          <a:p>
            <a:pPr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</TotalTime>
  <Words>1044</Words>
  <Application>Microsoft Office PowerPoint</Application>
  <PresentationFormat>On-screen Show (4:3)</PresentationFormat>
  <Paragraphs>350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Custom Design</vt:lpstr>
      <vt:lpstr>Unit 1</vt:lpstr>
      <vt:lpstr>What is JSON?</vt:lpstr>
      <vt:lpstr>Similarities with XML</vt:lpstr>
      <vt:lpstr>Advantages over XML</vt:lpstr>
      <vt:lpstr>XML Example</vt:lpstr>
      <vt:lpstr>JSON equivalent</vt:lpstr>
      <vt:lpstr>Unit 2</vt:lpstr>
      <vt:lpstr>JavaScript Object Literal Notation</vt:lpstr>
      <vt:lpstr>Basic Syntax</vt:lpstr>
      <vt:lpstr>Case study</vt:lpstr>
      <vt:lpstr>Unit 3</vt:lpstr>
      <vt:lpstr>Arrays</vt:lpstr>
      <vt:lpstr>More complex Objects</vt:lpstr>
      <vt:lpstr>Case Study</vt:lpstr>
      <vt:lpstr>Unit 4</vt:lpstr>
      <vt:lpstr>JSON data types</vt:lpstr>
      <vt:lpstr>Accessing JSON elements </vt:lpstr>
      <vt:lpstr>Traversing JSON</vt:lpstr>
      <vt:lpstr>Case Study</vt:lpstr>
      <vt:lpstr>Unit 5</vt:lpstr>
      <vt:lpstr>Parsing JSON strings</vt:lpstr>
      <vt:lpstr>JSON.parse()</vt:lpstr>
      <vt:lpstr>JSON strings</vt:lpstr>
      <vt:lpstr>Case Study</vt:lpstr>
      <vt:lpstr>Unit 6</vt:lpstr>
      <vt:lpstr>Server side JSON</vt:lpstr>
      <vt:lpstr>Examples</vt:lpstr>
      <vt:lpstr>Unit 7</vt:lpstr>
      <vt:lpstr>JSON-lib</vt:lpstr>
      <vt:lpstr>DEMO</vt:lpstr>
      <vt:lpstr>JSONObject</vt:lpstr>
      <vt:lpstr>Creating JSONObject from scratch</vt:lpstr>
      <vt:lpstr>JSONArray</vt:lpstr>
      <vt:lpstr>Creating JSONArray from scratch</vt:lpstr>
      <vt:lpstr>JSONSerializer</vt:lpstr>
      <vt:lpstr>JSON string in java</vt:lpstr>
      <vt:lpstr>String to JSON</vt:lpstr>
      <vt:lpstr>Map to JSON</vt:lpstr>
      <vt:lpstr>JavaBean to JSONObject</vt:lpstr>
      <vt:lpstr>JSONObject to JavaBean</vt:lpstr>
      <vt:lpstr>Collection and JSONArray</vt:lpstr>
      <vt:lpstr>Case study</vt:lpstr>
      <vt:lpstr>Unit 8</vt:lpstr>
      <vt:lpstr>JSON in servlet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Ayaskant</dc:creator>
  <cp:lastModifiedBy>This Pc</cp:lastModifiedBy>
  <cp:revision>106</cp:revision>
  <dcterms:created xsi:type="dcterms:W3CDTF">2012-07-29T13:06:08Z</dcterms:created>
  <dcterms:modified xsi:type="dcterms:W3CDTF">2020-06-12T03:37:53Z</dcterms:modified>
</cp:coreProperties>
</file>