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ctr">
              <a:spcBef>
                <a:spcPts val="0"/>
              </a:spcBef>
              <a:spcAft>
                <a:spcPts val="0"/>
              </a:spcAft>
              <a:buClr>
                <a:srgbClr val="3F3F3F"/>
              </a:buClr>
              <a:buSzPts val="1400"/>
              <a:buFont typeface="Arial"/>
              <a:buNone/>
              <a:defRPr b="0" i="0" sz="2800" u="none" cap="none" strike="noStrike">
                <a:solidFill>
                  <a:srgbClr val="3F3F3F"/>
                </a:solidFill>
                <a:latin typeface="Arial"/>
                <a:ea typeface="Arial"/>
                <a:cs typeface="Arial"/>
                <a:sym typeface="Arial"/>
              </a:defRPr>
            </a:lvl2pPr>
            <a:lvl3pPr indent="0" lvl="2" marL="914400" marR="0" rtl="0" algn="ctr">
              <a:spcBef>
                <a:spcPts val="0"/>
              </a:spcBef>
              <a:spcAft>
                <a:spcPts val="0"/>
              </a:spcAft>
              <a:buClr>
                <a:srgbClr val="3F3F3F"/>
              </a:buClr>
              <a:buSzPts val="1400"/>
              <a:buFont typeface="Arial"/>
              <a:buNone/>
              <a:defRPr b="0" i="0" sz="2400" u="none" cap="none" strike="noStrike">
                <a:solidFill>
                  <a:srgbClr val="3F3F3F"/>
                </a:solidFill>
                <a:latin typeface="Arial"/>
                <a:ea typeface="Arial"/>
                <a:cs typeface="Arial"/>
                <a:sym typeface="Arial"/>
              </a:defRPr>
            </a:lvl3pPr>
            <a:lvl4pPr indent="0" lvl="3" marL="1371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4pPr>
            <a:lvl5pPr indent="0" lvl="4" marL="18288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5pPr>
            <a:lvl6pPr indent="0" lvl="5" marL="22860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6pPr>
            <a:lvl7pPr indent="0" lvl="6" marL="27432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7pPr>
            <a:lvl8pPr indent="0" lvl="7" marL="32004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8pPr>
            <a:lvl9pPr indent="0" lvl="8" marL="3657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3F3F3F"/>
              </a:buClr>
              <a:buSzPts val="1400"/>
              <a:buNone/>
              <a:defRPr sz="2000">
                <a:solidFill>
                  <a:srgbClr val="3F3F3F"/>
                </a:solidFill>
              </a:defRPr>
            </a:lvl1pPr>
            <a:lvl2pPr indent="-228600" lvl="1" marL="914400" rtl="0">
              <a:spcBef>
                <a:spcPts val="0"/>
              </a:spcBef>
              <a:spcAft>
                <a:spcPts val="0"/>
              </a:spcAft>
              <a:buClr>
                <a:srgbClr val="3F3F3F"/>
              </a:buClr>
              <a:buSzPts val="1400"/>
              <a:buNone/>
              <a:defRPr sz="1800">
                <a:solidFill>
                  <a:srgbClr val="3F3F3F"/>
                </a:solidFill>
              </a:defRPr>
            </a:lvl2pPr>
            <a:lvl3pPr indent="-228600" lvl="2" marL="1371600" rtl="0">
              <a:spcBef>
                <a:spcPts val="0"/>
              </a:spcBef>
              <a:spcAft>
                <a:spcPts val="0"/>
              </a:spcAft>
              <a:buClr>
                <a:srgbClr val="3F3F3F"/>
              </a:buClr>
              <a:buSzPts val="1400"/>
              <a:buNone/>
              <a:defRPr sz="1600">
                <a:solidFill>
                  <a:srgbClr val="3F3F3F"/>
                </a:solidFill>
              </a:defRPr>
            </a:lvl3pPr>
            <a:lvl4pPr indent="-228600" lvl="3" marL="1828800" rtl="0">
              <a:spcBef>
                <a:spcPts val="0"/>
              </a:spcBef>
              <a:spcAft>
                <a:spcPts val="0"/>
              </a:spcAft>
              <a:buClr>
                <a:srgbClr val="3F3F3F"/>
              </a:buClr>
              <a:buSzPts val="1400"/>
              <a:buNone/>
              <a:defRPr sz="1400">
                <a:solidFill>
                  <a:srgbClr val="3F3F3F"/>
                </a:solidFill>
              </a:defRPr>
            </a:lvl4pPr>
            <a:lvl5pPr indent="-228600" lvl="4" marL="2286000" rtl="0">
              <a:spcBef>
                <a:spcPts val="0"/>
              </a:spcBef>
              <a:spcAft>
                <a:spcPts val="0"/>
              </a:spcAft>
              <a:buClr>
                <a:srgbClr val="3F3F3F"/>
              </a:buClr>
              <a:buSzPts val="1400"/>
              <a:buNone/>
              <a:defRPr sz="1400">
                <a:solidFill>
                  <a:srgbClr val="3F3F3F"/>
                </a:solidFill>
              </a:defRPr>
            </a:lvl5pPr>
            <a:lvl6pPr indent="-228600" lvl="5" marL="2743200" rtl="0">
              <a:spcBef>
                <a:spcPts val="0"/>
              </a:spcBef>
              <a:spcAft>
                <a:spcPts val="0"/>
              </a:spcAft>
              <a:buClr>
                <a:srgbClr val="3F3F3F"/>
              </a:buClr>
              <a:buSzPts val="1400"/>
              <a:buNone/>
              <a:defRPr sz="1400">
                <a:solidFill>
                  <a:srgbClr val="3F3F3F"/>
                </a:solidFill>
              </a:defRPr>
            </a:lvl6pPr>
            <a:lvl7pPr indent="-228600" lvl="6" marL="3200400" rtl="0">
              <a:spcBef>
                <a:spcPts val="0"/>
              </a:spcBef>
              <a:spcAft>
                <a:spcPts val="0"/>
              </a:spcAft>
              <a:buClr>
                <a:srgbClr val="3F3F3F"/>
              </a:buClr>
              <a:buSzPts val="1400"/>
              <a:buNone/>
              <a:defRPr sz="1400">
                <a:solidFill>
                  <a:srgbClr val="3F3F3F"/>
                </a:solidFill>
              </a:defRPr>
            </a:lvl7pPr>
            <a:lvl8pPr indent="-228600" lvl="7" marL="3657600" rtl="0">
              <a:spcBef>
                <a:spcPts val="0"/>
              </a:spcBef>
              <a:spcAft>
                <a:spcPts val="0"/>
              </a:spcAft>
              <a:buClr>
                <a:srgbClr val="3F3F3F"/>
              </a:buClr>
              <a:buSzPts val="1400"/>
              <a:buNone/>
              <a:defRPr sz="1400">
                <a:solidFill>
                  <a:srgbClr val="3F3F3F"/>
                </a:solidFill>
              </a:defRPr>
            </a:lvl8pPr>
            <a:lvl9pPr indent="-228600" lvl="8" marL="4114800" rtl="0">
              <a:spcBef>
                <a:spcPts val="0"/>
              </a:spcBef>
              <a:spcAft>
                <a:spcPts val="0"/>
              </a:spcAft>
              <a:buClr>
                <a:srgbClr val="3F3F3F"/>
              </a:buClr>
              <a:buSzPts val="1400"/>
              <a:buNone/>
              <a:defRPr sz="1400">
                <a:solidFill>
                  <a:srgbClr val="3F3F3F"/>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Processing – Foreign Exchange</a:t>
            </a:r>
            <a:endParaRPr b="0" i="0" sz="4400" u="none" cap="none" strike="noStrike">
              <a:solidFill>
                <a:schemeClr val="dk1"/>
              </a:solidFill>
              <a:latin typeface="Arial"/>
              <a:ea typeface="Arial"/>
              <a:cs typeface="Arial"/>
              <a:sym typeface="Arial"/>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Reuters</a:t>
            </a:r>
            <a:endParaRPr b="0" i="0" sz="4400" u="none" cap="none" strike="noStrike">
              <a:solidFill>
                <a:schemeClr val="dk1"/>
              </a:solidFill>
              <a:latin typeface="Arial"/>
              <a:ea typeface="Arial"/>
              <a:cs typeface="Arial"/>
              <a:sym typeface="Arial"/>
            </a:endParaRPr>
          </a:p>
        </p:txBody>
      </p:sp>
      <p:sp>
        <p:nvSpPr>
          <p:cNvPr id="145" name="Google Shape;14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46" name="Google Shape;146;p22"/>
          <p:cNvPicPr preferRelativeResize="0"/>
          <p:nvPr/>
        </p:nvPicPr>
        <p:blipFill>
          <a:blip r:embed="rId3">
            <a:alphaModFix/>
          </a:blip>
          <a:stretch>
            <a:fillRect/>
          </a:stretch>
        </p:blipFill>
        <p:spPr>
          <a:xfrm>
            <a:off x="1695450" y="1566863"/>
            <a:ext cx="5753100" cy="372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EBS</a:t>
            </a:r>
            <a:endParaRPr b="0" i="0" sz="4400" u="none" cap="none" strike="noStrike">
              <a:solidFill>
                <a:schemeClr val="dk1"/>
              </a:solidFill>
              <a:latin typeface="Arial"/>
              <a:ea typeface="Arial"/>
              <a:cs typeface="Arial"/>
              <a:sym typeface="Arial"/>
            </a:endParaRPr>
          </a:p>
        </p:txBody>
      </p:sp>
      <p:sp>
        <p:nvSpPr>
          <p:cNvPr id="152" name="Google Shape;15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1685925" y="1795463"/>
            <a:ext cx="5772150" cy="326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Tullet-Prebon</a:t>
            </a:r>
            <a:endParaRPr b="0" i="0" sz="4400" u="none" cap="none" strike="noStrike">
              <a:solidFill>
                <a:schemeClr val="dk1"/>
              </a:solidFill>
              <a:latin typeface="Arial"/>
              <a:ea typeface="Arial"/>
              <a:cs typeface="Arial"/>
              <a:sym typeface="Arial"/>
            </a:endParaRPr>
          </a:p>
        </p:txBody>
      </p:sp>
      <p:sp>
        <p:nvSpPr>
          <p:cNvPr id="159" name="Google Shape;15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60" name="Google Shape;160;p24"/>
          <p:cNvPicPr preferRelativeResize="0"/>
          <p:nvPr/>
        </p:nvPicPr>
        <p:blipFill>
          <a:blip r:embed="rId3">
            <a:alphaModFix/>
          </a:blip>
          <a:stretch>
            <a:fillRect/>
          </a:stretch>
        </p:blipFill>
        <p:spPr>
          <a:xfrm>
            <a:off x="1724025" y="1909763"/>
            <a:ext cx="5695950" cy="303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Trade Capture</a:t>
            </a:r>
            <a:endParaRPr b="0" i="0" sz="4400" u="none" cap="none" strike="noStrike">
              <a:solidFill>
                <a:schemeClr val="dk1"/>
              </a:solidFill>
              <a:latin typeface="Arial"/>
              <a:ea typeface="Arial"/>
              <a:cs typeface="Arial"/>
              <a:sym typeface="Arial"/>
            </a:endParaRPr>
          </a:p>
        </p:txBody>
      </p:sp>
      <p:sp>
        <p:nvSpPr>
          <p:cNvPr id="166" name="Google Shape;166;p25"/>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Once executed, all FX transactions must be formally recorded within the books and records of the trading institution. All trades should be entered immediately to ensure that all systems have timely, updated information. Front-end dealing systems that capture trade details may interface with other systems that monitor credit limits, calculate the intra-day profit and loss (P&amp;L) and trader positions, and update confirmation and settlement details.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The core details of a trade are generally entered by traders/market makers (or trade support personnel) into a </a:t>
            </a:r>
            <a:r>
              <a:rPr b="1" i="0" lang="en-US" sz="1300" u="none" cap="none" strike="noStrike">
                <a:solidFill>
                  <a:schemeClr val="dk1"/>
                </a:solidFill>
                <a:latin typeface="Arial"/>
                <a:ea typeface="Arial"/>
                <a:cs typeface="Arial"/>
                <a:sym typeface="Arial"/>
              </a:rPr>
              <a:t>trading system</a:t>
            </a:r>
            <a:r>
              <a:rPr b="0" i="0" lang="en-US" sz="1300" u="none" cap="none" strike="noStrike">
                <a:solidFill>
                  <a:schemeClr val="dk1"/>
                </a:solidFill>
                <a:latin typeface="Arial"/>
                <a:ea typeface="Arial"/>
                <a:cs typeface="Arial"/>
                <a:sym typeface="Arial"/>
              </a:rPr>
              <a:t> designed to manage their positions. In electronic broking systems, the trade details might be automatically captured from the trader’s action on the dealing platform.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Typically trade detail records include the following:</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Trade Details Example Trade book/Client account Sterling (GBP) Deal type Spot Trade date March 23, 2006 Trade time 11:20 a.m. Value (settlement) date March 25, 2006 Operation Buy GBP 100,000/Sell EUR 173,950</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300" u="none" cap="none" strike="noStrike">
                <a:solidFill>
                  <a:schemeClr val="dk1"/>
                </a:solidFill>
                <a:latin typeface="Arial"/>
                <a:ea typeface="Arial"/>
                <a:cs typeface="Arial"/>
                <a:sym typeface="Arial"/>
              </a:rPr>
              <a:t>Rate GBP/EUR = 1.7395 Counterparty XYZ Bank</a:t>
            </a:r>
            <a:br>
              <a:rPr b="0" i="0" lang="en-US" sz="1300" u="none" cap="none" strike="noStrike">
                <a:solidFill>
                  <a:schemeClr val="dk1"/>
                </a:solidFill>
                <a:latin typeface="Arial"/>
                <a:ea typeface="Arial"/>
                <a:cs typeface="Arial"/>
                <a:sym typeface="Arial"/>
              </a:rPr>
            </a:br>
            <a:r>
              <a:rPr b="0" i="0" lang="en-US" sz="1300" u="none" cap="none" strike="noStrike">
                <a:solidFill>
                  <a:schemeClr val="dk1"/>
                </a:solidFill>
                <a:latin typeface="Arial"/>
                <a:ea typeface="Arial"/>
                <a:cs typeface="Arial"/>
                <a:sym typeface="Arial"/>
              </a:rPr>
              <a:t>To avoid confusion as to which currency is being traded, each currency is given an ISO code.</a:t>
            </a:r>
            <a:br>
              <a:rPr b="0" i="0" lang="en-US" sz="13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167" name="Google Shape;167;p25"/>
          <p:cNvPicPr preferRelativeResize="0"/>
          <p:nvPr/>
        </p:nvPicPr>
        <p:blipFill>
          <a:blip r:embed="rId3">
            <a:alphaModFix/>
          </a:blip>
          <a:stretch>
            <a:fillRect/>
          </a:stretch>
        </p:blipFill>
        <p:spPr>
          <a:xfrm>
            <a:off x="1981200" y="3048000"/>
            <a:ext cx="4124325" cy="2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3" name="Google Shape;17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Trade Enrichment &amp; Validation</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Trade Enrichment</a:t>
            </a:r>
            <a:endParaRPr b="0" i="0" sz="4400" u="none" cap="none" strike="noStrike">
              <a:solidFill>
                <a:schemeClr val="dk1"/>
              </a:solidFill>
              <a:latin typeface="Arial"/>
              <a:ea typeface="Arial"/>
              <a:cs typeface="Arial"/>
              <a:sym typeface="Arial"/>
            </a:endParaRPr>
          </a:p>
        </p:txBody>
      </p:sp>
      <p:sp>
        <p:nvSpPr>
          <p:cNvPr id="179" name="Google Shape;179;p27"/>
          <p:cNvSpPr txBox="1"/>
          <p:nvPr>
            <p:ph idx="1" type="body"/>
          </p:nvPr>
        </p:nvSpPr>
        <p:spPr>
          <a:xfrm>
            <a:off x="457200" y="1600200"/>
            <a:ext cx="5486400" cy="457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250" u="none" cap="none" strike="noStrike">
                <a:solidFill>
                  <a:schemeClr val="dk1"/>
                </a:solidFill>
                <a:latin typeface="Arial"/>
                <a:ea typeface="Arial"/>
                <a:cs typeface="Arial"/>
                <a:sym typeface="Arial"/>
              </a:rPr>
              <a:t>Trade enrichment is the process of applying relevant information to a trade that is necessary in order for the trade to be settled correctly. Trade enrichment incorporates a number of elements.</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1" i="0" lang="en-US" sz="1950" u="none" cap="none" strike="noStrike">
                <a:solidFill>
                  <a:schemeClr val="dk1"/>
                </a:solidFill>
                <a:latin typeface="Arial"/>
                <a:ea typeface="Arial"/>
                <a:cs typeface="Arial"/>
                <a:sym typeface="Arial"/>
              </a:rPr>
              <a:t>trade figuration</a:t>
            </a:r>
            <a:r>
              <a:rPr b="0" i="0" lang="en-US" sz="1950" u="none" cap="none" strike="noStrike">
                <a:solidFill>
                  <a:schemeClr val="dk1"/>
                </a:solidFill>
                <a:latin typeface="Arial"/>
                <a:ea typeface="Arial"/>
                <a:cs typeface="Arial"/>
                <a:sym typeface="Arial"/>
              </a:rPr>
              <a:t>, that is, calculating trade cash values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1" i="0" lang="en-US" sz="1950" u="none" cap="none" strike="noStrike">
                <a:solidFill>
                  <a:schemeClr val="dk1"/>
                </a:solidFill>
                <a:latin typeface="Arial"/>
                <a:ea typeface="Arial"/>
                <a:cs typeface="Arial"/>
                <a:sym typeface="Arial"/>
              </a:rPr>
              <a:t>trade comparison</a:t>
            </a:r>
            <a:r>
              <a:rPr b="0" i="0" lang="en-US" sz="1950" u="none" cap="none" strike="noStrike">
                <a:solidFill>
                  <a:schemeClr val="dk1"/>
                </a:solidFill>
                <a:latin typeface="Arial"/>
                <a:ea typeface="Arial"/>
                <a:cs typeface="Arial"/>
                <a:sym typeface="Arial"/>
              </a:rPr>
              <a:t> requirement for counterparties (For example, some trades may not require confirmations to be sent if other trade agreement methods are in place.)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1" i="0" lang="en-US" sz="1950" u="none" cap="none" strike="noStrike">
                <a:solidFill>
                  <a:schemeClr val="dk1"/>
                </a:solidFill>
                <a:latin typeface="Arial"/>
                <a:ea typeface="Arial"/>
                <a:cs typeface="Arial"/>
                <a:sym typeface="Arial"/>
              </a:rPr>
              <a:t>selection</a:t>
            </a:r>
            <a:r>
              <a:rPr b="0" i="0" lang="en-US" sz="1950" u="none" cap="none" strike="noStrike">
                <a:solidFill>
                  <a:schemeClr val="dk1"/>
                </a:solidFill>
                <a:latin typeface="Arial"/>
                <a:ea typeface="Arial"/>
                <a:cs typeface="Arial"/>
                <a:sym typeface="Arial"/>
              </a:rPr>
              <a:t> of the relevant custodian details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1" i="0" lang="en-US" sz="1950" u="none" cap="none" strike="noStrike">
                <a:solidFill>
                  <a:schemeClr val="dk1"/>
                </a:solidFill>
                <a:latin typeface="Arial"/>
                <a:ea typeface="Arial"/>
                <a:cs typeface="Arial"/>
                <a:sym typeface="Arial"/>
              </a:rPr>
              <a:t>transmission</a:t>
            </a:r>
            <a:r>
              <a:rPr b="0" i="0" lang="en-US" sz="1950" u="none" cap="none" strike="noStrike">
                <a:solidFill>
                  <a:schemeClr val="dk1"/>
                </a:solidFill>
                <a:latin typeface="Arial"/>
                <a:ea typeface="Arial"/>
                <a:cs typeface="Arial"/>
                <a:sym typeface="Arial"/>
              </a:rPr>
              <a:t> of settlement instructions (by SWIFT or fax)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1" i="0" lang="en-US" sz="1950" u="none" cap="none" strike="noStrike">
                <a:solidFill>
                  <a:schemeClr val="dk1"/>
                </a:solidFill>
                <a:latin typeface="Arial"/>
                <a:ea typeface="Arial"/>
                <a:cs typeface="Arial"/>
                <a:sym typeface="Arial"/>
              </a:rPr>
              <a:t>reporting</a:t>
            </a:r>
            <a:r>
              <a:rPr b="0" i="0" lang="en-US" sz="1950" u="none" cap="none" strike="noStrike">
                <a:solidFill>
                  <a:schemeClr val="dk1"/>
                </a:solidFill>
                <a:latin typeface="Arial"/>
                <a:ea typeface="Arial"/>
                <a:cs typeface="Arial"/>
                <a:sym typeface="Arial"/>
              </a:rPr>
              <a:t> of trades to market regulators </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180" name="Google Shape;180;p27"/>
          <p:cNvPicPr preferRelativeResize="0"/>
          <p:nvPr/>
        </p:nvPicPr>
        <p:blipFill>
          <a:blip r:embed="rId3">
            <a:alphaModFix/>
          </a:blip>
          <a:stretch>
            <a:fillRect/>
          </a:stretch>
        </p:blipFill>
        <p:spPr>
          <a:xfrm>
            <a:off x="6019800" y="1981200"/>
            <a:ext cx="3124200" cy="2009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3950" u="none" cap="none" strike="noStrike">
                <a:solidFill>
                  <a:schemeClr val="dk1"/>
                </a:solidFill>
                <a:latin typeface="Arial"/>
                <a:ea typeface="Arial"/>
                <a:cs typeface="Arial"/>
                <a:sym typeface="Arial"/>
              </a:rPr>
              <a:t>Trade Enrichment in an Automated Environment</a:t>
            </a:r>
            <a:endParaRPr b="0" i="0" sz="4400" u="none" cap="none" strike="noStrike">
              <a:solidFill>
                <a:schemeClr val="dk1"/>
              </a:solidFill>
              <a:latin typeface="Arial"/>
              <a:ea typeface="Arial"/>
              <a:cs typeface="Arial"/>
              <a:sym typeface="Arial"/>
            </a:endParaRPr>
          </a:p>
        </p:txBody>
      </p:sp>
      <p:sp>
        <p:nvSpPr>
          <p:cNvPr id="186" name="Google Shape;186;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In an automated environment, trade enrichment can be primarily achieved through </a:t>
            </a:r>
            <a:r>
              <a:rPr b="1" i="0" lang="en-US" sz="2500" u="none" cap="none" strike="noStrike">
                <a:solidFill>
                  <a:schemeClr val="dk1"/>
                </a:solidFill>
                <a:latin typeface="Arial"/>
                <a:ea typeface="Arial"/>
                <a:cs typeface="Arial"/>
                <a:sym typeface="Arial"/>
              </a:rPr>
              <a:t>static data defaulting</a:t>
            </a:r>
            <a:r>
              <a:rPr b="0" i="0" lang="en-US" sz="2500" u="none" cap="none" strike="noStrike">
                <a:solidFill>
                  <a:schemeClr val="dk1"/>
                </a:solidFill>
                <a:latin typeface="Arial"/>
                <a:ea typeface="Arial"/>
                <a:cs typeface="Arial"/>
                <a:sym typeface="Arial"/>
              </a:rPr>
              <a:t>, in other words, by using data from the </a:t>
            </a:r>
            <a:r>
              <a:rPr b="1" i="0" lang="en-US" sz="2500" u="none" cap="none" strike="noStrike">
                <a:solidFill>
                  <a:schemeClr val="dk1"/>
                </a:solidFill>
                <a:latin typeface="Arial"/>
                <a:ea typeface="Arial"/>
                <a:cs typeface="Arial"/>
                <a:sym typeface="Arial"/>
              </a:rPr>
              <a:t>static data repository</a:t>
            </a:r>
            <a:r>
              <a:rPr b="0" i="0" lang="en-US" sz="250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In many automated systems, the details of trade enrichment are captured as the trade goes through its processing routine. For example, as execution takes place, details like the price/rate or the counterparty’s ID is captured. Also, the money involved with this trade is computed from the tables embedded in the system.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2500" u="none" cap="none" strike="noStrike">
                <a:solidFill>
                  <a:schemeClr val="dk1"/>
                </a:solidFill>
                <a:latin typeface="Arial"/>
                <a:ea typeface="Arial"/>
                <a:cs typeface="Arial"/>
                <a:sym typeface="Arial"/>
              </a:rPr>
              <a:t>If any static data items are missing, the trade is treated as an exception with processing halted until the necessary information is added to the static data repository.</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i="0" lang="en-US" sz="4400" u="none" cap="none" strike="noStrike">
                <a:solidFill>
                  <a:schemeClr val="dk1"/>
                </a:solidFill>
                <a:latin typeface="Arial"/>
                <a:ea typeface="Arial"/>
                <a:cs typeface="Arial"/>
                <a:sym typeface="Arial"/>
              </a:rPr>
              <a:t>Trade Figuration</a:t>
            </a:r>
            <a:endParaRPr b="0" i="0" sz="4400" u="none" cap="none" strike="noStrike">
              <a:solidFill>
                <a:schemeClr val="dk1"/>
              </a:solidFill>
              <a:latin typeface="Arial"/>
              <a:ea typeface="Arial"/>
              <a:cs typeface="Arial"/>
              <a:sym typeface="Arial"/>
            </a:endParaRPr>
          </a:p>
        </p:txBody>
      </p:sp>
      <p:sp>
        <p:nvSpPr>
          <p:cNvPr id="192" name="Google Shape;192;p29"/>
          <p:cNvSpPr txBox="1"/>
          <p:nvPr>
            <p:ph idx="1" type="body"/>
          </p:nvPr>
        </p:nvSpPr>
        <p:spPr>
          <a:xfrm>
            <a:off x="457200" y="1600200"/>
            <a:ext cx="58674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Speed and accuracy in the trade figuration process is vital in order to avoid losses incurred through incorrect computations that can lead to situations like:</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trades not matching with counterparties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charging of incorrect monies to clients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The former results in unnecessary expense since reprocessing of the trade calculation is required once again. The latter requires the same expense and is also embarrassing.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At first glance, calculating trade cash values may appear straightforward. For example:</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If a client wishes to purchase GBP 100,000 against US dollars at a rate of GBP/USD = 1.80 then the client needs to sell USD 180,000. </a:t>
            </a:r>
            <a:endParaRPr b="0" i="0" sz="32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b="0" i="0" lang="en-US" sz="1750" u="none" cap="none" strike="noStrike">
                <a:solidFill>
                  <a:schemeClr val="dk1"/>
                </a:solidFill>
                <a:latin typeface="Arial"/>
                <a:ea typeface="Arial"/>
                <a:cs typeface="Arial"/>
                <a:sym typeface="Arial"/>
              </a:rPr>
              <a:t>However, there are other factors to be considered. For example, commission charges may vary depending on the type of transaction and the currency pair being traded.</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pic>
        <p:nvPicPr>
          <p:cNvPr id="193" name="Google Shape;193;p29"/>
          <p:cNvPicPr preferRelativeResize="0"/>
          <p:nvPr/>
        </p:nvPicPr>
        <p:blipFill>
          <a:blip r:embed="rId3">
            <a:alphaModFix/>
          </a:blip>
          <a:stretch>
            <a:fillRect/>
          </a:stretch>
        </p:blipFill>
        <p:spPr>
          <a:xfrm>
            <a:off x="6400800" y="1828800"/>
            <a:ext cx="2266950" cy="224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9" name="Google Shape;19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0" i="0" lang="en-US" sz="2950" u="none" cap="none" strike="noStrike">
                <a:solidFill>
                  <a:schemeClr val="dk1"/>
                </a:solidFill>
                <a:latin typeface="Arial"/>
                <a:ea typeface="Arial"/>
                <a:cs typeface="Arial"/>
                <a:sym typeface="Arial"/>
              </a:rPr>
              <a:t>On completion of this tutorial, you will be able to:</a:t>
            </a:r>
            <a:endParaRPr b="0" i="0" sz="3200" u="none" cap="none" strike="noStrike">
              <a:solidFill>
                <a:schemeClr val="dk1"/>
              </a:solidFill>
              <a:latin typeface="Arial"/>
              <a:ea typeface="Arial"/>
              <a:cs typeface="Arial"/>
              <a:sym typeface="Arial"/>
            </a:endParaRPr>
          </a:p>
          <a:p>
            <a:pPr indent="-285750" lvl="1" marL="742950" marR="0" rtl="0" algn="l">
              <a:spcBef>
                <a:spcPts val="56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describe the different ways in which FX trades can be executed in the market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recognize the requirement for FX trades to be enriched and validated prior to settlement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explain the methods by which trade agreement can be reached between FX trading parties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describe how an FX trade is settled on the value date and the implications of settlement failure </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recognize the need for ongoing position and trade management in relation to FX trading </a:t>
            </a:r>
            <a:endParaRPr b="0" i="0" sz="28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Trade Execution and Capture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Execution – Order Flow</a:t>
            </a:r>
            <a:endParaRPr b="0" i="0" sz="4400" u="none" cap="none" strike="noStrike">
              <a:solidFill>
                <a:schemeClr val="dk1"/>
              </a:solidFill>
              <a:latin typeface="Arial"/>
              <a:ea typeface="Arial"/>
              <a:cs typeface="Arial"/>
              <a:sym typeface="Arial"/>
            </a:endParaRPr>
          </a:p>
        </p:txBody>
      </p:sp>
      <p:pic>
        <p:nvPicPr>
          <p:cNvPr id="103" name="Google Shape;103;p16"/>
          <p:cNvPicPr preferRelativeResize="0"/>
          <p:nvPr/>
        </p:nvPicPr>
        <p:blipFill>
          <a:blip r:embed="rId3">
            <a:alphaModFix/>
          </a:blip>
          <a:stretch>
            <a:fillRect/>
          </a:stretch>
        </p:blipFill>
        <p:spPr>
          <a:xfrm>
            <a:off x="838200" y="1676400"/>
            <a:ext cx="7848600" cy="4267200"/>
          </a:xfrm>
          <a:prstGeom prst="rect">
            <a:avLst/>
          </a:prstGeom>
          <a:noFill/>
          <a:ln>
            <a:noFill/>
          </a:ln>
        </p:spPr>
      </p:pic>
      <p:sp>
        <p:nvSpPr>
          <p:cNvPr id="104" name="Google Shape;104;p16"/>
          <p:cNvSpPr txBox="1"/>
          <p:nvPr>
            <p:ph idx="1" type="body"/>
          </p:nvPr>
        </p:nvSpPr>
        <p:spPr>
          <a:xfrm>
            <a:off x="838200" y="1676400"/>
            <a:ext cx="7848600" cy="426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2250" lvl="0" marL="342900" rtl="0" algn="l">
              <a:spcBef>
                <a:spcPts val="64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Step -1</a:t>
            </a:r>
            <a:endParaRPr b="0" i="0" sz="4400" u="none" cap="none" strike="noStrike">
              <a:solidFill>
                <a:schemeClr val="dk1"/>
              </a:solidFill>
              <a:latin typeface="Arial"/>
              <a:ea typeface="Arial"/>
              <a:cs typeface="Arial"/>
              <a:sym typeface="Arial"/>
            </a:endParaRPr>
          </a:p>
        </p:txBody>
      </p:sp>
      <p:sp>
        <p:nvSpPr>
          <p:cNvPr id="110" name="Google Shape;11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11" name="Google Shape;111;p17"/>
          <p:cNvPicPr preferRelativeResize="0"/>
          <p:nvPr/>
        </p:nvPicPr>
        <p:blipFill>
          <a:blip r:embed="rId3">
            <a:alphaModFix/>
          </a:blip>
          <a:stretch>
            <a:fillRect/>
          </a:stretch>
        </p:blipFill>
        <p:spPr>
          <a:xfrm>
            <a:off x="762001" y="1314450"/>
            <a:ext cx="7772400" cy="470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Step - 2</a:t>
            </a:r>
            <a:endParaRPr b="0" i="0" sz="4400" u="none" cap="none" strike="noStrike">
              <a:solidFill>
                <a:schemeClr val="dk1"/>
              </a:solidFill>
              <a:latin typeface="Arial"/>
              <a:ea typeface="Arial"/>
              <a:cs typeface="Arial"/>
              <a:sym typeface="Arial"/>
            </a:endParaRPr>
          </a:p>
        </p:txBody>
      </p:sp>
      <p:sp>
        <p:nvSpPr>
          <p:cNvPr id="117" name="Google Shape;11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685800" y="1314450"/>
            <a:ext cx="7924800" cy="478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Step - 3</a:t>
            </a:r>
            <a:endParaRPr b="0" i="0" sz="4400" u="none" cap="none" strike="noStrike">
              <a:solidFill>
                <a:schemeClr val="dk1"/>
              </a:solidFill>
              <a:latin typeface="Arial"/>
              <a:ea typeface="Arial"/>
              <a:cs typeface="Arial"/>
              <a:sym typeface="Arial"/>
            </a:endParaRPr>
          </a:p>
        </p:txBody>
      </p:sp>
      <p:sp>
        <p:nvSpPr>
          <p:cNvPr id="124" name="Google Shape;12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762000" y="1319213"/>
            <a:ext cx="7924800" cy="48529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Step - 4</a:t>
            </a:r>
            <a:endParaRPr b="0" i="0" sz="4400" u="none" cap="none" strike="noStrike">
              <a:solidFill>
                <a:schemeClr val="dk1"/>
              </a:solidFill>
              <a:latin typeface="Arial"/>
              <a:ea typeface="Arial"/>
              <a:cs typeface="Arial"/>
              <a:sym typeface="Arial"/>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32" name="Google Shape;132;p20"/>
          <p:cNvPicPr preferRelativeResize="0"/>
          <p:nvPr/>
        </p:nvPicPr>
        <p:blipFill>
          <a:blip r:embed="rId3">
            <a:alphaModFix/>
          </a:blip>
          <a:stretch>
            <a:fillRect/>
          </a:stretch>
        </p:blipFill>
        <p:spPr>
          <a:xfrm>
            <a:off x="609600" y="1323974"/>
            <a:ext cx="8077200" cy="477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Execution - Markets</a:t>
            </a:r>
            <a:endParaRPr b="0" i="0" sz="4400" u="none" cap="none" strike="noStrike">
              <a:solidFill>
                <a:schemeClr val="dk1"/>
              </a:solidFill>
              <a:latin typeface="Arial"/>
              <a:ea typeface="Arial"/>
              <a:cs typeface="Arial"/>
              <a:sym typeface="Arial"/>
            </a:endParaRPr>
          </a:p>
        </p:txBody>
      </p:sp>
      <p:sp>
        <p:nvSpPr>
          <p:cNvPr id="138" name="Google Shape;13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39" name="Google Shape;139;p21"/>
          <p:cNvPicPr preferRelativeResize="0"/>
          <p:nvPr/>
        </p:nvPicPr>
        <p:blipFill>
          <a:blip r:embed="rId3">
            <a:alphaModFix/>
          </a:blip>
          <a:stretch>
            <a:fillRect/>
          </a:stretch>
        </p:blipFill>
        <p:spPr>
          <a:xfrm>
            <a:off x="762000" y="1600200"/>
            <a:ext cx="76962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