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4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4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3F3F3F"/>
              </a:buClr>
              <a:buSzPts val="1400"/>
              <a:buFont typeface="Arial"/>
              <a:buNone/>
              <a:defRPr b="0" i="0" sz="3200" u="none" cap="none" strike="noStrike">
                <a:solidFill>
                  <a:srgbClr val="3F3F3F"/>
                </a:solidFill>
                <a:latin typeface="Arial"/>
                <a:ea typeface="Arial"/>
                <a:cs typeface="Arial"/>
                <a:sym typeface="Arial"/>
              </a:defRPr>
            </a:lvl1pPr>
            <a:lvl2pPr indent="0" lvl="1" marL="457200" marR="0" rtl="0" algn="ctr">
              <a:spcBef>
                <a:spcPts val="0"/>
              </a:spcBef>
              <a:spcAft>
                <a:spcPts val="0"/>
              </a:spcAft>
              <a:buClr>
                <a:srgbClr val="3F3F3F"/>
              </a:buClr>
              <a:buSzPts val="1400"/>
              <a:buFont typeface="Arial"/>
              <a:buNone/>
              <a:defRPr b="0" i="0" sz="2800" u="none" cap="none" strike="noStrike">
                <a:solidFill>
                  <a:srgbClr val="3F3F3F"/>
                </a:solidFill>
                <a:latin typeface="Arial"/>
                <a:ea typeface="Arial"/>
                <a:cs typeface="Arial"/>
                <a:sym typeface="Arial"/>
              </a:defRPr>
            </a:lvl2pPr>
            <a:lvl3pPr indent="0" lvl="2" marL="914400" marR="0" rtl="0" algn="ctr">
              <a:spcBef>
                <a:spcPts val="0"/>
              </a:spcBef>
              <a:spcAft>
                <a:spcPts val="0"/>
              </a:spcAft>
              <a:buClr>
                <a:srgbClr val="3F3F3F"/>
              </a:buClr>
              <a:buSzPts val="1400"/>
              <a:buFont typeface="Arial"/>
              <a:buNone/>
              <a:defRPr b="0" i="0" sz="2400" u="none" cap="none" strike="noStrike">
                <a:solidFill>
                  <a:srgbClr val="3F3F3F"/>
                </a:solidFill>
                <a:latin typeface="Arial"/>
                <a:ea typeface="Arial"/>
                <a:cs typeface="Arial"/>
                <a:sym typeface="Arial"/>
              </a:defRPr>
            </a:lvl3pPr>
            <a:lvl4pPr indent="0" lvl="3" marL="13716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4pPr>
            <a:lvl5pPr indent="0" lvl="4" marL="18288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5pPr>
            <a:lvl6pPr indent="0" lvl="5" marL="22860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6pPr>
            <a:lvl7pPr indent="0" lvl="6" marL="27432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7pPr>
            <a:lvl8pPr indent="0" lvl="7" marL="32004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8pPr>
            <a:lvl9pPr indent="0" lvl="8" marL="36576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Char char="●"/>
              <a:defRPr sz="3200">
                <a:solidFill>
                  <a:schemeClr val="dk1"/>
                </a:solidFill>
              </a:defRPr>
            </a:lvl1pPr>
            <a:lvl2pPr indent="-317500" lvl="1" marL="914400" rtl="0" algn="l">
              <a:spcBef>
                <a:spcPts val="0"/>
              </a:spcBef>
              <a:spcAft>
                <a:spcPts val="0"/>
              </a:spcAft>
              <a:buClr>
                <a:schemeClr val="dk1"/>
              </a:buClr>
              <a:buSzPts val="1400"/>
              <a:buChar char="●"/>
              <a:defRPr sz="2800">
                <a:solidFill>
                  <a:schemeClr val="dk1"/>
                </a:solidFill>
              </a:defRPr>
            </a:lvl2pPr>
            <a:lvl3pPr indent="-317500" lvl="2" marL="1371600" rtl="0" algn="l">
              <a:spcBef>
                <a:spcPts val="0"/>
              </a:spcBef>
              <a:spcAft>
                <a:spcPts val="0"/>
              </a:spcAft>
              <a:buClr>
                <a:schemeClr val="dk1"/>
              </a:buClr>
              <a:buSzPts val="1400"/>
              <a:buChar char="●"/>
              <a:defRPr sz="2400">
                <a:solidFill>
                  <a:schemeClr val="dk1"/>
                </a:solidFill>
              </a:defRPr>
            </a:lvl3pPr>
            <a:lvl4pPr indent="-317500" lvl="3" marL="1828800" rtl="0" algn="l">
              <a:spcBef>
                <a:spcPts val="0"/>
              </a:spcBef>
              <a:spcAft>
                <a:spcPts val="0"/>
              </a:spcAft>
              <a:buClr>
                <a:schemeClr val="dk1"/>
              </a:buClr>
              <a:buSzPts val="1400"/>
              <a:buChar char="●"/>
              <a:defRPr sz="2000">
                <a:solidFill>
                  <a:schemeClr val="dk1"/>
                </a:solidFill>
              </a:defRPr>
            </a:lvl4pPr>
            <a:lvl5pPr indent="-317500" lvl="4" marL="2286000" rtl="0" algn="l">
              <a:spcBef>
                <a:spcPts val="0"/>
              </a:spcBef>
              <a:spcAft>
                <a:spcPts val="0"/>
              </a:spcAft>
              <a:buClr>
                <a:schemeClr val="dk1"/>
              </a:buClr>
              <a:buSzPts val="1400"/>
              <a:buChar char="●"/>
              <a:defRPr sz="2000">
                <a:solidFill>
                  <a:schemeClr val="dk1"/>
                </a:solidFill>
              </a:defRPr>
            </a:lvl5pPr>
            <a:lvl6pPr indent="-317500" lvl="5" marL="2743200" rtl="0" algn="l">
              <a:spcBef>
                <a:spcPts val="0"/>
              </a:spcBef>
              <a:spcAft>
                <a:spcPts val="0"/>
              </a:spcAft>
              <a:buClr>
                <a:schemeClr val="dk1"/>
              </a:buClr>
              <a:buSzPts val="1400"/>
              <a:buChar char="●"/>
              <a:defRPr sz="2000">
                <a:solidFill>
                  <a:schemeClr val="dk1"/>
                </a:solidFill>
              </a:defRPr>
            </a:lvl6pPr>
            <a:lvl7pPr indent="-317500" lvl="6" marL="3200400" rtl="0" algn="l">
              <a:spcBef>
                <a:spcPts val="0"/>
              </a:spcBef>
              <a:spcAft>
                <a:spcPts val="0"/>
              </a:spcAft>
              <a:buClr>
                <a:schemeClr val="dk1"/>
              </a:buClr>
              <a:buSzPts val="1400"/>
              <a:buChar char="●"/>
              <a:defRPr sz="2000">
                <a:solidFill>
                  <a:schemeClr val="dk1"/>
                </a:solidFill>
              </a:defRPr>
            </a:lvl7pPr>
            <a:lvl8pPr indent="-317500" lvl="7" marL="3657600" rtl="0" algn="l">
              <a:spcBef>
                <a:spcPts val="0"/>
              </a:spcBef>
              <a:spcAft>
                <a:spcPts val="0"/>
              </a:spcAft>
              <a:buClr>
                <a:schemeClr val="dk1"/>
              </a:buClr>
              <a:buSzPts val="1400"/>
              <a:buChar char="●"/>
              <a:defRPr sz="2000">
                <a:solidFill>
                  <a:schemeClr val="dk1"/>
                </a:solidFill>
              </a:defRPr>
            </a:lvl8pPr>
            <a:lvl9pPr indent="-317500" lvl="8" marL="4114800" rtl="0" algn="l">
              <a:spcBef>
                <a:spcPts val="0"/>
              </a:spcBef>
              <a:spcAft>
                <a:spcPts val="0"/>
              </a:spcAft>
              <a:buClr>
                <a:schemeClr val="dk1"/>
              </a:buClr>
              <a:buSzPts val="1400"/>
              <a:buChar char="●"/>
              <a:defRPr sz="2000">
                <a:solidFill>
                  <a:schemeClr val="dk1"/>
                </a:solidFill>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Char char="●"/>
              <a:defRPr sz="3200">
                <a:solidFill>
                  <a:schemeClr val="dk1"/>
                </a:solidFill>
              </a:defRPr>
            </a:lvl1pPr>
            <a:lvl2pPr indent="-317500" lvl="1" marL="914400" rtl="0" algn="l">
              <a:spcBef>
                <a:spcPts val="0"/>
              </a:spcBef>
              <a:spcAft>
                <a:spcPts val="0"/>
              </a:spcAft>
              <a:buClr>
                <a:schemeClr val="dk1"/>
              </a:buClr>
              <a:buSzPts val="1400"/>
              <a:buChar char="●"/>
              <a:defRPr sz="2800">
                <a:solidFill>
                  <a:schemeClr val="dk1"/>
                </a:solidFill>
              </a:defRPr>
            </a:lvl2pPr>
            <a:lvl3pPr indent="-317500" lvl="2" marL="1371600" rtl="0" algn="l">
              <a:spcBef>
                <a:spcPts val="0"/>
              </a:spcBef>
              <a:spcAft>
                <a:spcPts val="0"/>
              </a:spcAft>
              <a:buClr>
                <a:schemeClr val="dk1"/>
              </a:buClr>
              <a:buSzPts val="1400"/>
              <a:buChar char="●"/>
              <a:defRPr sz="2400">
                <a:solidFill>
                  <a:schemeClr val="dk1"/>
                </a:solidFill>
              </a:defRPr>
            </a:lvl3pPr>
            <a:lvl4pPr indent="-317500" lvl="3" marL="1828800" rtl="0" algn="l">
              <a:spcBef>
                <a:spcPts val="0"/>
              </a:spcBef>
              <a:spcAft>
                <a:spcPts val="0"/>
              </a:spcAft>
              <a:buClr>
                <a:schemeClr val="dk1"/>
              </a:buClr>
              <a:buSzPts val="1400"/>
              <a:buChar char="●"/>
              <a:defRPr sz="2000">
                <a:solidFill>
                  <a:schemeClr val="dk1"/>
                </a:solidFill>
              </a:defRPr>
            </a:lvl4pPr>
            <a:lvl5pPr indent="-317500" lvl="4" marL="2286000" rtl="0" algn="l">
              <a:spcBef>
                <a:spcPts val="0"/>
              </a:spcBef>
              <a:spcAft>
                <a:spcPts val="0"/>
              </a:spcAft>
              <a:buClr>
                <a:schemeClr val="dk1"/>
              </a:buClr>
              <a:buSzPts val="1400"/>
              <a:buChar char="●"/>
              <a:defRPr sz="2000">
                <a:solidFill>
                  <a:schemeClr val="dk1"/>
                </a:solidFill>
              </a:defRPr>
            </a:lvl5pPr>
            <a:lvl6pPr indent="-317500" lvl="5" marL="2743200" rtl="0" algn="l">
              <a:spcBef>
                <a:spcPts val="0"/>
              </a:spcBef>
              <a:spcAft>
                <a:spcPts val="0"/>
              </a:spcAft>
              <a:buClr>
                <a:schemeClr val="dk1"/>
              </a:buClr>
              <a:buSzPts val="1400"/>
              <a:buChar char="●"/>
              <a:defRPr sz="2000">
                <a:solidFill>
                  <a:schemeClr val="dk1"/>
                </a:solidFill>
              </a:defRPr>
            </a:lvl6pPr>
            <a:lvl7pPr indent="-317500" lvl="6" marL="3200400" rtl="0" algn="l">
              <a:spcBef>
                <a:spcPts val="0"/>
              </a:spcBef>
              <a:spcAft>
                <a:spcPts val="0"/>
              </a:spcAft>
              <a:buClr>
                <a:schemeClr val="dk1"/>
              </a:buClr>
              <a:buSzPts val="1400"/>
              <a:buChar char="●"/>
              <a:defRPr sz="2000">
                <a:solidFill>
                  <a:schemeClr val="dk1"/>
                </a:solidFill>
              </a:defRPr>
            </a:lvl7pPr>
            <a:lvl8pPr indent="-317500" lvl="7" marL="3657600" rtl="0" algn="l">
              <a:spcBef>
                <a:spcPts val="0"/>
              </a:spcBef>
              <a:spcAft>
                <a:spcPts val="0"/>
              </a:spcAft>
              <a:buClr>
                <a:schemeClr val="dk1"/>
              </a:buClr>
              <a:buSzPts val="1400"/>
              <a:buChar char="●"/>
              <a:defRPr sz="2000">
                <a:solidFill>
                  <a:schemeClr val="dk1"/>
                </a:solidFill>
              </a:defRPr>
            </a:lvl8pPr>
            <a:lvl9pPr indent="-317500" lvl="8" marL="4114800" rtl="0" algn="l">
              <a:spcBef>
                <a:spcPts val="0"/>
              </a:spcBef>
              <a:spcAft>
                <a:spcPts val="0"/>
              </a:spcAft>
              <a:buClr>
                <a:schemeClr val="dk1"/>
              </a:buClr>
              <a:buSzPts val="1400"/>
              <a:buChar char="●"/>
              <a:defRPr sz="2000">
                <a:solidFill>
                  <a:schemeClr val="dk1"/>
                </a:solidFill>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Char char="●"/>
              <a:defRPr sz="3200">
                <a:solidFill>
                  <a:schemeClr val="dk1"/>
                </a:solidFill>
              </a:defRPr>
            </a:lvl1pPr>
            <a:lvl2pPr indent="-317500" lvl="1" marL="914400" rtl="0" algn="l">
              <a:spcBef>
                <a:spcPts val="0"/>
              </a:spcBef>
              <a:spcAft>
                <a:spcPts val="0"/>
              </a:spcAft>
              <a:buClr>
                <a:schemeClr val="dk1"/>
              </a:buClr>
              <a:buSzPts val="1400"/>
              <a:buChar char="●"/>
              <a:defRPr sz="2800">
                <a:solidFill>
                  <a:schemeClr val="dk1"/>
                </a:solidFill>
              </a:defRPr>
            </a:lvl2pPr>
            <a:lvl3pPr indent="-317500" lvl="2" marL="1371600" rtl="0" algn="l">
              <a:spcBef>
                <a:spcPts val="0"/>
              </a:spcBef>
              <a:spcAft>
                <a:spcPts val="0"/>
              </a:spcAft>
              <a:buClr>
                <a:schemeClr val="dk1"/>
              </a:buClr>
              <a:buSzPts val="1400"/>
              <a:buChar char="●"/>
              <a:defRPr sz="2400">
                <a:solidFill>
                  <a:schemeClr val="dk1"/>
                </a:solidFill>
              </a:defRPr>
            </a:lvl3pPr>
            <a:lvl4pPr indent="-317500" lvl="3" marL="1828800" rtl="0" algn="l">
              <a:spcBef>
                <a:spcPts val="0"/>
              </a:spcBef>
              <a:spcAft>
                <a:spcPts val="0"/>
              </a:spcAft>
              <a:buClr>
                <a:schemeClr val="dk1"/>
              </a:buClr>
              <a:buSzPts val="1400"/>
              <a:buChar char="●"/>
              <a:defRPr sz="2000">
                <a:solidFill>
                  <a:schemeClr val="dk1"/>
                </a:solidFill>
              </a:defRPr>
            </a:lvl4pPr>
            <a:lvl5pPr indent="-317500" lvl="4" marL="2286000" rtl="0" algn="l">
              <a:spcBef>
                <a:spcPts val="0"/>
              </a:spcBef>
              <a:spcAft>
                <a:spcPts val="0"/>
              </a:spcAft>
              <a:buClr>
                <a:schemeClr val="dk1"/>
              </a:buClr>
              <a:buSzPts val="1400"/>
              <a:buChar char="●"/>
              <a:defRPr sz="2000">
                <a:solidFill>
                  <a:schemeClr val="dk1"/>
                </a:solidFill>
              </a:defRPr>
            </a:lvl5pPr>
            <a:lvl6pPr indent="-317500" lvl="5" marL="2743200" rtl="0" algn="l">
              <a:spcBef>
                <a:spcPts val="0"/>
              </a:spcBef>
              <a:spcAft>
                <a:spcPts val="0"/>
              </a:spcAft>
              <a:buClr>
                <a:schemeClr val="dk1"/>
              </a:buClr>
              <a:buSzPts val="1400"/>
              <a:buChar char="●"/>
              <a:defRPr sz="2000">
                <a:solidFill>
                  <a:schemeClr val="dk1"/>
                </a:solidFill>
              </a:defRPr>
            </a:lvl6pPr>
            <a:lvl7pPr indent="-317500" lvl="6" marL="3200400" rtl="0" algn="l">
              <a:spcBef>
                <a:spcPts val="0"/>
              </a:spcBef>
              <a:spcAft>
                <a:spcPts val="0"/>
              </a:spcAft>
              <a:buClr>
                <a:schemeClr val="dk1"/>
              </a:buClr>
              <a:buSzPts val="1400"/>
              <a:buChar char="●"/>
              <a:defRPr sz="2000">
                <a:solidFill>
                  <a:schemeClr val="dk1"/>
                </a:solidFill>
              </a:defRPr>
            </a:lvl7pPr>
            <a:lvl8pPr indent="-317500" lvl="7" marL="3657600" rtl="0" algn="l">
              <a:spcBef>
                <a:spcPts val="0"/>
              </a:spcBef>
              <a:spcAft>
                <a:spcPts val="0"/>
              </a:spcAft>
              <a:buClr>
                <a:schemeClr val="dk1"/>
              </a:buClr>
              <a:buSzPts val="1400"/>
              <a:buChar char="●"/>
              <a:defRPr sz="2000">
                <a:solidFill>
                  <a:schemeClr val="dk1"/>
                </a:solidFill>
              </a:defRPr>
            </a:lvl8pPr>
            <a:lvl9pPr indent="-317500" lvl="8" marL="4114800" rtl="0" algn="l">
              <a:spcBef>
                <a:spcPts val="0"/>
              </a:spcBef>
              <a:spcAft>
                <a:spcPts val="0"/>
              </a:spcAft>
              <a:buClr>
                <a:schemeClr val="dk1"/>
              </a:buClr>
              <a:buSzPts val="1400"/>
              <a:buChar char="●"/>
              <a:defRPr sz="2000">
                <a:solidFill>
                  <a:schemeClr val="dk1"/>
                </a:solidFill>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b="1" sz="4000" cap="small"/>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Clr>
                <a:srgbClr val="3F3F3F"/>
              </a:buClr>
              <a:buSzPts val="1400"/>
              <a:buNone/>
              <a:defRPr sz="2000">
                <a:solidFill>
                  <a:srgbClr val="3F3F3F"/>
                </a:solidFill>
              </a:defRPr>
            </a:lvl1pPr>
            <a:lvl2pPr indent="-228600" lvl="1" marL="914400" rtl="0">
              <a:spcBef>
                <a:spcPts val="0"/>
              </a:spcBef>
              <a:spcAft>
                <a:spcPts val="0"/>
              </a:spcAft>
              <a:buClr>
                <a:srgbClr val="3F3F3F"/>
              </a:buClr>
              <a:buSzPts val="1400"/>
              <a:buNone/>
              <a:defRPr sz="1800">
                <a:solidFill>
                  <a:srgbClr val="3F3F3F"/>
                </a:solidFill>
              </a:defRPr>
            </a:lvl2pPr>
            <a:lvl3pPr indent="-228600" lvl="2" marL="1371600" rtl="0">
              <a:spcBef>
                <a:spcPts val="0"/>
              </a:spcBef>
              <a:spcAft>
                <a:spcPts val="0"/>
              </a:spcAft>
              <a:buClr>
                <a:srgbClr val="3F3F3F"/>
              </a:buClr>
              <a:buSzPts val="1400"/>
              <a:buNone/>
              <a:defRPr sz="1600">
                <a:solidFill>
                  <a:srgbClr val="3F3F3F"/>
                </a:solidFill>
              </a:defRPr>
            </a:lvl3pPr>
            <a:lvl4pPr indent="-228600" lvl="3" marL="1828800" rtl="0">
              <a:spcBef>
                <a:spcPts val="0"/>
              </a:spcBef>
              <a:spcAft>
                <a:spcPts val="0"/>
              </a:spcAft>
              <a:buClr>
                <a:srgbClr val="3F3F3F"/>
              </a:buClr>
              <a:buSzPts val="1400"/>
              <a:buNone/>
              <a:defRPr sz="1400">
                <a:solidFill>
                  <a:srgbClr val="3F3F3F"/>
                </a:solidFill>
              </a:defRPr>
            </a:lvl4pPr>
            <a:lvl5pPr indent="-228600" lvl="4" marL="2286000" rtl="0">
              <a:spcBef>
                <a:spcPts val="0"/>
              </a:spcBef>
              <a:spcAft>
                <a:spcPts val="0"/>
              </a:spcAft>
              <a:buClr>
                <a:srgbClr val="3F3F3F"/>
              </a:buClr>
              <a:buSzPts val="1400"/>
              <a:buNone/>
              <a:defRPr sz="1400">
                <a:solidFill>
                  <a:srgbClr val="3F3F3F"/>
                </a:solidFill>
              </a:defRPr>
            </a:lvl5pPr>
            <a:lvl6pPr indent="-228600" lvl="5" marL="2743200" rtl="0">
              <a:spcBef>
                <a:spcPts val="0"/>
              </a:spcBef>
              <a:spcAft>
                <a:spcPts val="0"/>
              </a:spcAft>
              <a:buClr>
                <a:srgbClr val="3F3F3F"/>
              </a:buClr>
              <a:buSzPts val="1400"/>
              <a:buNone/>
              <a:defRPr sz="1400">
                <a:solidFill>
                  <a:srgbClr val="3F3F3F"/>
                </a:solidFill>
              </a:defRPr>
            </a:lvl6pPr>
            <a:lvl7pPr indent="-228600" lvl="6" marL="3200400" rtl="0">
              <a:spcBef>
                <a:spcPts val="0"/>
              </a:spcBef>
              <a:spcAft>
                <a:spcPts val="0"/>
              </a:spcAft>
              <a:buClr>
                <a:srgbClr val="3F3F3F"/>
              </a:buClr>
              <a:buSzPts val="1400"/>
              <a:buNone/>
              <a:defRPr sz="1400">
                <a:solidFill>
                  <a:srgbClr val="3F3F3F"/>
                </a:solidFill>
              </a:defRPr>
            </a:lvl7pPr>
            <a:lvl8pPr indent="-228600" lvl="7" marL="3657600" rtl="0">
              <a:spcBef>
                <a:spcPts val="0"/>
              </a:spcBef>
              <a:spcAft>
                <a:spcPts val="0"/>
              </a:spcAft>
              <a:buClr>
                <a:srgbClr val="3F3F3F"/>
              </a:buClr>
              <a:buSzPts val="1400"/>
              <a:buNone/>
              <a:defRPr sz="1400">
                <a:solidFill>
                  <a:srgbClr val="3F3F3F"/>
                </a:solidFill>
              </a:defRPr>
            </a:lvl8pPr>
            <a:lvl9pPr indent="-228600" lvl="8" marL="4114800" rtl="0">
              <a:spcBef>
                <a:spcPts val="0"/>
              </a:spcBef>
              <a:spcAft>
                <a:spcPts val="0"/>
              </a:spcAft>
              <a:buClr>
                <a:srgbClr val="3F3F3F"/>
              </a:buClr>
              <a:buSzPts val="1400"/>
              <a:buNone/>
              <a:defRPr sz="1400">
                <a:solidFill>
                  <a:srgbClr val="3F3F3F"/>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None/>
              <a:defRPr b="1" sz="2400"/>
            </a:lvl1pPr>
            <a:lvl2pPr indent="-228600" lvl="1" marL="914400" rtl="0">
              <a:spcBef>
                <a:spcPts val="0"/>
              </a:spcBef>
              <a:spcAft>
                <a:spcPts val="0"/>
              </a:spcAft>
              <a:buSzPts val="1400"/>
              <a:buNone/>
              <a:defRPr b="1" sz="2000"/>
            </a:lvl2pPr>
            <a:lvl3pPr indent="-228600" lvl="2" marL="1371600" rtl="0">
              <a:spcBef>
                <a:spcPts val="0"/>
              </a:spcBef>
              <a:spcAft>
                <a:spcPts val="0"/>
              </a:spcAft>
              <a:buSzPts val="1400"/>
              <a:buNone/>
              <a:defRPr b="1" sz="1800"/>
            </a:lvl3pPr>
            <a:lvl4pPr indent="-228600" lvl="3" marL="1828800" rtl="0">
              <a:spcBef>
                <a:spcPts val="0"/>
              </a:spcBef>
              <a:spcAft>
                <a:spcPts val="0"/>
              </a:spcAft>
              <a:buSzPts val="1400"/>
              <a:buNone/>
              <a:defRPr b="1" sz="1600"/>
            </a:lvl4pPr>
            <a:lvl5pPr indent="-228600" lvl="4" marL="2286000" rtl="0">
              <a:spcBef>
                <a:spcPts val="0"/>
              </a:spcBef>
              <a:spcAft>
                <a:spcPts val="0"/>
              </a:spcAft>
              <a:buSzPts val="1400"/>
              <a:buNone/>
              <a:defRPr b="1" sz="1600"/>
            </a:lvl5pPr>
            <a:lvl6pPr indent="-228600" lvl="5" marL="2743200" rtl="0">
              <a:spcBef>
                <a:spcPts val="0"/>
              </a:spcBef>
              <a:spcAft>
                <a:spcPts val="0"/>
              </a:spcAft>
              <a:buSzPts val="1400"/>
              <a:buNone/>
              <a:defRPr b="1" sz="1600"/>
            </a:lvl6pPr>
            <a:lvl7pPr indent="-228600" lvl="6" marL="3200400" rtl="0">
              <a:spcBef>
                <a:spcPts val="0"/>
              </a:spcBef>
              <a:spcAft>
                <a:spcPts val="0"/>
              </a:spcAft>
              <a:buSzPts val="1400"/>
              <a:buNone/>
              <a:defRPr b="1" sz="1600"/>
            </a:lvl7pPr>
            <a:lvl8pPr indent="-228600" lvl="7" marL="3657600" rtl="0">
              <a:spcBef>
                <a:spcPts val="0"/>
              </a:spcBef>
              <a:spcAft>
                <a:spcPts val="0"/>
              </a:spcAft>
              <a:buSzPts val="1400"/>
              <a:buNone/>
              <a:defRPr b="1" sz="1600"/>
            </a:lvl8pPr>
            <a:lvl9pPr indent="-228600" lvl="8" marL="4114800" rtl="0">
              <a:spcBef>
                <a:spcPts val="0"/>
              </a:spcBef>
              <a:spcAft>
                <a:spcPts val="0"/>
              </a:spcAft>
              <a:buSzPts val="14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None/>
              <a:defRPr b="1" sz="2400"/>
            </a:lvl1pPr>
            <a:lvl2pPr indent="-228600" lvl="1" marL="914400" rtl="0">
              <a:spcBef>
                <a:spcPts val="0"/>
              </a:spcBef>
              <a:spcAft>
                <a:spcPts val="0"/>
              </a:spcAft>
              <a:buSzPts val="1400"/>
              <a:buNone/>
              <a:defRPr b="1" sz="2000"/>
            </a:lvl2pPr>
            <a:lvl3pPr indent="-228600" lvl="2" marL="1371600" rtl="0">
              <a:spcBef>
                <a:spcPts val="0"/>
              </a:spcBef>
              <a:spcAft>
                <a:spcPts val="0"/>
              </a:spcAft>
              <a:buSzPts val="1400"/>
              <a:buNone/>
              <a:defRPr b="1" sz="1800"/>
            </a:lvl3pPr>
            <a:lvl4pPr indent="-228600" lvl="3" marL="1828800" rtl="0">
              <a:spcBef>
                <a:spcPts val="0"/>
              </a:spcBef>
              <a:spcAft>
                <a:spcPts val="0"/>
              </a:spcAft>
              <a:buSzPts val="1400"/>
              <a:buNone/>
              <a:defRPr b="1" sz="1600"/>
            </a:lvl4pPr>
            <a:lvl5pPr indent="-228600" lvl="4" marL="2286000" rtl="0">
              <a:spcBef>
                <a:spcPts val="0"/>
              </a:spcBef>
              <a:spcAft>
                <a:spcPts val="0"/>
              </a:spcAft>
              <a:buSzPts val="1400"/>
              <a:buNone/>
              <a:defRPr b="1" sz="1600"/>
            </a:lvl5pPr>
            <a:lvl6pPr indent="-228600" lvl="5" marL="2743200" rtl="0">
              <a:spcBef>
                <a:spcPts val="0"/>
              </a:spcBef>
              <a:spcAft>
                <a:spcPts val="0"/>
              </a:spcAft>
              <a:buSzPts val="1400"/>
              <a:buNone/>
              <a:defRPr b="1" sz="1600"/>
            </a:lvl6pPr>
            <a:lvl7pPr indent="-228600" lvl="6" marL="3200400" rtl="0">
              <a:spcBef>
                <a:spcPts val="0"/>
              </a:spcBef>
              <a:spcAft>
                <a:spcPts val="0"/>
              </a:spcAft>
              <a:buSzPts val="1400"/>
              <a:buNone/>
              <a:defRPr b="1" sz="1600"/>
            </a:lvl7pPr>
            <a:lvl8pPr indent="-228600" lvl="7" marL="3657600" rtl="0">
              <a:spcBef>
                <a:spcPts val="0"/>
              </a:spcBef>
              <a:spcAft>
                <a:spcPts val="0"/>
              </a:spcAft>
              <a:buSzPts val="1400"/>
              <a:buNone/>
              <a:defRPr b="1" sz="1600"/>
            </a:lvl8pPr>
            <a:lvl9pPr indent="-228600" lvl="8" marL="4114800" rtl="0">
              <a:spcBef>
                <a:spcPts val="0"/>
              </a:spcBef>
              <a:spcAft>
                <a:spcPts val="0"/>
              </a:spcAft>
              <a:buSzPts val="14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3200"/>
            </a:lvl1pPr>
            <a:lvl2pPr indent="-317500" lvl="1" marL="914400" rtl="0">
              <a:spcBef>
                <a:spcPts val="0"/>
              </a:spcBef>
              <a:spcAft>
                <a:spcPts val="0"/>
              </a:spcAft>
              <a:buSzPts val="1400"/>
              <a:buChar char="●"/>
              <a:defRPr sz="2800"/>
            </a:lvl2pPr>
            <a:lvl3pPr indent="-317500" lvl="2" marL="1371600" rtl="0">
              <a:spcBef>
                <a:spcPts val="0"/>
              </a:spcBef>
              <a:spcAft>
                <a:spcPts val="0"/>
              </a:spcAft>
              <a:buSzPts val="1400"/>
              <a:buChar char="●"/>
              <a:defRPr sz="2400"/>
            </a:lvl3pPr>
            <a:lvl4pPr indent="-317500" lvl="3" marL="1828800" rtl="0">
              <a:spcBef>
                <a:spcPts val="0"/>
              </a:spcBef>
              <a:spcAft>
                <a:spcPts val="0"/>
              </a:spcAft>
              <a:buSzPts val="1400"/>
              <a:buChar char="●"/>
              <a:defRPr sz="2000"/>
            </a:lvl4pPr>
            <a:lvl5pPr indent="-317500" lvl="4" marL="2286000" rtl="0">
              <a:spcBef>
                <a:spcPts val="0"/>
              </a:spcBef>
              <a:spcAft>
                <a:spcPts val="0"/>
              </a:spcAft>
              <a:buSzPts val="1400"/>
              <a:buChar char="●"/>
              <a:defRPr sz="2000"/>
            </a:lvl5pPr>
            <a:lvl6pPr indent="-317500" lvl="5" marL="2743200" rtl="0">
              <a:spcBef>
                <a:spcPts val="0"/>
              </a:spcBef>
              <a:spcAft>
                <a:spcPts val="0"/>
              </a:spcAft>
              <a:buSzPts val="1400"/>
              <a:buChar char="●"/>
              <a:defRPr sz="2000"/>
            </a:lvl6pPr>
            <a:lvl7pPr indent="-317500" lvl="6" marL="3200400" rtl="0">
              <a:spcBef>
                <a:spcPts val="0"/>
              </a:spcBef>
              <a:spcAft>
                <a:spcPts val="0"/>
              </a:spcAft>
              <a:buSzPts val="1400"/>
              <a:buChar char="●"/>
              <a:defRPr sz="2000"/>
            </a:lvl7pPr>
            <a:lvl8pPr indent="-317500" lvl="7" marL="3657600" rtl="0">
              <a:spcBef>
                <a:spcPts val="0"/>
              </a:spcBef>
              <a:spcAft>
                <a:spcPts val="0"/>
              </a:spcAft>
              <a:buSzPts val="1400"/>
              <a:buChar char="●"/>
              <a:defRPr sz="2000"/>
            </a:lvl8pPr>
            <a:lvl9pPr indent="-317500" lvl="8" marL="4114800" rtl="0">
              <a:spcBef>
                <a:spcPts val="0"/>
              </a:spcBef>
              <a:spcAft>
                <a:spcPts val="0"/>
              </a:spcAft>
              <a:buSzPts val="14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None/>
              <a:defRPr sz="1400"/>
            </a:lvl1pPr>
            <a:lvl2pPr indent="-228600" lvl="1" marL="914400" rtl="0">
              <a:spcBef>
                <a:spcPts val="0"/>
              </a:spcBef>
              <a:spcAft>
                <a:spcPts val="0"/>
              </a:spcAft>
              <a:buSzPts val="1400"/>
              <a:buNone/>
              <a:defRPr sz="1200"/>
            </a:lvl2pPr>
            <a:lvl3pPr indent="-228600" lvl="2" marL="1371600" rtl="0">
              <a:spcBef>
                <a:spcPts val="0"/>
              </a:spcBef>
              <a:spcAft>
                <a:spcPts val="0"/>
              </a:spcAft>
              <a:buSzPts val="1400"/>
              <a:buNone/>
              <a:defRPr sz="1000"/>
            </a:lvl3pPr>
            <a:lvl4pPr indent="-228600" lvl="3" marL="1828800" rtl="0">
              <a:spcBef>
                <a:spcPts val="0"/>
              </a:spcBef>
              <a:spcAft>
                <a:spcPts val="0"/>
              </a:spcAft>
              <a:buSzPts val="1400"/>
              <a:buNone/>
              <a:defRPr sz="900"/>
            </a:lvl4pPr>
            <a:lvl5pPr indent="-228600" lvl="4" marL="2286000" rtl="0">
              <a:spcBef>
                <a:spcPts val="0"/>
              </a:spcBef>
              <a:spcAft>
                <a:spcPts val="0"/>
              </a:spcAft>
              <a:buSzPts val="1400"/>
              <a:buNone/>
              <a:defRPr sz="900"/>
            </a:lvl5pPr>
            <a:lvl6pPr indent="-228600" lvl="5" marL="2743200" rtl="0">
              <a:spcBef>
                <a:spcPts val="0"/>
              </a:spcBef>
              <a:spcAft>
                <a:spcPts val="0"/>
              </a:spcAft>
              <a:buSzPts val="1400"/>
              <a:buNone/>
              <a:defRPr sz="900"/>
            </a:lvl6pPr>
            <a:lvl7pPr indent="-228600" lvl="6" marL="3200400" rtl="0">
              <a:spcBef>
                <a:spcPts val="0"/>
              </a:spcBef>
              <a:spcAft>
                <a:spcPts val="0"/>
              </a:spcAft>
              <a:buSzPts val="1400"/>
              <a:buNone/>
              <a:defRPr sz="900"/>
            </a:lvl7pPr>
            <a:lvl8pPr indent="-228600" lvl="7" marL="3657600" rtl="0">
              <a:spcBef>
                <a:spcPts val="0"/>
              </a:spcBef>
              <a:spcAft>
                <a:spcPts val="0"/>
              </a:spcAft>
              <a:buSzPts val="1400"/>
              <a:buNone/>
              <a:defRPr sz="900"/>
            </a:lvl8pPr>
            <a:lvl9pPr indent="-228600" lvl="8" marL="4114800" rtl="0">
              <a:spcBef>
                <a:spcPts val="0"/>
              </a:spcBef>
              <a:spcAft>
                <a:spcPts val="0"/>
              </a:spcAft>
              <a:buSzPts val="14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3F3F3F"/>
              </a:buClr>
              <a:buSzPts val="1400"/>
              <a:buFont typeface="Arial"/>
              <a:buNone/>
              <a:defRPr b="0" i="0" sz="3200" u="none" cap="none" strike="noStrike">
                <a:solidFill>
                  <a:srgbClr val="3F3F3F"/>
                </a:solidFill>
                <a:latin typeface="Arial"/>
                <a:ea typeface="Arial"/>
                <a:cs typeface="Arial"/>
                <a:sym typeface="Arial"/>
              </a:defRPr>
            </a:lvl1pPr>
            <a:lvl2pPr indent="0" lvl="1" marL="457200" marR="0" rtl="0" algn="l">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None/>
              <a:defRPr sz="1400"/>
            </a:lvl1pPr>
            <a:lvl2pPr indent="-228600" lvl="1" marL="914400" rtl="0">
              <a:spcBef>
                <a:spcPts val="0"/>
              </a:spcBef>
              <a:spcAft>
                <a:spcPts val="0"/>
              </a:spcAft>
              <a:buSzPts val="1400"/>
              <a:buNone/>
              <a:defRPr sz="1200"/>
            </a:lvl2pPr>
            <a:lvl3pPr indent="-228600" lvl="2" marL="1371600" rtl="0">
              <a:spcBef>
                <a:spcPts val="0"/>
              </a:spcBef>
              <a:spcAft>
                <a:spcPts val="0"/>
              </a:spcAft>
              <a:buSzPts val="1400"/>
              <a:buNone/>
              <a:defRPr sz="1000"/>
            </a:lvl3pPr>
            <a:lvl4pPr indent="-228600" lvl="3" marL="1828800" rtl="0">
              <a:spcBef>
                <a:spcPts val="0"/>
              </a:spcBef>
              <a:spcAft>
                <a:spcPts val="0"/>
              </a:spcAft>
              <a:buSzPts val="1400"/>
              <a:buNone/>
              <a:defRPr sz="900"/>
            </a:lvl4pPr>
            <a:lvl5pPr indent="-228600" lvl="4" marL="2286000" rtl="0">
              <a:spcBef>
                <a:spcPts val="0"/>
              </a:spcBef>
              <a:spcAft>
                <a:spcPts val="0"/>
              </a:spcAft>
              <a:buSzPts val="1400"/>
              <a:buNone/>
              <a:defRPr sz="900"/>
            </a:lvl5pPr>
            <a:lvl6pPr indent="-228600" lvl="5" marL="2743200" rtl="0">
              <a:spcBef>
                <a:spcPts val="0"/>
              </a:spcBef>
              <a:spcAft>
                <a:spcPts val="0"/>
              </a:spcAft>
              <a:buSzPts val="1400"/>
              <a:buNone/>
              <a:defRPr sz="900"/>
            </a:lvl6pPr>
            <a:lvl7pPr indent="-228600" lvl="6" marL="3200400" rtl="0">
              <a:spcBef>
                <a:spcPts val="0"/>
              </a:spcBef>
              <a:spcAft>
                <a:spcPts val="0"/>
              </a:spcAft>
              <a:buSzPts val="1400"/>
              <a:buNone/>
              <a:defRPr sz="900"/>
            </a:lvl7pPr>
            <a:lvl8pPr indent="-228600" lvl="7" marL="3657600" rtl="0">
              <a:spcBef>
                <a:spcPts val="0"/>
              </a:spcBef>
              <a:spcAft>
                <a:spcPts val="0"/>
              </a:spcAft>
              <a:buSzPts val="1400"/>
              <a:buNone/>
              <a:defRPr sz="900"/>
            </a:lvl8pPr>
            <a:lvl9pPr indent="-228600" lvl="8" marL="4114800" rtl="0">
              <a:spcBef>
                <a:spcPts val="0"/>
              </a:spcBef>
              <a:spcAft>
                <a:spcPts val="0"/>
              </a:spcAft>
              <a:buSzPts val="14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Arial"/>
              <a:buChar char="●"/>
              <a:defRPr b="0" i="0" sz="3200" u="none" cap="none" strike="noStrike">
                <a:solidFill>
                  <a:schemeClr val="dk1"/>
                </a:solidFill>
                <a:latin typeface="Arial"/>
                <a:ea typeface="Arial"/>
                <a:cs typeface="Arial"/>
                <a:sym typeface="Arial"/>
              </a:defRPr>
            </a:lvl1pPr>
            <a:lvl2pPr indent="-317500" lvl="1" marL="914400" marR="0" rtl="0" algn="l">
              <a:spcBef>
                <a:spcPts val="0"/>
              </a:spcBef>
              <a:spcAft>
                <a:spcPts val="0"/>
              </a:spcAft>
              <a:buClr>
                <a:schemeClr val="dk1"/>
              </a:buClr>
              <a:buSzPts val="1400"/>
              <a:buFont typeface="Arial"/>
              <a:buChar char="●"/>
              <a:defRPr b="0" i="0" sz="2800" u="none" cap="none" strike="noStrike">
                <a:solidFill>
                  <a:schemeClr val="dk1"/>
                </a:solidFill>
                <a:latin typeface="Arial"/>
                <a:ea typeface="Arial"/>
                <a:cs typeface="Arial"/>
                <a:sym typeface="Arial"/>
              </a:defRPr>
            </a:lvl2pPr>
            <a:lvl3pPr indent="-317500" lvl="2" marL="1371600" marR="0" rtl="0" algn="l">
              <a:spcBef>
                <a:spcPts val="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3pPr>
            <a:lvl4pPr indent="-317500" lvl="3" marL="18288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4pPr>
            <a:lvl5pPr indent="-317500" lvl="4" marL="22860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5pPr>
            <a:lvl6pPr indent="-317500" lvl="5" marL="27432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6pPr>
            <a:lvl7pPr indent="-317500" lvl="6" marL="32004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7pPr>
            <a:lvl8pPr indent="-317500" lvl="7" marL="36576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8pPr>
            <a:lvl9pPr indent="-317500" lvl="8" marL="41148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9.png"/><Relationship Id="rId6" Type="http://schemas.openxmlformats.org/officeDocument/2006/relationships/image" Target="../media/image33.png"/><Relationship Id="rId7"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1.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Trade Processing – An Introduction</a:t>
            </a:r>
            <a:endParaRPr b="0" i="0" sz="4400" u="none" cap="none" strike="noStrike">
              <a:solidFill>
                <a:schemeClr val="dk1"/>
              </a:solidFill>
              <a:latin typeface="Arial"/>
              <a:ea typeface="Arial"/>
              <a:cs typeface="Arial"/>
              <a:sym typeface="Arial"/>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64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Exchanges</a:t>
            </a:r>
            <a:endParaRPr b="0" i="0" sz="4400" u="none" cap="none" strike="noStrike">
              <a:solidFill>
                <a:schemeClr val="dk1"/>
              </a:solidFill>
              <a:latin typeface="Arial"/>
              <a:ea typeface="Arial"/>
              <a:cs typeface="Arial"/>
              <a:sym typeface="Arial"/>
            </a:endParaRPr>
          </a:p>
        </p:txBody>
      </p:sp>
      <p:sp>
        <p:nvSpPr>
          <p:cNvPr id="144" name="Google Shape;144;p22"/>
          <p:cNvSpPr txBox="1"/>
          <p:nvPr>
            <p:ph idx="1" type="body"/>
          </p:nvPr>
        </p:nvSpPr>
        <p:spPr>
          <a:xfrm>
            <a:off x="457200" y="1600201"/>
            <a:ext cx="8229600" cy="2590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250" u="none" cap="none" strike="noStrike">
                <a:solidFill>
                  <a:schemeClr val="dk1"/>
                </a:solidFill>
                <a:latin typeface="Arial"/>
                <a:ea typeface="Arial"/>
                <a:cs typeface="Arial"/>
                <a:sym typeface="Arial"/>
              </a:rPr>
              <a:t>Securities are bought and sold in the marketplace. Much of this trading occurs on exchanges. Contrary to the clichéd image many people have of stock exchanges, not all exchanges have physical trading floors with traders running around, yelling and signaling to each other. Trading on many exchanges now takes place electronically through sophisticated computerized systems. Furthermore, stocks (equities) are not the only instruments traded on exchanges – many bonds and derivative instruments, such as futures and options, are also exchange-traded.</a:t>
            </a:r>
            <a:endParaRPr b="0" i="0" sz="3200" u="none" cap="none" strike="noStrike">
              <a:solidFill>
                <a:schemeClr val="dk1"/>
              </a:solidFill>
              <a:latin typeface="Arial"/>
              <a:ea typeface="Arial"/>
              <a:cs typeface="Arial"/>
              <a:sym typeface="Arial"/>
            </a:endParaRPr>
          </a:p>
        </p:txBody>
      </p:sp>
      <p:pic>
        <p:nvPicPr>
          <p:cNvPr id="145" name="Google Shape;145;p22"/>
          <p:cNvPicPr preferRelativeResize="0"/>
          <p:nvPr/>
        </p:nvPicPr>
        <p:blipFill>
          <a:blip r:embed="rId3">
            <a:alphaModFix/>
          </a:blip>
          <a:stretch>
            <a:fillRect/>
          </a:stretch>
        </p:blipFill>
        <p:spPr>
          <a:xfrm>
            <a:off x="2819400" y="4191000"/>
            <a:ext cx="3114675" cy="205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Regulators</a:t>
            </a:r>
            <a:endParaRPr b="0" i="0" sz="4400" u="none" cap="none" strike="noStrike">
              <a:solidFill>
                <a:schemeClr val="dk1"/>
              </a:solidFill>
              <a:latin typeface="Arial"/>
              <a:ea typeface="Arial"/>
              <a:cs typeface="Arial"/>
              <a:sym typeface="Arial"/>
            </a:endParaRPr>
          </a:p>
        </p:txBody>
      </p:sp>
      <p:sp>
        <p:nvSpPr>
          <p:cNvPr id="151" name="Google Shape;151;p23"/>
          <p:cNvSpPr txBox="1"/>
          <p:nvPr>
            <p:ph idx="1" type="body"/>
          </p:nvPr>
        </p:nvSpPr>
        <p:spPr>
          <a:xfrm>
            <a:off x="457200" y="1600201"/>
            <a:ext cx="8229600" cy="243839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Regulatory authorities ensure that transactions in the securities markets are undertaken in a manner that ensures the protection of investors and that maintains fair, orderly, and efficient markets.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The work of regulators includes:</a:t>
            </a:r>
            <a:endParaRPr b="0" i="0" sz="32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550" u="none" cap="none" strike="noStrike">
                <a:solidFill>
                  <a:schemeClr val="dk1"/>
                </a:solidFill>
                <a:latin typeface="Arial"/>
                <a:ea typeface="Arial"/>
                <a:cs typeface="Arial"/>
                <a:sym typeface="Arial"/>
              </a:rPr>
              <a:t>assessing the suitability of various market participants to carry out their business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550" u="none" cap="none" strike="noStrike">
                <a:solidFill>
                  <a:schemeClr val="dk1"/>
                </a:solidFill>
                <a:latin typeface="Arial"/>
                <a:ea typeface="Arial"/>
                <a:cs typeface="Arial"/>
                <a:sym typeface="Arial"/>
              </a:rPr>
              <a:t>promoting the disclosure of important market-related information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550" u="none" cap="none" strike="noStrike">
                <a:solidFill>
                  <a:schemeClr val="dk1"/>
                </a:solidFill>
                <a:latin typeface="Arial"/>
                <a:ea typeface="Arial"/>
                <a:cs typeface="Arial"/>
                <a:sym typeface="Arial"/>
              </a:rPr>
              <a:t>monitoring the business undertaken by banks and other market participants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550" u="none" cap="none" strike="noStrike">
                <a:solidFill>
                  <a:schemeClr val="dk1"/>
                </a:solidFill>
                <a:latin typeface="Arial"/>
                <a:ea typeface="Arial"/>
                <a:cs typeface="Arial"/>
                <a:sym typeface="Arial"/>
              </a:rPr>
              <a:t>monitoring transactions for evidence of insider trading, fraud, or other malpractice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550" u="none" cap="none" strike="noStrike">
                <a:solidFill>
                  <a:schemeClr val="dk1"/>
                </a:solidFill>
                <a:latin typeface="Arial"/>
                <a:ea typeface="Arial"/>
                <a:cs typeface="Arial"/>
                <a:sym typeface="Arial"/>
              </a:rPr>
              <a:t>enforcement of legislation and industry practices </a:t>
            </a:r>
            <a:endParaRPr b="0" i="0" sz="28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pic>
        <p:nvPicPr>
          <p:cNvPr id="152" name="Google Shape;152;p23"/>
          <p:cNvPicPr preferRelativeResize="0"/>
          <p:nvPr/>
        </p:nvPicPr>
        <p:blipFill>
          <a:blip r:embed="rId3">
            <a:alphaModFix/>
          </a:blip>
          <a:stretch>
            <a:fillRect/>
          </a:stretch>
        </p:blipFill>
        <p:spPr>
          <a:xfrm>
            <a:off x="3429000" y="4038600"/>
            <a:ext cx="2266950" cy="2266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Clearing Houses</a:t>
            </a:r>
            <a:endParaRPr b="0" i="0" sz="4400" u="none" cap="none" strike="noStrike">
              <a:solidFill>
                <a:schemeClr val="dk1"/>
              </a:solidFill>
              <a:latin typeface="Arial"/>
              <a:ea typeface="Arial"/>
              <a:cs typeface="Arial"/>
              <a:sym typeface="Arial"/>
            </a:endParaRPr>
          </a:p>
        </p:txBody>
      </p:sp>
      <p:sp>
        <p:nvSpPr>
          <p:cNvPr id="158" name="Google Shape;158;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159" name="Google Shape;159;p24"/>
          <p:cNvPicPr preferRelativeResize="0"/>
          <p:nvPr/>
        </p:nvPicPr>
        <p:blipFill>
          <a:blip r:embed="rId3">
            <a:alphaModFix/>
          </a:blip>
          <a:stretch>
            <a:fillRect/>
          </a:stretch>
        </p:blipFill>
        <p:spPr>
          <a:xfrm>
            <a:off x="914400" y="1443038"/>
            <a:ext cx="7315200" cy="46529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165" name="Google Shape;165;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166" name="Google Shape;166;p25"/>
          <p:cNvPicPr preferRelativeResize="0"/>
          <p:nvPr/>
        </p:nvPicPr>
        <p:blipFill>
          <a:blip r:embed="rId3">
            <a:alphaModFix/>
          </a:blip>
          <a:stretch>
            <a:fillRect/>
          </a:stretch>
        </p:blipFill>
        <p:spPr>
          <a:xfrm>
            <a:off x="914400" y="1452563"/>
            <a:ext cx="7467600" cy="46434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172" name="Google Shape;172;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173" name="Google Shape;173;p26"/>
          <p:cNvPicPr preferRelativeResize="0"/>
          <p:nvPr/>
        </p:nvPicPr>
        <p:blipFill>
          <a:blip r:embed="rId3">
            <a:alphaModFix/>
          </a:blip>
          <a:stretch>
            <a:fillRect/>
          </a:stretch>
        </p:blipFill>
        <p:spPr>
          <a:xfrm>
            <a:off x="914400" y="1438274"/>
            <a:ext cx="7391399" cy="4657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Custodians</a:t>
            </a:r>
            <a:endParaRPr b="0" i="0" sz="4400" u="none" cap="none" strike="noStrike">
              <a:solidFill>
                <a:schemeClr val="dk1"/>
              </a:solidFill>
              <a:latin typeface="Arial"/>
              <a:ea typeface="Arial"/>
              <a:cs typeface="Arial"/>
              <a:sym typeface="Arial"/>
            </a:endParaRPr>
          </a:p>
        </p:txBody>
      </p:sp>
      <p:sp>
        <p:nvSpPr>
          <p:cNvPr id="179" name="Google Shape;179;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180" name="Google Shape;180;p27"/>
          <p:cNvPicPr preferRelativeResize="0"/>
          <p:nvPr/>
        </p:nvPicPr>
        <p:blipFill>
          <a:blip r:embed="rId3">
            <a:alphaModFix/>
          </a:blip>
          <a:stretch>
            <a:fillRect/>
          </a:stretch>
        </p:blipFill>
        <p:spPr>
          <a:xfrm>
            <a:off x="838200" y="1319213"/>
            <a:ext cx="7467600" cy="47767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Types of Custodians</a:t>
            </a:r>
            <a:endParaRPr b="0" i="0" sz="4400" u="none" cap="none" strike="noStrike">
              <a:solidFill>
                <a:schemeClr val="dk1"/>
              </a:solidFill>
              <a:latin typeface="Arial"/>
              <a:ea typeface="Arial"/>
              <a:cs typeface="Arial"/>
              <a:sym typeface="Arial"/>
            </a:endParaRPr>
          </a:p>
        </p:txBody>
      </p:sp>
      <p:sp>
        <p:nvSpPr>
          <p:cNvPr id="186" name="Google Shape;186;p28"/>
          <p:cNvSpPr txBox="1"/>
          <p:nvPr>
            <p:ph idx="1" type="body"/>
          </p:nvPr>
        </p:nvSpPr>
        <p:spPr>
          <a:xfrm>
            <a:off x="457200" y="1600201"/>
            <a:ext cx="7924800" cy="1981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3200" u="none" cap="none" strike="noStrike">
                <a:solidFill>
                  <a:schemeClr val="dk1"/>
                </a:solidFill>
                <a:latin typeface="Arial"/>
                <a:ea typeface="Arial"/>
                <a:cs typeface="Arial"/>
                <a:sym typeface="Arial"/>
              </a:rPr>
              <a:t>In many ways, the term 'custodian' is a generic term covering a number of different entities involved in the provision of custodial/settlement services.</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pic>
        <p:nvPicPr>
          <p:cNvPr id="187" name="Google Shape;187;p28"/>
          <p:cNvPicPr preferRelativeResize="0"/>
          <p:nvPr/>
        </p:nvPicPr>
        <p:blipFill>
          <a:blip r:embed="rId3">
            <a:alphaModFix/>
          </a:blip>
          <a:stretch>
            <a:fillRect/>
          </a:stretch>
        </p:blipFill>
        <p:spPr>
          <a:xfrm>
            <a:off x="1676400" y="3429000"/>
            <a:ext cx="5362575" cy="3067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193" name="Google Shape;193;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3200" u="none" cap="none" strike="noStrike">
                <a:solidFill>
                  <a:srgbClr val="000000"/>
                </a:solidFill>
                <a:latin typeface="Arial"/>
                <a:ea typeface="Arial"/>
                <a:cs typeface="Arial"/>
                <a:sym typeface="Arial"/>
              </a:rPr>
              <a:t>The role of CSDs is worthy of further explanation. These entities include:</a:t>
            </a:r>
            <a:endParaRPr b="0" i="0" sz="32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800" u="none" cap="none" strike="noStrike">
                <a:solidFill>
                  <a:schemeClr val="dk1"/>
                </a:solidFill>
                <a:latin typeface="Arial"/>
                <a:ea typeface="Arial"/>
                <a:cs typeface="Arial"/>
                <a:sym typeface="Arial"/>
              </a:rPr>
              <a:t>National Central Securities Depositories (NCSDs)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800" u="none" cap="none" strike="noStrike">
                <a:solidFill>
                  <a:schemeClr val="dk1"/>
                </a:solidFill>
                <a:latin typeface="Arial"/>
                <a:ea typeface="Arial"/>
                <a:cs typeface="Arial"/>
                <a:sym typeface="Arial"/>
              </a:rPr>
              <a:t>International Central Securities Depositories (ICSDs) </a:t>
            </a:r>
            <a:endParaRPr b="0" i="0" sz="28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i="0" lang="en-US" sz="3950" u="none" cap="none" strike="noStrike">
                <a:solidFill>
                  <a:schemeClr val="dk1"/>
                </a:solidFill>
                <a:latin typeface="Arial"/>
                <a:ea typeface="Arial"/>
                <a:cs typeface="Arial"/>
                <a:sym typeface="Arial"/>
              </a:rPr>
              <a:t>National Central Securities Depositories (NCSDs) </a:t>
            </a:r>
            <a:br>
              <a:rPr b="1" i="0" lang="en-US" sz="3950" u="none" cap="none" strike="noStrike">
                <a:solidFill>
                  <a:schemeClr val="dk1"/>
                </a:solidFill>
                <a:latin typeface="Arial"/>
                <a:ea typeface="Arial"/>
                <a:cs typeface="Arial"/>
                <a:sym typeface="Arial"/>
              </a:rPr>
            </a:br>
            <a:endParaRPr b="0" i="0" sz="4400" u="none" cap="none" strike="noStrike">
              <a:solidFill>
                <a:schemeClr val="dk1"/>
              </a:solidFill>
              <a:latin typeface="Arial"/>
              <a:ea typeface="Arial"/>
              <a:cs typeface="Arial"/>
              <a:sym typeface="Arial"/>
            </a:endParaRPr>
          </a:p>
        </p:txBody>
      </p:sp>
      <p:sp>
        <p:nvSpPr>
          <p:cNvPr id="199" name="Google Shape;199;p30"/>
          <p:cNvSpPr txBox="1"/>
          <p:nvPr>
            <p:ph idx="1" type="body"/>
          </p:nvPr>
        </p:nvSpPr>
        <p:spPr>
          <a:xfrm>
            <a:off x="457200" y="1600201"/>
            <a:ext cx="5410200" cy="3733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1300" u="none" cap="none" strike="noStrike">
                <a:solidFill>
                  <a:schemeClr val="dk1"/>
                </a:solidFill>
                <a:latin typeface="Arial"/>
                <a:ea typeface="Arial"/>
                <a:cs typeface="Arial"/>
                <a:sym typeface="Arial"/>
              </a:rPr>
              <a:t>An NCSD is typically established and operated on behalf of a national stock exchange as the central depository for securities traded and settled in that jurisdiction. Membership of NCSDs is open to banks, custodians, fund managers, brokers, and other forms of intermediaries. In some cases, foreign entities may not be permitted to become direct members of an NCSD and may need to utilize the services of a 'sponsor'.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300" u="none" cap="none" strike="noStrike">
                <a:solidFill>
                  <a:schemeClr val="dk1"/>
                </a:solidFill>
                <a:latin typeface="Arial"/>
                <a:ea typeface="Arial"/>
                <a:cs typeface="Arial"/>
                <a:sym typeface="Arial"/>
              </a:rPr>
              <a:t>Examples of NCSDs include:</a:t>
            </a:r>
            <a:endParaRPr b="0" i="0" sz="32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100" u="none" cap="none" strike="noStrike">
                <a:solidFill>
                  <a:schemeClr val="dk1"/>
                </a:solidFill>
                <a:latin typeface="Arial"/>
                <a:ea typeface="Arial"/>
                <a:cs typeface="Arial"/>
                <a:sym typeface="Arial"/>
              </a:rPr>
              <a:t>Euroclear UK and Ireland (formerly CRESTCo), the CSD for the UK and Ireland http://www.euroclear.co.uk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100" u="none" cap="none" strike="noStrike">
                <a:solidFill>
                  <a:schemeClr val="dk1"/>
                </a:solidFill>
                <a:latin typeface="Arial"/>
                <a:ea typeface="Arial"/>
                <a:cs typeface="Arial"/>
                <a:sym typeface="Arial"/>
              </a:rPr>
              <a:t>Depository Trust Company (DTC), the CSD for the US http://www.dtc.org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100" u="none" cap="none" strike="noStrike">
                <a:solidFill>
                  <a:schemeClr val="dk1"/>
                </a:solidFill>
                <a:latin typeface="Arial"/>
                <a:ea typeface="Arial"/>
                <a:cs typeface="Arial"/>
                <a:sym typeface="Arial"/>
              </a:rPr>
              <a:t>Clearstream Banking, the CSD for Germany and Luxembourg http://deutsche-boerse.com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100" u="none" cap="none" strike="noStrike">
                <a:solidFill>
                  <a:schemeClr val="dk1"/>
                </a:solidFill>
                <a:latin typeface="Arial"/>
                <a:ea typeface="Arial"/>
                <a:cs typeface="Arial"/>
                <a:sym typeface="Arial"/>
              </a:rPr>
              <a:t>JASDEC, the CSD for Japan http://www.jasdec.com/en/index.html </a:t>
            </a:r>
            <a:endParaRPr b="0" i="0" sz="28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300" u="none" cap="none" strike="noStrike">
                <a:solidFill>
                  <a:schemeClr val="dk1"/>
                </a:solidFill>
                <a:latin typeface="Arial"/>
                <a:ea typeface="Arial"/>
                <a:cs typeface="Arial"/>
                <a:sym typeface="Arial"/>
              </a:rPr>
              <a:t>The word 'central' sometimes leads to the misunderstanding that there is only one CSD in a country, while in practice there may be more than one. However, there is a trend to centralize securities clearance and settlement activities of a country in a single CSD.</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pic>
        <p:nvPicPr>
          <p:cNvPr id="200" name="Google Shape;200;p30"/>
          <p:cNvPicPr preferRelativeResize="0"/>
          <p:nvPr/>
        </p:nvPicPr>
        <p:blipFill>
          <a:blip r:embed="rId3">
            <a:alphaModFix/>
          </a:blip>
          <a:stretch>
            <a:fillRect/>
          </a:stretch>
        </p:blipFill>
        <p:spPr>
          <a:xfrm>
            <a:off x="5943600" y="1981200"/>
            <a:ext cx="2276475" cy="2257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06" name="Google Shape;206;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207" name="Google Shape;207;p31"/>
          <p:cNvPicPr preferRelativeResize="0"/>
          <p:nvPr/>
        </p:nvPicPr>
        <p:blipFill>
          <a:blip r:embed="rId3">
            <a:alphaModFix/>
          </a:blip>
          <a:stretch>
            <a:fillRect/>
          </a:stretch>
        </p:blipFill>
        <p:spPr>
          <a:xfrm>
            <a:off x="685800" y="533400"/>
            <a:ext cx="7924800" cy="541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91" name="Google Shape;91;p1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Font typeface="Arial"/>
              <a:buNone/>
            </a:pPr>
            <a:r>
              <a:rPr b="0" i="0" lang="en-US" sz="1500" u="none" cap="none" strike="noStrike">
                <a:solidFill>
                  <a:schemeClr val="dk1"/>
                </a:solidFill>
                <a:latin typeface="Arial"/>
                <a:ea typeface="Arial"/>
                <a:cs typeface="Arial"/>
                <a:sym typeface="Arial"/>
              </a:rPr>
              <a:t>	</a:t>
            </a:r>
            <a:r>
              <a:rPr b="1" i="0" lang="en-US" sz="1500" u="none" cap="none" strike="noStrike">
                <a:solidFill>
                  <a:schemeClr val="dk1"/>
                </a:solidFill>
                <a:latin typeface="Arial"/>
                <a:ea typeface="Arial"/>
                <a:cs typeface="Arial"/>
                <a:sym typeface="Arial"/>
              </a:rPr>
              <a:t>Objectives</a:t>
            </a:r>
            <a:br>
              <a:rPr b="1" i="0" lang="en-US" sz="1500" u="none" cap="none" strike="noStrike">
                <a:solidFill>
                  <a:schemeClr val="dk1"/>
                </a:solidFill>
                <a:latin typeface="Arial"/>
                <a:ea typeface="Arial"/>
                <a:cs typeface="Arial"/>
                <a:sym typeface="Arial"/>
              </a:rPr>
            </a:br>
            <a:r>
              <a:rPr b="0" i="0" lang="en-US" sz="1500" u="none" cap="none" strike="noStrike">
                <a:solidFill>
                  <a:schemeClr val="dk1"/>
                </a:solidFill>
                <a:latin typeface="Arial"/>
                <a:ea typeface="Arial"/>
                <a:cs typeface="Arial"/>
                <a:sym typeface="Arial"/>
              </a:rPr>
              <a:t>On completion of this tutorial, you will be able to:</a:t>
            </a:r>
            <a:br>
              <a:rPr b="0" i="0" lang="en-US" sz="1500" u="none" cap="none" strike="noStrike">
                <a:solidFill>
                  <a:schemeClr val="dk1"/>
                </a:solidFill>
                <a:latin typeface="Arial"/>
                <a:ea typeface="Arial"/>
                <a:cs typeface="Arial"/>
                <a:sym typeface="Arial"/>
              </a:rPr>
            </a:br>
            <a:br>
              <a:rPr b="0" i="0" lang="en-US" sz="1500" u="none" cap="none" strike="noStrike">
                <a:solidFill>
                  <a:schemeClr val="dk1"/>
                </a:solidFill>
                <a:latin typeface="Arial"/>
                <a:ea typeface="Arial"/>
                <a:cs typeface="Arial"/>
                <a:sym typeface="Arial"/>
              </a:rPr>
            </a:br>
            <a:r>
              <a:rPr b="0" i="0" lang="en-US" sz="1500" u="none" cap="none" strike="noStrike">
                <a:solidFill>
                  <a:schemeClr val="dk1"/>
                </a:solidFill>
                <a:latin typeface="Arial"/>
                <a:ea typeface="Arial"/>
                <a:cs typeface="Arial"/>
                <a:sym typeface="Arial"/>
              </a:rPr>
              <a:t>- identify the roles of the key market players involved in the execution, clearing, and settlement of trades </a:t>
            </a:r>
            <a:br>
              <a:rPr b="0" i="0" lang="en-US" sz="1500" u="none" cap="none" strike="noStrike">
                <a:solidFill>
                  <a:schemeClr val="dk1"/>
                </a:solidFill>
                <a:latin typeface="Arial"/>
                <a:ea typeface="Arial"/>
                <a:cs typeface="Arial"/>
                <a:sym typeface="Arial"/>
              </a:rPr>
            </a:br>
            <a:r>
              <a:rPr b="0" i="0" lang="en-US" sz="1500" u="none" cap="none" strike="noStrike">
                <a:solidFill>
                  <a:schemeClr val="dk1"/>
                </a:solidFill>
                <a:latin typeface="Arial"/>
                <a:ea typeface="Arial"/>
                <a:cs typeface="Arial"/>
                <a:sym typeface="Arial"/>
              </a:rPr>
              <a:t>- recognize the typical organizational breakdown of a bank into front, middle, and back offices</a:t>
            </a:r>
            <a:br>
              <a:rPr b="0" i="0" lang="en-US" sz="1500" u="none" cap="none" strike="noStrike">
                <a:solidFill>
                  <a:schemeClr val="dk1"/>
                </a:solidFill>
                <a:latin typeface="Arial"/>
                <a:ea typeface="Arial"/>
                <a:cs typeface="Arial"/>
                <a:sym typeface="Arial"/>
              </a:rPr>
            </a:br>
            <a:r>
              <a:rPr b="0" i="0" lang="en-US" sz="1500" u="none" cap="none" strike="noStrike">
                <a:solidFill>
                  <a:schemeClr val="dk1"/>
                </a:solidFill>
                <a:latin typeface="Arial"/>
                <a:ea typeface="Arial"/>
                <a:cs typeface="Arial"/>
                <a:sym typeface="Arial"/>
              </a:rPr>
              <a:t>- explain the fundamentals of settlement and settlement instructions </a:t>
            </a:r>
            <a:br>
              <a:rPr b="0" i="0" lang="en-US" sz="1500" u="none" cap="none" strike="noStrike">
                <a:solidFill>
                  <a:schemeClr val="dk1"/>
                </a:solidFill>
                <a:latin typeface="Arial"/>
                <a:ea typeface="Arial"/>
                <a:cs typeface="Arial"/>
                <a:sym typeface="Arial"/>
              </a:rPr>
            </a:br>
            <a:br>
              <a:rPr b="0" i="0" lang="en-US" sz="1500" u="none" cap="none" strike="noStrike">
                <a:solidFill>
                  <a:schemeClr val="dk1"/>
                </a:solidFill>
                <a:latin typeface="Arial"/>
                <a:ea typeface="Arial"/>
                <a:cs typeface="Arial"/>
                <a:sym typeface="Arial"/>
              </a:rPr>
            </a:br>
            <a:r>
              <a:rPr b="1" i="0" lang="en-US" sz="1500" u="none" cap="none" strike="noStrike">
                <a:solidFill>
                  <a:schemeClr val="dk1"/>
                </a:solidFill>
                <a:latin typeface="Arial"/>
                <a:ea typeface="Arial"/>
                <a:cs typeface="Arial"/>
                <a:sym typeface="Arial"/>
              </a:rPr>
              <a:t>Tutorial Overview </a:t>
            </a:r>
            <a:br>
              <a:rPr b="1" i="0" lang="en-US" sz="1500" u="none" cap="none" strike="noStrike">
                <a:solidFill>
                  <a:schemeClr val="dk1"/>
                </a:solidFill>
                <a:latin typeface="Arial"/>
                <a:ea typeface="Arial"/>
                <a:cs typeface="Arial"/>
                <a:sym typeface="Arial"/>
              </a:rPr>
            </a:br>
            <a:r>
              <a:rPr b="0" i="0" lang="en-US" sz="1500" u="none" cap="none" strike="noStrike">
                <a:solidFill>
                  <a:schemeClr val="dk1"/>
                </a:solidFill>
                <a:latin typeface="Arial"/>
                <a:ea typeface="Arial"/>
                <a:cs typeface="Arial"/>
                <a:sym typeface="Arial"/>
              </a:rPr>
              <a:t>To some people, the whole area of trade processing represents the less glamorous side of the securities industry. However, without the efficient management of a trade throughout its lifecycle, the trade would be pointless in the first place. The risks to an organization from failed settlement can be considerable; these range from regulatory fines to interest charged on funding deficits. More serious consequences can also arise from poor procedures and controls in relation to operational activities, as evidenced by the failure to uncover rogue trading activity at Barings, Allfirst and, more recently, National Australia Bank. </a:t>
            </a:r>
            <a:br>
              <a:rPr b="0" i="0" lang="en-US" sz="1500" u="none" cap="none" strike="noStrike">
                <a:solidFill>
                  <a:schemeClr val="dk1"/>
                </a:solidFill>
                <a:latin typeface="Arial"/>
                <a:ea typeface="Arial"/>
                <a:cs typeface="Arial"/>
                <a:sym typeface="Arial"/>
              </a:rPr>
            </a:br>
            <a:br>
              <a:rPr b="0" i="0" lang="en-US" sz="1500" u="none" cap="none" strike="noStrike">
                <a:solidFill>
                  <a:schemeClr val="dk1"/>
                </a:solidFill>
                <a:latin typeface="Arial"/>
                <a:ea typeface="Arial"/>
                <a:cs typeface="Arial"/>
                <a:sym typeface="Arial"/>
              </a:rPr>
            </a:br>
            <a:r>
              <a:rPr b="0" i="0" lang="en-US" sz="1500" u="none" cap="none" strike="noStrike">
                <a:solidFill>
                  <a:schemeClr val="dk1"/>
                </a:solidFill>
                <a:latin typeface="Arial"/>
                <a:ea typeface="Arial"/>
                <a:cs typeface="Arial"/>
                <a:sym typeface="Arial"/>
              </a:rPr>
              <a:t>This tutorial covers the fundamentals of trade processing, looking at the main market participants and their roles, the functions of the front, middle and back offices, and introducing some key concepts in relation to the settlement of trades.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13" name="Google Shape;213;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214" name="Google Shape;214;p32"/>
          <p:cNvPicPr preferRelativeResize="0"/>
          <p:nvPr/>
        </p:nvPicPr>
        <p:blipFill>
          <a:blip r:embed="rId3">
            <a:alphaModFix/>
          </a:blip>
          <a:stretch>
            <a:fillRect/>
          </a:stretch>
        </p:blipFill>
        <p:spPr>
          <a:xfrm>
            <a:off x="533400" y="533400"/>
            <a:ext cx="8153399" cy="55625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2800" u="none" cap="none" strike="noStrike">
                <a:solidFill>
                  <a:schemeClr val="dk1"/>
                </a:solidFill>
                <a:latin typeface="Arial"/>
                <a:ea typeface="Arial"/>
                <a:cs typeface="Arial"/>
                <a:sym typeface="Arial"/>
              </a:rPr>
              <a:t>Flow of Instructions for Trade Clearing and Settlement</a:t>
            </a:r>
            <a:endParaRPr b="0" i="0" sz="4400" u="none" cap="none" strike="noStrike">
              <a:solidFill>
                <a:schemeClr val="dk1"/>
              </a:solidFill>
              <a:latin typeface="Arial"/>
              <a:ea typeface="Arial"/>
              <a:cs typeface="Arial"/>
              <a:sym typeface="Arial"/>
            </a:endParaRPr>
          </a:p>
        </p:txBody>
      </p:sp>
      <p:sp>
        <p:nvSpPr>
          <p:cNvPr id="220" name="Google Shape;220;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221" name="Google Shape;221;p33"/>
          <p:cNvPicPr preferRelativeResize="0"/>
          <p:nvPr/>
        </p:nvPicPr>
        <p:blipFill>
          <a:blip r:embed="rId3">
            <a:alphaModFix/>
          </a:blip>
          <a:stretch>
            <a:fillRect/>
          </a:stretch>
        </p:blipFill>
        <p:spPr>
          <a:xfrm>
            <a:off x="838200" y="1295400"/>
            <a:ext cx="7543800" cy="4800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27" name="Google Shape;227;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ctr">
              <a:spcBef>
                <a:spcPts val="64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Typical Bank Organizational Structure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i="0" lang="en-US" sz="4400" u="none" cap="none" strike="noStrike">
                <a:solidFill>
                  <a:schemeClr val="dk1"/>
                </a:solidFill>
                <a:latin typeface="Arial"/>
                <a:ea typeface="Arial"/>
                <a:cs typeface="Arial"/>
                <a:sym typeface="Arial"/>
              </a:rPr>
              <a:t>Typical Organizational Structure </a:t>
            </a:r>
            <a:endParaRPr b="0" i="0" sz="4400" u="none" cap="none" strike="noStrike">
              <a:solidFill>
                <a:schemeClr val="dk1"/>
              </a:solidFill>
              <a:latin typeface="Arial"/>
              <a:ea typeface="Arial"/>
              <a:cs typeface="Arial"/>
              <a:sym typeface="Arial"/>
            </a:endParaRPr>
          </a:p>
        </p:txBody>
      </p:sp>
      <p:sp>
        <p:nvSpPr>
          <p:cNvPr id="233" name="Google Shape;233;p35"/>
          <p:cNvSpPr txBox="1"/>
          <p:nvPr>
            <p:ph idx="1" type="body"/>
          </p:nvPr>
        </p:nvSpPr>
        <p:spPr>
          <a:xfrm>
            <a:off x="457200" y="1600201"/>
            <a:ext cx="7848600" cy="3048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Although no two banks are structured identically, it is important to present a typical organizational structure in order to aid understanding of the trade processing function.</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Banks are frequently structured into front, middle, and back offices. The responsibilities of each area will vary from one institution to another. However, a typical organizational structure might look as shown in figure.</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There are also a number of other departments, such as compliance, internal audit, IT, finance, and risk management, that carry out their duties across all areas of the bank and, therefore, operate independently of the divisions represented above.</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pic>
        <p:nvPicPr>
          <p:cNvPr id="234" name="Google Shape;234;p35"/>
          <p:cNvPicPr preferRelativeResize="0"/>
          <p:nvPr/>
        </p:nvPicPr>
        <p:blipFill>
          <a:blip r:embed="rId3">
            <a:alphaModFix/>
          </a:blip>
          <a:stretch>
            <a:fillRect/>
          </a:stretch>
        </p:blipFill>
        <p:spPr>
          <a:xfrm>
            <a:off x="3886200" y="4181475"/>
            <a:ext cx="3733800" cy="2295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i="0" lang="en-US" sz="3950" u="none" cap="none" strike="noStrike">
                <a:solidFill>
                  <a:schemeClr val="dk1"/>
                </a:solidFill>
                <a:latin typeface="Arial"/>
                <a:ea typeface="Arial"/>
                <a:cs typeface="Arial"/>
                <a:sym typeface="Arial"/>
              </a:rPr>
              <a:t>Role of the Front Office</a:t>
            </a:r>
            <a:br>
              <a:rPr b="1" i="0" lang="en-US" sz="3950" u="none" cap="none" strike="noStrike">
                <a:solidFill>
                  <a:schemeClr val="dk1"/>
                </a:solidFill>
                <a:latin typeface="Arial"/>
                <a:ea typeface="Arial"/>
                <a:cs typeface="Arial"/>
                <a:sym typeface="Arial"/>
              </a:rPr>
            </a:br>
            <a:endParaRPr b="0" i="0" sz="4400" u="none" cap="none" strike="noStrike">
              <a:solidFill>
                <a:schemeClr val="dk1"/>
              </a:solidFill>
              <a:latin typeface="Arial"/>
              <a:ea typeface="Arial"/>
              <a:cs typeface="Arial"/>
              <a:sym typeface="Arial"/>
            </a:endParaRPr>
          </a:p>
        </p:txBody>
      </p:sp>
      <p:sp>
        <p:nvSpPr>
          <p:cNvPr id="240" name="Google Shape;240;p36"/>
          <p:cNvSpPr txBox="1"/>
          <p:nvPr>
            <p:ph idx="1" type="body"/>
          </p:nvPr>
        </p:nvSpPr>
        <p:spPr>
          <a:xfrm>
            <a:off x="457200" y="1600200"/>
            <a:ext cx="5943600" cy="4724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The more client-facing side of the business is known as the </a:t>
            </a:r>
            <a:r>
              <a:rPr b="1" i="0" lang="en-US" sz="2000" u="none" cap="none" strike="noStrike">
                <a:solidFill>
                  <a:schemeClr val="dk1"/>
                </a:solidFill>
                <a:latin typeface="Arial"/>
                <a:ea typeface="Arial"/>
                <a:cs typeface="Arial"/>
                <a:sym typeface="Arial"/>
              </a:rPr>
              <a:t>front office</a:t>
            </a:r>
            <a:r>
              <a:rPr b="0" i="0" lang="en-US" sz="2000" u="none" cap="none" strike="noStrike">
                <a:solidFill>
                  <a:schemeClr val="dk1"/>
                </a:solidFill>
                <a:latin typeface="Arial"/>
                <a:ea typeface="Arial"/>
                <a:cs typeface="Arial"/>
                <a:sym typeface="Arial"/>
              </a:rPr>
              <a:t>. These personnel typically include:</a:t>
            </a:r>
            <a:endParaRPr b="0" i="0" sz="32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750" u="none" cap="none" strike="noStrike">
                <a:solidFill>
                  <a:schemeClr val="dk1"/>
                </a:solidFill>
                <a:latin typeface="Arial"/>
                <a:ea typeface="Arial"/>
                <a:cs typeface="Arial"/>
                <a:sym typeface="Arial"/>
              </a:rPr>
              <a:t>sales people (also known as client or account managers), who act as the main contact point between the bank and its clients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750" u="none" cap="none" strike="noStrike">
                <a:solidFill>
                  <a:schemeClr val="dk1"/>
                </a:solidFill>
                <a:latin typeface="Arial"/>
                <a:ea typeface="Arial"/>
                <a:cs typeface="Arial"/>
                <a:sym typeface="Arial"/>
              </a:rPr>
              <a:t>traders/market makers, who are responsible for executing trades with various counterparties </a:t>
            </a:r>
            <a:endParaRPr b="0" i="0" sz="28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Trading desk personnel typically have direct contact with interbank counterparties and quote prices directly to these counterparties. Corporates and individuals access the markets through the sales desk, which in turn asks the traders for quotes for these clients.</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Brokers who act on behalf of clients by executing orders against other brokers or market makers can also be regarded as part of the front office activity.</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pic>
        <p:nvPicPr>
          <p:cNvPr id="241" name="Google Shape;241;p36"/>
          <p:cNvPicPr preferRelativeResize="0"/>
          <p:nvPr/>
        </p:nvPicPr>
        <p:blipFill>
          <a:blip r:embed="rId3">
            <a:alphaModFix/>
          </a:blip>
          <a:stretch>
            <a:fillRect/>
          </a:stretch>
        </p:blipFill>
        <p:spPr>
          <a:xfrm>
            <a:off x="6553200" y="2209800"/>
            <a:ext cx="2305050" cy="2286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i="0" lang="en-US" sz="4400" u="none" cap="none" strike="noStrike">
                <a:solidFill>
                  <a:schemeClr val="dk1"/>
                </a:solidFill>
                <a:latin typeface="Arial"/>
                <a:ea typeface="Arial"/>
                <a:cs typeface="Arial"/>
                <a:sym typeface="Arial"/>
              </a:rPr>
              <a:t>Role of the Middle Office </a:t>
            </a:r>
            <a:endParaRPr b="0" i="0" sz="4400" u="none" cap="none" strike="noStrike">
              <a:solidFill>
                <a:schemeClr val="dk1"/>
              </a:solidFill>
              <a:latin typeface="Arial"/>
              <a:ea typeface="Arial"/>
              <a:cs typeface="Arial"/>
              <a:sym typeface="Arial"/>
            </a:endParaRPr>
          </a:p>
        </p:txBody>
      </p:sp>
      <p:sp>
        <p:nvSpPr>
          <p:cNvPr id="247" name="Google Shape;247;p37"/>
          <p:cNvSpPr txBox="1"/>
          <p:nvPr>
            <p:ph idx="1" type="body"/>
          </p:nvPr>
        </p:nvSpPr>
        <p:spPr>
          <a:xfrm>
            <a:off x="457200" y="1371600"/>
            <a:ext cx="4953000" cy="5029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1500" u="none" cap="none" strike="noStrike">
                <a:solidFill>
                  <a:schemeClr val="dk1"/>
                </a:solidFill>
                <a:latin typeface="Arial"/>
                <a:ea typeface="Arial"/>
                <a:cs typeface="Arial"/>
                <a:sym typeface="Arial"/>
              </a:rPr>
              <a:t>The </a:t>
            </a:r>
            <a:r>
              <a:rPr b="1" i="0" lang="en-US" sz="1500" u="none" cap="none" strike="noStrike">
                <a:solidFill>
                  <a:schemeClr val="dk1"/>
                </a:solidFill>
                <a:latin typeface="Arial"/>
                <a:ea typeface="Arial"/>
                <a:cs typeface="Arial"/>
                <a:sym typeface="Arial"/>
              </a:rPr>
              <a:t>middle office</a:t>
            </a:r>
            <a:r>
              <a:rPr b="0" i="0" lang="en-US" sz="1500" u="none" cap="none" strike="noStrike">
                <a:solidFill>
                  <a:schemeClr val="dk1"/>
                </a:solidFill>
                <a:latin typeface="Arial"/>
                <a:ea typeface="Arial"/>
                <a:cs typeface="Arial"/>
                <a:sym typeface="Arial"/>
              </a:rPr>
              <a:t> is a trade support function with the key responsibility of monitoring and managing a bank's risk exposures. To carry out this responsibility, the middle office liaises closely with both the front office, which is responsible for trading activity, and the back office, which handles the administrative aspects associated with trade settlement.</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500" u="none" cap="none" strike="noStrike">
                <a:solidFill>
                  <a:schemeClr val="dk1"/>
                </a:solidFill>
                <a:latin typeface="Arial"/>
                <a:ea typeface="Arial"/>
                <a:cs typeface="Arial"/>
                <a:sym typeface="Arial"/>
              </a:rPr>
              <a:t>Tasks for middle office staff vary from one bank to another but typical duties include: </a:t>
            </a:r>
            <a:endParaRPr b="0" i="0" sz="32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350" u="none" cap="none" strike="noStrike">
                <a:solidFill>
                  <a:schemeClr val="dk1"/>
                </a:solidFill>
                <a:latin typeface="Arial"/>
                <a:ea typeface="Arial"/>
                <a:cs typeface="Arial"/>
                <a:sym typeface="Arial"/>
              </a:rPr>
              <a:t>initial trade verification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350" u="none" cap="none" strike="noStrike">
                <a:solidFill>
                  <a:schemeClr val="dk1"/>
                </a:solidFill>
                <a:latin typeface="Arial"/>
                <a:ea typeface="Arial"/>
                <a:cs typeface="Arial"/>
                <a:sym typeface="Arial"/>
              </a:rPr>
              <a:t>the input of trades into relevant trading systems (on behalf of traders)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350" u="none" cap="none" strike="noStrike">
                <a:solidFill>
                  <a:schemeClr val="dk1"/>
                </a:solidFill>
                <a:latin typeface="Arial"/>
                <a:ea typeface="Arial"/>
                <a:cs typeface="Arial"/>
                <a:sym typeface="Arial"/>
              </a:rPr>
              <a:t>investigation of any discrepancies in trade details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350" u="none" cap="none" strike="noStrike">
                <a:solidFill>
                  <a:schemeClr val="dk1"/>
                </a:solidFill>
                <a:latin typeface="Arial"/>
                <a:ea typeface="Arial"/>
                <a:cs typeface="Arial"/>
                <a:sym typeface="Arial"/>
              </a:rPr>
              <a:t>daily P&amp;L reporting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350" u="none" cap="none" strike="noStrike">
                <a:solidFill>
                  <a:schemeClr val="dk1"/>
                </a:solidFill>
                <a:latin typeface="Arial"/>
                <a:ea typeface="Arial"/>
                <a:cs typeface="Arial"/>
                <a:sym typeface="Arial"/>
              </a:rPr>
              <a:t>reconciliation and updating of trading positions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350" u="none" cap="none" strike="noStrike">
                <a:solidFill>
                  <a:schemeClr val="dk1"/>
                </a:solidFill>
                <a:latin typeface="Arial"/>
                <a:ea typeface="Arial"/>
                <a:cs typeface="Arial"/>
                <a:sym typeface="Arial"/>
              </a:rPr>
              <a:t>monitoring risk limits </a:t>
            </a:r>
            <a:endParaRPr b="0" i="0" sz="28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500" u="none" cap="none" strike="noStrike">
                <a:solidFill>
                  <a:schemeClr val="dk1"/>
                </a:solidFill>
                <a:latin typeface="Arial"/>
                <a:ea typeface="Arial"/>
                <a:cs typeface="Arial"/>
                <a:sym typeface="Arial"/>
              </a:rPr>
              <a:t>The middle office function is designed to provide a unified front-to-back office experience by bridging the gap between the front office, which often trades and manages complex financial products, and the back office, which is responsible for processing and settling these trades. The middle office typically gets involved in the risk management and control aspects of trading and is staffed by personnel who are capable of independently valuing portfolios and analyzing risk positions.</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pic>
        <p:nvPicPr>
          <p:cNvPr id="248" name="Google Shape;248;p37"/>
          <p:cNvPicPr preferRelativeResize="0"/>
          <p:nvPr/>
        </p:nvPicPr>
        <p:blipFill>
          <a:blip r:embed="rId3">
            <a:alphaModFix/>
          </a:blip>
          <a:stretch>
            <a:fillRect/>
          </a:stretch>
        </p:blipFill>
        <p:spPr>
          <a:xfrm>
            <a:off x="5391150" y="2209801"/>
            <a:ext cx="3752850" cy="20573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i="0" lang="en-US" sz="3950" u="none" cap="none" strike="noStrike">
                <a:solidFill>
                  <a:schemeClr val="dk1"/>
                </a:solidFill>
                <a:latin typeface="Arial"/>
                <a:ea typeface="Arial"/>
                <a:cs typeface="Arial"/>
                <a:sym typeface="Arial"/>
              </a:rPr>
              <a:t>Role of the Back Office</a:t>
            </a:r>
            <a:br>
              <a:rPr b="1" i="0" lang="en-US" sz="3950" u="none" cap="none" strike="noStrike">
                <a:solidFill>
                  <a:schemeClr val="dk1"/>
                </a:solidFill>
                <a:latin typeface="Arial"/>
                <a:ea typeface="Arial"/>
                <a:cs typeface="Arial"/>
                <a:sym typeface="Arial"/>
              </a:rPr>
            </a:br>
            <a:endParaRPr b="0" i="0" sz="4400" u="none" cap="none" strike="noStrike">
              <a:solidFill>
                <a:schemeClr val="dk1"/>
              </a:solidFill>
              <a:latin typeface="Arial"/>
              <a:ea typeface="Arial"/>
              <a:cs typeface="Arial"/>
              <a:sym typeface="Arial"/>
            </a:endParaRPr>
          </a:p>
        </p:txBody>
      </p:sp>
      <p:sp>
        <p:nvSpPr>
          <p:cNvPr id="254" name="Google Shape;254;p38"/>
          <p:cNvSpPr txBox="1"/>
          <p:nvPr>
            <p:ph idx="1" type="body"/>
          </p:nvPr>
        </p:nvSpPr>
        <p:spPr>
          <a:xfrm>
            <a:off x="457200" y="1600200"/>
            <a:ext cx="8229600" cy="3429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1500" u="none" cap="none" strike="noStrike">
                <a:solidFill>
                  <a:schemeClr val="dk1"/>
                </a:solidFill>
                <a:latin typeface="Arial"/>
                <a:ea typeface="Arial"/>
                <a:cs typeface="Arial"/>
                <a:sym typeface="Arial"/>
              </a:rPr>
              <a:t>Once a trade has been executed by a front office trader and recorded within the relevant trading system, the details of the trade are fed through to the </a:t>
            </a:r>
            <a:r>
              <a:rPr b="1" i="0" lang="en-US" sz="1500" u="none" cap="none" strike="noStrike">
                <a:solidFill>
                  <a:schemeClr val="dk1"/>
                </a:solidFill>
                <a:latin typeface="Arial"/>
                <a:ea typeface="Arial"/>
                <a:cs typeface="Arial"/>
                <a:sym typeface="Arial"/>
              </a:rPr>
              <a:t>back office</a:t>
            </a:r>
            <a:r>
              <a:rPr b="0" i="0" lang="en-US" sz="1500" u="none" cap="none" strike="noStrike">
                <a:solidFill>
                  <a:schemeClr val="dk1"/>
                </a:solidFill>
                <a:latin typeface="Arial"/>
                <a:ea typeface="Arial"/>
                <a:cs typeface="Arial"/>
                <a:sym typeface="Arial"/>
              </a:rPr>
              <a:t> or </a:t>
            </a:r>
            <a:r>
              <a:rPr b="1" i="0" lang="en-US" sz="1500" u="none" cap="none" strike="noStrike">
                <a:solidFill>
                  <a:schemeClr val="dk1"/>
                </a:solidFill>
                <a:latin typeface="Arial"/>
                <a:ea typeface="Arial"/>
                <a:cs typeface="Arial"/>
                <a:sym typeface="Arial"/>
              </a:rPr>
              <a:t>operations</a:t>
            </a:r>
            <a:r>
              <a:rPr b="0" i="0" lang="en-US" sz="1500" u="none" cap="none" strike="noStrike">
                <a:solidFill>
                  <a:schemeClr val="dk1"/>
                </a:solidFill>
                <a:latin typeface="Arial"/>
                <a:ea typeface="Arial"/>
                <a:cs typeface="Arial"/>
                <a:sym typeface="Arial"/>
              </a:rPr>
              <a:t> area.</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500" u="none" cap="none" strike="noStrike">
                <a:solidFill>
                  <a:schemeClr val="dk1"/>
                </a:solidFill>
                <a:latin typeface="Arial"/>
                <a:ea typeface="Arial"/>
                <a:cs typeface="Arial"/>
                <a:sym typeface="Arial"/>
              </a:rPr>
              <a:t>The back office is the area of a bank that looks after most of the administrative side of any trades undertaken by the front office. Therefore, it is responsible for the accurate and timely settlement of all transactions in accordance with trade deadlines.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500" u="none" cap="none" strike="noStrike">
                <a:solidFill>
                  <a:schemeClr val="dk1"/>
                </a:solidFill>
                <a:latin typeface="Arial"/>
                <a:ea typeface="Arial"/>
                <a:cs typeface="Arial"/>
                <a:sym typeface="Arial"/>
              </a:rPr>
              <a:t>In performing its role, the operations area has a major responsibility to control operations risk, which is the risk of loss due to day-to-day operating errors and/or fraudulent activities. The back office should be the area where errors are detected and brought to the attention of dealers and management.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500" u="none" cap="none" strike="noStrike">
                <a:solidFill>
                  <a:schemeClr val="dk1"/>
                </a:solidFill>
                <a:latin typeface="Arial"/>
                <a:ea typeface="Arial"/>
                <a:cs typeface="Arial"/>
                <a:sym typeface="Arial"/>
              </a:rPr>
              <a:t>Some key responsibilities of back office employees include: </a:t>
            </a:r>
            <a:endParaRPr b="0" i="0" sz="32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350" u="none" cap="none" strike="noStrike">
                <a:solidFill>
                  <a:schemeClr val="dk1"/>
                </a:solidFill>
                <a:latin typeface="Arial"/>
                <a:ea typeface="Arial"/>
                <a:cs typeface="Arial"/>
                <a:sym typeface="Arial"/>
              </a:rPr>
              <a:t>capturing trade details in the settlement system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350" u="none" cap="none" strike="noStrike">
                <a:solidFill>
                  <a:schemeClr val="dk1"/>
                </a:solidFill>
                <a:latin typeface="Arial"/>
                <a:ea typeface="Arial"/>
                <a:cs typeface="Arial"/>
                <a:sym typeface="Arial"/>
              </a:rPr>
              <a:t>validating trade details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350" u="none" cap="none" strike="noStrike">
                <a:solidFill>
                  <a:schemeClr val="dk1"/>
                </a:solidFill>
                <a:latin typeface="Arial"/>
                <a:ea typeface="Arial"/>
                <a:cs typeface="Arial"/>
                <a:sym typeface="Arial"/>
              </a:rPr>
              <a:t>issuing settlement instructions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350" u="none" cap="none" strike="noStrike">
                <a:solidFill>
                  <a:schemeClr val="dk1"/>
                </a:solidFill>
                <a:latin typeface="Arial"/>
                <a:ea typeface="Arial"/>
                <a:cs typeface="Arial"/>
                <a:sym typeface="Arial"/>
              </a:rPr>
              <a:t>ensuring that the trades settle on the value date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350" u="none" cap="none" strike="noStrike">
                <a:solidFill>
                  <a:schemeClr val="dk1"/>
                </a:solidFill>
                <a:latin typeface="Arial"/>
                <a:ea typeface="Arial"/>
                <a:cs typeface="Arial"/>
                <a:sym typeface="Arial"/>
              </a:rPr>
              <a:t>making payments by electronic transfer mechanisms and ensuring timely delivery of securities </a:t>
            </a:r>
            <a:endParaRPr b="0" i="0" sz="28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pic>
        <p:nvPicPr>
          <p:cNvPr id="255" name="Google Shape;255;p38"/>
          <p:cNvPicPr preferRelativeResize="0"/>
          <p:nvPr/>
        </p:nvPicPr>
        <p:blipFill>
          <a:blip r:embed="rId3">
            <a:alphaModFix/>
          </a:blip>
          <a:stretch>
            <a:fillRect/>
          </a:stretch>
        </p:blipFill>
        <p:spPr>
          <a:xfrm>
            <a:off x="3352800" y="4819650"/>
            <a:ext cx="3105150" cy="2038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61" name="Google Shape;261;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			Key Settlement Concepts</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Settlement Instructions</a:t>
            </a:r>
            <a:endParaRPr b="0" i="0" sz="4400" u="none" cap="none" strike="noStrike">
              <a:solidFill>
                <a:schemeClr val="dk1"/>
              </a:solidFill>
              <a:latin typeface="Arial"/>
              <a:ea typeface="Arial"/>
              <a:cs typeface="Arial"/>
              <a:sym typeface="Arial"/>
            </a:endParaRPr>
          </a:p>
        </p:txBody>
      </p:sp>
      <p:pic>
        <p:nvPicPr>
          <p:cNvPr id="267" name="Google Shape;267;p40"/>
          <p:cNvPicPr preferRelativeResize="0"/>
          <p:nvPr/>
        </p:nvPicPr>
        <p:blipFill>
          <a:blip r:embed="rId3">
            <a:alphaModFix/>
          </a:blip>
          <a:stretch>
            <a:fillRect/>
          </a:stretch>
        </p:blipFill>
        <p:spPr>
          <a:xfrm>
            <a:off x="609600" y="1676400"/>
            <a:ext cx="8077200" cy="3124200"/>
          </a:xfrm>
          <a:prstGeom prst="rect">
            <a:avLst/>
          </a:prstGeom>
          <a:noFill/>
          <a:ln>
            <a:noFill/>
          </a:ln>
        </p:spPr>
      </p:pic>
      <p:sp>
        <p:nvSpPr>
          <p:cNvPr id="268" name="Google Shape;268;p40"/>
          <p:cNvSpPr txBox="1"/>
          <p:nvPr>
            <p:ph idx="1" type="body"/>
          </p:nvPr>
        </p:nvSpPr>
        <p:spPr>
          <a:xfrm>
            <a:off x="609600" y="1676400"/>
            <a:ext cx="8077200" cy="312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22250" lvl="0" marL="342900" rtl="0" algn="l">
              <a:spcBef>
                <a:spcPts val="64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Delivery versus Payment (DVP)</a:t>
            </a:r>
            <a:endParaRPr b="0" i="0" sz="4400" u="none" cap="none" strike="noStrike">
              <a:solidFill>
                <a:schemeClr val="dk1"/>
              </a:solidFill>
              <a:latin typeface="Arial"/>
              <a:ea typeface="Arial"/>
              <a:cs typeface="Arial"/>
              <a:sym typeface="Arial"/>
            </a:endParaRPr>
          </a:p>
        </p:txBody>
      </p:sp>
      <p:sp>
        <p:nvSpPr>
          <p:cNvPr id="274" name="Google Shape;274;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275" name="Google Shape;275;p41"/>
          <p:cNvPicPr preferRelativeResize="0"/>
          <p:nvPr/>
        </p:nvPicPr>
        <p:blipFill>
          <a:blip r:embed="rId3">
            <a:alphaModFix/>
          </a:blip>
          <a:stretch>
            <a:fillRect/>
          </a:stretch>
        </p:blipFill>
        <p:spPr>
          <a:xfrm>
            <a:off x="914400" y="1600200"/>
            <a:ext cx="7848600" cy="4571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97" name="Google Shape;9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8600" lvl="3" marL="1600200" marR="0" rtl="0" algn="l">
              <a:spcBef>
                <a:spcPts val="0"/>
              </a:spcBef>
              <a:spcAft>
                <a:spcPts val="0"/>
              </a:spcAft>
              <a:buClr>
                <a:schemeClr val="dk1"/>
              </a:buClr>
              <a:buFont typeface="Arial"/>
              <a:buNone/>
            </a:pPr>
            <a:r>
              <a:t/>
            </a:r>
            <a:endParaRPr b="0" i="0" sz="2000" u="none" cap="none" strike="noStrike">
              <a:solidFill>
                <a:schemeClr val="dk1"/>
              </a:solidFill>
              <a:latin typeface="Arial"/>
              <a:ea typeface="Arial"/>
              <a:cs typeface="Arial"/>
              <a:sym typeface="Arial"/>
            </a:endParaRPr>
          </a:p>
          <a:p>
            <a:pPr indent="-228600" lvl="3" marL="1600200" marR="0" rtl="0" algn="l">
              <a:spcBef>
                <a:spcPts val="0"/>
              </a:spcBef>
              <a:spcAft>
                <a:spcPts val="0"/>
              </a:spcAft>
              <a:buClr>
                <a:schemeClr val="dk1"/>
              </a:buClr>
              <a:buFont typeface="Arial"/>
              <a:buNone/>
            </a:pPr>
            <a:r>
              <a:t/>
            </a:r>
            <a:endParaRPr b="0" i="0" sz="2000" u="none" cap="none" strike="noStrike">
              <a:solidFill>
                <a:schemeClr val="dk1"/>
              </a:solidFill>
              <a:latin typeface="Arial"/>
              <a:ea typeface="Arial"/>
              <a:cs typeface="Arial"/>
              <a:sym typeface="Arial"/>
            </a:endParaRPr>
          </a:p>
          <a:p>
            <a:pPr indent="-228600" lvl="3" marL="1600200" marR="0" rtl="0" algn="l">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   Market Participants</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Free of Payment (FOP)</a:t>
            </a:r>
            <a:endParaRPr b="0" i="0" sz="4400" u="none" cap="none" strike="noStrike">
              <a:solidFill>
                <a:schemeClr val="dk1"/>
              </a:solidFill>
              <a:latin typeface="Arial"/>
              <a:ea typeface="Arial"/>
              <a:cs typeface="Arial"/>
              <a:sym typeface="Arial"/>
            </a:endParaRPr>
          </a:p>
        </p:txBody>
      </p:sp>
      <p:sp>
        <p:nvSpPr>
          <p:cNvPr id="281" name="Google Shape;281;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282" name="Google Shape;282;p42"/>
          <p:cNvPicPr preferRelativeResize="0"/>
          <p:nvPr/>
        </p:nvPicPr>
        <p:blipFill>
          <a:blip r:embed="rId3">
            <a:alphaModFix/>
          </a:blip>
          <a:stretch>
            <a:fillRect/>
          </a:stretch>
        </p:blipFill>
        <p:spPr>
          <a:xfrm>
            <a:off x="914400" y="1524000"/>
            <a:ext cx="7848600" cy="4572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Settlement Cycles</a:t>
            </a:r>
            <a:endParaRPr b="0" i="0" sz="4400" u="none" cap="none" strike="noStrike">
              <a:solidFill>
                <a:schemeClr val="dk1"/>
              </a:solidFill>
              <a:latin typeface="Arial"/>
              <a:ea typeface="Arial"/>
              <a:cs typeface="Arial"/>
              <a:sym typeface="Arial"/>
            </a:endParaRPr>
          </a:p>
        </p:txBody>
      </p:sp>
      <p:pic>
        <p:nvPicPr>
          <p:cNvPr id="288" name="Google Shape;288;p43"/>
          <p:cNvPicPr preferRelativeResize="0"/>
          <p:nvPr/>
        </p:nvPicPr>
        <p:blipFill>
          <a:blip r:embed="rId3">
            <a:alphaModFix/>
          </a:blip>
          <a:stretch>
            <a:fillRect/>
          </a:stretch>
        </p:blipFill>
        <p:spPr>
          <a:xfrm>
            <a:off x="914400" y="1524000"/>
            <a:ext cx="7772400" cy="1695450"/>
          </a:xfrm>
          <a:prstGeom prst="rect">
            <a:avLst/>
          </a:prstGeom>
          <a:noFill/>
          <a:ln>
            <a:noFill/>
          </a:ln>
        </p:spPr>
      </p:pic>
      <p:pic>
        <p:nvPicPr>
          <p:cNvPr id="289" name="Google Shape;289;p43"/>
          <p:cNvPicPr preferRelativeResize="0"/>
          <p:nvPr/>
        </p:nvPicPr>
        <p:blipFill>
          <a:blip r:embed="rId4">
            <a:alphaModFix/>
          </a:blip>
          <a:stretch>
            <a:fillRect/>
          </a:stretch>
        </p:blipFill>
        <p:spPr>
          <a:xfrm>
            <a:off x="914400" y="3429000"/>
            <a:ext cx="4019550" cy="1952625"/>
          </a:xfrm>
          <a:prstGeom prst="rect">
            <a:avLst/>
          </a:prstGeom>
          <a:noFill/>
          <a:ln>
            <a:noFill/>
          </a:ln>
        </p:spPr>
      </p:pic>
      <p:pic>
        <p:nvPicPr>
          <p:cNvPr id="290" name="Google Shape;290;p43"/>
          <p:cNvPicPr preferRelativeResize="0"/>
          <p:nvPr/>
        </p:nvPicPr>
        <p:blipFill>
          <a:blip r:embed="rId5">
            <a:alphaModFix/>
          </a:blip>
          <a:stretch>
            <a:fillRect/>
          </a:stretch>
        </p:blipFill>
        <p:spPr>
          <a:xfrm>
            <a:off x="914400" y="4876800"/>
            <a:ext cx="1628775" cy="1162050"/>
          </a:xfrm>
          <a:prstGeom prst="rect">
            <a:avLst/>
          </a:prstGeom>
          <a:noFill/>
          <a:ln>
            <a:noFill/>
          </a:ln>
        </p:spPr>
      </p:pic>
      <p:pic>
        <p:nvPicPr>
          <p:cNvPr id="291" name="Google Shape;291;p43"/>
          <p:cNvPicPr preferRelativeResize="0"/>
          <p:nvPr/>
        </p:nvPicPr>
        <p:blipFill>
          <a:blip r:embed="rId6">
            <a:alphaModFix/>
          </a:blip>
          <a:stretch>
            <a:fillRect/>
          </a:stretch>
        </p:blipFill>
        <p:spPr>
          <a:xfrm>
            <a:off x="2133600" y="3276600"/>
            <a:ext cx="1647825" cy="885825"/>
          </a:xfrm>
          <a:prstGeom prst="rect">
            <a:avLst/>
          </a:prstGeom>
          <a:noFill/>
          <a:ln>
            <a:noFill/>
          </a:ln>
        </p:spPr>
      </p:pic>
      <p:pic>
        <p:nvPicPr>
          <p:cNvPr id="292" name="Google Shape;292;p43"/>
          <p:cNvPicPr preferRelativeResize="0"/>
          <p:nvPr/>
        </p:nvPicPr>
        <p:blipFill>
          <a:blip r:embed="rId7">
            <a:alphaModFix/>
          </a:blip>
          <a:stretch>
            <a:fillRect/>
          </a:stretch>
        </p:blipFill>
        <p:spPr>
          <a:xfrm>
            <a:off x="4191000" y="4648200"/>
            <a:ext cx="1628775" cy="1133475"/>
          </a:xfrm>
          <a:prstGeom prst="rect">
            <a:avLst/>
          </a:prstGeom>
          <a:noFill/>
          <a:ln>
            <a:noFill/>
          </a:ln>
        </p:spPr>
      </p:pic>
      <p:sp>
        <p:nvSpPr>
          <p:cNvPr id="293" name="Google Shape;293;p43"/>
          <p:cNvSpPr txBox="1"/>
          <p:nvPr>
            <p:ph idx="1" type="body"/>
          </p:nvPr>
        </p:nvSpPr>
        <p:spPr>
          <a:xfrm>
            <a:off x="4191000" y="4648200"/>
            <a:ext cx="1628775" cy="1133475"/>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22250" lvl="0" marL="342900" rtl="0" algn="l">
              <a:spcBef>
                <a:spcPts val="64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Settlement Failure</a:t>
            </a:r>
            <a:endParaRPr b="0" i="0" sz="4400" u="none" cap="none" strike="noStrike">
              <a:solidFill>
                <a:schemeClr val="dk1"/>
              </a:solidFill>
              <a:latin typeface="Arial"/>
              <a:ea typeface="Arial"/>
              <a:cs typeface="Arial"/>
              <a:sym typeface="Arial"/>
            </a:endParaRPr>
          </a:p>
        </p:txBody>
      </p:sp>
      <p:sp>
        <p:nvSpPr>
          <p:cNvPr id="299" name="Google Shape;299;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i="0" lang="en-US" sz="4400" u="none" cap="none" strike="noStrike">
                <a:solidFill>
                  <a:schemeClr val="dk1"/>
                </a:solidFill>
                <a:latin typeface="Arial"/>
                <a:ea typeface="Arial"/>
                <a:cs typeface="Arial"/>
                <a:sym typeface="Arial"/>
              </a:rPr>
              <a:t>Settlement Instruction Deadlines </a:t>
            </a:r>
            <a:endParaRPr b="0" i="0" sz="4400" u="none" cap="none" strike="noStrike">
              <a:solidFill>
                <a:schemeClr val="dk1"/>
              </a:solidFill>
              <a:latin typeface="Arial"/>
              <a:ea typeface="Arial"/>
              <a:cs typeface="Arial"/>
              <a:sym typeface="Arial"/>
            </a:endParaRPr>
          </a:p>
        </p:txBody>
      </p:sp>
      <p:sp>
        <p:nvSpPr>
          <p:cNvPr id="305" name="Google Shape;305;p45"/>
          <p:cNvSpPr txBox="1"/>
          <p:nvPr>
            <p:ph idx="1" type="body"/>
          </p:nvPr>
        </p:nvSpPr>
        <p:spPr>
          <a:xfrm>
            <a:off x="457200" y="1600200"/>
            <a:ext cx="60198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250" u="none" cap="none" strike="noStrike">
                <a:solidFill>
                  <a:schemeClr val="dk1"/>
                </a:solidFill>
                <a:latin typeface="Arial"/>
                <a:ea typeface="Arial"/>
                <a:cs typeface="Arial"/>
                <a:sym typeface="Arial"/>
              </a:rPr>
              <a:t>It is the function of the operations area of a bank to effect accurate settlement of transactions in a timely manner. To prevent settlement failures and potential interest claims, this must be in accordance with trade deadlines.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250" u="none" cap="none" strike="noStrike">
                <a:solidFill>
                  <a:schemeClr val="dk1"/>
                </a:solidFill>
                <a:latin typeface="Arial"/>
                <a:ea typeface="Arial"/>
                <a:cs typeface="Arial"/>
                <a:sym typeface="Arial"/>
              </a:rPr>
              <a:t>Specific securities transactions adhere to different settlement cycles and deadlines for receipt of settlement instructions. Deadlines are set by the custodian, based on the cut-off times of the various clearing entities and depositories. The operations area of a bank is responsible for advising clients of the deadlines applicable to a transaction. Deadlines depend on the value date of a transaction but may also be affected by the method of transmitting settlement instructions.</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pic>
        <p:nvPicPr>
          <p:cNvPr id="306" name="Google Shape;306;p45"/>
          <p:cNvPicPr preferRelativeResize="0"/>
          <p:nvPr/>
        </p:nvPicPr>
        <p:blipFill>
          <a:blip r:embed="rId3">
            <a:alphaModFix/>
          </a:blip>
          <a:stretch>
            <a:fillRect/>
          </a:stretch>
        </p:blipFill>
        <p:spPr>
          <a:xfrm>
            <a:off x="6400800" y="2133600"/>
            <a:ext cx="2305050" cy="2286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i="0" lang="en-US" sz="3950" u="none" cap="none" strike="noStrike">
                <a:solidFill>
                  <a:schemeClr val="dk1"/>
                </a:solidFill>
                <a:latin typeface="Arial"/>
                <a:ea typeface="Arial"/>
                <a:cs typeface="Arial"/>
                <a:sym typeface="Arial"/>
              </a:rPr>
              <a:t>Settlement Instruction Deadlines – Examples </a:t>
            </a:r>
            <a:endParaRPr b="0" i="0" sz="4400" u="none" cap="none" strike="noStrike">
              <a:solidFill>
                <a:schemeClr val="dk1"/>
              </a:solidFill>
              <a:latin typeface="Arial"/>
              <a:ea typeface="Arial"/>
              <a:cs typeface="Arial"/>
              <a:sym typeface="Arial"/>
            </a:endParaRPr>
          </a:p>
        </p:txBody>
      </p:sp>
      <p:sp>
        <p:nvSpPr>
          <p:cNvPr id="312" name="Google Shape;312;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Settlement of exchange-traded securities occurs on a T + 2 basis in Hong Kong. Therefore, a custodian in Hong Kong might impose a deadline of (say) 8 a.m. (Hong Kong time) on the value date for receipt of a settlement transaction – provided the instruction is transmitted in electronic format (such as SWIFT). However, if a bank in New York buys shares in a Hong Kong company, then the bank will need to issue the settlement instruction by close of business on a T + 1 basis (New York time) due to the time difference between New York and Hong Kong (New York is 13 hours behind).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Non-electronic transmission methods that require manual authentication are likely to have earlier deadlines. For example, tested telex requires the test key to be checked and the transfer of data from one system to another by a process of re-keying. Such a process is likely to increase the risk of error and delay.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Settlement instruction deadlines are set to maximize the chances of a trade settling on the value date. Custodians may still accept late instructions but such trades cannot be processed on the value date. To prevent such situations from occurring, settlement instructions should be transmitted as soon as possible following trade execution.</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i="0" lang="en-US" sz="4400" u="none" cap="none" strike="noStrike">
                <a:solidFill>
                  <a:schemeClr val="dk1"/>
                </a:solidFill>
                <a:latin typeface="Arial"/>
                <a:ea typeface="Arial"/>
                <a:cs typeface="Arial"/>
                <a:sym typeface="Arial"/>
              </a:rPr>
              <a:t>Standard Settlement Instructions </a:t>
            </a:r>
            <a:endParaRPr b="0" i="0" sz="4400" u="none" cap="none" strike="noStrike">
              <a:solidFill>
                <a:schemeClr val="dk1"/>
              </a:solidFill>
              <a:latin typeface="Arial"/>
              <a:ea typeface="Arial"/>
              <a:cs typeface="Arial"/>
              <a:sym typeface="Arial"/>
            </a:endParaRPr>
          </a:p>
        </p:txBody>
      </p:sp>
      <p:sp>
        <p:nvSpPr>
          <p:cNvPr id="318" name="Google Shape;318;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Standard settlement instructions (SSIs) are stable, long-term settlement instructions for a particular counterparty that are not subject to change on a trade-by-trade basis. With an SSI in place, there is no need for counterparties to advise one another on a trade-by-trade basis of the account number to which the transfer of securities/cash is to be effected.</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Settlement instructions (SIs), on the other hand, are instructions that are subject to change on a trade-by-trade basis.</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Where possible, SSIs should be exchanged between counterparties as a matter of best practice, particularly where there is no existing trading relationship (new client). Not only do they reduce the risks of settlement failure and fraud, but they also reduce trade processing costs and help to facilitate STP (straight through processing).</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Ideally, SSIs should be communicated through authenticated or secure media, such as SWIFT. Any SSIs received through unauthenticated or insecure media, such as fax or e-mail, should be subject to a telephone call-back to verify the legitimacy of the instructions.</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i="0" lang="en-US" sz="3950" u="none" cap="none" strike="noStrike">
                <a:solidFill>
                  <a:schemeClr val="dk1"/>
                </a:solidFill>
                <a:latin typeface="Arial"/>
                <a:ea typeface="Arial"/>
                <a:cs typeface="Arial"/>
                <a:sym typeface="Arial"/>
              </a:rPr>
              <a:t>Straight Through Processing (STP)</a:t>
            </a:r>
            <a:br>
              <a:rPr b="1" i="0" lang="en-US" sz="3950" u="none" cap="none" strike="noStrike">
                <a:solidFill>
                  <a:schemeClr val="dk1"/>
                </a:solidFill>
                <a:latin typeface="Arial"/>
                <a:ea typeface="Arial"/>
                <a:cs typeface="Arial"/>
                <a:sym typeface="Arial"/>
              </a:rPr>
            </a:br>
            <a:endParaRPr b="0" i="0" sz="4400" u="none" cap="none" strike="noStrike">
              <a:solidFill>
                <a:schemeClr val="dk1"/>
              </a:solidFill>
              <a:latin typeface="Arial"/>
              <a:ea typeface="Arial"/>
              <a:cs typeface="Arial"/>
              <a:sym typeface="Arial"/>
            </a:endParaRPr>
          </a:p>
        </p:txBody>
      </p:sp>
      <p:sp>
        <p:nvSpPr>
          <p:cNvPr id="324" name="Google Shape;324;p48"/>
          <p:cNvSpPr txBox="1"/>
          <p:nvPr>
            <p:ph idx="1" type="body"/>
          </p:nvPr>
        </p:nvSpPr>
        <p:spPr>
          <a:xfrm>
            <a:off x="457200" y="1600200"/>
            <a:ext cx="57912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1500" u="none" cap="none" strike="noStrike">
                <a:solidFill>
                  <a:schemeClr val="dk1"/>
                </a:solidFill>
                <a:latin typeface="Arial"/>
                <a:ea typeface="Arial"/>
                <a:cs typeface="Arial"/>
                <a:sym typeface="Arial"/>
              </a:rPr>
              <a:t>STP is the term used in the securities industry to describe the objective of end-to-end automation of the pre-trade to post-trade settlement process. It involves the processing of information from the trade execution stage to the trade settlement stage without the need for re-keying or re-entering the same details into another system in order to complete the process.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500" u="none" cap="none" strike="noStrike">
                <a:solidFill>
                  <a:schemeClr val="dk1"/>
                </a:solidFill>
                <a:latin typeface="Arial"/>
                <a:ea typeface="Arial"/>
                <a:cs typeface="Arial"/>
                <a:sym typeface="Arial"/>
              </a:rPr>
              <a:t>Historically, there has been little connectivity between the various systems within many banks. As a result, significant manual intervention has been required to input the trade details at various junctures in the trade lifecycle. STP introduces the prospect that the details of individual trades are inputted only once following trade execution, with the system then managing the clearing/settlement process in a fully automated manner.</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500" u="none" cap="none" strike="noStrike">
                <a:solidFill>
                  <a:schemeClr val="dk1"/>
                </a:solidFill>
                <a:latin typeface="Arial"/>
                <a:ea typeface="Arial"/>
                <a:cs typeface="Arial"/>
                <a:sym typeface="Arial"/>
              </a:rPr>
              <a:t>The process of implementing STP is still evolving. Institutions that embrace it are likely to see significant gains in operational efficiencies, while the securities industry as a whole will benefit from the faster, more efficient handling of trades than had previously been possible.</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pic>
        <p:nvPicPr>
          <p:cNvPr id="325" name="Google Shape;325;p48"/>
          <p:cNvPicPr preferRelativeResize="0"/>
          <p:nvPr/>
        </p:nvPicPr>
        <p:blipFill>
          <a:blip r:embed="rId3">
            <a:alphaModFix/>
          </a:blip>
          <a:stretch>
            <a:fillRect/>
          </a:stretch>
        </p:blipFill>
        <p:spPr>
          <a:xfrm>
            <a:off x="6172200" y="1600200"/>
            <a:ext cx="2371725" cy="3657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STP - Benefits</a:t>
            </a:r>
            <a:endParaRPr b="0" i="0" sz="4400" u="none" cap="none" strike="noStrike">
              <a:solidFill>
                <a:schemeClr val="dk1"/>
              </a:solidFill>
              <a:latin typeface="Arial"/>
              <a:ea typeface="Arial"/>
              <a:cs typeface="Arial"/>
              <a:sym typeface="Arial"/>
            </a:endParaRPr>
          </a:p>
        </p:txBody>
      </p:sp>
      <p:sp>
        <p:nvSpPr>
          <p:cNvPr id="331" name="Google Shape;331;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332" name="Google Shape;332;p49"/>
          <p:cNvPicPr preferRelativeResize="0"/>
          <p:nvPr/>
        </p:nvPicPr>
        <p:blipFill>
          <a:blip r:embed="rId3">
            <a:alphaModFix/>
          </a:blip>
          <a:stretch>
            <a:fillRect/>
          </a:stretch>
        </p:blipFill>
        <p:spPr>
          <a:xfrm>
            <a:off x="914400" y="1600200"/>
            <a:ext cx="7772400" cy="828675"/>
          </a:xfrm>
          <a:prstGeom prst="rect">
            <a:avLst/>
          </a:prstGeom>
          <a:noFill/>
          <a:ln>
            <a:noFill/>
          </a:ln>
        </p:spPr>
      </p:pic>
      <p:pic>
        <p:nvPicPr>
          <p:cNvPr id="333" name="Google Shape;333;p49"/>
          <p:cNvPicPr preferRelativeResize="0"/>
          <p:nvPr/>
        </p:nvPicPr>
        <p:blipFill>
          <a:blip r:embed="rId4">
            <a:alphaModFix/>
          </a:blip>
          <a:stretch>
            <a:fillRect/>
          </a:stretch>
        </p:blipFill>
        <p:spPr>
          <a:xfrm>
            <a:off x="914400" y="2514600"/>
            <a:ext cx="5762625" cy="31337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pic>
        <p:nvPicPr>
          <p:cNvPr id="339" name="Google Shape;339;p50"/>
          <p:cNvPicPr preferRelativeResize="0"/>
          <p:nvPr/>
        </p:nvPicPr>
        <p:blipFill>
          <a:blip r:embed="rId3">
            <a:alphaModFix/>
          </a:blip>
          <a:stretch>
            <a:fillRect/>
          </a:stretch>
        </p:blipFill>
        <p:spPr>
          <a:xfrm>
            <a:off x="762000" y="1676400"/>
            <a:ext cx="7620000" cy="3962400"/>
          </a:xfrm>
          <a:prstGeom prst="rect">
            <a:avLst/>
          </a:prstGeom>
          <a:noFill/>
          <a:ln>
            <a:noFill/>
          </a:ln>
        </p:spPr>
      </p:pic>
      <p:sp>
        <p:nvSpPr>
          <p:cNvPr id="340" name="Google Shape;340;p50"/>
          <p:cNvSpPr txBox="1"/>
          <p:nvPr>
            <p:ph idx="1" type="body"/>
          </p:nvPr>
        </p:nvSpPr>
        <p:spPr>
          <a:xfrm>
            <a:off x="762000" y="1676400"/>
            <a:ext cx="7620000" cy="3962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22250" lvl="0" marL="342900" rtl="0" algn="l">
              <a:spcBef>
                <a:spcPts val="64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Static Data in STP</a:t>
            </a:r>
            <a:endParaRPr b="0" i="0" sz="4400" u="none" cap="none" strike="noStrike">
              <a:solidFill>
                <a:schemeClr val="dk1"/>
              </a:solidFill>
              <a:latin typeface="Arial"/>
              <a:ea typeface="Arial"/>
              <a:cs typeface="Arial"/>
              <a:sym typeface="Arial"/>
            </a:endParaRPr>
          </a:p>
        </p:txBody>
      </p:sp>
      <p:sp>
        <p:nvSpPr>
          <p:cNvPr id="346" name="Google Shape;346;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The use of static (or standing) data is an important element in the move towards STP. This refers to additional or background data that is needed in order to process a trade, but is not directly related to the trade.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For example, in relation to counterparties, static data would include the counterparty’s full name, internal short name, location, contact details (telephone, e-mail), reference number, custodian names, and locations. In relation to securities, static data would include the security type (bond, equity, and so on), the ISIN (International Securities Identification Number) code, the default settlement cycle (T + 3, T + 2, and so on) and the settlement currency (GBP, USD, EUR, and so on).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Banks hold massive amounts of static data within their databases. The challenge for banks is initially to gather the data and store it, and then to utilize and update it appropriately. Despite the use of the term ‘static’, the data does change periodically, for example, if the settlement cycle in a particular market shortens.</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i="0" lang="en-US" sz="3950" u="none" cap="none" strike="noStrike">
                <a:solidFill>
                  <a:schemeClr val="dk1"/>
                </a:solidFill>
                <a:latin typeface="Arial"/>
                <a:ea typeface="Arial"/>
                <a:cs typeface="Arial"/>
                <a:sym typeface="Arial"/>
              </a:rPr>
              <a:t>Securities Market – Key Participants </a:t>
            </a:r>
            <a:endParaRPr b="0" i="0" sz="4400" u="none" cap="none" strike="noStrike">
              <a:solidFill>
                <a:schemeClr val="dk1"/>
              </a:solidFill>
              <a:latin typeface="Arial"/>
              <a:ea typeface="Arial"/>
              <a:cs typeface="Arial"/>
              <a:sym typeface="Arial"/>
            </a:endParaRPr>
          </a:p>
        </p:txBody>
      </p:sp>
      <p:sp>
        <p:nvSpPr>
          <p:cNvPr id="103" name="Google Shape;10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Font typeface="Arial"/>
              <a:buNone/>
            </a:pPr>
            <a:r>
              <a:rPr b="0" i="0" lang="en-US" sz="2950" u="none" cap="none" strike="noStrike">
                <a:solidFill>
                  <a:schemeClr val="dk1"/>
                </a:solidFill>
                <a:latin typeface="Arial"/>
                <a:ea typeface="Arial"/>
                <a:cs typeface="Arial"/>
                <a:sym typeface="Arial"/>
              </a:rPr>
              <a:t>The key participants in the securities markets are as follows:</a:t>
            </a:r>
            <a:endParaRPr b="0" i="0" sz="3200" u="none" cap="none" strike="noStrike">
              <a:solidFill>
                <a:schemeClr val="dk1"/>
              </a:solidFill>
              <a:latin typeface="Arial"/>
              <a:ea typeface="Arial"/>
              <a:cs typeface="Arial"/>
              <a:sym typeface="Arial"/>
            </a:endParaRPr>
          </a:p>
          <a:p>
            <a:pPr indent="-285750" lvl="1" marL="742950" marR="0" rtl="0" algn="l">
              <a:spcBef>
                <a:spcPts val="56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Investors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Agents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Banks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Broker/dealers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Exchanges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Regulators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Clearing houses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Custodians </a:t>
            </a:r>
            <a:endParaRPr b="0" i="0" sz="28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ctr">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ctr">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ctr">
              <a:spcBef>
                <a:spcPts val="64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Thank You</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Investors</a:t>
            </a:r>
            <a:endParaRPr b="0" i="0" sz="4400" u="none" cap="none" strike="noStrike">
              <a:solidFill>
                <a:schemeClr val="dk1"/>
              </a:solidFill>
              <a:latin typeface="Arial"/>
              <a:ea typeface="Arial"/>
              <a:cs typeface="Arial"/>
              <a:sym typeface="Arial"/>
            </a:endParaRPr>
          </a:p>
        </p:txBody>
      </p:sp>
      <p:sp>
        <p:nvSpPr>
          <p:cNvPr id="109" name="Google Shape;10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110" name="Google Shape;110;p17"/>
          <p:cNvPicPr preferRelativeResize="0"/>
          <p:nvPr/>
        </p:nvPicPr>
        <p:blipFill>
          <a:blip r:embed="rId3">
            <a:alphaModFix/>
          </a:blip>
          <a:stretch>
            <a:fillRect/>
          </a:stretch>
        </p:blipFill>
        <p:spPr>
          <a:xfrm>
            <a:off x="609600" y="1600200"/>
            <a:ext cx="8001000" cy="449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116" name="Google Shape;116;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117" name="Google Shape;117;p18"/>
          <p:cNvPicPr preferRelativeResize="0"/>
          <p:nvPr/>
        </p:nvPicPr>
        <p:blipFill>
          <a:blip r:embed="rId3">
            <a:alphaModFix/>
          </a:blip>
          <a:stretch>
            <a:fillRect/>
          </a:stretch>
        </p:blipFill>
        <p:spPr>
          <a:xfrm>
            <a:off x="762000" y="1600200"/>
            <a:ext cx="7848600" cy="449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Agents</a:t>
            </a:r>
            <a:endParaRPr b="0" i="0" sz="4400" u="none" cap="none" strike="noStrike">
              <a:solidFill>
                <a:schemeClr val="dk1"/>
              </a:solidFill>
              <a:latin typeface="Arial"/>
              <a:ea typeface="Arial"/>
              <a:cs typeface="Arial"/>
              <a:sym typeface="Arial"/>
            </a:endParaRPr>
          </a:p>
        </p:txBody>
      </p:sp>
      <p:sp>
        <p:nvSpPr>
          <p:cNvPr id="123" name="Google Shape;123;p19"/>
          <p:cNvSpPr txBox="1"/>
          <p:nvPr>
            <p:ph idx="1" type="body"/>
          </p:nvPr>
        </p:nvSpPr>
        <p:spPr>
          <a:xfrm>
            <a:off x="457200" y="1600200"/>
            <a:ext cx="8153400" cy="2743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Agents act as brokers/intermediaries by buying and selling securities on behalf of their clients. As explained earlier, agents can act in various capacities. Agents make money by charging a commission for executing a client order. They are not permitted to charge a mark-up on prices quoted by third parties, such as market makers and traders, in the market. Commission charges may vary depending on the client. For instance, lower charges may be applied to institutional trades, as the average size of such trades is generally much larger than that of retail investor trades. Agents may also provide custodial services to their clients for a fee.</a:t>
            </a:r>
            <a:endParaRPr b="0" i="0" sz="3200" u="none" cap="none" strike="noStrike">
              <a:solidFill>
                <a:schemeClr val="dk1"/>
              </a:solidFill>
              <a:latin typeface="Arial"/>
              <a:ea typeface="Arial"/>
              <a:cs typeface="Arial"/>
              <a:sym typeface="Arial"/>
            </a:endParaRPr>
          </a:p>
        </p:txBody>
      </p:sp>
      <p:pic>
        <p:nvPicPr>
          <p:cNvPr id="124" name="Google Shape;124;p19"/>
          <p:cNvPicPr preferRelativeResize="0"/>
          <p:nvPr/>
        </p:nvPicPr>
        <p:blipFill>
          <a:blip r:embed="rId3">
            <a:alphaModFix/>
          </a:blip>
          <a:stretch>
            <a:fillRect/>
          </a:stretch>
        </p:blipFill>
        <p:spPr>
          <a:xfrm>
            <a:off x="3048000" y="3962400"/>
            <a:ext cx="2809875" cy="21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Banks</a:t>
            </a:r>
            <a:endParaRPr b="0" i="0" sz="4400" u="none" cap="none" strike="noStrike">
              <a:solidFill>
                <a:schemeClr val="dk1"/>
              </a:solidFill>
              <a:latin typeface="Arial"/>
              <a:ea typeface="Arial"/>
              <a:cs typeface="Arial"/>
              <a:sym typeface="Arial"/>
            </a:endParaRPr>
          </a:p>
        </p:txBody>
      </p:sp>
      <p:sp>
        <p:nvSpPr>
          <p:cNvPr id="130" name="Google Shape;130;p20"/>
          <p:cNvSpPr txBox="1"/>
          <p:nvPr>
            <p:ph idx="1" type="body"/>
          </p:nvPr>
        </p:nvSpPr>
        <p:spPr>
          <a:xfrm>
            <a:off x="457200" y="1600201"/>
            <a:ext cx="5638800" cy="3733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1500" u="none" cap="none" strike="noStrike">
                <a:solidFill>
                  <a:schemeClr val="dk1"/>
                </a:solidFill>
                <a:latin typeface="Arial"/>
                <a:ea typeface="Arial"/>
                <a:cs typeface="Arial"/>
                <a:sym typeface="Arial"/>
              </a:rPr>
              <a:t>Banks are market makers/traders who operate in the market by buying securities from, or selling securities to investors, agents, or other banks. Banks make profits from the bid-offer spread – the difference between the purchase price of a security and the sale price of the same security.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500" u="none" cap="none" strike="noStrike">
                <a:solidFill>
                  <a:schemeClr val="dk1"/>
                </a:solidFill>
                <a:latin typeface="Arial"/>
                <a:ea typeface="Arial"/>
                <a:cs typeface="Arial"/>
                <a:sym typeface="Arial"/>
              </a:rPr>
              <a:t>The key difference between market makers and traders is that market makers publicize the securities prices at which they are willing to trade, while traders may be representing clients' orders and negotiating terms with market makers or trading for their own account and risk. Traders may decide to trade only in certain securities, or not to trade at the price at which a potential counterparty is willing to trade.</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500" u="none" cap="none" strike="noStrike">
                <a:solidFill>
                  <a:schemeClr val="dk1"/>
                </a:solidFill>
                <a:latin typeface="Arial"/>
                <a:ea typeface="Arial"/>
                <a:cs typeface="Arial"/>
                <a:sym typeface="Arial"/>
              </a:rPr>
              <a:t>It is worth noting that in some countries banks perform the functions of custodians, advisors, market makers, and trade execution, whereas in other countries banks only perform the role of custodians and advisors. For simplicity, we will use the term 'banks' to denote both banks and broker/dealers unless otherwise specified.</a:t>
            </a:r>
            <a:endParaRPr b="0" i="0" sz="32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p:txBody>
      </p:sp>
      <p:pic>
        <p:nvPicPr>
          <p:cNvPr id="131" name="Google Shape;131;p20"/>
          <p:cNvPicPr preferRelativeResize="0"/>
          <p:nvPr/>
        </p:nvPicPr>
        <p:blipFill>
          <a:blip r:embed="rId3">
            <a:alphaModFix/>
          </a:blip>
          <a:stretch>
            <a:fillRect/>
          </a:stretch>
        </p:blipFill>
        <p:spPr>
          <a:xfrm>
            <a:off x="6172200" y="2057400"/>
            <a:ext cx="2266950" cy="224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Brokers/Dealers</a:t>
            </a:r>
            <a:endParaRPr b="0" i="0" sz="4400" u="none" cap="none" strike="noStrike">
              <a:solidFill>
                <a:schemeClr val="dk1"/>
              </a:solidFill>
              <a:latin typeface="Arial"/>
              <a:ea typeface="Arial"/>
              <a:cs typeface="Arial"/>
              <a:sym typeface="Arial"/>
            </a:endParaRPr>
          </a:p>
        </p:txBody>
      </p:sp>
      <p:sp>
        <p:nvSpPr>
          <p:cNvPr id="137" name="Google Shape;137;p21"/>
          <p:cNvSpPr txBox="1"/>
          <p:nvPr>
            <p:ph idx="1" type="body"/>
          </p:nvPr>
        </p:nvSpPr>
        <p:spPr>
          <a:xfrm>
            <a:off x="457200" y="1600201"/>
            <a:ext cx="8229600" cy="213359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700" u="none" cap="none" strike="noStrike">
                <a:solidFill>
                  <a:schemeClr val="dk1"/>
                </a:solidFill>
                <a:latin typeface="Arial"/>
                <a:ea typeface="Arial"/>
                <a:cs typeface="Arial"/>
                <a:sym typeface="Arial"/>
              </a:rPr>
              <a:t>A broker/dealer firm operates in a dual capacity in the securities marketplace. It acts as a broker (agent) advising and representing clients in the market. The broker/dealer also acts as a principal, making markets, trading against its own clients and other market participants, as well as trading for its own account.</a:t>
            </a:r>
            <a:endParaRPr b="0" i="0" sz="3200" u="none" cap="none" strike="noStrike">
              <a:solidFill>
                <a:schemeClr val="dk1"/>
              </a:solidFill>
              <a:latin typeface="Arial"/>
              <a:ea typeface="Arial"/>
              <a:cs typeface="Arial"/>
              <a:sym typeface="Arial"/>
            </a:endParaRPr>
          </a:p>
        </p:txBody>
      </p:sp>
      <p:pic>
        <p:nvPicPr>
          <p:cNvPr id="138" name="Google Shape;138;p21"/>
          <p:cNvPicPr preferRelativeResize="0"/>
          <p:nvPr/>
        </p:nvPicPr>
        <p:blipFill>
          <a:blip r:embed="rId3">
            <a:alphaModFix/>
          </a:blip>
          <a:stretch>
            <a:fillRect/>
          </a:stretch>
        </p:blipFill>
        <p:spPr>
          <a:xfrm>
            <a:off x="2971800" y="3886200"/>
            <a:ext cx="2800350" cy="213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