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2C39E4E-A391-4157-8FEC-A4A022D53F1C}">
  <a:tblStyle styleId="{E2C39E4E-A391-4157-8FEC-A4A022D53F1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r">
              <a:spcBef>
                <a:spcPts val="0"/>
              </a:spcBef>
              <a:spcAft>
                <a:spcPts val="0"/>
              </a:spcAft>
              <a:buSzPts val="1400"/>
              <a:buChar char="●"/>
              <a:defRPr b="0" i="0" sz="1200" u="none" cap="none" strike="noStrike"/>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91425" lIns="91425" spcFirstLastPara="1" rIns="91425" wrap="square" tIns="91425">
            <a:noAutofit/>
          </a:bodyPr>
          <a:lstStyle/>
          <a:p>
            <a:pPr indent="-88900" lvl="0" marL="0" marR="0" rtl="0" algn="r">
              <a:spcBef>
                <a:spcPts val="0"/>
              </a:spcBef>
              <a:spcAft>
                <a:spcPts val="0"/>
              </a:spcAft>
              <a:buSzPts val="1400"/>
              <a:buChar char="●"/>
            </a:pPr>
            <a:r>
              <a:t/>
            </a:r>
            <a:endParaRPr b="0" i="0" sz="1200" u="none" cap="none" strike="noStrike"/>
          </a:p>
          <a:p>
            <a:pPr indent="-88900" lvl="1" marL="0" marR="0" rtl="0" algn="l">
              <a:spcBef>
                <a:spcPts val="0"/>
              </a:spcBef>
              <a:spcAft>
                <a:spcPts val="0"/>
              </a:spcAft>
              <a:buSzPts val="1400"/>
              <a:buChar char="○"/>
            </a:pPr>
            <a:r>
              <a:t/>
            </a:r>
            <a:endParaRPr/>
          </a:p>
          <a:p>
            <a:pPr indent="-88900" lvl="2" marL="0" marR="0" rtl="0" algn="l">
              <a:spcBef>
                <a:spcPts val="0"/>
              </a:spcBef>
              <a:spcAft>
                <a:spcPts val="0"/>
              </a:spcAft>
              <a:buSzPts val="1400"/>
              <a:buChar char="■"/>
            </a:pPr>
            <a:r>
              <a:t/>
            </a:r>
            <a:endParaRPr/>
          </a:p>
          <a:p>
            <a:pPr indent="-88900" lvl="3" marL="0" marR="0" rtl="0" algn="l">
              <a:spcBef>
                <a:spcPts val="0"/>
              </a:spcBef>
              <a:spcAft>
                <a:spcPts val="0"/>
              </a:spcAft>
              <a:buSzPts val="1400"/>
              <a:buChar char="●"/>
            </a:pPr>
            <a:r>
              <a:t/>
            </a:r>
            <a:endParaRPr/>
          </a:p>
          <a:p>
            <a:pPr indent="-88900" lvl="4" marL="0" marR="0" rtl="0" algn="l">
              <a:spcBef>
                <a:spcPts val="0"/>
              </a:spcBef>
              <a:spcAft>
                <a:spcPts val="0"/>
              </a:spcAft>
              <a:buSzPts val="1400"/>
              <a:buChar char="○"/>
            </a:pPr>
            <a:r>
              <a:t/>
            </a:r>
            <a:endParaRPr/>
          </a:p>
          <a:p>
            <a:pPr indent="-88900" lvl="5" marL="0" marR="0" rtl="0" algn="l">
              <a:spcBef>
                <a:spcPts val="0"/>
              </a:spcBef>
              <a:spcAft>
                <a:spcPts val="0"/>
              </a:spcAft>
              <a:buSzPts val="1400"/>
              <a:buChar char="■"/>
            </a:pPr>
            <a:r>
              <a:t/>
            </a:r>
            <a:endParaRPr/>
          </a:p>
          <a:p>
            <a:pPr indent="-88900" lvl="6" marL="0" marR="0" rtl="0" algn="l">
              <a:spcBef>
                <a:spcPts val="0"/>
              </a:spcBef>
              <a:spcAft>
                <a:spcPts val="0"/>
              </a:spcAft>
              <a:buSzPts val="1400"/>
              <a:buChar char="●"/>
            </a:pPr>
            <a:r>
              <a:t/>
            </a:r>
            <a:endParaRPr/>
          </a:p>
          <a:p>
            <a:pPr indent="-88900" lvl="7" marL="0" marR="0" rtl="0" algn="l">
              <a:spcBef>
                <a:spcPts val="0"/>
              </a:spcBef>
              <a:spcAft>
                <a:spcPts val="0"/>
              </a:spcAft>
              <a:buSzPts val="1400"/>
              <a:buChar char="○"/>
            </a:pPr>
            <a:r>
              <a:t/>
            </a:r>
            <a:endParaRPr/>
          </a:p>
          <a:p>
            <a:pPr indent="-88900" lvl="8" marL="0" marR="0" rtl="0" algn="l">
              <a:spcBef>
                <a:spcPts val="0"/>
              </a:spcBef>
              <a:spcAft>
                <a:spcPts val="0"/>
              </a:spcAft>
              <a:buSzPts val="1400"/>
              <a:buChar char="■"/>
            </a:pPr>
            <a:r>
              <a:t/>
            </a:r>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Market_liquidity"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4: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24: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25: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6: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27: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28: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9: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30: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31: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3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33: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5: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34: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35: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36: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37: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6: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7: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8: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9: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20: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21: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800" u="none" cap="none" strike="noStrike"/>
              <a:t>Liquidity is a crucial aspect of securities that are traded in secondary markets. Liquidity refers to the ease with which a security can be sold without a loss of value. Securities with an active secondary market mean that there are many buyers and sellers at a given point in time. Investors benefit from </a:t>
            </a:r>
            <a:r>
              <a:rPr b="0" i="0" lang="en-US" sz="1800" u="sng" cap="none" strike="noStrike">
                <a:solidFill>
                  <a:schemeClr val="hlink"/>
                </a:solidFill>
                <a:hlinkClick r:id="rId2"/>
              </a:rPr>
              <a:t>liquid securities</a:t>
            </a:r>
            <a:r>
              <a:rPr b="0" i="0" lang="en-US" sz="1800" u="none" cap="none" strike="noStrike"/>
              <a:t> because they can sell their assets whenever they want; an illiquid security may force the seller to get rid of their asset at a large discount.</a:t>
            </a:r>
            <a:endParaRPr/>
          </a:p>
        </p:txBody>
      </p:sp>
      <p:sp>
        <p:nvSpPr>
          <p:cNvPr id="134" name="Google Shape;134;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lang="en-US"/>
              <a:t> </a:t>
            </a:r>
            <a:endParaRPr b="0" i="0" sz="12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Arial"/>
              <a:buNone/>
              <a:defRPr b="0" i="0" sz="4400" u="none" cap="none" strike="noStrike">
                <a:solidFill>
                  <a:schemeClr val="dk1"/>
                </a:solidFill>
                <a:latin typeface="Arial"/>
                <a:ea typeface="Arial"/>
                <a:cs typeface="Arial"/>
                <a:sym typeface="Arial"/>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3F3F3F"/>
              </a:buClr>
              <a:buSzPts val="1400"/>
              <a:buFont typeface="Arial"/>
              <a:buNone/>
              <a:defRPr b="0" i="0" sz="3200" u="none" cap="none" strike="noStrike">
                <a:solidFill>
                  <a:srgbClr val="3F3F3F"/>
                </a:solidFill>
                <a:latin typeface="Arial"/>
                <a:ea typeface="Arial"/>
                <a:cs typeface="Arial"/>
                <a:sym typeface="Arial"/>
              </a:defRPr>
            </a:lvl1pPr>
            <a:lvl2pPr indent="0" lvl="1" marL="457200" marR="0" rtl="0" algn="ctr">
              <a:spcBef>
                <a:spcPts val="0"/>
              </a:spcBef>
              <a:spcAft>
                <a:spcPts val="0"/>
              </a:spcAft>
              <a:buClr>
                <a:srgbClr val="3F3F3F"/>
              </a:buClr>
              <a:buSzPts val="1400"/>
              <a:buFont typeface="Arial"/>
              <a:buNone/>
              <a:defRPr b="0" i="0" sz="2800" u="none" cap="none" strike="noStrike">
                <a:solidFill>
                  <a:srgbClr val="3F3F3F"/>
                </a:solidFill>
                <a:latin typeface="Arial"/>
                <a:ea typeface="Arial"/>
                <a:cs typeface="Arial"/>
                <a:sym typeface="Arial"/>
              </a:defRPr>
            </a:lvl2pPr>
            <a:lvl3pPr indent="0" lvl="2" marL="914400" marR="0" rtl="0" algn="ctr">
              <a:spcBef>
                <a:spcPts val="0"/>
              </a:spcBef>
              <a:spcAft>
                <a:spcPts val="0"/>
              </a:spcAft>
              <a:buClr>
                <a:srgbClr val="3F3F3F"/>
              </a:buClr>
              <a:buSzPts val="1400"/>
              <a:buFont typeface="Arial"/>
              <a:buNone/>
              <a:defRPr b="0" i="0" sz="2400" u="none" cap="none" strike="noStrike">
                <a:solidFill>
                  <a:srgbClr val="3F3F3F"/>
                </a:solidFill>
                <a:latin typeface="Arial"/>
                <a:ea typeface="Arial"/>
                <a:cs typeface="Arial"/>
                <a:sym typeface="Arial"/>
              </a:defRPr>
            </a:lvl3pPr>
            <a:lvl4pPr indent="0" lvl="3" marL="1371600" marR="0" rtl="0" algn="ctr">
              <a:spcBef>
                <a:spcPts val="0"/>
              </a:spcBef>
              <a:spcAft>
                <a:spcPts val="0"/>
              </a:spcAft>
              <a:buClr>
                <a:srgbClr val="3F3F3F"/>
              </a:buClr>
              <a:buSzPts val="1400"/>
              <a:buFont typeface="Arial"/>
              <a:buNone/>
              <a:defRPr b="0" i="0" sz="2000" u="none" cap="none" strike="noStrike">
                <a:solidFill>
                  <a:srgbClr val="3F3F3F"/>
                </a:solidFill>
                <a:latin typeface="Arial"/>
                <a:ea typeface="Arial"/>
                <a:cs typeface="Arial"/>
                <a:sym typeface="Arial"/>
              </a:defRPr>
            </a:lvl4pPr>
            <a:lvl5pPr indent="0" lvl="4" marL="1828800" marR="0" rtl="0" algn="ctr">
              <a:spcBef>
                <a:spcPts val="0"/>
              </a:spcBef>
              <a:spcAft>
                <a:spcPts val="0"/>
              </a:spcAft>
              <a:buClr>
                <a:srgbClr val="3F3F3F"/>
              </a:buClr>
              <a:buSzPts val="1400"/>
              <a:buFont typeface="Arial"/>
              <a:buNone/>
              <a:defRPr b="0" i="0" sz="2000" u="none" cap="none" strike="noStrike">
                <a:solidFill>
                  <a:srgbClr val="3F3F3F"/>
                </a:solidFill>
                <a:latin typeface="Arial"/>
                <a:ea typeface="Arial"/>
                <a:cs typeface="Arial"/>
                <a:sym typeface="Arial"/>
              </a:defRPr>
            </a:lvl5pPr>
            <a:lvl6pPr indent="0" lvl="5" marL="2286000" marR="0" rtl="0" algn="ctr">
              <a:spcBef>
                <a:spcPts val="0"/>
              </a:spcBef>
              <a:spcAft>
                <a:spcPts val="0"/>
              </a:spcAft>
              <a:buClr>
                <a:srgbClr val="3F3F3F"/>
              </a:buClr>
              <a:buSzPts val="1400"/>
              <a:buFont typeface="Arial"/>
              <a:buNone/>
              <a:defRPr b="0" i="0" sz="2000" u="none" cap="none" strike="noStrike">
                <a:solidFill>
                  <a:srgbClr val="3F3F3F"/>
                </a:solidFill>
                <a:latin typeface="Arial"/>
                <a:ea typeface="Arial"/>
                <a:cs typeface="Arial"/>
                <a:sym typeface="Arial"/>
              </a:defRPr>
            </a:lvl6pPr>
            <a:lvl7pPr indent="0" lvl="6" marL="2743200" marR="0" rtl="0" algn="ctr">
              <a:spcBef>
                <a:spcPts val="0"/>
              </a:spcBef>
              <a:spcAft>
                <a:spcPts val="0"/>
              </a:spcAft>
              <a:buClr>
                <a:srgbClr val="3F3F3F"/>
              </a:buClr>
              <a:buSzPts val="1400"/>
              <a:buFont typeface="Arial"/>
              <a:buNone/>
              <a:defRPr b="0" i="0" sz="2000" u="none" cap="none" strike="noStrike">
                <a:solidFill>
                  <a:srgbClr val="3F3F3F"/>
                </a:solidFill>
                <a:latin typeface="Arial"/>
                <a:ea typeface="Arial"/>
                <a:cs typeface="Arial"/>
                <a:sym typeface="Arial"/>
              </a:defRPr>
            </a:lvl7pPr>
            <a:lvl8pPr indent="0" lvl="7" marL="3200400" marR="0" rtl="0" algn="ctr">
              <a:spcBef>
                <a:spcPts val="0"/>
              </a:spcBef>
              <a:spcAft>
                <a:spcPts val="0"/>
              </a:spcAft>
              <a:buClr>
                <a:srgbClr val="3F3F3F"/>
              </a:buClr>
              <a:buSzPts val="1400"/>
              <a:buFont typeface="Arial"/>
              <a:buNone/>
              <a:defRPr b="0" i="0" sz="2000" u="none" cap="none" strike="noStrike">
                <a:solidFill>
                  <a:srgbClr val="3F3F3F"/>
                </a:solidFill>
                <a:latin typeface="Arial"/>
                <a:ea typeface="Arial"/>
                <a:cs typeface="Arial"/>
                <a:sym typeface="Arial"/>
              </a:defRPr>
            </a:lvl8pPr>
            <a:lvl9pPr indent="0" lvl="8" marL="3657600" marR="0" rtl="0" algn="ctr">
              <a:spcBef>
                <a:spcPts val="0"/>
              </a:spcBef>
              <a:spcAft>
                <a:spcPts val="0"/>
              </a:spcAft>
              <a:buClr>
                <a:srgbClr val="3F3F3F"/>
              </a:buClr>
              <a:buSzPts val="1400"/>
              <a:buFont typeface="Arial"/>
              <a:buNone/>
              <a:defRPr b="0" i="0" sz="2000" u="none" cap="none" strike="noStrike">
                <a:solidFill>
                  <a:srgbClr val="3F3F3F"/>
                </a:solidFill>
                <a:latin typeface="Arial"/>
                <a:ea typeface="Arial"/>
                <a:cs typeface="Arial"/>
                <a:sym typeface="Aria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None/>
              <a:defRPr sz="44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Char char="●"/>
              <a:defRPr sz="3200">
                <a:solidFill>
                  <a:schemeClr val="dk1"/>
                </a:solidFill>
              </a:defRPr>
            </a:lvl1pPr>
            <a:lvl2pPr indent="-317500" lvl="1" marL="914400" rtl="0" algn="l">
              <a:spcBef>
                <a:spcPts val="0"/>
              </a:spcBef>
              <a:spcAft>
                <a:spcPts val="0"/>
              </a:spcAft>
              <a:buClr>
                <a:schemeClr val="dk1"/>
              </a:buClr>
              <a:buSzPts val="1400"/>
              <a:buChar char="●"/>
              <a:defRPr sz="2800">
                <a:solidFill>
                  <a:schemeClr val="dk1"/>
                </a:solidFill>
              </a:defRPr>
            </a:lvl2pPr>
            <a:lvl3pPr indent="-317500" lvl="2" marL="1371600" rtl="0" algn="l">
              <a:spcBef>
                <a:spcPts val="0"/>
              </a:spcBef>
              <a:spcAft>
                <a:spcPts val="0"/>
              </a:spcAft>
              <a:buClr>
                <a:schemeClr val="dk1"/>
              </a:buClr>
              <a:buSzPts val="1400"/>
              <a:buChar char="●"/>
              <a:defRPr sz="2400">
                <a:solidFill>
                  <a:schemeClr val="dk1"/>
                </a:solidFill>
              </a:defRPr>
            </a:lvl3pPr>
            <a:lvl4pPr indent="-317500" lvl="3" marL="1828800" rtl="0" algn="l">
              <a:spcBef>
                <a:spcPts val="0"/>
              </a:spcBef>
              <a:spcAft>
                <a:spcPts val="0"/>
              </a:spcAft>
              <a:buClr>
                <a:schemeClr val="dk1"/>
              </a:buClr>
              <a:buSzPts val="1400"/>
              <a:buChar char="●"/>
              <a:defRPr sz="2000">
                <a:solidFill>
                  <a:schemeClr val="dk1"/>
                </a:solidFill>
              </a:defRPr>
            </a:lvl4pPr>
            <a:lvl5pPr indent="-317500" lvl="4" marL="2286000" rtl="0" algn="l">
              <a:spcBef>
                <a:spcPts val="0"/>
              </a:spcBef>
              <a:spcAft>
                <a:spcPts val="0"/>
              </a:spcAft>
              <a:buClr>
                <a:schemeClr val="dk1"/>
              </a:buClr>
              <a:buSzPts val="1400"/>
              <a:buChar char="●"/>
              <a:defRPr sz="2000">
                <a:solidFill>
                  <a:schemeClr val="dk1"/>
                </a:solidFill>
              </a:defRPr>
            </a:lvl5pPr>
            <a:lvl6pPr indent="-317500" lvl="5" marL="2743200" rtl="0" algn="l">
              <a:spcBef>
                <a:spcPts val="0"/>
              </a:spcBef>
              <a:spcAft>
                <a:spcPts val="0"/>
              </a:spcAft>
              <a:buClr>
                <a:schemeClr val="dk1"/>
              </a:buClr>
              <a:buSzPts val="1400"/>
              <a:buChar char="●"/>
              <a:defRPr sz="2000">
                <a:solidFill>
                  <a:schemeClr val="dk1"/>
                </a:solidFill>
              </a:defRPr>
            </a:lvl6pPr>
            <a:lvl7pPr indent="-317500" lvl="6" marL="3200400" rtl="0" algn="l">
              <a:spcBef>
                <a:spcPts val="0"/>
              </a:spcBef>
              <a:spcAft>
                <a:spcPts val="0"/>
              </a:spcAft>
              <a:buClr>
                <a:schemeClr val="dk1"/>
              </a:buClr>
              <a:buSzPts val="1400"/>
              <a:buChar char="●"/>
              <a:defRPr sz="2000">
                <a:solidFill>
                  <a:schemeClr val="dk1"/>
                </a:solidFill>
              </a:defRPr>
            </a:lvl7pPr>
            <a:lvl8pPr indent="-317500" lvl="7" marL="3657600" rtl="0" algn="l">
              <a:spcBef>
                <a:spcPts val="0"/>
              </a:spcBef>
              <a:spcAft>
                <a:spcPts val="0"/>
              </a:spcAft>
              <a:buClr>
                <a:schemeClr val="dk1"/>
              </a:buClr>
              <a:buSzPts val="1400"/>
              <a:buChar char="●"/>
              <a:defRPr sz="2000">
                <a:solidFill>
                  <a:schemeClr val="dk1"/>
                </a:solidFill>
              </a:defRPr>
            </a:lvl8pPr>
            <a:lvl9pPr indent="-317500" lvl="8" marL="4114800" rtl="0" algn="l">
              <a:spcBef>
                <a:spcPts val="0"/>
              </a:spcBef>
              <a:spcAft>
                <a:spcPts val="0"/>
              </a:spcAft>
              <a:buClr>
                <a:schemeClr val="dk1"/>
              </a:buClr>
              <a:buSzPts val="1400"/>
              <a:buChar char="●"/>
              <a:defRPr sz="2000">
                <a:solidFill>
                  <a:schemeClr val="dk1"/>
                </a:solidFill>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ITLE_AND_VERTICAL_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None/>
              <a:defRPr sz="44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Char char="●"/>
              <a:defRPr sz="3200">
                <a:solidFill>
                  <a:schemeClr val="dk1"/>
                </a:solidFill>
              </a:defRPr>
            </a:lvl1pPr>
            <a:lvl2pPr indent="-317500" lvl="1" marL="914400" rtl="0" algn="l">
              <a:spcBef>
                <a:spcPts val="0"/>
              </a:spcBef>
              <a:spcAft>
                <a:spcPts val="0"/>
              </a:spcAft>
              <a:buClr>
                <a:schemeClr val="dk1"/>
              </a:buClr>
              <a:buSzPts val="1400"/>
              <a:buChar char="●"/>
              <a:defRPr sz="2800">
                <a:solidFill>
                  <a:schemeClr val="dk1"/>
                </a:solidFill>
              </a:defRPr>
            </a:lvl2pPr>
            <a:lvl3pPr indent="-317500" lvl="2" marL="1371600" rtl="0" algn="l">
              <a:spcBef>
                <a:spcPts val="0"/>
              </a:spcBef>
              <a:spcAft>
                <a:spcPts val="0"/>
              </a:spcAft>
              <a:buClr>
                <a:schemeClr val="dk1"/>
              </a:buClr>
              <a:buSzPts val="1400"/>
              <a:buChar char="●"/>
              <a:defRPr sz="2400">
                <a:solidFill>
                  <a:schemeClr val="dk1"/>
                </a:solidFill>
              </a:defRPr>
            </a:lvl3pPr>
            <a:lvl4pPr indent="-317500" lvl="3" marL="1828800" rtl="0" algn="l">
              <a:spcBef>
                <a:spcPts val="0"/>
              </a:spcBef>
              <a:spcAft>
                <a:spcPts val="0"/>
              </a:spcAft>
              <a:buClr>
                <a:schemeClr val="dk1"/>
              </a:buClr>
              <a:buSzPts val="1400"/>
              <a:buChar char="●"/>
              <a:defRPr sz="2000">
                <a:solidFill>
                  <a:schemeClr val="dk1"/>
                </a:solidFill>
              </a:defRPr>
            </a:lvl4pPr>
            <a:lvl5pPr indent="-317500" lvl="4" marL="2286000" rtl="0" algn="l">
              <a:spcBef>
                <a:spcPts val="0"/>
              </a:spcBef>
              <a:spcAft>
                <a:spcPts val="0"/>
              </a:spcAft>
              <a:buClr>
                <a:schemeClr val="dk1"/>
              </a:buClr>
              <a:buSzPts val="1400"/>
              <a:buChar char="●"/>
              <a:defRPr sz="2000">
                <a:solidFill>
                  <a:schemeClr val="dk1"/>
                </a:solidFill>
              </a:defRPr>
            </a:lvl5pPr>
            <a:lvl6pPr indent="-317500" lvl="5" marL="2743200" rtl="0" algn="l">
              <a:spcBef>
                <a:spcPts val="0"/>
              </a:spcBef>
              <a:spcAft>
                <a:spcPts val="0"/>
              </a:spcAft>
              <a:buClr>
                <a:schemeClr val="dk1"/>
              </a:buClr>
              <a:buSzPts val="1400"/>
              <a:buChar char="●"/>
              <a:defRPr sz="2000">
                <a:solidFill>
                  <a:schemeClr val="dk1"/>
                </a:solidFill>
              </a:defRPr>
            </a:lvl6pPr>
            <a:lvl7pPr indent="-317500" lvl="6" marL="3200400" rtl="0" algn="l">
              <a:spcBef>
                <a:spcPts val="0"/>
              </a:spcBef>
              <a:spcAft>
                <a:spcPts val="0"/>
              </a:spcAft>
              <a:buClr>
                <a:schemeClr val="dk1"/>
              </a:buClr>
              <a:buSzPts val="1400"/>
              <a:buChar char="●"/>
              <a:defRPr sz="2000">
                <a:solidFill>
                  <a:schemeClr val="dk1"/>
                </a:solidFill>
              </a:defRPr>
            </a:lvl7pPr>
            <a:lvl8pPr indent="-317500" lvl="7" marL="3657600" rtl="0" algn="l">
              <a:spcBef>
                <a:spcPts val="0"/>
              </a:spcBef>
              <a:spcAft>
                <a:spcPts val="0"/>
              </a:spcAft>
              <a:buClr>
                <a:schemeClr val="dk1"/>
              </a:buClr>
              <a:buSzPts val="1400"/>
              <a:buChar char="●"/>
              <a:defRPr sz="2000">
                <a:solidFill>
                  <a:schemeClr val="dk1"/>
                </a:solidFill>
              </a:defRPr>
            </a:lvl8pPr>
            <a:lvl9pPr indent="-317500" lvl="8" marL="4114800" rtl="0" algn="l">
              <a:spcBef>
                <a:spcPts val="0"/>
              </a:spcBef>
              <a:spcAft>
                <a:spcPts val="0"/>
              </a:spcAft>
              <a:buClr>
                <a:schemeClr val="dk1"/>
              </a:buClr>
              <a:buSzPts val="1400"/>
              <a:buChar char="●"/>
              <a:defRPr sz="2000">
                <a:solidFill>
                  <a:schemeClr val="dk1"/>
                </a:solidFill>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None/>
              <a:defRPr sz="44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Char char="●"/>
              <a:defRPr sz="3200">
                <a:solidFill>
                  <a:schemeClr val="dk1"/>
                </a:solidFill>
              </a:defRPr>
            </a:lvl1pPr>
            <a:lvl2pPr indent="-317500" lvl="1" marL="914400" rtl="0" algn="l">
              <a:spcBef>
                <a:spcPts val="0"/>
              </a:spcBef>
              <a:spcAft>
                <a:spcPts val="0"/>
              </a:spcAft>
              <a:buClr>
                <a:schemeClr val="dk1"/>
              </a:buClr>
              <a:buSzPts val="1400"/>
              <a:buChar char="●"/>
              <a:defRPr sz="2800">
                <a:solidFill>
                  <a:schemeClr val="dk1"/>
                </a:solidFill>
              </a:defRPr>
            </a:lvl2pPr>
            <a:lvl3pPr indent="-317500" lvl="2" marL="1371600" rtl="0" algn="l">
              <a:spcBef>
                <a:spcPts val="0"/>
              </a:spcBef>
              <a:spcAft>
                <a:spcPts val="0"/>
              </a:spcAft>
              <a:buClr>
                <a:schemeClr val="dk1"/>
              </a:buClr>
              <a:buSzPts val="1400"/>
              <a:buChar char="●"/>
              <a:defRPr sz="2400">
                <a:solidFill>
                  <a:schemeClr val="dk1"/>
                </a:solidFill>
              </a:defRPr>
            </a:lvl3pPr>
            <a:lvl4pPr indent="-317500" lvl="3" marL="1828800" rtl="0" algn="l">
              <a:spcBef>
                <a:spcPts val="0"/>
              </a:spcBef>
              <a:spcAft>
                <a:spcPts val="0"/>
              </a:spcAft>
              <a:buClr>
                <a:schemeClr val="dk1"/>
              </a:buClr>
              <a:buSzPts val="1400"/>
              <a:buChar char="●"/>
              <a:defRPr sz="2000">
                <a:solidFill>
                  <a:schemeClr val="dk1"/>
                </a:solidFill>
              </a:defRPr>
            </a:lvl4pPr>
            <a:lvl5pPr indent="-317500" lvl="4" marL="2286000" rtl="0" algn="l">
              <a:spcBef>
                <a:spcPts val="0"/>
              </a:spcBef>
              <a:spcAft>
                <a:spcPts val="0"/>
              </a:spcAft>
              <a:buClr>
                <a:schemeClr val="dk1"/>
              </a:buClr>
              <a:buSzPts val="1400"/>
              <a:buChar char="●"/>
              <a:defRPr sz="2000">
                <a:solidFill>
                  <a:schemeClr val="dk1"/>
                </a:solidFill>
              </a:defRPr>
            </a:lvl5pPr>
            <a:lvl6pPr indent="-317500" lvl="5" marL="2743200" rtl="0" algn="l">
              <a:spcBef>
                <a:spcPts val="0"/>
              </a:spcBef>
              <a:spcAft>
                <a:spcPts val="0"/>
              </a:spcAft>
              <a:buClr>
                <a:schemeClr val="dk1"/>
              </a:buClr>
              <a:buSzPts val="1400"/>
              <a:buChar char="●"/>
              <a:defRPr sz="2000">
                <a:solidFill>
                  <a:schemeClr val="dk1"/>
                </a:solidFill>
              </a:defRPr>
            </a:lvl6pPr>
            <a:lvl7pPr indent="-317500" lvl="6" marL="3200400" rtl="0" algn="l">
              <a:spcBef>
                <a:spcPts val="0"/>
              </a:spcBef>
              <a:spcAft>
                <a:spcPts val="0"/>
              </a:spcAft>
              <a:buClr>
                <a:schemeClr val="dk1"/>
              </a:buClr>
              <a:buSzPts val="1400"/>
              <a:buChar char="●"/>
              <a:defRPr sz="2000">
                <a:solidFill>
                  <a:schemeClr val="dk1"/>
                </a:solidFill>
              </a:defRPr>
            </a:lvl7pPr>
            <a:lvl8pPr indent="-317500" lvl="7" marL="3657600" rtl="0" algn="l">
              <a:spcBef>
                <a:spcPts val="0"/>
              </a:spcBef>
              <a:spcAft>
                <a:spcPts val="0"/>
              </a:spcAft>
              <a:buClr>
                <a:schemeClr val="dk1"/>
              </a:buClr>
              <a:buSzPts val="1400"/>
              <a:buChar char="●"/>
              <a:defRPr sz="2000">
                <a:solidFill>
                  <a:schemeClr val="dk1"/>
                </a:solidFill>
              </a:defRPr>
            </a:lvl8pPr>
            <a:lvl9pPr indent="-317500" lvl="8" marL="4114800" rtl="0" algn="l">
              <a:spcBef>
                <a:spcPts val="0"/>
              </a:spcBef>
              <a:spcAft>
                <a:spcPts val="0"/>
              </a:spcAft>
              <a:buClr>
                <a:schemeClr val="dk1"/>
              </a:buClr>
              <a:buSzPts val="1400"/>
              <a:buChar char="●"/>
              <a:defRPr sz="2000">
                <a:solidFill>
                  <a:schemeClr val="dk1"/>
                </a:solidFill>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None/>
              <a:defRPr b="1" sz="4000" cap="small"/>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Clr>
                <a:srgbClr val="3F3F3F"/>
              </a:buClr>
              <a:buSzPts val="1400"/>
              <a:buNone/>
              <a:defRPr sz="2000">
                <a:solidFill>
                  <a:srgbClr val="3F3F3F"/>
                </a:solidFill>
              </a:defRPr>
            </a:lvl1pPr>
            <a:lvl2pPr indent="-228600" lvl="1" marL="914400" rtl="0">
              <a:spcBef>
                <a:spcPts val="0"/>
              </a:spcBef>
              <a:spcAft>
                <a:spcPts val="0"/>
              </a:spcAft>
              <a:buClr>
                <a:srgbClr val="3F3F3F"/>
              </a:buClr>
              <a:buSzPts val="1400"/>
              <a:buNone/>
              <a:defRPr sz="1800">
                <a:solidFill>
                  <a:srgbClr val="3F3F3F"/>
                </a:solidFill>
              </a:defRPr>
            </a:lvl2pPr>
            <a:lvl3pPr indent="-228600" lvl="2" marL="1371600" rtl="0">
              <a:spcBef>
                <a:spcPts val="0"/>
              </a:spcBef>
              <a:spcAft>
                <a:spcPts val="0"/>
              </a:spcAft>
              <a:buClr>
                <a:srgbClr val="3F3F3F"/>
              </a:buClr>
              <a:buSzPts val="1400"/>
              <a:buNone/>
              <a:defRPr sz="1600">
                <a:solidFill>
                  <a:srgbClr val="3F3F3F"/>
                </a:solidFill>
              </a:defRPr>
            </a:lvl3pPr>
            <a:lvl4pPr indent="-228600" lvl="3" marL="1828800" rtl="0">
              <a:spcBef>
                <a:spcPts val="0"/>
              </a:spcBef>
              <a:spcAft>
                <a:spcPts val="0"/>
              </a:spcAft>
              <a:buClr>
                <a:srgbClr val="3F3F3F"/>
              </a:buClr>
              <a:buSzPts val="1400"/>
              <a:buNone/>
              <a:defRPr sz="1400">
                <a:solidFill>
                  <a:srgbClr val="3F3F3F"/>
                </a:solidFill>
              </a:defRPr>
            </a:lvl4pPr>
            <a:lvl5pPr indent="-228600" lvl="4" marL="2286000" rtl="0">
              <a:spcBef>
                <a:spcPts val="0"/>
              </a:spcBef>
              <a:spcAft>
                <a:spcPts val="0"/>
              </a:spcAft>
              <a:buClr>
                <a:srgbClr val="3F3F3F"/>
              </a:buClr>
              <a:buSzPts val="1400"/>
              <a:buNone/>
              <a:defRPr sz="1400">
                <a:solidFill>
                  <a:srgbClr val="3F3F3F"/>
                </a:solidFill>
              </a:defRPr>
            </a:lvl5pPr>
            <a:lvl6pPr indent="-228600" lvl="5" marL="2743200" rtl="0">
              <a:spcBef>
                <a:spcPts val="0"/>
              </a:spcBef>
              <a:spcAft>
                <a:spcPts val="0"/>
              </a:spcAft>
              <a:buClr>
                <a:srgbClr val="3F3F3F"/>
              </a:buClr>
              <a:buSzPts val="1400"/>
              <a:buNone/>
              <a:defRPr sz="1400">
                <a:solidFill>
                  <a:srgbClr val="3F3F3F"/>
                </a:solidFill>
              </a:defRPr>
            </a:lvl6pPr>
            <a:lvl7pPr indent="-228600" lvl="6" marL="3200400" rtl="0">
              <a:spcBef>
                <a:spcPts val="0"/>
              </a:spcBef>
              <a:spcAft>
                <a:spcPts val="0"/>
              </a:spcAft>
              <a:buClr>
                <a:srgbClr val="3F3F3F"/>
              </a:buClr>
              <a:buSzPts val="1400"/>
              <a:buNone/>
              <a:defRPr sz="1400">
                <a:solidFill>
                  <a:srgbClr val="3F3F3F"/>
                </a:solidFill>
              </a:defRPr>
            </a:lvl7pPr>
            <a:lvl8pPr indent="-228600" lvl="7" marL="3657600" rtl="0">
              <a:spcBef>
                <a:spcPts val="0"/>
              </a:spcBef>
              <a:spcAft>
                <a:spcPts val="0"/>
              </a:spcAft>
              <a:buClr>
                <a:srgbClr val="3F3F3F"/>
              </a:buClr>
              <a:buSzPts val="1400"/>
              <a:buNone/>
              <a:defRPr sz="1400">
                <a:solidFill>
                  <a:srgbClr val="3F3F3F"/>
                </a:solidFill>
              </a:defRPr>
            </a:lvl8pPr>
            <a:lvl9pPr indent="-228600" lvl="8" marL="4114800" rtl="0">
              <a:spcBef>
                <a:spcPts val="0"/>
              </a:spcBef>
              <a:spcAft>
                <a:spcPts val="0"/>
              </a:spcAft>
              <a:buClr>
                <a:srgbClr val="3F3F3F"/>
              </a:buClr>
              <a:buSzPts val="1400"/>
              <a:buNone/>
              <a:defRPr sz="1400">
                <a:solidFill>
                  <a:srgbClr val="3F3F3F"/>
                </a:solidFill>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None/>
              <a:defRPr sz="44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sz="2800"/>
            </a:lvl1pPr>
            <a:lvl2pPr indent="-317500" lvl="1" marL="914400" rtl="0">
              <a:spcBef>
                <a:spcPts val="0"/>
              </a:spcBef>
              <a:spcAft>
                <a:spcPts val="0"/>
              </a:spcAft>
              <a:buSzPts val="1400"/>
              <a:buChar char="●"/>
              <a:defRPr sz="2400"/>
            </a:lvl2pPr>
            <a:lvl3pPr indent="-317500" lvl="2" marL="1371600" rtl="0">
              <a:spcBef>
                <a:spcPts val="0"/>
              </a:spcBef>
              <a:spcAft>
                <a:spcPts val="0"/>
              </a:spcAft>
              <a:buSzPts val="1400"/>
              <a:buChar char="●"/>
              <a:defRPr sz="2000"/>
            </a:lvl3pPr>
            <a:lvl4pPr indent="-317500" lvl="3" marL="1828800" rtl="0">
              <a:spcBef>
                <a:spcPts val="0"/>
              </a:spcBef>
              <a:spcAft>
                <a:spcPts val="0"/>
              </a:spcAft>
              <a:buSzPts val="1400"/>
              <a:buChar char="●"/>
              <a:defRPr sz="1800"/>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sz="2800"/>
            </a:lvl1pPr>
            <a:lvl2pPr indent="-317500" lvl="1" marL="914400" rtl="0">
              <a:spcBef>
                <a:spcPts val="0"/>
              </a:spcBef>
              <a:spcAft>
                <a:spcPts val="0"/>
              </a:spcAft>
              <a:buSzPts val="1400"/>
              <a:buChar char="●"/>
              <a:defRPr sz="2400"/>
            </a:lvl2pPr>
            <a:lvl3pPr indent="-317500" lvl="2" marL="1371600" rtl="0">
              <a:spcBef>
                <a:spcPts val="0"/>
              </a:spcBef>
              <a:spcAft>
                <a:spcPts val="0"/>
              </a:spcAft>
              <a:buSzPts val="1400"/>
              <a:buChar char="●"/>
              <a:defRPr sz="2000"/>
            </a:lvl3pPr>
            <a:lvl4pPr indent="-317500" lvl="3" marL="1828800" rtl="0">
              <a:spcBef>
                <a:spcPts val="0"/>
              </a:spcBef>
              <a:spcAft>
                <a:spcPts val="0"/>
              </a:spcAft>
              <a:buSzPts val="1400"/>
              <a:buChar char="●"/>
              <a:defRPr sz="1800"/>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_WITH_TEXT"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SzPts val="1400"/>
              <a:buNone/>
              <a:defRPr b="1" sz="2400"/>
            </a:lvl1pPr>
            <a:lvl2pPr indent="-228600" lvl="1" marL="914400" rtl="0">
              <a:spcBef>
                <a:spcPts val="0"/>
              </a:spcBef>
              <a:spcAft>
                <a:spcPts val="0"/>
              </a:spcAft>
              <a:buSzPts val="1400"/>
              <a:buNone/>
              <a:defRPr b="1" sz="2000"/>
            </a:lvl2pPr>
            <a:lvl3pPr indent="-228600" lvl="2" marL="1371600" rtl="0">
              <a:spcBef>
                <a:spcPts val="0"/>
              </a:spcBef>
              <a:spcAft>
                <a:spcPts val="0"/>
              </a:spcAft>
              <a:buSzPts val="1400"/>
              <a:buNone/>
              <a:defRPr b="1" sz="1800"/>
            </a:lvl3pPr>
            <a:lvl4pPr indent="-228600" lvl="3" marL="1828800" rtl="0">
              <a:spcBef>
                <a:spcPts val="0"/>
              </a:spcBef>
              <a:spcAft>
                <a:spcPts val="0"/>
              </a:spcAft>
              <a:buSzPts val="1400"/>
              <a:buNone/>
              <a:defRPr b="1" sz="1600"/>
            </a:lvl4pPr>
            <a:lvl5pPr indent="-228600" lvl="4" marL="2286000" rtl="0">
              <a:spcBef>
                <a:spcPts val="0"/>
              </a:spcBef>
              <a:spcAft>
                <a:spcPts val="0"/>
              </a:spcAft>
              <a:buSzPts val="1400"/>
              <a:buNone/>
              <a:defRPr b="1" sz="1600"/>
            </a:lvl5pPr>
            <a:lvl6pPr indent="-228600" lvl="5" marL="2743200" rtl="0">
              <a:spcBef>
                <a:spcPts val="0"/>
              </a:spcBef>
              <a:spcAft>
                <a:spcPts val="0"/>
              </a:spcAft>
              <a:buSzPts val="1400"/>
              <a:buNone/>
              <a:defRPr b="1" sz="1600"/>
            </a:lvl6pPr>
            <a:lvl7pPr indent="-228600" lvl="6" marL="3200400" rtl="0">
              <a:spcBef>
                <a:spcPts val="0"/>
              </a:spcBef>
              <a:spcAft>
                <a:spcPts val="0"/>
              </a:spcAft>
              <a:buSzPts val="1400"/>
              <a:buNone/>
              <a:defRPr b="1" sz="1600"/>
            </a:lvl7pPr>
            <a:lvl8pPr indent="-228600" lvl="7" marL="3657600" rtl="0">
              <a:spcBef>
                <a:spcPts val="0"/>
              </a:spcBef>
              <a:spcAft>
                <a:spcPts val="0"/>
              </a:spcAft>
              <a:buSzPts val="1400"/>
              <a:buNone/>
              <a:defRPr b="1" sz="1600"/>
            </a:lvl8pPr>
            <a:lvl9pPr indent="-228600" lvl="8" marL="4114800" rtl="0">
              <a:spcBef>
                <a:spcPts val="0"/>
              </a:spcBef>
              <a:spcAft>
                <a:spcPts val="0"/>
              </a:spcAft>
              <a:buSzPts val="1400"/>
              <a:buNone/>
              <a:defRPr b="1" sz="1600"/>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sz="2400"/>
            </a:lvl1pPr>
            <a:lvl2pPr indent="-317500" lvl="1" marL="914400" rtl="0">
              <a:spcBef>
                <a:spcPts val="0"/>
              </a:spcBef>
              <a:spcAft>
                <a:spcPts val="0"/>
              </a:spcAft>
              <a:buSzPts val="1400"/>
              <a:buChar char="●"/>
              <a:defRPr sz="2000"/>
            </a:lvl2pPr>
            <a:lvl3pPr indent="-317500" lvl="2" marL="1371600" rtl="0">
              <a:spcBef>
                <a:spcPts val="0"/>
              </a:spcBef>
              <a:spcAft>
                <a:spcPts val="0"/>
              </a:spcAft>
              <a:buSzPts val="1400"/>
              <a:buChar char="●"/>
              <a:defRPr sz="1800"/>
            </a:lvl3pPr>
            <a:lvl4pPr indent="-317500" lvl="3" marL="1828800" rtl="0">
              <a:spcBef>
                <a:spcPts val="0"/>
              </a:spcBef>
              <a:spcAft>
                <a:spcPts val="0"/>
              </a:spcAft>
              <a:buSzPts val="1400"/>
              <a:buChar char="●"/>
              <a:defRPr sz="1600"/>
            </a:lvl4pPr>
            <a:lvl5pPr indent="-317500" lvl="4" marL="2286000" rtl="0">
              <a:spcBef>
                <a:spcPts val="0"/>
              </a:spcBef>
              <a:spcAft>
                <a:spcPts val="0"/>
              </a:spcAft>
              <a:buSzPts val="1400"/>
              <a:buChar char="●"/>
              <a:defRPr sz="1600"/>
            </a:lvl5pPr>
            <a:lvl6pPr indent="-317500" lvl="5" marL="2743200" rtl="0">
              <a:spcBef>
                <a:spcPts val="0"/>
              </a:spcBef>
              <a:spcAft>
                <a:spcPts val="0"/>
              </a:spcAft>
              <a:buSzPts val="1400"/>
              <a:buChar char="●"/>
              <a:defRPr sz="1600"/>
            </a:lvl6pPr>
            <a:lvl7pPr indent="-317500" lvl="6" marL="3200400" rtl="0">
              <a:spcBef>
                <a:spcPts val="0"/>
              </a:spcBef>
              <a:spcAft>
                <a:spcPts val="0"/>
              </a:spcAft>
              <a:buSzPts val="1400"/>
              <a:buChar char="●"/>
              <a:defRPr sz="1600"/>
            </a:lvl7pPr>
            <a:lvl8pPr indent="-317500" lvl="7" marL="3657600" rtl="0">
              <a:spcBef>
                <a:spcPts val="0"/>
              </a:spcBef>
              <a:spcAft>
                <a:spcPts val="0"/>
              </a:spcAft>
              <a:buSzPts val="1400"/>
              <a:buChar char="●"/>
              <a:defRPr sz="1600"/>
            </a:lvl8pPr>
            <a:lvl9pPr indent="-317500" lvl="8" marL="4114800" rtl="0">
              <a:spcBef>
                <a:spcPts val="0"/>
              </a:spcBef>
              <a:spcAft>
                <a:spcPts val="0"/>
              </a:spcAft>
              <a:buSzPts val="1400"/>
              <a:buChar char="●"/>
              <a:defRPr sz="1600"/>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SzPts val="1400"/>
              <a:buNone/>
              <a:defRPr b="1" sz="2400"/>
            </a:lvl1pPr>
            <a:lvl2pPr indent="-228600" lvl="1" marL="914400" rtl="0">
              <a:spcBef>
                <a:spcPts val="0"/>
              </a:spcBef>
              <a:spcAft>
                <a:spcPts val="0"/>
              </a:spcAft>
              <a:buSzPts val="1400"/>
              <a:buNone/>
              <a:defRPr b="1" sz="2000"/>
            </a:lvl2pPr>
            <a:lvl3pPr indent="-228600" lvl="2" marL="1371600" rtl="0">
              <a:spcBef>
                <a:spcPts val="0"/>
              </a:spcBef>
              <a:spcAft>
                <a:spcPts val="0"/>
              </a:spcAft>
              <a:buSzPts val="1400"/>
              <a:buNone/>
              <a:defRPr b="1" sz="1800"/>
            </a:lvl3pPr>
            <a:lvl4pPr indent="-228600" lvl="3" marL="1828800" rtl="0">
              <a:spcBef>
                <a:spcPts val="0"/>
              </a:spcBef>
              <a:spcAft>
                <a:spcPts val="0"/>
              </a:spcAft>
              <a:buSzPts val="1400"/>
              <a:buNone/>
              <a:defRPr b="1" sz="1600"/>
            </a:lvl4pPr>
            <a:lvl5pPr indent="-228600" lvl="4" marL="2286000" rtl="0">
              <a:spcBef>
                <a:spcPts val="0"/>
              </a:spcBef>
              <a:spcAft>
                <a:spcPts val="0"/>
              </a:spcAft>
              <a:buSzPts val="1400"/>
              <a:buNone/>
              <a:defRPr b="1" sz="1600"/>
            </a:lvl5pPr>
            <a:lvl6pPr indent="-228600" lvl="5" marL="2743200" rtl="0">
              <a:spcBef>
                <a:spcPts val="0"/>
              </a:spcBef>
              <a:spcAft>
                <a:spcPts val="0"/>
              </a:spcAft>
              <a:buSzPts val="1400"/>
              <a:buNone/>
              <a:defRPr b="1" sz="1600"/>
            </a:lvl6pPr>
            <a:lvl7pPr indent="-228600" lvl="6" marL="3200400" rtl="0">
              <a:spcBef>
                <a:spcPts val="0"/>
              </a:spcBef>
              <a:spcAft>
                <a:spcPts val="0"/>
              </a:spcAft>
              <a:buSzPts val="1400"/>
              <a:buNone/>
              <a:defRPr b="1" sz="1600"/>
            </a:lvl7pPr>
            <a:lvl8pPr indent="-228600" lvl="7" marL="3657600" rtl="0">
              <a:spcBef>
                <a:spcPts val="0"/>
              </a:spcBef>
              <a:spcAft>
                <a:spcPts val="0"/>
              </a:spcAft>
              <a:buSzPts val="1400"/>
              <a:buNone/>
              <a:defRPr b="1" sz="1600"/>
            </a:lvl8pPr>
            <a:lvl9pPr indent="-228600" lvl="8" marL="4114800" rtl="0">
              <a:spcBef>
                <a:spcPts val="0"/>
              </a:spcBef>
              <a:spcAft>
                <a:spcPts val="0"/>
              </a:spcAft>
              <a:buSzPts val="1400"/>
              <a:buNone/>
              <a:defRPr b="1" sz="1600"/>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sz="2400"/>
            </a:lvl1pPr>
            <a:lvl2pPr indent="-317500" lvl="1" marL="914400" rtl="0">
              <a:spcBef>
                <a:spcPts val="0"/>
              </a:spcBef>
              <a:spcAft>
                <a:spcPts val="0"/>
              </a:spcAft>
              <a:buSzPts val="1400"/>
              <a:buChar char="●"/>
              <a:defRPr sz="2000"/>
            </a:lvl2pPr>
            <a:lvl3pPr indent="-317500" lvl="2" marL="1371600" rtl="0">
              <a:spcBef>
                <a:spcPts val="0"/>
              </a:spcBef>
              <a:spcAft>
                <a:spcPts val="0"/>
              </a:spcAft>
              <a:buSzPts val="1400"/>
              <a:buChar char="●"/>
              <a:defRPr sz="1800"/>
            </a:lvl3pPr>
            <a:lvl4pPr indent="-317500" lvl="3" marL="1828800" rtl="0">
              <a:spcBef>
                <a:spcPts val="0"/>
              </a:spcBef>
              <a:spcAft>
                <a:spcPts val="0"/>
              </a:spcAft>
              <a:buSzPts val="1400"/>
              <a:buChar char="●"/>
              <a:defRPr sz="1600"/>
            </a:lvl4pPr>
            <a:lvl5pPr indent="-317500" lvl="4" marL="2286000" rtl="0">
              <a:spcBef>
                <a:spcPts val="0"/>
              </a:spcBef>
              <a:spcAft>
                <a:spcPts val="0"/>
              </a:spcAft>
              <a:buSzPts val="1400"/>
              <a:buChar char="●"/>
              <a:defRPr sz="1600"/>
            </a:lvl5pPr>
            <a:lvl6pPr indent="-317500" lvl="5" marL="2743200" rtl="0">
              <a:spcBef>
                <a:spcPts val="0"/>
              </a:spcBef>
              <a:spcAft>
                <a:spcPts val="0"/>
              </a:spcAft>
              <a:buSzPts val="1400"/>
              <a:buChar char="●"/>
              <a:defRPr sz="1600"/>
            </a:lvl6pPr>
            <a:lvl7pPr indent="-317500" lvl="6" marL="3200400" rtl="0">
              <a:spcBef>
                <a:spcPts val="0"/>
              </a:spcBef>
              <a:spcAft>
                <a:spcPts val="0"/>
              </a:spcAft>
              <a:buSzPts val="1400"/>
              <a:buChar char="●"/>
              <a:defRPr sz="1600"/>
            </a:lvl7pPr>
            <a:lvl8pPr indent="-317500" lvl="7" marL="3657600" rtl="0">
              <a:spcBef>
                <a:spcPts val="0"/>
              </a:spcBef>
              <a:spcAft>
                <a:spcPts val="0"/>
              </a:spcAft>
              <a:buSzPts val="1400"/>
              <a:buChar char="●"/>
              <a:defRPr sz="1600"/>
            </a:lvl8pPr>
            <a:lvl9pPr indent="-317500" lvl="8" marL="4114800" rtl="0">
              <a:spcBef>
                <a:spcPts val="0"/>
              </a:spcBef>
              <a:spcAft>
                <a:spcPts val="0"/>
              </a:spcAft>
              <a:buSzPts val="1400"/>
              <a:buChar char="●"/>
              <a:defRPr sz="1600"/>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None/>
              <a:defRPr sz="44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_WITH_CAPTION_TEXT"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None/>
              <a:defRPr b="1" sz="20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sz="3200"/>
            </a:lvl1pPr>
            <a:lvl2pPr indent="-317500" lvl="1" marL="914400" rtl="0">
              <a:spcBef>
                <a:spcPts val="0"/>
              </a:spcBef>
              <a:spcAft>
                <a:spcPts val="0"/>
              </a:spcAft>
              <a:buSzPts val="1400"/>
              <a:buChar char="●"/>
              <a:defRPr sz="2800"/>
            </a:lvl2pPr>
            <a:lvl3pPr indent="-317500" lvl="2" marL="1371600" rtl="0">
              <a:spcBef>
                <a:spcPts val="0"/>
              </a:spcBef>
              <a:spcAft>
                <a:spcPts val="0"/>
              </a:spcAft>
              <a:buSzPts val="1400"/>
              <a:buChar char="●"/>
              <a:defRPr sz="2400"/>
            </a:lvl3pPr>
            <a:lvl4pPr indent="-317500" lvl="3" marL="1828800" rtl="0">
              <a:spcBef>
                <a:spcPts val="0"/>
              </a:spcBef>
              <a:spcAft>
                <a:spcPts val="0"/>
              </a:spcAft>
              <a:buSzPts val="1400"/>
              <a:buChar char="●"/>
              <a:defRPr sz="2000"/>
            </a:lvl4pPr>
            <a:lvl5pPr indent="-317500" lvl="4" marL="2286000" rtl="0">
              <a:spcBef>
                <a:spcPts val="0"/>
              </a:spcBef>
              <a:spcAft>
                <a:spcPts val="0"/>
              </a:spcAft>
              <a:buSzPts val="1400"/>
              <a:buChar char="●"/>
              <a:defRPr sz="2000"/>
            </a:lvl5pPr>
            <a:lvl6pPr indent="-317500" lvl="5" marL="2743200" rtl="0">
              <a:spcBef>
                <a:spcPts val="0"/>
              </a:spcBef>
              <a:spcAft>
                <a:spcPts val="0"/>
              </a:spcAft>
              <a:buSzPts val="1400"/>
              <a:buChar char="●"/>
              <a:defRPr sz="2000"/>
            </a:lvl6pPr>
            <a:lvl7pPr indent="-317500" lvl="6" marL="3200400" rtl="0">
              <a:spcBef>
                <a:spcPts val="0"/>
              </a:spcBef>
              <a:spcAft>
                <a:spcPts val="0"/>
              </a:spcAft>
              <a:buSzPts val="1400"/>
              <a:buChar char="●"/>
              <a:defRPr sz="2000"/>
            </a:lvl7pPr>
            <a:lvl8pPr indent="-317500" lvl="7" marL="3657600" rtl="0">
              <a:spcBef>
                <a:spcPts val="0"/>
              </a:spcBef>
              <a:spcAft>
                <a:spcPts val="0"/>
              </a:spcAft>
              <a:buSzPts val="1400"/>
              <a:buChar char="●"/>
              <a:defRPr sz="2000"/>
            </a:lvl8pPr>
            <a:lvl9pPr indent="-317500" lvl="8" marL="4114800" rtl="0">
              <a:spcBef>
                <a:spcPts val="0"/>
              </a:spcBef>
              <a:spcAft>
                <a:spcPts val="0"/>
              </a:spcAft>
              <a:buSzPts val="14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640"/>
              </a:spcBef>
              <a:spcAft>
                <a:spcPts val="0"/>
              </a:spcAft>
              <a:buSzPts val="1400"/>
              <a:buNone/>
              <a:defRPr sz="1400"/>
            </a:lvl1pPr>
            <a:lvl2pPr indent="-228600" lvl="1" marL="914400" rtl="0">
              <a:spcBef>
                <a:spcPts val="0"/>
              </a:spcBef>
              <a:spcAft>
                <a:spcPts val="0"/>
              </a:spcAft>
              <a:buSzPts val="1400"/>
              <a:buNone/>
              <a:defRPr sz="1200"/>
            </a:lvl2pPr>
            <a:lvl3pPr indent="-228600" lvl="2" marL="1371600" rtl="0">
              <a:spcBef>
                <a:spcPts val="0"/>
              </a:spcBef>
              <a:spcAft>
                <a:spcPts val="0"/>
              </a:spcAft>
              <a:buSzPts val="1400"/>
              <a:buNone/>
              <a:defRPr sz="1000"/>
            </a:lvl3pPr>
            <a:lvl4pPr indent="-228600" lvl="3" marL="1828800" rtl="0">
              <a:spcBef>
                <a:spcPts val="0"/>
              </a:spcBef>
              <a:spcAft>
                <a:spcPts val="0"/>
              </a:spcAft>
              <a:buSzPts val="1400"/>
              <a:buNone/>
              <a:defRPr sz="900"/>
            </a:lvl4pPr>
            <a:lvl5pPr indent="-228600" lvl="4" marL="2286000" rtl="0">
              <a:spcBef>
                <a:spcPts val="0"/>
              </a:spcBef>
              <a:spcAft>
                <a:spcPts val="0"/>
              </a:spcAft>
              <a:buSzPts val="1400"/>
              <a:buNone/>
              <a:defRPr sz="900"/>
            </a:lvl5pPr>
            <a:lvl6pPr indent="-228600" lvl="5" marL="2743200" rtl="0">
              <a:spcBef>
                <a:spcPts val="0"/>
              </a:spcBef>
              <a:spcAft>
                <a:spcPts val="0"/>
              </a:spcAft>
              <a:buSzPts val="1400"/>
              <a:buNone/>
              <a:defRPr sz="900"/>
            </a:lvl6pPr>
            <a:lvl7pPr indent="-228600" lvl="6" marL="3200400" rtl="0">
              <a:spcBef>
                <a:spcPts val="0"/>
              </a:spcBef>
              <a:spcAft>
                <a:spcPts val="0"/>
              </a:spcAft>
              <a:buSzPts val="1400"/>
              <a:buNone/>
              <a:defRPr sz="900"/>
            </a:lvl7pPr>
            <a:lvl8pPr indent="-228600" lvl="7" marL="3657600" rtl="0">
              <a:spcBef>
                <a:spcPts val="0"/>
              </a:spcBef>
              <a:spcAft>
                <a:spcPts val="0"/>
              </a:spcAft>
              <a:buSzPts val="1400"/>
              <a:buNone/>
              <a:defRPr sz="900"/>
            </a:lvl8pPr>
            <a:lvl9pPr indent="-228600" lvl="8" marL="4114800" rtl="0">
              <a:spcBef>
                <a:spcPts val="0"/>
              </a:spcBef>
              <a:spcAft>
                <a:spcPts val="0"/>
              </a:spcAft>
              <a:buSzPts val="14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_WITH_CAPTION_TEXT"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None/>
              <a:defRPr b="1" sz="20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rgbClr val="3F3F3F"/>
              </a:buClr>
              <a:buSzPts val="1400"/>
              <a:buFont typeface="Arial"/>
              <a:buNone/>
              <a:defRPr b="0" i="0" sz="3200" u="none" cap="none" strike="noStrike">
                <a:solidFill>
                  <a:srgbClr val="3F3F3F"/>
                </a:solidFill>
                <a:latin typeface="Arial"/>
                <a:ea typeface="Arial"/>
                <a:cs typeface="Arial"/>
                <a:sym typeface="Arial"/>
              </a:defRPr>
            </a:lvl1pPr>
            <a:lvl2pPr indent="0" lvl="1" marL="457200" marR="0" rtl="0" algn="l">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640"/>
              </a:spcBef>
              <a:spcAft>
                <a:spcPts val="0"/>
              </a:spcAft>
              <a:buSzPts val="1400"/>
              <a:buNone/>
              <a:defRPr sz="1400"/>
            </a:lvl1pPr>
            <a:lvl2pPr indent="-228600" lvl="1" marL="914400" rtl="0">
              <a:spcBef>
                <a:spcPts val="0"/>
              </a:spcBef>
              <a:spcAft>
                <a:spcPts val="0"/>
              </a:spcAft>
              <a:buSzPts val="1400"/>
              <a:buNone/>
              <a:defRPr sz="1200"/>
            </a:lvl2pPr>
            <a:lvl3pPr indent="-228600" lvl="2" marL="1371600" rtl="0">
              <a:spcBef>
                <a:spcPts val="0"/>
              </a:spcBef>
              <a:spcAft>
                <a:spcPts val="0"/>
              </a:spcAft>
              <a:buSzPts val="1400"/>
              <a:buNone/>
              <a:defRPr sz="1000"/>
            </a:lvl3pPr>
            <a:lvl4pPr indent="-228600" lvl="3" marL="1828800" rtl="0">
              <a:spcBef>
                <a:spcPts val="0"/>
              </a:spcBef>
              <a:spcAft>
                <a:spcPts val="0"/>
              </a:spcAft>
              <a:buSzPts val="1400"/>
              <a:buNone/>
              <a:defRPr sz="900"/>
            </a:lvl4pPr>
            <a:lvl5pPr indent="-228600" lvl="4" marL="2286000" rtl="0">
              <a:spcBef>
                <a:spcPts val="0"/>
              </a:spcBef>
              <a:spcAft>
                <a:spcPts val="0"/>
              </a:spcAft>
              <a:buSzPts val="1400"/>
              <a:buNone/>
              <a:defRPr sz="900"/>
            </a:lvl5pPr>
            <a:lvl6pPr indent="-228600" lvl="5" marL="2743200" rtl="0">
              <a:spcBef>
                <a:spcPts val="0"/>
              </a:spcBef>
              <a:spcAft>
                <a:spcPts val="0"/>
              </a:spcAft>
              <a:buSzPts val="1400"/>
              <a:buNone/>
              <a:defRPr sz="900"/>
            </a:lvl6pPr>
            <a:lvl7pPr indent="-228600" lvl="6" marL="3200400" rtl="0">
              <a:spcBef>
                <a:spcPts val="0"/>
              </a:spcBef>
              <a:spcAft>
                <a:spcPts val="0"/>
              </a:spcAft>
              <a:buSzPts val="1400"/>
              <a:buNone/>
              <a:defRPr sz="900"/>
            </a:lvl7pPr>
            <a:lvl8pPr indent="-228600" lvl="7" marL="3657600" rtl="0">
              <a:spcBef>
                <a:spcPts val="0"/>
              </a:spcBef>
              <a:spcAft>
                <a:spcPts val="0"/>
              </a:spcAft>
              <a:buSzPts val="1400"/>
              <a:buNone/>
              <a:defRPr sz="900"/>
            </a:lvl8pPr>
            <a:lvl9pPr indent="-228600" lvl="8" marL="4114800" rtl="0">
              <a:spcBef>
                <a:spcPts val="0"/>
              </a:spcBef>
              <a:spcAft>
                <a:spcPts val="0"/>
              </a:spcAft>
              <a:buSzPts val="14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Arial"/>
              <a:buNone/>
              <a:defRPr b="0" i="0" sz="4400" u="none" cap="none" strike="noStrike">
                <a:solidFill>
                  <a:schemeClr val="dk1"/>
                </a:solidFill>
                <a:latin typeface="Arial"/>
                <a:ea typeface="Arial"/>
                <a:cs typeface="Arial"/>
                <a:sym typeface="Arial"/>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640"/>
              </a:spcBef>
              <a:spcAft>
                <a:spcPts val="0"/>
              </a:spcAft>
              <a:buClr>
                <a:schemeClr val="dk1"/>
              </a:buClr>
              <a:buSzPts val="1400"/>
              <a:buFont typeface="Arial"/>
              <a:buChar char="●"/>
              <a:defRPr b="0" i="0" sz="3200" u="none" cap="none" strike="noStrike">
                <a:solidFill>
                  <a:schemeClr val="dk1"/>
                </a:solidFill>
                <a:latin typeface="Arial"/>
                <a:ea typeface="Arial"/>
                <a:cs typeface="Arial"/>
                <a:sym typeface="Arial"/>
              </a:defRPr>
            </a:lvl1pPr>
            <a:lvl2pPr indent="-317500" lvl="1" marL="914400" marR="0" rtl="0" algn="l">
              <a:spcBef>
                <a:spcPts val="0"/>
              </a:spcBef>
              <a:spcAft>
                <a:spcPts val="0"/>
              </a:spcAft>
              <a:buClr>
                <a:schemeClr val="dk1"/>
              </a:buClr>
              <a:buSzPts val="1400"/>
              <a:buFont typeface="Arial"/>
              <a:buChar char="●"/>
              <a:defRPr b="0" i="0" sz="2800" u="none" cap="none" strike="noStrike">
                <a:solidFill>
                  <a:schemeClr val="dk1"/>
                </a:solidFill>
                <a:latin typeface="Arial"/>
                <a:ea typeface="Arial"/>
                <a:cs typeface="Arial"/>
                <a:sym typeface="Arial"/>
              </a:defRPr>
            </a:lvl2pPr>
            <a:lvl3pPr indent="-317500" lvl="2" marL="1371600" marR="0" rtl="0" algn="l">
              <a:spcBef>
                <a:spcPts val="0"/>
              </a:spcBef>
              <a:spcAft>
                <a:spcPts val="0"/>
              </a:spcAft>
              <a:buClr>
                <a:schemeClr val="dk1"/>
              </a:buClr>
              <a:buSzPts val="1400"/>
              <a:buFont typeface="Arial"/>
              <a:buChar char="●"/>
              <a:defRPr b="0" i="0" sz="2400" u="none" cap="none" strike="noStrike">
                <a:solidFill>
                  <a:schemeClr val="dk1"/>
                </a:solidFill>
                <a:latin typeface="Arial"/>
                <a:ea typeface="Arial"/>
                <a:cs typeface="Arial"/>
                <a:sym typeface="Arial"/>
              </a:defRPr>
            </a:lvl3pPr>
            <a:lvl4pPr indent="-317500" lvl="3" marL="1828800" marR="0" rtl="0" algn="l">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4pPr>
            <a:lvl5pPr indent="-317500" lvl="4" marL="2286000" marR="0" rtl="0" algn="l">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5pPr>
            <a:lvl6pPr indent="-317500" lvl="5" marL="2743200" marR="0" rtl="0" algn="l">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6pPr>
            <a:lvl7pPr indent="-317500" lvl="6" marL="3200400" marR="0" rtl="0" algn="l">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7pPr>
            <a:lvl8pPr indent="-317500" lvl="7" marL="3657600" marR="0" rtl="0" algn="l">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8pPr>
            <a:lvl9pPr indent="-317500" lvl="8" marL="4114800" marR="0" rtl="0" algn="l">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en.wikipedia.org/wiki/Initial_public_offering" TargetMode="External"/><Relationship Id="rId4" Type="http://schemas.openxmlformats.org/officeDocument/2006/relationships/hyperlink" Target="http://en.wikipedia.org/wiki/Rights_issu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en.wikipedia.org/wiki/Financial_markets" TargetMode="External"/><Relationship Id="rId4" Type="http://schemas.openxmlformats.org/officeDocument/2006/relationships/hyperlink" Target="http://en.wikipedia.org/wiki/Financial_instruments" TargetMode="External"/><Relationship Id="rId5" Type="http://schemas.openxmlformats.org/officeDocument/2006/relationships/hyperlink" Target="http://en.wikipedia.org/wiki/Stock" TargetMode="External"/><Relationship Id="rId6" Type="http://schemas.openxmlformats.org/officeDocument/2006/relationships/hyperlink" Target="http://en.wikipedia.org/wiki/Bond_(finance)" TargetMode="External"/><Relationship Id="rId7" Type="http://schemas.openxmlformats.org/officeDocument/2006/relationships/hyperlink" Target="http://en.wikipedia.org/wiki/Option_(finance)" TargetMode="External"/><Relationship Id="rId8" Type="http://schemas.openxmlformats.org/officeDocument/2006/relationships/hyperlink" Target="http://en.wikipedia.org/wiki/Futures_contrac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en.wikipedia.org/wiki/Market_liquidity" TargetMode="External"/><Relationship Id="rId4" Type="http://schemas.openxmlformats.org/officeDocument/2006/relationships/hyperlink" Target="http://en.wikipedia.org/wiki/Stock_exchange" TargetMode="External"/><Relationship Id="rId5" Type="http://schemas.openxmlformats.org/officeDocument/2006/relationships/hyperlink" Target="http://en.wikipedia.org/wiki/Stock_exchange#History_of_the_Stock_Exchang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en.wikipedia.org/wiki/Financial_intermediary"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1" Type="http://schemas.openxmlformats.org/officeDocument/2006/relationships/hyperlink" Target="http://en.wikipedia.org/wiki/Global_financial_system" TargetMode="External"/><Relationship Id="rId10" Type="http://schemas.openxmlformats.org/officeDocument/2006/relationships/hyperlink" Target="http://en.wikipedia.org/wiki/Market_liquidity" TargetMode="External"/><Relationship Id="rId13" Type="http://schemas.openxmlformats.org/officeDocument/2006/relationships/hyperlink" Target="http://en.wikipedia.org/wiki/Financial_markets" TargetMode="External"/><Relationship Id="rId12" Type="http://schemas.openxmlformats.org/officeDocument/2006/relationships/hyperlink" Target="http://en.wikipedia.org/wiki/Capital_markets" TargetMode="External"/><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en.wikipedia.org/wiki/Financial_market" TargetMode="External"/><Relationship Id="rId4" Type="http://schemas.openxmlformats.org/officeDocument/2006/relationships/hyperlink" Target="http://en.wikipedia.org/wiki/Treasury_security#Treasury_bill" TargetMode="External"/><Relationship Id="rId9" Type="http://schemas.openxmlformats.org/officeDocument/2006/relationships/hyperlink" Target="http://ppt/slides/#cite_note-0" TargetMode="External"/><Relationship Id="rId5" Type="http://schemas.openxmlformats.org/officeDocument/2006/relationships/hyperlink" Target="http://en.wikipedia.org/wiki/Commercial_paper" TargetMode="External"/><Relationship Id="rId6" Type="http://schemas.openxmlformats.org/officeDocument/2006/relationships/hyperlink" Target="http://en.wikipedia.org/wiki/Bankers%27_acceptance" TargetMode="External"/><Relationship Id="rId7" Type="http://schemas.openxmlformats.org/officeDocument/2006/relationships/hyperlink" Target="http://en.wikipedia.org/wiki/Mortgage-backed_security" TargetMode="External"/><Relationship Id="rId8" Type="http://schemas.openxmlformats.org/officeDocument/2006/relationships/hyperlink" Target="http://en.wikipedia.org/wiki/Asset-backed_security" TargetMode="External"/></Relationships>
</file>

<file path=ppt/slides/_rels/slide17.xml.rels><?xml version="1.0" encoding="UTF-8" standalone="yes"?><Relationships xmlns="http://schemas.openxmlformats.org/package/2006/relationships"><Relationship Id="rId11" Type="http://schemas.openxmlformats.org/officeDocument/2006/relationships/hyperlink" Target="http://en.wikipedia.org/wiki/London_Interbank_Offered_Rate" TargetMode="External"/><Relationship Id="rId10" Type="http://schemas.openxmlformats.org/officeDocument/2006/relationships/hyperlink" Target="http://en.wikipedia.org/wiki/Repurchase_agreement" TargetMode="External"/><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en.wikipedia.org/wiki/Financial_institution" TargetMode="External"/><Relationship Id="rId4" Type="http://schemas.openxmlformats.org/officeDocument/2006/relationships/hyperlink" Target="http://en.wikipedia.org/wiki/Financial_instrument" TargetMode="External"/><Relationship Id="rId9" Type="http://schemas.openxmlformats.org/officeDocument/2006/relationships/hyperlink" Target="http://en.wikipedia.org/wiki/Commercial_paper" TargetMode="External"/><Relationship Id="rId5" Type="http://schemas.openxmlformats.org/officeDocument/2006/relationships/hyperlink" Target="http://en.wikipedia.org/wiki/Capital_market" TargetMode="External"/><Relationship Id="rId6" Type="http://schemas.openxmlformats.org/officeDocument/2006/relationships/hyperlink" Target="http://en.wikipedia.org/wiki/Bond_(finance)" TargetMode="External"/><Relationship Id="rId7" Type="http://schemas.openxmlformats.org/officeDocument/2006/relationships/hyperlink" Target="http://en.wikipedia.org/wiki/Stock" TargetMode="External"/><Relationship Id="rId8" Type="http://schemas.openxmlformats.org/officeDocument/2006/relationships/hyperlink" Target="http://en.wikipedia.org/wiki/Interbank_lending_marke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en.wikipedia.org/wiki/Municipal_bond" TargetMode="External"/><Relationship Id="rId4" Type="http://schemas.openxmlformats.org/officeDocument/2006/relationships/hyperlink" Target="http://en.wikipedia.org/wiki/US_Treasury" TargetMode="External"/><Relationship Id="rId5" Type="http://schemas.openxmlformats.org/officeDocument/2006/relationships/hyperlink" Target="http://en.wikipedia.org/wiki/Treasury_security#Treasury_bill" TargetMode="External"/><Relationship Id="rId6" Type="http://schemas.openxmlformats.org/officeDocument/2006/relationships/hyperlink" Target="http://en.wikipedia.org/wiki/United_States_public_debt" TargetMode="External"/><Relationship Id="rId7" Type="http://schemas.openxmlformats.org/officeDocument/2006/relationships/hyperlink" Target="http://en.wikipedia.org/wiki/Bankers%27_acceptance" TargetMode="External"/></Relationships>
</file>

<file path=ppt/slides/_rels/slide19.xml.rels><?xml version="1.0" encoding="UTF-8" standalone="yes"?><Relationships xmlns="http://schemas.openxmlformats.org/package/2006/relationships"><Relationship Id="rId10" Type="http://schemas.openxmlformats.org/officeDocument/2006/relationships/hyperlink" Target="http://en.wikipedia.org/wiki/Federal_National_Mortgage_Association" TargetMode="External"/><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en.wikipedia.org/wiki/Certificate_of_deposit" TargetMode="External"/><Relationship Id="rId4" Type="http://schemas.openxmlformats.org/officeDocument/2006/relationships/hyperlink" Target="http://en.wikipedia.org/wiki/Repurchase_agreement" TargetMode="External"/><Relationship Id="rId9" Type="http://schemas.openxmlformats.org/officeDocument/2006/relationships/hyperlink" Target="http://en.wikipedia.org/wiki/Federal_Home_Loan_Banks" TargetMode="External"/><Relationship Id="rId5" Type="http://schemas.openxmlformats.org/officeDocument/2006/relationships/hyperlink" Target="http://en.wikipedia.org/wiki/Commercial_paper" TargetMode="External"/><Relationship Id="rId6" Type="http://schemas.openxmlformats.org/officeDocument/2006/relationships/hyperlink" Target="http://en.wikipedia.org/wiki/Eurodollars" TargetMode="External"/><Relationship Id="rId7" Type="http://schemas.openxmlformats.org/officeDocument/2006/relationships/hyperlink" Target="http://en.wikipedia.org/wiki/Government_sponsored_enterprise" TargetMode="External"/><Relationship Id="rId8" Type="http://schemas.openxmlformats.org/officeDocument/2006/relationships/hyperlink" Target="http://en.wikipedia.org/wiki/Farm_Credit_Syste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en.wikipedia.org/wiki/Trade_(financial_instrument)" TargetMode="External"/><Relationship Id="rId4" Type="http://schemas.openxmlformats.org/officeDocument/2006/relationships/hyperlink" Target="http://en.wikipedia.org/wiki/Securities" TargetMode="External"/><Relationship Id="rId5" Type="http://schemas.openxmlformats.org/officeDocument/2006/relationships/hyperlink" Target="http://en.wikipedia.org/wiki/Commodity" TargetMode="External"/><Relationship Id="rId6" Type="http://schemas.openxmlformats.org/officeDocument/2006/relationships/hyperlink" Target="http://en.wikipedia.org/wiki/Fungible" TargetMode="External"/><Relationship Id="rId7" Type="http://schemas.openxmlformats.org/officeDocument/2006/relationships/hyperlink" Target="http://en.wikipedia.org/wiki/Transaction_cost" TargetMode="External"/><Relationship Id="rId8" Type="http://schemas.openxmlformats.org/officeDocument/2006/relationships/hyperlink" Target="http://en.wikipedia.org/wiki/Supply_and_demand" TargetMode="External"/></Relationships>
</file>

<file path=ppt/slides/_rels/slide20.xml.rels><?xml version="1.0" encoding="UTF-8" standalone="yes"?><Relationships xmlns="http://schemas.openxmlformats.org/package/2006/relationships"><Relationship Id="rId11" Type="http://schemas.openxmlformats.org/officeDocument/2006/relationships/hyperlink" Target="http://en.wikipedia.org/wiki/Asset-backed_security" TargetMode="External"/><Relationship Id="rId10" Type="http://schemas.openxmlformats.org/officeDocument/2006/relationships/hyperlink" Target="http://en.wikipedia.org/wiki/Mortgage-backed_security" TargetMode="External"/><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en.wikipedia.org/wiki/Federal_funds" TargetMode="External"/><Relationship Id="rId4" Type="http://schemas.openxmlformats.org/officeDocument/2006/relationships/hyperlink" Target="http://en.wikipedia.org/wiki/Federal_Reserve" TargetMode="External"/><Relationship Id="rId9" Type="http://schemas.openxmlformats.org/officeDocument/2006/relationships/hyperlink" Target="http://en.wikipedia.org/wiki/Forex_swap" TargetMode="External"/><Relationship Id="rId5" Type="http://schemas.openxmlformats.org/officeDocument/2006/relationships/hyperlink" Target="http://en.wikipedia.org/wiki/Federal_funds_rate" TargetMode="External"/><Relationship Id="rId6" Type="http://schemas.openxmlformats.org/officeDocument/2006/relationships/hyperlink" Target="http://en.wikipedia.org/wiki/Municipal_bond" TargetMode="External"/><Relationship Id="rId7" Type="http://schemas.openxmlformats.org/officeDocument/2006/relationships/hyperlink" Target="http://en.wikipedia.org/wiki/Treasury_security#Treasury_bill" TargetMode="External"/><Relationship Id="rId8" Type="http://schemas.openxmlformats.org/officeDocument/2006/relationships/hyperlink" Target="http://en.wikipedia.org/wiki/Money_fund"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en.wikipedia.org/wiki/Finance" TargetMode="External"/><Relationship Id="rId4" Type="http://schemas.openxmlformats.org/officeDocument/2006/relationships/hyperlink" Target="http://en.wikipedia.org/wiki/Capital_(economics)" TargetMode="External"/><Relationship Id="rId11" Type="http://schemas.openxmlformats.org/officeDocument/2006/relationships/hyperlink" Target="http://en.wikipedia.org/wiki/Currency_market" TargetMode="External"/><Relationship Id="rId10" Type="http://schemas.openxmlformats.org/officeDocument/2006/relationships/hyperlink" Target="http://en.wikipedia.org/wiki/International_trade" TargetMode="External"/><Relationship Id="rId9" Type="http://schemas.openxmlformats.org/officeDocument/2006/relationships/hyperlink" Target="http://en.wikipedia.org/wiki/Money_market" TargetMode="External"/><Relationship Id="rId5" Type="http://schemas.openxmlformats.org/officeDocument/2006/relationships/hyperlink" Target="http://en.wikipedia.org/wiki/Capital_market" TargetMode="External"/><Relationship Id="rId6" Type="http://schemas.openxmlformats.org/officeDocument/2006/relationships/hyperlink" Target="http://en.wikipedia.org/wiki/Risk#Risk_in_finance" TargetMode="External"/><Relationship Id="rId7" Type="http://schemas.openxmlformats.org/officeDocument/2006/relationships/hyperlink" Target="http://en.wikipedia.org/wiki/Derivatives_market" TargetMode="External"/><Relationship Id="rId8" Type="http://schemas.openxmlformats.org/officeDocument/2006/relationships/hyperlink" Target="http://en.wikipedia.org/wiki/Liquidity" TargetMode="External"/></Relationships>
</file>

<file path=ppt/slides/_rels/slide4.xml.rels><?xml version="1.0" encoding="UTF-8" standalone="yes"?><Relationships xmlns="http://schemas.openxmlformats.org/package/2006/relationships"><Relationship Id="rId20" Type="http://schemas.openxmlformats.org/officeDocument/2006/relationships/hyperlink" Target="http://en.wikipedia.org/wiki/Foreign_exchange_market" TargetMode="External"/><Relationship Id="rId11" Type="http://schemas.openxmlformats.org/officeDocument/2006/relationships/hyperlink" Target="http://en.wikipedia.org/wiki/Commodity_markets" TargetMode="External"/><Relationship Id="rId10" Type="http://schemas.openxmlformats.org/officeDocument/2006/relationships/hyperlink" Target="http://en.wikipedia.org/wiki/Secondary_market" TargetMode="External"/><Relationship Id="rId13" Type="http://schemas.openxmlformats.org/officeDocument/2006/relationships/hyperlink" Target="http://en.wikipedia.org/wiki/Derivatives_market" TargetMode="External"/><Relationship Id="rId12" Type="http://schemas.openxmlformats.org/officeDocument/2006/relationships/hyperlink" Target="http://en.wikipedia.org/wiki/Money_market"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en.wikipedia.org/wiki/Capital_market" TargetMode="External"/><Relationship Id="rId4" Type="http://schemas.openxmlformats.org/officeDocument/2006/relationships/hyperlink" Target="http://en.wikipedia.org/wiki/Stock_market" TargetMode="External"/><Relationship Id="rId9" Type="http://schemas.openxmlformats.org/officeDocument/2006/relationships/hyperlink" Target="http://en.wikipedia.org/wiki/Primary_market" TargetMode="External"/><Relationship Id="rId15" Type="http://schemas.openxmlformats.org/officeDocument/2006/relationships/hyperlink" Target="http://en.wikipedia.org/wiki/Futures_exchange" TargetMode="External"/><Relationship Id="rId14" Type="http://schemas.openxmlformats.org/officeDocument/2006/relationships/hyperlink" Target="http://en.wikipedia.org/wiki/Finance" TargetMode="External"/><Relationship Id="rId17" Type="http://schemas.openxmlformats.org/officeDocument/2006/relationships/hyperlink" Target="http://en.wikipedia.org/wiki/Forward_market" TargetMode="External"/><Relationship Id="rId16" Type="http://schemas.openxmlformats.org/officeDocument/2006/relationships/hyperlink" Target="http://en.wikipedia.org/wiki/Forward_contract" TargetMode="External"/><Relationship Id="rId5" Type="http://schemas.openxmlformats.org/officeDocument/2006/relationships/hyperlink" Target="http://en.wikipedia.org/wiki/Stock" TargetMode="External"/><Relationship Id="rId19" Type="http://schemas.openxmlformats.org/officeDocument/2006/relationships/hyperlink" Target="http://en.wikipedia.org/wiki/Foreign_exchange_market" TargetMode="External"/><Relationship Id="rId6" Type="http://schemas.openxmlformats.org/officeDocument/2006/relationships/hyperlink" Target="http://en.wikipedia.org/wiki/Bond_market" TargetMode="External"/><Relationship Id="rId18" Type="http://schemas.openxmlformats.org/officeDocument/2006/relationships/hyperlink" Target="http://en.wikipedia.org/wiki/Insurance" TargetMode="External"/><Relationship Id="rId7" Type="http://schemas.openxmlformats.org/officeDocument/2006/relationships/hyperlink" Target="http://en.wikipedia.org/wiki/Bond_(finance)" TargetMode="External"/><Relationship Id="rId8" Type="http://schemas.openxmlformats.org/officeDocument/2006/relationships/hyperlink" Target="http://en.wikipedia.org/wiki/Capital_mark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en.wikipedia.org/wiki/Money_market" TargetMode="External"/><Relationship Id="rId4" Type="http://schemas.openxmlformats.org/officeDocument/2006/relationships/hyperlink" Target="http://en.wikipedia.org/wiki/Capital_market" TargetMode="External"/><Relationship Id="rId5" Type="http://schemas.openxmlformats.org/officeDocument/2006/relationships/hyperlink" Target="http://en.wikipedia.org/wiki/Primary_market" TargetMode="External"/><Relationship Id="rId6" Type="http://schemas.openxmlformats.org/officeDocument/2006/relationships/hyperlink" Target="http://en.wikipedia.org/wiki/Secondary_market" TargetMode="External"/></Relationships>
</file>

<file path=ppt/slides/_rels/slide8.xml.rels><?xml version="1.0" encoding="UTF-8" standalone="yes"?><Relationships xmlns="http://schemas.openxmlformats.org/package/2006/relationships"><Relationship Id="rId11" Type="http://schemas.openxmlformats.org/officeDocument/2006/relationships/hyperlink" Target="http://en.wikipedia.org/wiki/Underwriting" TargetMode="External"/><Relationship Id="rId10" Type="http://schemas.openxmlformats.org/officeDocument/2006/relationships/hyperlink" Target="http://en.wikipedia.org/wiki/Secondary_market" TargetMode="External"/><Relationship Id="rId13" Type="http://schemas.openxmlformats.org/officeDocument/2006/relationships/hyperlink" Target="http://en.wikipedia.org/wiki/Over-the-counter_(finance)" TargetMode="External"/><Relationship Id="rId12" Type="http://schemas.openxmlformats.org/officeDocument/2006/relationships/hyperlink" Target="http://en.wikipedia.org/wiki/Securities_exchange" TargetMode="External"/><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en.wikipedia.org/wiki/Stock_market" TargetMode="External"/><Relationship Id="rId4" Type="http://schemas.openxmlformats.org/officeDocument/2006/relationships/hyperlink" Target="http://en.wikipedia.org/wiki/Bond_market" TargetMode="External"/><Relationship Id="rId9" Type="http://schemas.openxmlformats.org/officeDocument/2006/relationships/hyperlink" Target="http://en.wikipedia.org/wiki/Primary_market" TargetMode="External"/><Relationship Id="rId5" Type="http://schemas.openxmlformats.org/officeDocument/2006/relationships/hyperlink" Target="http://en.wikipedia.org/wiki/Money_markets" TargetMode="External"/><Relationship Id="rId6" Type="http://schemas.openxmlformats.org/officeDocument/2006/relationships/hyperlink" Target="http://en.wikipedia.org/wiki/Financial_markets" TargetMode="External"/><Relationship Id="rId7" Type="http://schemas.openxmlformats.org/officeDocument/2006/relationships/hyperlink" Target="http://en.wikipedia.org/wiki/Financial_Services_Authority" TargetMode="External"/><Relationship Id="rId8" Type="http://schemas.openxmlformats.org/officeDocument/2006/relationships/hyperlink" Target="http://en.wikipedia.org/wiki/U.S._Securities_and_Exchange_Commission" TargetMode="External"/></Relationships>
</file>

<file path=ppt/slides/_rels/slide9.xml.rels><?xml version="1.0" encoding="UTF-8" standalone="yes"?><Relationships xmlns="http://schemas.openxmlformats.org/package/2006/relationships"><Relationship Id="rId10" Type="http://schemas.openxmlformats.org/officeDocument/2006/relationships/hyperlink" Target="http://en.wikipedia.org/wiki/Prospectus_(finance)"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en.wikipedia.org/wiki/Capital_market" TargetMode="External"/><Relationship Id="rId4" Type="http://schemas.openxmlformats.org/officeDocument/2006/relationships/hyperlink" Target="http://en.wikipedia.org/wiki/Security_(finance)" TargetMode="External"/><Relationship Id="rId9" Type="http://schemas.openxmlformats.org/officeDocument/2006/relationships/hyperlink" Target="http://en.wikipedia.org/wiki/Initial_public_offering" TargetMode="External"/><Relationship Id="rId5" Type="http://schemas.openxmlformats.org/officeDocument/2006/relationships/hyperlink" Target="http://en.wikipedia.org/wiki/Funding" TargetMode="External"/><Relationship Id="rId6" Type="http://schemas.openxmlformats.org/officeDocument/2006/relationships/hyperlink" Target="http://en.wikipedia.org/wiki/Stock" TargetMode="External"/><Relationship Id="rId7" Type="http://schemas.openxmlformats.org/officeDocument/2006/relationships/hyperlink" Target="http://en.wikipedia.org/wiki/Bond_(finance)" TargetMode="External"/><Relationship Id="rId8" Type="http://schemas.openxmlformats.org/officeDocument/2006/relationships/hyperlink" Target="http://en.wikipedia.org/wiki/Underwrit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Financial Markets - Overview</a:t>
            </a:r>
            <a:endParaRPr b="0" i="0" sz="44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Features of Primary Market</a:t>
            </a:r>
            <a:endParaRPr b="0" i="0" sz="4400" u="none" cap="none" strike="noStrike">
              <a:solidFill>
                <a:schemeClr val="dk1"/>
              </a:solidFill>
              <a:latin typeface="Arial"/>
              <a:ea typeface="Arial"/>
              <a:cs typeface="Arial"/>
              <a:sym typeface="Arial"/>
            </a:endParaRPr>
          </a:p>
        </p:txBody>
      </p:sp>
      <p:sp>
        <p:nvSpPr>
          <p:cNvPr id="143" name="Google Shape;143;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SzPts val="1900"/>
              <a:buFont typeface="Arial"/>
              <a:buChar char="●"/>
            </a:pPr>
            <a:r>
              <a:rPr b="0" i="0" lang="en-US" sz="2000" u="none" cap="none" strike="noStrike">
                <a:solidFill>
                  <a:schemeClr val="dk1"/>
                </a:solidFill>
                <a:latin typeface="Arial"/>
                <a:ea typeface="Arial"/>
                <a:cs typeface="Arial"/>
                <a:sym typeface="Arial"/>
              </a:rPr>
              <a:t>This is the market for new long term equity capital. The primary market is the market where the securities are sold for the first time. Therefore it is also called the new issue market (NIM).</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2000" u="none" cap="none" strike="noStrike">
                <a:solidFill>
                  <a:schemeClr val="dk1"/>
                </a:solidFill>
                <a:latin typeface="Arial"/>
                <a:ea typeface="Arial"/>
                <a:cs typeface="Arial"/>
                <a:sym typeface="Arial"/>
              </a:rPr>
              <a:t>In a primary issue, the securities are issued by the company directly to investors.</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2000" u="none" cap="none" strike="noStrike">
                <a:solidFill>
                  <a:schemeClr val="dk1"/>
                </a:solidFill>
                <a:latin typeface="Arial"/>
                <a:ea typeface="Arial"/>
                <a:cs typeface="Arial"/>
                <a:sym typeface="Arial"/>
              </a:rPr>
              <a:t>The company receives the money and issues new security certificates to the investors.</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2000" u="none" cap="none" strike="noStrike">
                <a:solidFill>
                  <a:schemeClr val="dk1"/>
                </a:solidFill>
                <a:latin typeface="Arial"/>
                <a:ea typeface="Arial"/>
                <a:cs typeface="Arial"/>
                <a:sym typeface="Arial"/>
              </a:rPr>
              <a:t>Primary issues are used by companies for the purpose of setting up new business or for expanding or modernizing the existing business.</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2000" u="none" cap="none" strike="noStrike">
                <a:solidFill>
                  <a:schemeClr val="dk1"/>
                </a:solidFill>
                <a:latin typeface="Arial"/>
                <a:ea typeface="Arial"/>
                <a:cs typeface="Arial"/>
                <a:sym typeface="Arial"/>
              </a:rPr>
              <a:t>The primary market performs the crucial function of facilitating capital formation in the economy.</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2000" u="none" cap="none" strike="noStrike">
                <a:solidFill>
                  <a:schemeClr val="dk1"/>
                </a:solidFill>
                <a:latin typeface="Arial"/>
                <a:ea typeface="Arial"/>
                <a:cs typeface="Arial"/>
                <a:sym typeface="Arial"/>
              </a:rPr>
              <a:t>The new issue market does not include certain other sources of new long term external finance, such as loans from financial institutions. Borrowers in the new issue market may be raising capital for converting private capital into public capital; this is known as "going public."</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2000" u="none" cap="none" strike="noStrike">
                <a:solidFill>
                  <a:schemeClr val="dk1"/>
                </a:solidFill>
                <a:latin typeface="Arial"/>
                <a:ea typeface="Arial"/>
                <a:cs typeface="Arial"/>
                <a:sym typeface="Arial"/>
              </a:rPr>
              <a:t>The financial assets sold can only be redeemed by the original holder.</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Methods of issuing securities</a:t>
            </a:r>
            <a:endParaRPr b="0" i="0" sz="4400" u="none" cap="none" strike="noStrike">
              <a:solidFill>
                <a:schemeClr val="dk1"/>
              </a:solidFill>
              <a:latin typeface="Arial"/>
              <a:ea typeface="Arial"/>
              <a:cs typeface="Arial"/>
              <a:sym typeface="Arial"/>
            </a:endParaRPr>
          </a:p>
        </p:txBody>
      </p:sp>
      <p:sp>
        <p:nvSpPr>
          <p:cNvPr id="149" name="Google Shape;149;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Methods of issuing securities in the primary market are:</a:t>
            </a:r>
            <a:endParaRPr b="0" i="0" sz="3200" u="none" cap="none" strike="noStrike">
              <a:solidFill>
                <a:schemeClr val="dk1"/>
              </a:solidFill>
              <a:latin typeface="Arial"/>
              <a:ea typeface="Arial"/>
              <a:cs typeface="Arial"/>
              <a:sym typeface="Arial"/>
            </a:endParaRPr>
          </a:p>
          <a:p>
            <a:pPr indent="-285750" lvl="1" marL="742950" marR="0" rtl="0" algn="l">
              <a:spcBef>
                <a:spcPts val="560"/>
              </a:spcBef>
              <a:spcAft>
                <a:spcPts val="0"/>
              </a:spcAft>
              <a:buClr>
                <a:schemeClr val="dk1"/>
              </a:buClr>
              <a:buSzPts val="1700"/>
              <a:buFont typeface="Arial"/>
              <a:buChar char="●"/>
            </a:pPr>
            <a:r>
              <a:rPr b="0" i="0" lang="en-US" sz="2800" u="sng" cap="none" strike="noStrike">
                <a:solidFill>
                  <a:schemeClr val="hlink"/>
                </a:solidFill>
                <a:latin typeface="Arial"/>
                <a:ea typeface="Arial"/>
                <a:cs typeface="Arial"/>
                <a:sym typeface="Arial"/>
                <a:hlinkClick r:id="rId3"/>
              </a:rPr>
              <a:t>Initial public offering</a:t>
            </a:r>
            <a:r>
              <a:rPr b="0" i="0" lang="en-US" sz="2800" u="none" cap="none" strike="noStrike">
                <a:solidFill>
                  <a:schemeClr val="dk1"/>
                </a:solidFill>
                <a:latin typeface="Arial"/>
                <a:ea typeface="Arial"/>
                <a:cs typeface="Arial"/>
                <a:sym typeface="Arial"/>
              </a:rPr>
              <a:t>;</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2800" u="sng" cap="none" strike="noStrike">
                <a:solidFill>
                  <a:schemeClr val="hlink"/>
                </a:solidFill>
                <a:latin typeface="Arial"/>
                <a:ea typeface="Arial"/>
                <a:cs typeface="Arial"/>
                <a:sym typeface="Arial"/>
                <a:hlinkClick r:id="rId4"/>
              </a:rPr>
              <a:t>Rights issue</a:t>
            </a:r>
            <a:r>
              <a:rPr b="0" i="0" lang="en-US" sz="2800" u="none" cap="none" strike="noStrike">
                <a:solidFill>
                  <a:schemeClr val="dk1"/>
                </a:solidFill>
                <a:latin typeface="Arial"/>
                <a:ea typeface="Arial"/>
                <a:cs typeface="Arial"/>
                <a:sym typeface="Arial"/>
              </a:rPr>
              <a:t> (for existing companies);</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2800" u="none" cap="none" strike="noStrike">
                <a:solidFill>
                  <a:schemeClr val="dk1"/>
                </a:solidFill>
                <a:latin typeface="Arial"/>
                <a:ea typeface="Arial"/>
                <a:cs typeface="Arial"/>
                <a:sym typeface="Arial"/>
              </a:rPr>
              <a:t>Preferential issue.</a:t>
            </a:r>
            <a:endParaRPr b="0" i="0" sz="28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Secondary Market</a:t>
            </a:r>
            <a:endParaRPr b="0" i="0" sz="4400" u="none" cap="none" strike="noStrike">
              <a:solidFill>
                <a:schemeClr val="dk1"/>
              </a:solidFill>
              <a:latin typeface="Arial"/>
              <a:ea typeface="Arial"/>
              <a:cs typeface="Arial"/>
              <a:sym typeface="Arial"/>
            </a:endParaRPr>
          </a:p>
        </p:txBody>
      </p:sp>
      <p:sp>
        <p:nvSpPr>
          <p:cNvPr id="155" name="Google Shape;155;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It is also called </a:t>
            </a:r>
            <a:r>
              <a:rPr b="1" i="0" lang="en-US" sz="3200" u="none" cap="none" strike="noStrike">
                <a:solidFill>
                  <a:schemeClr val="dk1"/>
                </a:solidFill>
                <a:latin typeface="Arial"/>
                <a:ea typeface="Arial"/>
                <a:cs typeface="Arial"/>
                <a:sym typeface="Arial"/>
              </a:rPr>
              <a:t>aftermarket</a:t>
            </a:r>
            <a:r>
              <a:rPr b="0" i="0" lang="en-US" sz="3200" u="none" cap="none" strike="noStrike">
                <a:solidFill>
                  <a:schemeClr val="dk1"/>
                </a:solidFill>
                <a:latin typeface="Arial"/>
                <a:ea typeface="Arial"/>
                <a:cs typeface="Arial"/>
                <a:sym typeface="Arial"/>
              </a:rPr>
              <a:t>, is the </a:t>
            </a:r>
            <a:r>
              <a:rPr b="0" i="0" lang="en-US" sz="3200" u="sng" cap="none" strike="noStrike">
                <a:solidFill>
                  <a:schemeClr val="hlink"/>
                </a:solidFill>
                <a:latin typeface="Arial"/>
                <a:ea typeface="Arial"/>
                <a:cs typeface="Arial"/>
                <a:sym typeface="Arial"/>
                <a:hlinkClick r:id="rId3"/>
              </a:rPr>
              <a:t>financial market</a:t>
            </a:r>
            <a:r>
              <a:rPr b="0" i="0" lang="en-US" sz="3200" u="none" cap="none" strike="noStrike">
                <a:solidFill>
                  <a:schemeClr val="dk1"/>
                </a:solidFill>
                <a:latin typeface="Arial"/>
                <a:ea typeface="Arial"/>
                <a:cs typeface="Arial"/>
                <a:sym typeface="Arial"/>
              </a:rPr>
              <a:t> in which previously issued </a:t>
            </a:r>
            <a:r>
              <a:rPr b="0" i="0" lang="en-US" sz="3200" u="sng" cap="none" strike="noStrike">
                <a:solidFill>
                  <a:schemeClr val="hlink"/>
                </a:solidFill>
                <a:latin typeface="Arial"/>
                <a:ea typeface="Arial"/>
                <a:cs typeface="Arial"/>
                <a:sym typeface="Arial"/>
                <a:hlinkClick r:id="rId4"/>
              </a:rPr>
              <a:t>financial instruments</a:t>
            </a:r>
            <a:r>
              <a:rPr b="0" i="0" lang="en-US" sz="3200" u="none" cap="none" strike="noStrike">
                <a:solidFill>
                  <a:schemeClr val="dk1"/>
                </a:solidFill>
                <a:latin typeface="Arial"/>
                <a:ea typeface="Arial"/>
                <a:cs typeface="Arial"/>
                <a:sym typeface="Arial"/>
              </a:rPr>
              <a:t> such as </a:t>
            </a:r>
            <a:r>
              <a:rPr b="0" i="0" lang="en-US" sz="3200" u="sng" cap="none" strike="noStrike">
                <a:solidFill>
                  <a:schemeClr val="hlink"/>
                </a:solidFill>
                <a:latin typeface="Arial"/>
                <a:ea typeface="Arial"/>
                <a:cs typeface="Arial"/>
                <a:sym typeface="Arial"/>
                <a:hlinkClick r:id="rId5"/>
              </a:rPr>
              <a:t>stock</a:t>
            </a:r>
            <a:r>
              <a:rPr b="0" i="0" lang="en-US" sz="3200" u="none" cap="none" strike="noStrike">
                <a:solidFill>
                  <a:schemeClr val="dk1"/>
                </a:solidFill>
                <a:latin typeface="Arial"/>
                <a:ea typeface="Arial"/>
                <a:cs typeface="Arial"/>
                <a:sym typeface="Arial"/>
              </a:rPr>
              <a:t>, </a:t>
            </a:r>
            <a:r>
              <a:rPr b="0" i="0" lang="en-US" sz="3200" u="sng" cap="none" strike="noStrike">
                <a:solidFill>
                  <a:schemeClr val="hlink"/>
                </a:solidFill>
                <a:latin typeface="Arial"/>
                <a:ea typeface="Arial"/>
                <a:cs typeface="Arial"/>
                <a:sym typeface="Arial"/>
                <a:hlinkClick r:id="rId6"/>
              </a:rPr>
              <a:t>bonds</a:t>
            </a:r>
            <a:r>
              <a:rPr b="0" i="0" lang="en-US" sz="3200" u="none" cap="none" strike="noStrike">
                <a:solidFill>
                  <a:schemeClr val="dk1"/>
                </a:solidFill>
                <a:latin typeface="Arial"/>
                <a:ea typeface="Arial"/>
                <a:cs typeface="Arial"/>
                <a:sym typeface="Arial"/>
              </a:rPr>
              <a:t>, </a:t>
            </a:r>
            <a:r>
              <a:rPr b="0" i="0" lang="en-US" sz="3200" u="sng" cap="none" strike="noStrike">
                <a:solidFill>
                  <a:schemeClr val="hlink"/>
                </a:solidFill>
                <a:latin typeface="Arial"/>
                <a:ea typeface="Arial"/>
                <a:cs typeface="Arial"/>
                <a:sym typeface="Arial"/>
                <a:hlinkClick r:id="rId7"/>
              </a:rPr>
              <a:t>options</a:t>
            </a:r>
            <a:r>
              <a:rPr b="0" i="0" lang="en-US" sz="3200" u="none" cap="none" strike="noStrike">
                <a:solidFill>
                  <a:schemeClr val="dk1"/>
                </a:solidFill>
                <a:latin typeface="Arial"/>
                <a:ea typeface="Arial"/>
                <a:cs typeface="Arial"/>
                <a:sym typeface="Arial"/>
              </a:rPr>
              <a:t>, and </a:t>
            </a:r>
            <a:r>
              <a:rPr b="0" i="0" lang="en-US" sz="3200" u="sng" cap="none" strike="noStrike">
                <a:solidFill>
                  <a:schemeClr val="hlink"/>
                </a:solidFill>
                <a:latin typeface="Arial"/>
                <a:ea typeface="Arial"/>
                <a:cs typeface="Arial"/>
                <a:sym typeface="Arial"/>
                <a:hlinkClick r:id="rId8"/>
              </a:rPr>
              <a:t>futures</a:t>
            </a:r>
            <a:r>
              <a:rPr b="0" i="0" lang="en-US" sz="3200" u="none" cap="none" strike="noStrike">
                <a:solidFill>
                  <a:schemeClr val="dk1"/>
                </a:solidFill>
                <a:latin typeface="Arial"/>
                <a:ea typeface="Arial"/>
                <a:cs typeface="Arial"/>
                <a:sym typeface="Arial"/>
              </a:rPr>
              <a:t> are bought and sold.</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Features of Secondary Market</a:t>
            </a:r>
            <a:endParaRPr b="0" i="0" sz="4400" u="none" cap="none" strike="noStrike">
              <a:solidFill>
                <a:schemeClr val="dk1"/>
              </a:solidFill>
              <a:latin typeface="Arial"/>
              <a:ea typeface="Arial"/>
              <a:cs typeface="Arial"/>
              <a:sym typeface="Arial"/>
            </a:endParaRPr>
          </a:p>
        </p:txBody>
      </p:sp>
      <p:sp>
        <p:nvSpPr>
          <p:cNvPr id="161" name="Google Shape;161;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85750" lvl="1" marL="742950" marR="0" rtl="0" algn="l">
              <a:spcBef>
                <a:spcPts val="560"/>
              </a:spcBef>
              <a:spcAft>
                <a:spcPts val="0"/>
              </a:spcAft>
              <a:buClr>
                <a:schemeClr val="dk1"/>
              </a:buClr>
              <a:buSzPts val="1700"/>
              <a:buFont typeface="Arial"/>
              <a:buChar char="●"/>
            </a:pPr>
            <a:r>
              <a:rPr b="0" i="0" lang="en-US" sz="2600" u="none" cap="none" strike="noStrike">
                <a:solidFill>
                  <a:schemeClr val="dk1"/>
                </a:solidFill>
                <a:latin typeface="Arial"/>
                <a:ea typeface="Arial"/>
                <a:cs typeface="Arial"/>
                <a:sym typeface="Arial"/>
              </a:rPr>
              <a:t>Secondary markets allow investors to buy and sell existing securities.</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2600" u="none" cap="none" strike="noStrike">
                <a:solidFill>
                  <a:schemeClr val="dk1"/>
                </a:solidFill>
                <a:latin typeface="Arial"/>
                <a:ea typeface="Arial"/>
                <a:cs typeface="Arial"/>
                <a:sym typeface="Arial"/>
              </a:rPr>
              <a:t>The transactions in secondary market exist among investors.</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2600" u="none" cap="none" strike="noStrike">
                <a:solidFill>
                  <a:schemeClr val="dk1"/>
                </a:solidFill>
                <a:latin typeface="Arial"/>
                <a:ea typeface="Arial"/>
                <a:cs typeface="Arial"/>
                <a:sym typeface="Arial"/>
              </a:rPr>
              <a:t>The secondary market be highly </a:t>
            </a:r>
            <a:r>
              <a:rPr b="0" i="0" lang="en-US" sz="2600" u="sng" cap="none" strike="noStrike">
                <a:solidFill>
                  <a:schemeClr val="hlink"/>
                </a:solidFill>
                <a:latin typeface="Arial"/>
                <a:ea typeface="Arial"/>
                <a:cs typeface="Arial"/>
                <a:sym typeface="Arial"/>
                <a:hlinkClick r:id="rId3"/>
              </a:rPr>
              <a:t>liquid</a:t>
            </a:r>
            <a:r>
              <a:rPr b="0" i="0" lang="en-US" sz="2600" u="none" cap="none" strike="noStrike">
                <a:solidFill>
                  <a:schemeClr val="dk1"/>
                </a:solidFill>
                <a:latin typeface="Arial"/>
                <a:ea typeface="Arial"/>
                <a:cs typeface="Arial"/>
                <a:sym typeface="Arial"/>
              </a:rPr>
              <a:t> (originally, the only way to create this liquidity was for investors and speculators to meet at a fixed place regularly; this is how </a:t>
            </a:r>
            <a:r>
              <a:rPr b="0" i="0" lang="en-US" sz="2600" u="sng" cap="none" strike="noStrike">
                <a:solidFill>
                  <a:schemeClr val="hlink"/>
                </a:solidFill>
                <a:latin typeface="Arial"/>
                <a:ea typeface="Arial"/>
                <a:cs typeface="Arial"/>
                <a:sym typeface="Arial"/>
                <a:hlinkClick r:id="rId4"/>
              </a:rPr>
              <a:t>stock exchanges</a:t>
            </a:r>
            <a:r>
              <a:rPr b="0" i="0" lang="en-US" sz="2600" u="none" cap="none" strike="noStrike">
                <a:solidFill>
                  <a:schemeClr val="dk1"/>
                </a:solidFill>
                <a:latin typeface="Arial"/>
                <a:ea typeface="Arial"/>
                <a:cs typeface="Arial"/>
                <a:sym typeface="Arial"/>
              </a:rPr>
              <a:t> originated, see </a:t>
            </a:r>
            <a:r>
              <a:rPr b="0" i="0" lang="en-US" sz="2600" u="sng" cap="none" strike="noStrike">
                <a:solidFill>
                  <a:schemeClr val="hlink"/>
                </a:solidFill>
                <a:latin typeface="Arial"/>
                <a:ea typeface="Arial"/>
                <a:cs typeface="Arial"/>
                <a:sym typeface="Arial"/>
                <a:hlinkClick r:id="rId5"/>
              </a:rPr>
              <a:t>History of the Stock Exchange</a:t>
            </a:r>
            <a:r>
              <a:rPr b="0" i="0" lang="en-US" sz="2600" u="none" cap="none" strike="noStrike">
                <a:solidFill>
                  <a:schemeClr val="dk1"/>
                </a:solidFill>
                <a:latin typeface="Arial"/>
                <a:ea typeface="Arial"/>
                <a:cs typeface="Arial"/>
                <a:sym typeface="Arial"/>
              </a:rPr>
              <a:t>). </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2600" u="none" cap="none" strike="noStrike">
                <a:solidFill>
                  <a:schemeClr val="dk1"/>
                </a:solidFill>
                <a:latin typeface="Arial"/>
                <a:ea typeface="Arial"/>
                <a:cs typeface="Arial"/>
                <a:sym typeface="Arial"/>
              </a:rPr>
              <a:t>As a general rule, the greater the number of investors that participate in a given marketplace, and the greater the centralization of that marketplace, the more liquid the market.</a:t>
            </a:r>
            <a:endParaRPr b="0" i="0" sz="28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US" sz="3950" u="none" cap="none" strike="noStrike">
                <a:solidFill>
                  <a:schemeClr val="dk1"/>
                </a:solidFill>
                <a:latin typeface="Arial"/>
                <a:ea typeface="Arial"/>
                <a:cs typeface="Arial"/>
                <a:sym typeface="Arial"/>
              </a:rPr>
              <a:t>Where financial markets fit in the relationship between lenders and borrowers</a:t>
            </a:r>
            <a:endParaRPr b="0" i="0" sz="4400" u="none" cap="none" strike="noStrike">
              <a:solidFill>
                <a:schemeClr val="dk1"/>
              </a:solidFill>
              <a:latin typeface="Arial"/>
              <a:ea typeface="Arial"/>
              <a:cs typeface="Arial"/>
              <a:sym typeface="Arial"/>
            </a:endParaRPr>
          </a:p>
        </p:txBody>
      </p:sp>
      <p:graphicFrame>
        <p:nvGraphicFramePr>
          <p:cNvPr id="167" name="Google Shape;167;p26"/>
          <p:cNvGraphicFramePr/>
          <p:nvPr/>
        </p:nvGraphicFramePr>
        <p:xfrm>
          <a:off x="609600" y="2209801"/>
          <a:ext cx="3000000" cy="3000000"/>
        </p:xfrm>
        <a:graphic>
          <a:graphicData uri="http://schemas.openxmlformats.org/drawingml/2006/table">
            <a:tbl>
              <a:tblPr>
                <a:noFill/>
                <a:tableStyleId>{E2C39E4E-A391-4157-8FEC-A4A022D53F1C}</a:tableStyleId>
              </a:tblPr>
              <a:tblGrid>
                <a:gridCol w="1981200"/>
                <a:gridCol w="1981200"/>
                <a:gridCol w="1981200"/>
                <a:gridCol w="1981200"/>
              </a:tblGrid>
              <a:tr h="316575">
                <a:tc gridSpan="4">
                  <a:txBody>
                    <a:bodyPr/>
                    <a:lstStyle/>
                    <a:p>
                      <a:pPr indent="0" lvl="0" marL="0" rtl="0" algn="ctr">
                        <a:spcBef>
                          <a:spcPts val="0"/>
                        </a:spcBef>
                        <a:spcAft>
                          <a:spcPts val="0"/>
                        </a:spcAft>
                        <a:buNone/>
                      </a:pPr>
                      <a:r>
                        <a:rPr b="1" lang="en-US"/>
                        <a:t>Relationship between lenders and borrowers</a:t>
                      </a:r>
                      <a:endParaRPr/>
                    </a:p>
                  </a:txBody>
                  <a:tcPr marT="19050" marB="19050" marR="19050" marL="19050" anchor="ctr">
                    <a:solidFill>
                      <a:srgbClr val="181818"/>
                    </a:solidFill>
                  </a:tcPr>
                </a:tc>
                <a:tc hMerge="1"/>
                <a:tc hMerge="1"/>
                <a:tc hMerge="1"/>
              </a:tr>
              <a:tr h="594575">
                <a:tc>
                  <a:txBody>
                    <a:bodyPr/>
                    <a:lstStyle/>
                    <a:p>
                      <a:pPr indent="0" lvl="0" marL="0" rtl="0" algn="ctr">
                        <a:spcBef>
                          <a:spcPts val="0"/>
                        </a:spcBef>
                        <a:spcAft>
                          <a:spcPts val="0"/>
                        </a:spcAft>
                        <a:buNone/>
                      </a:pPr>
                      <a:r>
                        <a:rPr lang="en-US"/>
                        <a:t>Lenders</a:t>
                      </a:r>
                      <a:endParaRPr/>
                    </a:p>
                  </a:txBody>
                  <a:tcPr marT="19050" marB="19050" marR="19050" marL="19050" anchor="ctr">
                    <a:solidFill>
                      <a:srgbClr val="EFEFEF"/>
                    </a:solidFill>
                  </a:tcPr>
                </a:tc>
                <a:tc>
                  <a:txBody>
                    <a:bodyPr/>
                    <a:lstStyle/>
                    <a:p>
                      <a:pPr indent="0" lvl="0" marL="0" rtl="0" algn="ctr">
                        <a:spcBef>
                          <a:spcPts val="0"/>
                        </a:spcBef>
                        <a:spcAft>
                          <a:spcPts val="0"/>
                        </a:spcAft>
                        <a:buNone/>
                      </a:pPr>
                      <a:r>
                        <a:rPr lang="en-US" u="sng">
                          <a:solidFill>
                            <a:schemeClr val="hlink"/>
                          </a:solidFill>
                          <a:hlinkClick r:id="rId3"/>
                        </a:rPr>
                        <a:t>Financial Intermediaries</a:t>
                      </a:r>
                      <a:endParaRPr/>
                    </a:p>
                  </a:txBody>
                  <a:tcPr marT="19050" marB="19050" marR="19050" marL="19050" anchor="ctr">
                    <a:solidFill>
                      <a:srgbClr val="EFEFEF"/>
                    </a:solidFill>
                  </a:tcPr>
                </a:tc>
                <a:tc>
                  <a:txBody>
                    <a:bodyPr/>
                    <a:lstStyle/>
                    <a:p>
                      <a:pPr indent="0" lvl="0" marL="0" rtl="0" algn="ctr">
                        <a:spcBef>
                          <a:spcPts val="0"/>
                        </a:spcBef>
                        <a:spcAft>
                          <a:spcPts val="0"/>
                        </a:spcAft>
                        <a:buNone/>
                      </a:pPr>
                      <a:r>
                        <a:rPr lang="en-US"/>
                        <a:t>Financial Markets</a:t>
                      </a:r>
                      <a:endParaRPr/>
                    </a:p>
                  </a:txBody>
                  <a:tcPr marT="19050" marB="19050" marR="19050" marL="19050" anchor="ctr">
                    <a:solidFill>
                      <a:srgbClr val="EFEFEF"/>
                    </a:solidFill>
                  </a:tcPr>
                </a:tc>
                <a:tc>
                  <a:txBody>
                    <a:bodyPr/>
                    <a:lstStyle/>
                    <a:p>
                      <a:pPr indent="0" lvl="0" marL="0" rtl="0" algn="ctr">
                        <a:spcBef>
                          <a:spcPts val="0"/>
                        </a:spcBef>
                        <a:spcAft>
                          <a:spcPts val="0"/>
                        </a:spcAft>
                        <a:buNone/>
                      </a:pPr>
                      <a:r>
                        <a:rPr lang="en-US"/>
                        <a:t>Borrowers</a:t>
                      </a:r>
                      <a:endParaRPr/>
                    </a:p>
                  </a:txBody>
                  <a:tcPr marT="19050" marB="19050" marR="19050" marL="19050" anchor="ctr">
                    <a:solidFill>
                      <a:srgbClr val="EFEFEF"/>
                    </a:solidFill>
                  </a:tcPr>
                </a:tc>
              </a:tr>
              <a:tr h="1984450">
                <a:tc>
                  <a:txBody>
                    <a:bodyPr/>
                    <a:lstStyle/>
                    <a:p>
                      <a:pPr indent="0" lvl="0" marL="0" rtl="0" algn="ctr">
                        <a:spcBef>
                          <a:spcPts val="0"/>
                        </a:spcBef>
                        <a:spcAft>
                          <a:spcPts val="0"/>
                        </a:spcAft>
                        <a:buNone/>
                      </a:pPr>
                      <a:r>
                        <a:rPr lang="en-US"/>
                        <a:t>Individuals</a:t>
                      </a:r>
                      <a:br>
                        <a:rPr lang="en-US"/>
                      </a:br>
                      <a:r>
                        <a:rPr lang="en-US"/>
                        <a:t>Companies</a:t>
                      </a:r>
                      <a:endParaRPr/>
                    </a:p>
                  </a:txBody>
                  <a:tcPr marT="19050" marB="19050" marR="19050" marL="19050" anchor="ctr"/>
                </a:tc>
                <a:tc>
                  <a:txBody>
                    <a:bodyPr/>
                    <a:lstStyle/>
                    <a:p>
                      <a:pPr indent="0" lvl="0" marL="0" rtl="0" algn="ctr">
                        <a:spcBef>
                          <a:spcPts val="0"/>
                        </a:spcBef>
                        <a:spcAft>
                          <a:spcPts val="0"/>
                        </a:spcAft>
                        <a:buNone/>
                      </a:pPr>
                      <a:r>
                        <a:rPr lang="en-US"/>
                        <a:t>Banks</a:t>
                      </a:r>
                      <a:br>
                        <a:rPr lang="en-US"/>
                      </a:br>
                      <a:r>
                        <a:rPr lang="en-US"/>
                        <a:t>Insurance Companies</a:t>
                      </a:r>
                      <a:br>
                        <a:rPr lang="en-US"/>
                      </a:br>
                      <a:r>
                        <a:rPr lang="en-US"/>
                        <a:t>Pension Funds</a:t>
                      </a:r>
                      <a:br>
                        <a:rPr lang="en-US"/>
                      </a:br>
                      <a:r>
                        <a:rPr lang="en-US"/>
                        <a:t>Mutual Funds</a:t>
                      </a:r>
                      <a:br>
                        <a:rPr lang="en-US"/>
                      </a:br>
                      <a:endParaRPr/>
                    </a:p>
                  </a:txBody>
                  <a:tcPr marT="19050" marB="19050" marR="19050" marL="19050" anchor="ctr"/>
                </a:tc>
                <a:tc>
                  <a:txBody>
                    <a:bodyPr/>
                    <a:lstStyle/>
                    <a:p>
                      <a:pPr indent="0" lvl="0" marL="0" rtl="0" algn="ctr">
                        <a:spcBef>
                          <a:spcPts val="0"/>
                        </a:spcBef>
                        <a:spcAft>
                          <a:spcPts val="0"/>
                        </a:spcAft>
                        <a:buNone/>
                      </a:pPr>
                      <a:r>
                        <a:rPr lang="en-US"/>
                        <a:t>Interbank</a:t>
                      </a:r>
                      <a:br>
                        <a:rPr lang="en-US"/>
                      </a:br>
                      <a:r>
                        <a:rPr lang="en-US"/>
                        <a:t>Stock Exchange</a:t>
                      </a:r>
                      <a:br>
                        <a:rPr lang="en-US"/>
                      </a:br>
                      <a:r>
                        <a:rPr lang="en-US"/>
                        <a:t>Money Market</a:t>
                      </a:r>
                      <a:br>
                        <a:rPr lang="en-US"/>
                      </a:br>
                      <a:r>
                        <a:rPr lang="en-US"/>
                        <a:t>Bond Market</a:t>
                      </a:r>
                      <a:br>
                        <a:rPr lang="en-US"/>
                      </a:br>
                      <a:r>
                        <a:rPr lang="en-US"/>
                        <a:t>Foreign Exchange</a:t>
                      </a:r>
                      <a:endParaRPr/>
                    </a:p>
                  </a:txBody>
                  <a:tcPr marT="19050" marB="19050" marR="19050" marL="19050" anchor="ctr"/>
                </a:tc>
                <a:tc>
                  <a:txBody>
                    <a:bodyPr/>
                    <a:lstStyle/>
                    <a:p>
                      <a:pPr indent="0" lvl="0" marL="0" rtl="0" algn="ctr">
                        <a:spcBef>
                          <a:spcPts val="0"/>
                        </a:spcBef>
                        <a:spcAft>
                          <a:spcPts val="0"/>
                        </a:spcAft>
                        <a:buNone/>
                      </a:pPr>
                      <a:r>
                        <a:rPr lang="en-US"/>
                        <a:t>Individuals</a:t>
                      </a:r>
                      <a:br>
                        <a:rPr lang="en-US"/>
                      </a:br>
                      <a:r>
                        <a:rPr lang="en-US"/>
                        <a:t>Companies</a:t>
                      </a:r>
                      <a:br>
                        <a:rPr lang="en-US"/>
                      </a:br>
                      <a:r>
                        <a:rPr lang="en-US"/>
                        <a:t>Central Government</a:t>
                      </a:r>
                      <a:br>
                        <a:rPr lang="en-US"/>
                      </a:br>
                      <a:r>
                        <a:rPr lang="en-US"/>
                        <a:t>Municipalities</a:t>
                      </a:r>
                      <a:br>
                        <a:rPr lang="en-US"/>
                      </a:br>
                      <a:r>
                        <a:rPr lang="en-US"/>
                        <a:t>Public Corporations</a:t>
                      </a:r>
                      <a:endParaRPr/>
                    </a:p>
                  </a:txBody>
                  <a:tcPr marT="19050" marB="19050" marR="19050" marL="19050"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73" name="Google Shape;173;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				Money Market</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Money market </a:t>
            </a:r>
            <a:endParaRPr b="0" i="0" sz="4400" u="none" cap="none" strike="noStrike">
              <a:solidFill>
                <a:schemeClr val="dk1"/>
              </a:solidFill>
              <a:latin typeface="Arial"/>
              <a:ea typeface="Arial"/>
              <a:cs typeface="Arial"/>
              <a:sym typeface="Arial"/>
            </a:endParaRPr>
          </a:p>
        </p:txBody>
      </p:sp>
      <p:sp>
        <p:nvSpPr>
          <p:cNvPr id="179" name="Google Shape;179;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SzPts val="1900"/>
              <a:buFont typeface="Arial"/>
              <a:buChar char="●"/>
            </a:pPr>
            <a:r>
              <a:rPr b="0" i="0" lang="en-US" sz="2950" u="none" cap="none" strike="noStrike">
                <a:solidFill>
                  <a:schemeClr val="dk1"/>
                </a:solidFill>
                <a:latin typeface="Arial"/>
                <a:ea typeface="Arial"/>
                <a:cs typeface="Arial"/>
                <a:sym typeface="Arial"/>
              </a:rPr>
              <a:t>The </a:t>
            </a:r>
            <a:r>
              <a:rPr b="1" i="0" lang="en-US" sz="2950" u="none" cap="none" strike="noStrike">
                <a:solidFill>
                  <a:schemeClr val="dk1"/>
                </a:solidFill>
                <a:latin typeface="Arial"/>
                <a:ea typeface="Arial"/>
                <a:cs typeface="Arial"/>
                <a:sym typeface="Arial"/>
              </a:rPr>
              <a:t>money market</a:t>
            </a:r>
            <a:r>
              <a:rPr b="0" i="0" lang="en-US" sz="2950" u="none" cap="none" strike="noStrike">
                <a:solidFill>
                  <a:schemeClr val="dk1"/>
                </a:solidFill>
                <a:latin typeface="Arial"/>
                <a:ea typeface="Arial"/>
                <a:cs typeface="Arial"/>
                <a:sym typeface="Arial"/>
              </a:rPr>
              <a:t> is a component of the </a:t>
            </a:r>
            <a:r>
              <a:rPr b="0" i="0" lang="en-US" sz="2950" u="sng" cap="none" strike="noStrike">
                <a:solidFill>
                  <a:schemeClr val="hlink"/>
                </a:solidFill>
                <a:latin typeface="Arial"/>
                <a:ea typeface="Arial"/>
                <a:cs typeface="Arial"/>
                <a:sym typeface="Arial"/>
                <a:hlinkClick r:id="rId3"/>
              </a:rPr>
              <a:t>financial markets</a:t>
            </a:r>
            <a:r>
              <a:rPr b="0" i="0" lang="en-US" sz="2950" u="none" cap="none" strike="noStrike">
                <a:solidFill>
                  <a:schemeClr val="dk1"/>
                </a:solidFill>
                <a:latin typeface="Arial"/>
                <a:ea typeface="Arial"/>
                <a:cs typeface="Arial"/>
                <a:sym typeface="Arial"/>
              </a:rPr>
              <a:t> for assets involved in short-term borrowing and lending with original maturities of one year or shorter time frames. Trading in the money markets involves </a:t>
            </a:r>
            <a:r>
              <a:rPr b="0" i="0" lang="en-US" sz="2950" u="sng" cap="none" strike="noStrike">
                <a:solidFill>
                  <a:schemeClr val="hlink"/>
                </a:solidFill>
                <a:latin typeface="Arial"/>
                <a:ea typeface="Arial"/>
                <a:cs typeface="Arial"/>
                <a:sym typeface="Arial"/>
                <a:hlinkClick r:id="rId4"/>
              </a:rPr>
              <a:t>Treasury bills</a:t>
            </a:r>
            <a:r>
              <a:rPr b="0" i="0" lang="en-US" sz="2950" u="none" cap="none" strike="noStrike">
                <a:solidFill>
                  <a:schemeClr val="dk1"/>
                </a:solidFill>
                <a:latin typeface="Arial"/>
                <a:ea typeface="Arial"/>
                <a:cs typeface="Arial"/>
                <a:sym typeface="Arial"/>
              </a:rPr>
              <a:t>, </a:t>
            </a:r>
            <a:r>
              <a:rPr b="0" i="0" lang="en-US" sz="2950" u="sng" cap="none" strike="noStrike">
                <a:solidFill>
                  <a:schemeClr val="hlink"/>
                </a:solidFill>
                <a:latin typeface="Arial"/>
                <a:ea typeface="Arial"/>
                <a:cs typeface="Arial"/>
                <a:sym typeface="Arial"/>
                <a:hlinkClick r:id="rId5"/>
              </a:rPr>
              <a:t>commercial paper</a:t>
            </a:r>
            <a:r>
              <a:rPr b="0" i="0" lang="en-US" sz="2950" u="none" cap="none" strike="noStrike">
                <a:solidFill>
                  <a:schemeClr val="dk1"/>
                </a:solidFill>
                <a:latin typeface="Arial"/>
                <a:ea typeface="Arial"/>
                <a:cs typeface="Arial"/>
                <a:sym typeface="Arial"/>
              </a:rPr>
              <a:t>, </a:t>
            </a:r>
            <a:r>
              <a:rPr b="0" i="0" lang="en-US" sz="2950" u="sng" cap="none" strike="noStrike">
                <a:solidFill>
                  <a:schemeClr val="hlink"/>
                </a:solidFill>
                <a:latin typeface="Arial"/>
                <a:ea typeface="Arial"/>
                <a:cs typeface="Arial"/>
                <a:sym typeface="Arial"/>
                <a:hlinkClick r:id="rId6"/>
              </a:rPr>
              <a:t>bankers' acceptances</a:t>
            </a:r>
            <a:r>
              <a:rPr b="0" i="0" lang="en-US" sz="2950" u="none" cap="none" strike="noStrike">
                <a:solidFill>
                  <a:schemeClr val="dk1"/>
                </a:solidFill>
                <a:latin typeface="Arial"/>
                <a:ea typeface="Arial"/>
                <a:cs typeface="Arial"/>
                <a:sym typeface="Arial"/>
              </a:rPr>
              <a:t>, certificates of deposit, federal funds, and short-lived </a:t>
            </a:r>
            <a:r>
              <a:rPr b="0" i="0" lang="en-US" sz="2950" u="sng" cap="none" strike="noStrike">
                <a:solidFill>
                  <a:schemeClr val="hlink"/>
                </a:solidFill>
                <a:latin typeface="Arial"/>
                <a:ea typeface="Arial"/>
                <a:cs typeface="Arial"/>
                <a:sym typeface="Arial"/>
                <a:hlinkClick r:id="rId7"/>
              </a:rPr>
              <a:t>mortgage-</a:t>
            </a:r>
            <a:r>
              <a:rPr b="0" i="0" lang="en-US" sz="2950" u="none" cap="none" strike="noStrike">
                <a:solidFill>
                  <a:schemeClr val="dk1"/>
                </a:solidFill>
                <a:latin typeface="Arial"/>
                <a:ea typeface="Arial"/>
                <a:cs typeface="Arial"/>
                <a:sym typeface="Arial"/>
              </a:rPr>
              <a:t> and </a:t>
            </a:r>
            <a:r>
              <a:rPr b="0" i="0" lang="en-US" sz="2950" u="sng" cap="none" strike="noStrike">
                <a:solidFill>
                  <a:schemeClr val="hlink"/>
                </a:solidFill>
                <a:latin typeface="Arial"/>
                <a:ea typeface="Arial"/>
                <a:cs typeface="Arial"/>
                <a:sym typeface="Arial"/>
                <a:hlinkClick r:id="rId8"/>
              </a:rPr>
              <a:t>asset-backed securities</a:t>
            </a:r>
            <a:r>
              <a:rPr b="0" i="0" lang="en-US" sz="2950" u="none" cap="none" strike="noStrike">
                <a:solidFill>
                  <a:schemeClr val="dk1"/>
                </a:solidFill>
                <a:latin typeface="Arial"/>
                <a:ea typeface="Arial"/>
                <a:cs typeface="Arial"/>
                <a:sym typeface="Arial"/>
              </a:rPr>
              <a:t>.</a:t>
            </a:r>
            <a:r>
              <a:rPr b="0" baseline="30000" i="0" lang="en-US" sz="2950" u="sng" cap="none" strike="noStrike">
                <a:solidFill>
                  <a:schemeClr val="hlink"/>
                </a:solidFill>
                <a:latin typeface="Arial"/>
                <a:ea typeface="Arial"/>
                <a:cs typeface="Arial"/>
                <a:sym typeface="Arial"/>
                <a:hlinkClick r:id="rId9"/>
              </a:rPr>
              <a:t>[1]</a:t>
            </a:r>
            <a:r>
              <a:rPr b="0" i="0" lang="en-US" sz="2950" u="none" cap="none" strike="noStrike">
                <a:solidFill>
                  <a:schemeClr val="dk1"/>
                </a:solidFill>
                <a:latin typeface="Arial"/>
                <a:ea typeface="Arial"/>
                <a:cs typeface="Arial"/>
                <a:sym typeface="Arial"/>
              </a:rPr>
              <a:t> It provides </a:t>
            </a:r>
            <a:r>
              <a:rPr b="0" i="0" lang="en-US" sz="2950" u="sng" cap="none" strike="noStrike">
                <a:solidFill>
                  <a:schemeClr val="hlink"/>
                </a:solidFill>
                <a:latin typeface="Arial"/>
                <a:ea typeface="Arial"/>
                <a:cs typeface="Arial"/>
                <a:sym typeface="Arial"/>
                <a:hlinkClick r:id="rId10"/>
              </a:rPr>
              <a:t>liquidity</a:t>
            </a:r>
            <a:r>
              <a:rPr b="0" i="0" lang="en-US" sz="2950" u="none" cap="none" strike="noStrike">
                <a:solidFill>
                  <a:schemeClr val="dk1"/>
                </a:solidFill>
                <a:latin typeface="Arial"/>
                <a:ea typeface="Arial"/>
                <a:cs typeface="Arial"/>
                <a:sym typeface="Arial"/>
              </a:rPr>
              <a:t> funding for the </a:t>
            </a:r>
            <a:r>
              <a:rPr b="0" i="0" lang="en-US" sz="2950" u="sng" cap="none" strike="noStrike">
                <a:solidFill>
                  <a:schemeClr val="hlink"/>
                </a:solidFill>
                <a:latin typeface="Arial"/>
                <a:ea typeface="Arial"/>
                <a:cs typeface="Arial"/>
                <a:sym typeface="Arial"/>
                <a:hlinkClick r:id="rId11"/>
              </a:rPr>
              <a:t>global financial system</a:t>
            </a:r>
            <a:r>
              <a:rPr b="0" i="0" lang="en-US" sz="2950" u="none" cap="none" strike="noStrike">
                <a:solidFill>
                  <a:schemeClr val="dk1"/>
                </a:solidFill>
                <a:latin typeface="Arial"/>
                <a:ea typeface="Arial"/>
                <a:cs typeface="Arial"/>
                <a:sym typeface="Arial"/>
              </a:rPr>
              <a:t>. Money markets and </a:t>
            </a:r>
            <a:r>
              <a:rPr b="0" i="0" lang="en-US" sz="2950" u="sng" cap="none" strike="noStrike">
                <a:solidFill>
                  <a:schemeClr val="hlink"/>
                </a:solidFill>
                <a:latin typeface="Arial"/>
                <a:ea typeface="Arial"/>
                <a:cs typeface="Arial"/>
                <a:sym typeface="Arial"/>
                <a:hlinkClick r:id="rId12"/>
              </a:rPr>
              <a:t>capital markets</a:t>
            </a:r>
            <a:r>
              <a:rPr b="0" i="0" lang="en-US" sz="2950" u="none" cap="none" strike="noStrike">
                <a:solidFill>
                  <a:schemeClr val="dk1"/>
                </a:solidFill>
                <a:latin typeface="Arial"/>
                <a:ea typeface="Arial"/>
                <a:cs typeface="Arial"/>
                <a:sym typeface="Arial"/>
              </a:rPr>
              <a:t> are parts of </a:t>
            </a:r>
            <a:r>
              <a:rPr b="0" i="0" lang="en-US" sz="2950" u="sng" cap="none" strike="noStrike">
                <a:solidFill>
                  <a:schemeClr val="hlink"/>
                </a:solidFill>
                <a:latin typeface="Arial"/>
                <a:ea typeface="Arial"/>
                <a:cs typeface="Arial"/>
                <a:sym typeface="Arial"/>
                <a:hlinkClick r:id="rId13"/>
              </a:rPr>
              <a:t>financial markets</a:t>
            </a:r>
            <a:r>
              <a:rPr b="0" i="0" lang="en-US" sz="2950" u="none" cap="none" strike="noStrike">
                <a:solidFill>
                  <a:schemeClr val="dk1"/>
                </a:solidFill>
                <a:latin typeface="Arial"/>
                <a:ea typeface="Arial"/>
                <a:cs typeface="Arial"/>
                <a:sym typeface="Arial"/>
              </a:rPr>
              <a:t>.</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Features</a:t>
            </a:r>
            <a:endParaRPr b="0" i="0" sz="4400" u="none" cap="none" strike="noStrike">
              <a:solidFill>
                <a:schemeClr val="dk1"/>
              </a:solidFill>
              <a:latin typeface="Arial"/>
              <a:ea typeface="Arial"/>
              <a:cs typeface="Arial"/>
              <a:sym typeface="Arial"/>
            </a:endParaRPr>
          </a:p>
        </p:txBody>
      </p:sp>
      <p:sp>
        <p:nvSpPr>
          <p:cNvPr id="185" name="Google Shape;185;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SzPts val="1900"/>
              <a:buFont typeface="Arial"/>
              <a:buChar char="●"/>
            </a:pPr>
            <a:r>
              <a:rPr b="0" i="0" lang="en-US" sz="2500" u="none" cap="none" strike="noStrike">
                <a:solidFill>
                  <a:schemeClr val="dk1"/>
                </a:solidFill>
                <a:latin typeface="Arial"/>
                <a:ea typeface="Arial"/>
                <a:cs typeface="Arial"/>
                <a:sym typeface="Arial"/>
              </a:rPr>
              <a:t>The money market consists of </a:t>
            </a:r>
            <a:r>
              <a:rPr b="0" i="0" lang="en-US" sz="2500" u="sng" cap="none" strike="noStrike">
                <a:solidFill>
                  <a:schemeClr val="hlink"/>
                </a:solidFill>
                <a:latin typeface="Arial"/>
                <a:ea typeface="Arial"/>
                <a:cs typeface="Arial"/>
                <a:sym typeface="Arial"/>
                <a:hlinkClick r:id="rId3"/>
              </a:rPr>
              <a:t>financial institutions</a:t>
            </a:r>
            <a:r>
              <a:rPr b="0" i="0" lang="en-US" sz="2500" u="none" cap="none" strike="noStrike">
                <a:solidFill>
                  <a:schemeClr val="dk1"/>
                </a:solidFill>
                <a:latin typeface="Arial"/>
                <a:ea typeface="Arial"/>
                <a:cs typeface="Arial"/>
                <a:sym typeface="Arial"/>
              </a:rPr>
              <a:t> and dealers in money or credit who wish to either borrow or lend. Participants borrow and lend for short periods of time, typically up to thirteen months. Money market trades in short-term </a:t>
            </a:r>
            <a:r>
              <a:rPr b="0" i="0" lang="en-US" sz="2500" u="sng" cap="none" strike="noStrike">
                <a:solidFill>
                  <a:schemeClr val="hlink"/>
                </a:solidFill>
                <a:latin typeface="Arial"/>
                <a:ea typeface="Arial"/>
                <a:cs typeface="Arial"/>
                <a:sym typeface="Arial"/>
                <a:hlinkClick r:id="rId4"/>
              </a:rPr>
              <a:t>financial instruments</a:t>
            </a:r>
            <a:r>
              <a:rPr b="0" i="0" lang="en-US" sz="2500" u="none" cap="none" strike="noStrike">
                <a:solidFill>
                  <a:schemeClr val="dk1"/>
                </a:solidFill>
                <a:latin typeface="Arial"/>
                <a:ea typeface="Arial"/>
                <a:cs typeface="Arial"/>
                <a:sym typeface="Arial"/>
              </a:rPr>
              <a:t> commonly called "paper." This contrasts with the </a:t>
            </a:r>
            <a:r>
              <a:rPr b="0" i="0" lang="en-US" sz="2500" u="sng" cap="none" strike="noStrike">
                <a:solidFill>
                  <a:schemeClr val="hlink"/>
                </a:solidFill>
                <a:latin typeface="Arial"/>
                <a:ea typeface="Arial"/>
                <a:cs typeface="Arial"/>
                <a:sym typeface="Arial"/>
                <a:hlinkClick r:id="rId5"/>
              </a:rPr>
              <a:t>capital market</a:t>
            </a:r>
            <a:r>
              <a:rPr b="0" i="0" lang="en-US" sz="2500" u="none" cap="none" strike="noStrike">
                <a:solidFill>
                  <a:schemeClr val="dk1"/>
                </a:solidFill>
                <a:latin typeface="Arial"/>
                <a:ea typeface="Arial"/>
                <a:cs typeface="Arial"/>
                <a:sym typeface="Arial"/>
              </a:rPr>
              <a:t> for longer-term funding, which is supplied by </a:t>
            </a:r>
            <a:r>
              <a:rPr b="0" i="0" lang="en-US" sz="2500" u="sng" cap="none" strike="noStrike">
                <a:solidFill>
                  <a:schemeClr val="hlink"/>
                </a:solidFill>
                <a:latin typeface="Arial"/>
                <a:ea typeface="Arial"/>
                <a:cs typeface="Arial"/>
                <a:sym typeface="Arial"/>
                <a:hlinkClick r:id="rId6"/>
              </a:rPr>
              <a:t>bonds</a:t>
            </a:r>
            <a:r>
              <a:rPr b="0" i="0" lang="en-US" sz="2500" u="none" cap="none" strike="noStrike">
                <a:solidFill>
                  <a:schemeClr val="dk1"/>
                </a:solidFill>
                <a:latin typeface="Arial"/>
                <a:ea typeface="Arial"/>
                <a:cs typeface="Arial"/>
                <a:sym typeface="Arial"/>
              </a:rPr>
              <a:t> and </a:t>
            </a:r>
            <a:r>
              <a:rPr b="0" i="0" lang="en-US" sz="2500" u="sng" cap="none" strike="noStrike">
                <a:solidFill>
                  <a:schemeClr val="hlink"/>
                </a:solidFill>
                <a:latin typeface="Arial"/>
                <a:ea typeface="Arial"/>
                <a:cs typeface="Arial"/>
                <a:sym typeface="Arial"/>
                <a:hlinkClick r:id="rId7"/>
              </a:rPr>
              <a:t>equity</a:t>
            </a:r>
            <a:r>
              <a:rPr b="0" i="0" lang="en-US" sz="2500" u="none" cap="none" strike="noStrike">
                <a:solidFill>
                  <a:schemeClr val="dk1"/>
                </a:solidFill>
                <a:latin typeface="Arial"/>
                <a:ea typeface="Arial"/>
                <a:cs typeface="Arial"/>
                <a:sym typeface="Arial"/>
              </a:rPr>
              <a:t>.</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2500" u="none" cap="none" strike="noStrike">
                <a:solidFill>
                  <a:schemeClr val="dk1"/>
                </a:solidFill>
                <a:latin typeface="Arial"/>
                <a:ea typeface="Arial"/>
                <a:cs typeface="Arial"/>
                <a:sym typeface="Arial"/>
              </a:rPr>
              <a:t>The core of the money market consists of </a:t>
            </a:r>
            <a:r>
              <a:rPr b="0" i="0" lang="en-US" sz="2500" u="sng" cap="none" strike="noStrike">
                <a:solidFill>
                  <a:schemeClr val="hlink"/>
                </a:solidFill>
                <a:latin typeface="Arial"/>
                <a:ea typeface="Arial"/>
                <a:cs typeface="Arial"/>
                <a:sym typeface="Arial"/>
                <a:hlinkClick r:id="rId8"/>
              </a:rPr>
              <a:t>interbank lending</a:t>
            </a:r>
            <a:r>
              <a:rPr b="0" i="0" lang="en-US" sz="2500" u="none" cap="none" strike="noStrike">
                <a:solidFill>
                  <a:schemeClr val="dk1"/>
                </a:solidFill>
                <a:latin typeface="Arial"/>
                <a:ea typeface="Arial"/>
                <a:cs typeface="Arial"/>
                <a:sym typeface="Arial"/>
              </a:rPr>
              <a:t>--banks borrowing and lending to each other using </a:t>
            </a:r>
            <a:r>
              <a:rPr b="0" i="0" lang="en-US" sz="2500" u="sng" cap="none" strike="noStrike">
                <a:solidFill>
                  <a:schemeClr val="hlink"/>
                </a:solidFill>
                <a:latin typeface="Arial"/>
                <a:ea typeface="Arial"/>
                <a:cs typeface="Arial"/>
                <a:sym typeface="Arial"/>
                <a:hlinkClick r:id="rId9"/>
              </a:rPr>
              <a:t>commercial paper</a:t>
            </a:r>
            <a:r>
              <a:rPr b="0" i="0" lang="en-US" sz="2500" u="none" cap="none" strike="noStrike">
                <a:solidFill>
                  <a:schemeClr val="dk1"/>
                </a:solidFill>
                <a:latin typeface="Arial"/>
                <a:ea typeface="Arial"/>
                <a:cs typeface="Arial"/>
                <a:sym typeface="Arial"/>
              </a:rPr>
              <a:t>, </a:t>
            </a:r>
            <a:r>
              <a:rPr b="0" i="0" lang="en-US" sz="2500" u="sng" cap="none" strike="noStrike">
                <a:solidFill>
                  <a:schemeClr val="hlink"/>
                </a:solidFill>
                <a:latin typeface="Arial"/>
                <a:ea typeface="Arial"/>
                <a:cs typeface="Arial"/>
                <a:sym typeface="Arial"/>
                <a:hlinkClick r:id="rId10"/>
              </a:rPr>
              <a:t>repurchase agreements</a:t>
            </a:r>
            <a:r>
              <a:rPr b="0" i="0" lang="en-US" sz="2500" u="none" cap="none" strike="noStrike">
                <a:solidFill>
                  <a:schemeClr val="dk1"/>
                </a:solidFill>
                <a:latin typeface="Arial"/>
                <a:ea typeface="Arial"/>
                <a:cs typeface="Arial"/>
                <a:sym typeface="Arial"/>
              </a:rPr>
              <a:t> and similar instruments. These instruments are often benchmarked to (i.e. priced by reference to) the </a:t>
            </a:r>
            <a:r>
              <a:rPr b="0" i="0" lang="en-US" sz="2500" u="sng" cap="none" strike="noStrike">
                <a:solidFill>
                  <a:schemeClr val="hlink"/>
                </a:solidFill>
                <a:latin typeface="Arial"/>
                <a:ea typeface="Arial"/>
                <a:cs typeface="Arial"/>
                <a:sym typeface="Arial"/>
                <a:hlinkClick r:id="rId11"/>
              </a:rPr>
              <a:t>London Interbank Offered Rate</a:t>
            </a:r>
            <a:r>
              <a:rPr b="0" i="0" lang="en-US" sz="2500" u="none" cap="none" strike="noStrike">
                <a:solidFill>
                  <a:schemeClr val="dk1"/>
                </a:solidFill>
                <a:latin typeface="Arial"/>
                <a:ea typeface="Arial"/>
                <a:cs typeface="Arial"/>
                <a:sym typeface="Arial"/>
              </a:rPr>
              <a:t> (LIBOR) for the appropriate term and currency.</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Contd..</a:t>
            </a:r>
            <a:endParaRPr b="0" i="0" sz="4400" u="none" cap="none" strike="noStrike">
              <a:solidFill>
                <a:schemeClr val="dk1"/>
              </a:solidFill>
              <a:latin typeface="Arial"/>
              <a:ea typeface="Arial"/>
              <a:cs typeface="Arial"/>
              <a:sym typeface="Arial"/>
            </a:endParaRPr>
          </a:p>
        </p:txBody>
      </p:sp>
      <p:sp>
        <p:nvSpPr>
          <p:cNvPr id="191" name="Google Shape;191;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SzPts val="1900"/>
              <a:buFont typeface="Arial"/>
              <a:buChar char="●"/>
            </a:pPr>
            <a:r>
              <a:rPr b="0" i="0" lang="en-US" sz="2500" u="none" cap="none" strike="noStrike">
                <a:solidFill>
                  <a:schemeClr val="dk1"/>
                </a:solidFill>
                <a:latin typeface="Arial"/>
                <a:ea typeface="Arial"/>
                <a:cs typeface="Arial"/>
                <a:sym typeface="Arial"/>
              </a:rPr>
              <a:t>In the United States, federal, state and local governments all issue paper to meet funding needs. States and local governments issue </a:t>
            </a:r>
            <a:r>
              <a:rPr b="0" i="0" lang="en-US" sz="2500" u="sng" cap="none" strike="noStrike">
                <a:solidFill>
                  <a:schemeClr val="hlink"/>
                </a:solidFill>
                <a:latin typeface="Arial"/>
                <a:ea typeface="Arial"/>
                <a:cs typeface="Arial"/>
                <a:sym typeface="Arial"/>
                <a:hlinkClick r:id="rId3"/>
              </a:rPr>
              <a:t>municipal paper</a:t>
            </a:r>
            <a:r>
              <a:rPr b="0" i="0" lang="en-US" sz="2500" u="none" cap="none" strike="noStrike">
                <a:solidFill>
                  <a:schemeClr val="dk1"/>
                </a:solidFill>
                <a:latin typeface="Arial"/>
                <a:ea typeface="Arial"/>
                <a:cs typeface="Arial"/>
                <a:sym typeface="Arial"/>
              </a:rPr>
              <a:t>, while the </a:t>
            </a:r>
            <a:r>
              <a:rPr b="0" i="0" lang="en-US" sz="2500" u="sng" cap="none" strike="noStrike">
                <a:solidFill>
                  <a:schemeClr val="hlink"/>
                </a:solidFill>
                <a:latin typeface="Arial"/>
                <a:ea typeface="Arial"/>
                <a:cs typeface="Arial"/>
                <a:sym typeface="Arial"/>
                <a:hlinkClick r:id="rId4"/>
              </a:rPr>
              <a:t>US Treasury</a:t>
            </a:r>
            <a:r>
              <a:rPr b="0" i="0" lang="en-US" sz="2500" u="none" cap="none" strike="noStrike">
                <a:solidFill>
                  <a:schemeClr val="dk1"/>
                </a:solidFill>
                <a:latin typeface="Arial"/>
                <a:ea typeface="Arial"/>
                <a:cs typeface="Arial"/>
                <a:sym typeface="Arial"/>
              </a:rPr>
              <a:t> issues </a:t>
            </a:r>
            <a:r>
              <a:rPr b="0" i="0" lang="en-US" sz="2500" u="sng" cap="none" strike="noStrike">
                <a:solidFill>
                  <a:schemeClr val="hlink"/>
                </a:solidFill>
                <a:latin typeface="Arial"/>
                <a:ea typeface="Arial"/>
                <a:cs typeface="Arial"/>
                <a:sym typeface="Arial"/>
                <a:hlinkClick r:id="rId5"/>
              </a:rPr>
              <a:t>Treasury bills</a:t>
            </a:r>
            <a:r>
              <a:rPr b="0" i="0" lang="en-US" sz="2500" u="none" cap="none" strike="noStrike">
                <a:solidFill>
                  <a:schemeClr val="dk1"/>
                </a:solidFill>
                <a:latin typeface="Arial"/>
                <a:ea typeface="Arial"/>
                <a:cs typeface="Arial"/>
                <a:sym typeface="Arial"/>
              </a:rPr>
              <a:t> to fund the </a:t>
            </a:r>
            <a:r>
              <a:rPr b="0" i="0" lang="en-US" sz="2500" u="sng" cap="none" strike="noStrike">
                <a:solidFill>
                  <a:schemeClr val="hlink"/>
                </a:solidFill>
                <a:latin typeface="Arial"/>
                <a:ea typeface="Arial"/>
                <a:cs typeface="Arial"/>
                <a:sym typeface="Arial"/>
                <a:hlinkClick r:id="rId6"/>
              </a:rPr>
              <a:t>US public debt</a:t>
            </a:r>
            <a:r>
              <a:rPr b="0" i="0" lang="en-US" sz="2500" u="none" cap="none" strike="noStrike">
                <a:solidFill>
                  <a:schemeClr val="dk1"/>
                </a:solidFill>
                <a:latin typeface="Arial"/>
                <a:ea typeface="Arial"/>
                <a:cs typeface="Arial"/>
                <a:sym typeface="Arial"/>
              </a:rPr>
              <a:t>.</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2500" u="none" cap="none" strike="noStrike">
                <a:solidFill>
                  <a:schemeClr val="dk1"/>
                </a:solidFill>
                <a:latin typeface="Arial"/>
                <a:ea typeface="Arial"/>
                <a:cs typeface="Arial"/>
                <a:sym typeface="Arial"/>
              </a:rPr>
              <a:t>Trading companies often purchase </a:t>
            </a:r>
            <a:r>
              <a:rPr b="0" i="0" lang="en-US" sz="2500" u="sng" cap="none" strike="noStrike">
                <a:solidFill>
                  <a:schemeClr val="hlink"/>
                </a:solidFill>
                <a:latin typeface="Arial"/>
                <a:ea typeface="Arial"/>
                <a:cs typeface="Arial"/>
                <a:sym typeface="Arial"/>
                <a:hlinkClick r:id="rId7"/>
              </a:rPr>
              <a:t>bankers' acceptances</a:t>
            </a:r>
            <a:r>
              <a:rPr b="0" i="0" lang="en-US" sz="2500" u="none" cap="none" strike="noStrike">
                <a:solidFill>
                  <a:schemeClr val="dk1"/>
                </a:solidFill>
                <a:latin typeface="Arial"/>
                <a:ea typeface="Arial"/>
                <a:cs typeface="Arial"/>
                <a:sym typeface="Arial"/>
              </a:rPr>
              <a:t> to be tendered for payment to overseas suppliers.</a:t>
            </a:r>
            <a:endParaRPr b="0" i="0" sz="32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2150" u="none" cap="none" strike="noStrike">
                <a:solidFill>
                  <a:schemeClr val="dk1"/>
                </a:solidFill>
                <a:latin typeface="Arial"/>
                <a:ea typeface="Arial"/>
                <a:cs typeface="Arial"/>
                <a:sym typeface="Arial"/>
              </a:rPr>
              <a:t>Retail and institutional money market funds</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2150" u="none" cap="none" strike="noStrike">
                <a:solidFill>
                  <a:schemeClr val="dk1"/>
                </a:solidFill>
                <a:latin typeface="Arial"/>
                <a:ea typeface="Arial"/>
                <a:cs typeface="Arial"/>
                <a:sym typeface="Arial"/>
              </a:rPr>
              <a:t>Banks</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2150" u="none" cap="none" strike="noStrike">
                <a:solidFill>
                  <a:schemeClr val="dk1"/>
                </a:solidFill>
                <a:latin typeface="Arial"/>
                <a:ea typeface="Arial"/>
                <a:cs typeface="Arial"/>
                <a:sym typeface="Arial"/>
              </a:rPr>
              <a:t>Central banks</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2150" u="none" cap="none" strike="noStrike">
                <a:solidFill>
                  <a:schemeClr val="dk1"/>
                </a:solidFill>
                <a:latin typeface="Arial"/>
                <a:ea typeface="Arial"/>
                <a:cs typeface="Arial"/>
                <a:sym typeface="Arial"/>
              </a:rPr>
              <a:t>Cash management programs</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2150" u="none" cap="none" strike="noStrike">
                <a:solidFill>
                  <a:schemeClr val="dk1"/>
                </a:solidFill>
                <a:latin typeface="Arial"/>
                <a:ea typeface="Arial"/>
                <a:cs typeface="Arial"/>
                <a:sym typeface="Arial"/>
              </a:rPr>
              <a:t>Merchant Banks</a:t>
            </a:r>
            <a:endParaRPr b="0" i="0" sz="28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US" sz="3950" u="none" cap="none" strike="noStrike">
                <a:solidFill>
                  <a:schemeClr val="dk1"/>
                </a:solidFill>
                <a:latin typeface="Arial"/>
                <a:ea typeface="Arial"/>
                <a:cs typeface="Arial"/>
                <a:sym typeface="Arial"/>
              </a:rPr>
              <a:t>Common money market instruments</a:t>
            </a:r>
            <a:endParaRPr b="0" i="0" sz="4400" u="none" cap="none" strike="noStrike">
              <a:solidFill>
                <a:schemeClr val="dk1"/>
              </a:solidFill>
              <a:latin typeface="Arial"/>
              <a:ea typeface="Arial"/>
              <a:cs typeface="Arial"/>
              <a:sym typeface="Arial"/>
            </a:endParaRPr>
          </a:p>
        </p:txBody>
      </p:sp>
      <p:sp>
        <p:nvSpPr>
          <p:cNvPr id="197" name="Google Shape;197;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SzPts val="1900"/>
              <a:buFont typeface="Arial"/>
              <a:buChar char="●"/>
            </a:pPr>
            <a:r>
              <a:rPr b="0" i="0" lang="en-US" sz="2250" u="sng" cap="none" strike="noStrike">
                <a:solidFill>
                  <a:schemeClr val="hlink"/>
                </a:solidFill>
                <a:latin typeface="Arial"/>
                <a:ea typeface="Arial"/>
                <a:cs typeface="Arial"/>
                <a:sym typeface="Arial"/>
                <a:hlinkClick r:id="rId3"/>
              </a:rPr>
              <a:t>Certificate of deposit</a:t>
            </a:r>
            <a:r>
              <a:rPr b="0" i="0" lang="en-US" sz="2250" u="none" cap="none" strike="noStrike">
                <a:solidFill>
                  <a:schemeClr val="dk1"/>
                </a:solidFill>
                <a:latin typeface="Arial"/>
                <a:ea typeface="Arial"/>
                <a:cs typeface="Arial"/>
                <a:sym typeface="Arial"/>
              </a:rPr>
              <a:t> - Time deposit, commonly offered to consumers by banks, thrift institutions, and credit unions.</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2250" u="sng" cap="none" strike="noStrike">
                <a:solidFill>
                  <a:schemeClr val="hlink"/>
                </a:solidFill>
                <a:latin typeface="Arial"/>
                <a:ea typeface="Arial"/>
                <a:cs typeface="Arial"/>
                <a:sym typeface="Arial"/>
                <a:hlinkClick r:id="rId4"/>
              </a:rPr>
              <a:t>Repurchase agreements</a:t>
            </a:r>
            <a:r>
              <a:rPr b="0" i="0" lang="en-US" sz="2250" u="none" cap="none" strike="noStrike">
                <a:solidFill>
                  <a:schemeClr val="dk1"/>
                </a:solidFill>
                <a:latin typeface="Arial"/>
                <a:ea typeface="Arial"/>
                <a:cs typeface="Arial"/>
                <a:sym typeface="Arial"/>
              </a:rPr>
              <a:t> - Short-term loans—normally for less than two weeks and frequently for one day—arranged by selling securities to an investor with an agreement to repurchase them at a fixed price on a fixed date.</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2250" u="sng" cap="none" strike="noStrike">
                <a:solidFill>
                  <a:schemeClr val="hlink"/>
                </a:solidFill>
                <a:latin typeface="Arial"/>
                <a:ea typeface="Arial"/>
                <a:cs typeface="Arial"/>
                <a:sym typeface="Arial"/>
                <a:hlinkClick r:id="rId5"/>
              </a:rPr>
              <a:t>Commercial paper</a:t>
            </a:r>
            <a:r>
              <a:rPr b="0" i="0" lang="en-US" sz="2250" u="none" cap="none" strike="noStrike">
                <a:solidFill>
                  <a:schemeClr val="dk1"/>
                </a:solidFill>
                <a:latin typeface="Arial"/>
                <a:ea typeface="Arial"/>
                <a:cs typeface="Arial"/>
                <a:sym typeface="Arial"/>
              </a:rPr>
              <a:t> - Unsecured promissory notes with a fixed maturity of one to 270 days; usually sold at a discount from face value.</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2250" u="sng" cap="none" strike="noStrike">
                <a:solidFill>
                  <a:schemeClr val="hlink"/>
                </a:solidFill>
                <a:latin typeface="Arial"/>
                <a:ea typeface="Arial"/>
                <a:cs typeface="Arial"/>
                <a:sym typeface="Arial"/>
                <a:hlinkClick r:id="rId6"/>
              </a:rPr>
              <a:t>Eurodollar deposit</a:t>
            </a:r>
            <a:r>
              <a:rPr b="0" i="0" lang="en-US" sz="2250" u="none" cap="none" strike="noStrike">
                <a:solidFill>
                  <a:schemeClr val="dk1"/>
                </a:solidFill>
                <a:latin typeface="Arial"/>
                <a:ea typeface="Arial"/>
                <a:cs typeface="Arial"/>
                <a:sym typeface="Arial"/>
              </a:rPr>
              <a:t> - Deposits made in U.S. dollars at a bank or bank branch located outside the United States.</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2250" u="none" cap="none" strike="noStrike">
                <a:solidFill>
                  <a:schemeClr val="dk1"/>
                </a:solidFill>
                <a:latin typeface="Arial"/>
                <a:ea typeface="Arial"/>
                <a:cs typeface="Arial"/>
                <a:sym typeface="Arial"/>
              </a:rPr>
              <a:t>Federal agency short-term securities - (in the U.S.). Short-term securities issued by </a:t>
            </a:r>
            <a:r>
              <a:rPr b="0" i="0" lang="en-US" sz="2250" u="sng" cap="none" strike="noStrike">
                <a:solidFill>
                  <a:schemeClr val="hlink"/>
                </a:solidFill>
                <a:latin typeface="Arial"/>
                <a:ea typeface="Arial"/>
                <a:cs typeface="Arial"/>
                <a:sym typeface="Arial"/>
                <a:hlinkClick r:id="rId7"/>
              </a:rPr>
              <a:t>government sponsored enterprises</a:t>
            </a:r>
            <a:r>
              <a:rPr b="0" i="0" lang="en-US" sz="2250" u="none" cap="none" strike="noStrike">
                <a:solidFill>
                  <a:schemeClr val="dk1"/>
                </a:solidFill>
                <a:latin typeface="Arial"/>
                <a:ea typeface="Arial"/>
                <a:cs typeface="Arial"/>
                <a:sym typeface="Arial"/>
              </a:rPr>
              <a:t> such as the </a:t>
            </a:r>
            <a:r>
              <a:rPr b="0" i="0" lang="en-US" sz="2250" u="sng" cap="none" strike="noStrike">
                <a:solidFill>
                  <a:schemeClr val="hlink"/>
                </a:solidFill>
                <a:latin typeface="Arial"/>
                <a:ea typeface="Arial"/>
                <a:cs typeface="Arial"/>
                <a:sym typeface="Arial"/>
                <a:hlinkClick r:id="rId8"/>
              </a:rPr>
              <a:t>Farm Credit System</a:t>
            </a:r>
            <a:r>
              <a:rPr b="0" i="0" lang="en-US" sz="2250" u="none" cap="none" strike="noStrike">
                <a:solidFill>
                  <a:schemeClr val="dk1"/>
                </a:solidFill>
                <a:latin typeface="Arial"/>
                <a:ea typeface="Arial"/>
                <a:cs typeface="Arial"/>
                <a:sym typeface="Arial"/>
              </a:rPr>
              <a:t>, the </a:t>
            </a:r>
            <a:r>
              <a:rPr b="0" i="0" lang="en-US" sz="2250" u="sng" cap="none" strike="noStrike">
                <a:solidFill>
                  <a:schemeClr val="hlink"/>
                </a:solidFill>
                <a:latin typeface="Arial"/>
                <a:ea typeface="Arial"/>
                <a:cs typeface="Arial"/>
                <a:sym typeface="Arial"/>
                <a:hlinkClick r:id="rId9"/>
              </a:rPr>
              <a:t>Federal Home Loan Banks</a:t>
            </a:r>
            <a:r>
              <a:rPr b="0" i="0" lang="en-US" sz="2250" u="none" cap="none" strike="noStrike">
                <a:solidFill>
                  <a:schemeClr val="dk1"/>
                </a:solidFill>
                <a:latin typeface="Arial"/>
                <a:ea typeface="Arial"/>
                <a:cs typeface="Arial"/>
                <a:sym typeface="Arial"/>
              </a:rPr>
              <a:t> and the </a:t>
            </a:r>
            <a:r>
              <a:rPr b="0" i="0" lang="en-US" sz="2250" u="sng" cap="none" strike="noStrike">
                <a:solidFill>
                  <a:schemeClr val="hlink"/>
                </a:solidFill>
                <a:latin typeface="Arial"/>
                <a:ea typeface="Arial"/>
                <a:cs typeface="Arial"/>
                <a:sym typeface="Arial"/>
                <a:hlinkClick r:id="rId10"/>
              </a:rPr>
              <a:t>Federal National Mortgage Association</a:t>
            </a:r>
            <a:r>
              <a:rPr b="0" i="0" lang="en-US" sz="2250" u="none" cap="none" strike="noStrike">
                <a:solidFill>
                  <a:schemeClr val="dk1"/>
                </a:solidFill>
                <a:latin typeface="Arial"/>
                <a:ea typeface="Arial"/>
                <a:cs typeface="Arial"/>
                <a:sym typeface="Arial"/>
              </a:rPr>
              <a:t>.</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Financial market </a:t>
            </a:r>
            <a:endParaRPr b="0" i="0" sz="4400" u="none" cap="none" strike="noStrike">
              <a:solidFill>
                <a:schemeClr val="dk1"/>
              </a:solidFill>
              <a:latin typeface="Arial"/>
              <a:ea typeface="Arial"/>
              <a:cs typeface="Arial"/>
              <a:sym typeface="Arial"/>
            </a:endParaRPr>
          </a:p>
        </p:txBody>
      </p:sp>
      <p:sp>
        <p:nvSpPr>
          <p:cNvPr id="94" name="Google Shape;94;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A </a:t>
            </a:r>
            <a:r>
              <a:rPr b="1" i="0" lang="en-US" sz="3200" u="none" cap="none" strike="noStrike">
                <a:solidFill>
                  <a:schemeClr val="dk1"/>
                </a:solidFill>
                <a:latin typeface="Arial"/>
                <a:ea typeface="Arial"/>
                <a:cs typeface="Arial"/>
                <a:sym typeface="Arial"/>
              </a:rPr>
              <a:t>financial market</a:t>
            </a:r>
            <a:r>
              <a:rPr b="0" i="0" lang="en-US" sz="3200" u="none" cap="none" strike="noStrike">
                <a:solidFill>
                  <a:schemeClr val="dk1"/>
                </a:solidFill>
                <a:latin typeface="Arial"/>
                <a:ea typeface="Arial"/>
                <a:cs typeface="Arial"/>
                <a:sym typeface="Arial"/>
              </a:rPr>
              <a:t> is a market in which people and entities can </a:t>
            </a:r>
            <a:r>
              <a:rPr b="0" i="0" lang="en-US" sz="3200" u="sng" cap="none" strike="noStrike">
                <a:solidFill>
                  <a:schemeClr val="hlink"/>
                </a:solidFill>
                <a:latin typeface="Arial"/>
                <a:ea typeface="Arial"/>
                <a:cs typeface="Arial"/>
                <a:sym typeface="Arial"/>
                <a:hlinkClick r:id="rId3"/>
              </a:rPr>
              <a:t>trade</a:t>
            </a:r>
            <a:r>
              <a:rPr b="0" i="0" lang="en-US" sz="3200" u="none" cap="none" strike="noStrike">
                <a:solidFill>
                  <a:schemeClr val="dk1"/>
                </a:solidFill>
                <a:latin typeface="Arial"/>
                <a:ea typeface="Arial"/>
                <a:cs typeface="Arial"/>
                <a:sym typeface="Arial"/>
              </a:rPr>
              <a:t> financial </a:t>
            </a:r>
            <a:r>
              <a:rPr b="0" i="0" lang="en-US" sz="3200" u="sng" cap="none" strike="noStrike">
                <a:solidFill>
                  <a:schemeClr val="hlink"/>
                </a:solidFill>
                <a:latin typeface="Arial"/>
                <a:ea typeface="Arial"/>
                <a:cs typeface="Arial"/>
                <a:sym typeface="Arial"/>
                <a:hlinkClick r:id="rId4"/>
              </a:rPr>
              <a:t>securities</a:t>
            </a:r>
            <a:r>
              <a:rPr b="0" i="0" lang="en-US" sz="3200" u="none" cap="none" strike="noStrike">
                <a:solidFill>
                  <a:schemeClr val="dk1"/>
                </a:solidFill>
                <a:latin typeface="Arial"/>
                <a:ea typeface="Arial"/>
                <a:cs typeface="Arial"/>
                <a:sym typeface="Arial"/>
              </a:rPr>
              <a:t>, </a:t>
            </a:r>
            <a:r>
              <a:rPr b="0" i="0" lang="en-US" sz="3200" u="sng" cap="none" strike="noStrike">
                <a:solidFill>
                  <a:schemeClr val="hlink"/>
                </a:solidFill>
                <a:latin typeface="Arial"/>
                <a:ea typeface="Arial"/>
                <a:cs typeface="Arial"/>
                <a:sym typeface="Arial"/>
                <a:hlinkClick r:id="rId5"/>
              </a:rPr>
              <a:t>commodities</a:t>
            </a:r>
            <a:r>
              <a:rPr b="0" i="0" lang="en-US" sz="3200" u="none" cap="none" strike="noStrike">
                <a:solidFill>
                  <a:schemeClr val="dk1"/>
                </a:solidFill>
                <a:latin typeface="Arial"/>
                <a:ea typeface="Arial"/>
                <a:cs typeface="Arial"/>
                <a:sym typeface="Arial"/>
              </a:rPr>
              <a:t>, and other </a:t>
            </a:r>
            <a:r>
              <a:rPr b="0" i="0" lang="en-US" sz="3200" u="sng" cap="none" strike="noStrike">
                <a:solidFill>
                  <a:schemeClr val="hlink"/>
                </a:solidFill>
                <a:latin typeface="Arial"/>
                <a:ea typeface="Arial"/>
                <a:cs typeface="Arial"/>
                <a:sym typeface="Arial"/>
                <a:hlinkClick r:id="rId6"/>
              </a:rPr>
              <a:t>fungible</a:t>
            </a:r>
            <a:r>
              <a:rPr b="0" i="0" lang="en-US" sz="3200" u="none" cap="none" strike="noStrike">
                <a:solidFill>
                  <a:schemeClr val="dk1"/>
                </a:solidFill>
                <a:latin typeface="Arial"/>
                <a:ea typeface="Arial"/>
                <a:cs typeface="Arial"/>
                <a:sym typeface="Arial"/>
              </a:rPr>
              <a:t> items of value at low </a:t>
            </a:r>
            <a:r>
              <a:rPr b="0" i="0" lang="en-US" sz="3200" u="sng" cap="none" strike="noStrike">
                <a:solidFill>
                  <a:schemeClr val="hlink"/>
                </a:solidFill>
                <a:latin typeface="Arial"/>
                <a:ea typeface="Arial"/>
                <a:cs typeface="Arial"/>
                <a:sym typeface="Arial"/>
                <a:hlinkClick r:id="rId7"/>
              </a:rPr>
              <a:t>transaction costs</a:t>
            </a:r>
            <a:r>
              <a:rPr b="0" i="0" lang="en-US" sz="3200" u="none" cap="none" strike="noStrike">
                <a:solidFill>
                  <a:schemeClr val="dk1"/>
                </a:solidFill>
                <a:latin typeface="Arial"/>
                <a:ea typeface="Arial"/>
                <a:cs typeface="Arial"/>
                <a:sym typeface="Arial"/>
              </a:rPr>
              <a:t> and at prices that reflect </a:t>
            </a:r>
            <a:r>
              <a:rPr b="0" i="0" lang="en-US" sz="3200" u="sng" cap="none" strike="noStrike">
                <a:solidFill>
                  <a:schemeClr val="hlink"/>
                </a:solidFill>
                <a:latin typeface="Arial"/>
                <a:ea typeface="Arial"/>
                <a:cs typeface="Arial"/>
                <a:sym typeface="Arial"/>
                <a:hlinkClick r:id="rId8"/>
              </a:rPr>
              <a:t>supply and demand</a:t>
            </a:r>
            <a:r>
              <a:rPr b="0" i="0" lang="en-US" sz="3200" u="none" cap="none" strike="noStrike">
                <a:solidFill>
                  <a:schemeClr val="dk1"/>
                </a:solidFill>
                <a:latin typeface="Arial"/>
                <a:ea typeface="Arial"/>
                <a:cs typeface="Arial"/>
                <a:sym typeface="Arial"/>
              </a:rPr>
              <a:t>. Securities include stocks and bonds, and commodities include precious metals or agricultural goods.</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Contd..</a:t>
            </a:r>
            <a:endParaRPr b="0" i="0" sz="4400" u="none" cap="none" strike="noStrike">
              <a:solidFill>
                <a:schemeClr val="dk1"/>
              </a:solidFill>
              <a:latin typeface="Arial"/>
              <a:ea typeface="Arial"/>
              <a:cs typeface="Arial"/>
              <a:sym typeface="Arial"/>
            </a:endParaRPr>
          </a:p>
        </p:txBody>
      </p:sp>
      <p:sp>
        <p:nvSpPr>
          <p:cNvPr id="203" name="Google Shape;203;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SzPts val="1900"/>
              <a:buFont typeface="Arial"/>
              <a:buChar char="●"/>
            </a:pPr>
            <a:r>
              <a:rPr b="0" i="0" lang="en-US" sz="2000" u="sng" cap="none" strike="noStrike">
                <a:solidFill>
                  <a:schemeClr val="hlink"/>
                </a:solidFill>
                <a:latin typeface="Arial"/>
                <a:ea typeface="Arial"/>
                <a:cs typeface="Arial"/>
                <a:sym typeface="Arial"/>
                <a:hlinkClick r:id="rId3"/>
              </a:rPr>
              <a:t>Federal funds</a:t>
            </a:r>
            <a:r>
              <a:rPr b="0" i="0" lang="en-US" sz="2000" u="none" cap="none" strike="noStrike">
                <a:solidFill>
                  <a:schemeClr val="dk1"/>
                </a:solidFill>
                <a:latin typeface="Arial"/>
                <a:ea typeface="Arial"/>
                <a:cs typeface="Arial"/>
                <a:sym typeface="Arial"/>
              </a:rPr>
              <a:t> - (in the U.S.). Interest-bearing deposits held by banks and other depository institutions at the </a:t>
            </a:r>
            <a:r>
              <a:rPr b="0" i="0" lang="en-US" sz="2000" u="sng" cap="none" strike="noStrike">
                <a:solidFill>
                  <a:schemeClr val="hlink"/>
                </a:solidFill>
                <a:latin typeface="Arial"/>
                <a:ea typeface="Arial"/>
                <a:cs typeface="Arial"/>
                <a:sym typeface="Arial"/>
                <a:hlinkClick r:id="rId4"/>
              </a:rPr>
              <a:t>Federal Reserve</a:t>
            </a:r>
            <a:r>
              <a:rPr b="0" i="0" lang="en-US" sz="2000" u="none" cap="none" strike="noStrike">
                <a:solidFill>
                  <a:schemeClr val="dk1"/>
                </a:solidFill>
                <a:latin typeface="Arial"/>
                <a:ea typeface="Arial"/>
                <a:cs typeface="Arial"/>
                <a:sym typeface="Arial"/>
              </a:rPr>
              <a:t>; these are immediately available funds that institutions borrow or lend, usually on an overnight basis. They are lent for the </a:t>
            </a:r>
            <a:r>
              <a:rPr b="0" i="0" lang="en-US" sz="2000" u="sng" cap="none" strike="noStrike">
                <a:solidFill>
                  <a:schemeClr val="hlink"/>
                </a:solidFill>
                <a:latin typeface="Arial"/>
                <a:ea typeface="Arial"/>
                <a:cs typeface="Arial"/>
                <a:sym typeface="Arial"/>
                <a:hlinkClick r:id="rId5"/>
              </a:rPr>
              <a:t>federal funds rate</a:t>
            </a:r>
            <a:r>
              <a:rPr b="0" i="0" lang="en-US" sz="2000" u="none" cap="none" strike="noStrike">
                <a:solidFill>
                  <a:schemeClr val="dk1"/>
                </a:solidFill>
                <a:latin typeface="Arial"/>
                <a:ea typeface="Arial"/>
                <a:cs typeface="Arial"/>
                <a:sym typeface="Arial"/>
              </a:rPr>
              <a:t>.</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2000" u="sng" cap="none" strike="noStrike">
                <a:solidFill>
                  <a:schemeClr val="hlink"/>
                </a:solidFill>
                <a:latin typeface="Arial"/>
                <a:ea typeface="Arial"/>
                <a:cs typeface="Arial"/>
                <a:sym typeface="Arial"/>
                <a:hlinkClick r:id="rId6"/>
              </a:rPr>
              <a:t>Municipal notes</a:t>
            </a:r>
            <a:r>
              <a:rPr b="0" i="0" lang="en-US" sz="2000" u="none" cap="none" strike="noStrike">
                <a:solidFill>
                  <a:schemeClr val="dk1"/>
                </a:solidFill>
                <a:latin typeface="Arial"/>
                <a:ea typeface="Arial"/>
                <a:cs typeface="Arial"/>
                <a:sym typeface="Arial"/>
              </a:rPr>
              <a:t> - (in the U.S.). Short-term notes issued by municipalities in anticipation of tax receipts or other revenues.</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2000" u="sng" cap="none" strike="noStrike">
                <a:solidFill>
                  <a:schemeClr val="hlink"/>
                </a:solidFill>
                <a:latin typeface="Arial"/>
                <a:ea typeface="Arial"/>
                <a:cs typeface="Arial"/>
                <a:sym typeface="Arial"/>
                <a:hlinkClick r:id="rId7"/>
              </a:rPr>
              <a:t>Treasury bills</a:t>
            </a:r>
            <a:r>
              <a:rPr b="0" i="0" lang="en-US" sz="2000" u="none" cap="none" strike="noStrike">
                <a:solidFill>
                  <a:schemeClr val="dk1"/>
                </a:solidFill>
                <a:latin typeface="Arial"/>
                <a:ea typeface="Arial"/>
                <a:cs typeface="Arial"/>
                <a:sym typeface="Arial"/>
              </a:rPr>
              <a:t> - Short-term debt obligations of a national government that are issued to mature in three to twelve months.</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2000" u="sng" cap="none" strike="noStrike">
                <a:solidFill>
                  <a:schemeClr val="hlink"/>
                </a:solidFill>
                <a:latin typeface="Arial"/>
                <a:ea typeface="Arial"/>
                <a:cs typeface="Arial"/>
                <a:sym typeface="Arial"/>
                <a:hlinkClick r:id="rId8"/>
              </a:rPr>
              <a:t>Money funds</a:t>
            </a:r>
            <a:r>
              <a:rPr b="0" i="0" lang="en-US" sz="2000" u="none" cap="none" strike="noStrike">
                <a:solidFill>
                  <a:schemeClr val="dk1"/>
                </a:solidFill>
                <a:latin typeface="Arial"/>
                <a:ea typeface="Arial"/>
                <a:cs typeface="Arial"/>
                <a:sym typeface="Arial"/>
              </a:rPr>
              <a:t> - Pooled short maturity, high quality investments which buy money market securities on behalf of retail or institutional investors.</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2000" u="sng" cap="none" strike="noStrike">
                <a:solidFill>
                  <a:schemeClr val="hlink"/>
                </a:solidFill>
                <a:latin typeface="Arial"/>
                <a:ea typeface="Arial"/>
                <a:cs typeface="Arial"/>
                <a:sym typeface="Arial"/>
                <a:hlinkClick r:id="rId9"/>
              </a:rPr>
              <a:t>Foreign Exchange Swaps</a:t>
            </a:r>
            <a:r>
              <a:rPr b="0" i="0" lang="en-US" sz="2000" u="none" cap="none" strike="noStrike">
                <a:solidFill>
                  <a:schemeClr val="dk1"/>
                </a:solidFill>
                <a:latin typeface="Arial"/>
                <a:ea typeface="Arial"/>
                <a:cs typeface="Arial"/>
                <a:sym typeface="Arial"/>
              </a:rPr>
              <a:t> - Exchanging a set of currencies in spot date and the reversal of the exchange of currencies at a predetermined time in the future.</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2000" u="none" cap="none" strike="noStrike">
                <a:solidFill>
                  <a:schemeClr val="dk1"/>
                </a:solidFill>
                <a:latin typeface="Arial"/>
                <a:ea typeface="Arial"/>
                <a:cs typeface="Arial"/>
                <a:sym typeface="Arial"/>
              </a:rPr>
              <a:t>Short-lived </a:t>
            </a:r>
            <a:r>
              <a:rPr b="0" i="0" lang="en-US" sz="2000" u="sng" cap="none" strike="noStrike">
                <a:solidFill>
                  <a:schemeClr val="hlink"/>
                </a:solidFill>
                <a:latin typeface="Arial"/>
                <a:ea typeface="Arial"/>
                <a:cs typeface="Arial"/>
                <a:sym typeface="Arial"/>
                <a:hlinkClick r:id="rId10"/>
              </a:rPr>
              <a:t>mortgage-</a:t>
            </a:r>
            <a:r>
              <a:rPr b="0" i="0" lang="en-US" sz="2000" u="none" cap="none" strike="noStrike">
                <a:solidFill>
                  <a:schemeClr val="dk1"/>
                </a:solidFill>
                <a:latin typeface="Arial"/>
                <a:ea typeface="Arial"/>
                <a:cs typeface="Arial"/>
                <a:sym typeface="Arial"/>
              </a:rPr>
              <a:t> and </a:t>
            </a:r>
            <a:r>
              <a:rPr b="0" i="0" lang="en-US" sz="2000" u="sng" cap="none" strike="noStrike">
                <a:solidFill>
                  <a:schemeClr val="hlink"/>
                </a:solidFill>
                <a:latin typeface="Arial"/>
                <a:ea typeface="Arial"/>
                <a:cs typeface="Arial"/>
                <a:sym typeface="Arial"/>
                <a:hlinkClick r:id="rId11"/>
              </a:rPr>
              <a:t>asset-backed securities</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US" sz="3950" u="none" cap="none" strike="noStrike">
                <a:solidFill>
                  <a:schemeClr val="dk1"/>
                </a:solidFill>
                <a:latin typeface="Arial"/>
                <a:ea typeface="Arial"/>
                <a:cs typeface="Arial"/>
                <a:sym typeface="Arial"/>
              </a:rPr>
              <a:t>How is money market different from capital market?</a:t>
            </a:r>
            <a:endParaRPr b="0" i="0" sz="4400" u="none" cap="none" strike="noStrike">
              <a:solidFill>
                <a:schemeClr val="dk1"/>
              </a:solidFill>
              <a:latin typeface="Arial"/>
              <a:ea typeface="Arial"/>
              <a:cs typeface="Arial"/>
              <a:sym typeface="Arial"/>
            </a:endParaRPr>
          </a:p>
        </p:txBody>
      </p:sp>
      <p:sp>
        <p:nvSpPr>
          <p:cNvPr id="209" name="Google Shape;209;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22250" lvl="0" marL="342900" rtl="0" algn="l">
              <a:spcBef>
                <a:spcPts val="64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Currency Market</a:t>
            </a:r>
            <a:endParaRPr b="0" i="0" sz="4400" u="none" cap="none" strike="noStrike">
              <a:solidFill>
                <a:schemeClr val="dk1"/>
              </a:solidFill>
              <a:latin typeface="Arial"/>
              <a:ea typeface="Arial"/>
              <a:cs typeface="Arial"/>
              <a:sym typeface="Arial"/>
            </a:endParaRPr>
          </a:p>
        </p:txBody>
      </p:sp>
      <p:sp>
        <p:nvSpPr>
          <p:cNvPr id="215" name="Google Shape;215;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22250" lvl="0" marL="342900" rtl="0" algn="l">
              <a:spcBef>
                <a:spcPts val="64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References</a:t>
            </a:r>
            <a:endParaRPr b="0" i="0" sz="4400" u="none" cap="none" strike="noStrike">
              <a:solidFill>
                <a:schemeClr val="dk1"/>
              </a:solidFill>
              <a:latin typeface="Arial"/>
              <a:ea typeface="Arial"/>
              <a:cs typeface="Arial"/>
              <a:sym typeface="Arial"/>
            </a:endParaRPr>
          </a:p>
        </p:txBody>
      </p:sp>
      <p:sp>
        <p:nvSpPr>
          <p:cNvPr id="221" name="Google Shape;221;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22250" lvl="0" marL="342900" rtl="0" algn="l">
              <a:spcBef>
                <a:spcPts val="64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Role</a:t>
            </a:r>
            <a:endParaRPr b="0" i="0" sz="4400" u="none" cap="none" strike="noStrike">
              <a:solidFill>
                <a:schemeClr val="dk1"/>
              </a:solidFill>
              <a:latin typeface="Arial"/>
              <a:ea typeface="Arial"/>
              <a:cs typeface="Arial"/>
              <a:sym typeface="Arial"/>
            </a:endParaRPr>
          </a:p>
        </p:txBody>
      </p:sp>
      <p:sp>
        <p:nvSpPr>
          <p:cNvPr id="100" name="Google Shape;100;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Font typeface="Arial"/>
              <a:buNone/>
            </a:pPr>
            <a:r>
              <a:rPr b="0" i="0" lang="en-US" sz="2950" u="none" cap="none" strike="noStrike">
                <a:solidFill>
                  <a:schemeClr val="dk1"/>
                </a:solidFill>
                <a:latin typeface="Arial"/>
                <a:ea typeface="Arial"/>
                <a:cs typeface="Arial"/>
                <a:sym typeface="Arial"/>
              </a:rPr>
              <a:t>In </a:t>
            </a:r>
            <a:r>
              <a:rPr b="0" i="0" lang="en-US" sz="2950" u="sng" cap="none" strike="noStrike">
                <a:solidFill>
                  <a:schemeClr val="hlink"/>
                </a:solidFill>
                <a:latin typeface="Arial"/>
                <a:ea typeface="Arial"/>
                <a:cs typeface="Arial"/>
                <a:sym typeface="Arial"/>
                <a:hlinkClick r:id="rId3"/>
              </a:rPr>
              <a:t>finance</a:t>
            </a:r>
            <a:r>
              <a:rPr b="0" i="0" lang="en-US" sz="2950" u="none" cap="none" strike="noStrike">
                <a:solidFill>
                  <a:schemeClr val="dk1"/>
                </a:solidFill>
                <a:latin typeface="Arial"/>
                <a:ea typeface="Arial"/>
                <a:cs typeface="Arial"/>
                <a:sym typeface="Arial"/>
              </a:rPr>
              <a:t>, financial markets facilitate:</a:t>
            </a:r>
            <a:endParaRPr b="0" i="0" sz="3200" u="none" cap="none" strike="noStrike">
              <a:solidFill>
                <a:schemeClr val="dk1"/>
              </a:solidFill>
              <a:latin typeface="Arial"/>
              <a:ea typeface="Arial"/>
              <a:cs typeface="Arial"/>
              <a:sym typeface="Arial"/>
            </a:endParaRPr>
          </a:p>
          <a:p>
            <a:pPr indent="-285750" lvl="1" marL="742950" marR="0" rtl="0" algn="l">
              <a:spcBef>
                <a:spcPts val="560"/>
              </a:spcBef>
              <a:spcAft>
                <a:spcPts val="0"/>
              </a:spcAft>
              <a:buClr>
                <a:schemeClr val="dk1"/>
              </a:buClr>
              <a:buSzPts val="1700"/>
              <a:buFont typeface="Arial"/>
              <a:buChar char="●"/>
            </a:pPr>
            <a:r>
              <a:rPr b="0" i="0" lang="en-US" sz="2600" u="none" cap="none" strike="noStrike">
                <a:solidFill>
                  <a:schemeClr val="dk1"/>
                </a:solidFill>
                <a:latin typeface="Arial"/>
                <a:ea typeface="Arial"/>
                <a:cs typeface="Arial"/>
                <a:sym typeface="Arial"/>
              </a:rPr>
              <a:t>The raising of </a:t>
            </a:r>
            <a:r>
              <a:rPr b="0" i="0" lang="en-US" sz="2600" u="sng" cap="none" strike="noStrike">
                <a:solidFill>
                  <a:schemeClr val="hlink"/>
                </a:solidFill>
                <a:latin typeface="Arial"/>
                <a:ea typeface="Arial"/>
                <a:cs typeface="Arial"/>
                <a:sym typeface="Arial"/>
                <a:hlinkClick r:id="rId4"/>
              </a:rPr>
              <a:t>capital</a:t>
            </a:r>
            <a:r>
              <a:rPr b="0" i="0" lang="en-US" sz="2600" u="none" cap="none" strike="noStrike">
                <a:solidFill>
                  <a:schemeClr val="dk1"/>
                </a:solidFill>
                <a:latin typeface="Arial"/>
                <a:ea typeface="Arial"/>
                <a:cs typeface="Arial"/>
                <a:sym typeface="Arial"/>
              </a:rPr>
              <a:t> (in the </a:t>
            </a:r>
            <a:r>
              <a:rPr b="0" i="0" lang="en-US" sz="2600" u="sng" cap="none" strike="noStrike">
                <a:solidFill>
                  <a:schemeClr val="hlink"/>
                </a:solidFill>
                <a:latin typeface="Arial"/>
                <a:ea typeface="Arial"/>
                <a:cs typeface="Arial"/>
                <a:sym typeface="Arial"/>
                <a:hlinkClick r:id="rId5"/>
              </a:rPr>
              <a:t>capital markets</a:t>
            </a:r>
            <a:r>
              <a:rPr b="0" i="0" lang="en-US" sz="2600" u="none" cap="none" strike="noStrike">
                <a:solidFill>
                  <a:schemeClr val="dk1"/>
                </a:solidFill>
                <a:latin typeface="Arial"/>
                <a:ea typeface="Arial"/>
                <a:cs typeface="Arial"/>
                <a:sym typeface="Arial"/>
              </a:rPr>
              <a:t>)</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2600" u="none" cap="none" strike="noStrike">
                <a:solidFill>
                  <a:schemeClr val="dk1"/>
                </a:solidFill>
                <a:latin typeface="Arial"/>
                <a:ea typeface="Arial"/>
                <a:cs typeface="Arial"/>
                <a:sym typeface="Arial"/>
              </a:rPr>
              <a:t>The transfer of </a:t>
            </a:r>
            <a:r>
              <a:rPr b="0" i="0" lang="en-US" sz="2600" u="sng" cap="none" strike="noStrike">
                <a:solidFill>
                  <a:schemeClr val="hlink"/>
                </a:solidFill>
                <a:latin typeface="Arial"/>
                <a:ea typeface="Arial"/>
                <a:cs typeface="Arial"/>
                <a:sym typeface="Arial"/>
                <a:hlinkClick r:id="rId6"/>
              </a:rPr>
              <a:t>risk</a:t>
            </a:r>
            <a:r>
              <a:rPr b="0" i="0" lang="en-US" sz="2600" u="none" cap="none" strike="noStrike">
                <a:solidFill>
                  <a:schemeClr val="dk1"/>
                </a:solidFill>
                <a:latin typeface="Arial"/>
                <a:ea typeface="Arial"/>
                <a:cs typeface="Arial"/>
                <a:sym typeface="Arial"/>
              </a:rPr>
              <a:t> (in the </a:t>
            </a:r>
            <a:r>
              <a:rPr b="0" i="0" lang="en-US" sz="2600" u="sng" cap="none" strike="noStrike">
                <a:solidFill>
                  <a:schemeClr val="hlink"/>
                </a:solidFill>
                <a:latin typeface="Arial"/>
                <a:ea typeface="Arial"/>
                <a:cs typeface="Arial"/>
                <a:sym typeface="Arial"/>
                <a:hlinkClick r:id="rId7"/>
              </a:rPr>
              <a:t>derivatives markets</a:t>
            </a:r>
            <a:r>
              <a:rPr b="0" i="0" lang="en-US" sz="2600" u="none" cap="none" strike="noStrike">
                <a:solidFill>
                  <a:schemeClr val="dk1"/>
                </a:solidFill>
                <a:latin typeface="Arial"/>
                <a:ea typeface="Arial"/>
                <a:cs typeface="Arial"/>
                <a:sym typeface="Arial"/>
              </a:rPr>
              <a:t>)</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2600" u="none" cap="none" strike="noStrike">
                <a:solidFill>
                  <a:schemeClr val="dk1"/>
                </a:solidFill>
                <a:latin typeface="Arial"/>
                <a:ea typeface="Arial"/>
                <a:cs typeface="Arial"/>
                <a:sym typeface="Arial"/>
              </a:rPr>
              <a:t>Price discovery</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2600" u="none" cap="none" strike="noStrike">
                <a:solidFill>
                  <a:schemeClr val="dk1"/>
                </a:solidFill>
                <a:latin typeface="Arial"/>
                <a:ea typeface="Arial"/>
                <a:cs typeface="Arial"/>
                <a:sym typeface="Arial"/>
              </a:rPr>
              <a:t>Global transactions with integration of financial markets</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2600" u="none" cap="none" strike="noStrike">
                <a:solidFill>
                  <a:schemeClr val="dk1"/>
                </a:solidFill>
                <a:latin typeface="Arial"/>
                <a:ea typeface="Arial"/>
                <a:cs typeface="Arial"/>
                <a:sym typeface="Arial"/>
              </a:rPr>
              <a:t>The transfer of </a:t>
            </a:r>
            <a:r>
              <a:rPr b="0" i="0" lang="en-US" sz="2600" u="sng" cap="none" strike="noStrike">
                <a:solidFill>
                  <a:schemeClr val="hlink"/>
                </a:solidFill>
                <a:latin typeface="Arial"/>
                <a:ea typeface="Arial"/>
                <a:cs typeface="Arial"/>
                <a:sym typeface="Arial"/>
                <a:hlinkClick r:id="rId8"/>
              </a:rPr>
              <a:t>liquidity</a:t>
            </a:r>
            <a:r>
              <a:rPr b="0" i="0" lang="en-US" sz="2600" u="none" cap="none" strike="noStrike">
                <a:solidFill>
                  <a:schemeClr val="dk1"/>
                </a:solidFill>
                <a:latin typeface="Arial"/>
                <a:ea typeface="Arial"/>
                <a:cs typeface="Arial"/>
                <a:sym typeface="Arial"/>
              </a:rPr>
              <a:t> (in the </a:t>
            </a:r>
            <a:r>
              <a:rPr b="0" i="0" lang="en-US" sz="2600" u="sng" cap="none" strike="noStrike">
                <a:solidFill>
                  <a:schemeClr val="hlink"/>
                </a:solidFill>
                <a:latin typeface="Arial"/>
                <a:ea typeface="Arial"/>
                <a:cs typeface="Arial"/>
                <a:sym typeface="Arial"/>
                <a:hlinkClick r:id="rId9"/>
              </a:rPr>
              <a:t>money markets</a:t>
            </a:r>
            <a:r>
              <a:rPr b="0" i="0" lang="en-US" sz="2600" u="none" cap="none" strike="noStrike">
                <a:solidFill>
                  <a:schemeClr val="dk1"/>
                </a:solidFill>
                <a:latin typeface="Arial"/>
                <a:ea typeface="Arial"/>
                <a:cs typeface="Arial"/>
                <a:sym typeface="Arial"/>
              </a:rPr>
              <a:t>)</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2600" u="sng" cap="none" strike="noStrike">
                <a:solidFill>
                  <a:schemeClr val="hlink"/>
                </a:solidFill>
                <a:latin typeface="Arial"/>
                <a:ea typeface="Arial"/>
                <a:cs typeface="Arial"/>
                <a:sym typeface="Arial"/>
                <a:hlinkClick r:id="rId10"/>
              </a:rPr>
              <a:t>International trade</a:t>
            </a:r>
            <a:r>
              <a:rPr b="0" i="0" lang="en-US" sz="2600" u="none" cap="none" strike="noStrike">
                <a:solidFill>
                  <a:schemeClr val="dk1"/>
                </a:solidFill>
                <a:latin typeface="Arial"/>
                <a:ea typeface="Arial"/>
                <a:cs typeface="Arial"/>
                <a:sym typeface="Arial"/>
              </a:rPr>
              <a:t> (in the </a:t>
            </a:r>
            <a:r>
              <a:rPr b="0" i="0" lang="en-US" sz="2600" u="sng" cap="none" strike="noStrike">
                <a:solidFill>
                  <a:schemeClr val="hlink"/>
                </a:solidFill>
                <a:latin typeface="Arial"/>
                <a:ea typeface="Arial"/>
                <a:cs typeface="Arial"/>
                <a:sym typeface="Arial"/>
                <a:hlinkClick r:id="rId11"/>
              </a:rPr>
              <a:t>currency markets</a:t>
            </a:r>
            <a:r>
              <a:rPr b="0" i="0" lang="en-US" sz="2600" u="none" cap="none" strike="noStrike">
                <a:solidFill>
                  <a:schemeClr val="dk1"/>
                </a:solidFill>
                <a:latin typeface="Arial"/>
                <a:ea typeface="Arial"/>
                <a:cs typeface="Arial"/>
                <a:sym typeface="Arial"/>
              </a:rPr>
              <a:t>)</a:t>
            </a:r>
            <a:endParaRPr b="0" i="0" sz="2800" u="none" cap="none" strike="noStrike">
              <a:solidFill>
                <a:schemeClr val="dk1"/>
              </a:solidFill>
              <a:latin typeface="Arial"/>
              <a:ea typeface="Arial"/>
              <a:cs typeface="Arial"/>
              <a:sym typeface="Arial"/>
            </a:endParaRPr>
          </a:p>
          <a:p>
            <a:pPr indent="-342900" lvl="0" marL="342900" marR="0" rtl="0" algn="l">
              <a:spcBef>
                <a:spcPts val="640"/>
              </a:spcBef>
              <a:spcAft>
                <a:spcPts val="0"/>
              </a:spcAft>
              <a:buClr>
                <a:schemeClr val="dk1"/>
              </a:buClr>
              <a:buFont typeface="Arial"/>
              <a:buNone/>
            </a:pPr>
            <a:r>
              <a:rPr b="0" i="0" lang="en-US" sz="2950" u="none" cap="none" strike="noStrike">
                <a:solidFill>
                  <a:schemeClr val="dk1"/>
                </a:solidFill>
                <a:latin typeface="Arial"/>
                <a:ea typeface="Arial"/>
                <a:cs typeface="Arial"/>
                <a:sym typeface="Arial"/>
              </a:rPr>
              <a:t>and are used to match those who want capital to those who have it.</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Types of financial markets</a:t>
            </a:r>
            <a:endParaRPr b="0" i="0" sz="4400" u="none" cap="none" strike="noStrike">
              <a:solidFill>
                <a:schemeClr val="dk1"/>
              </a:solidFill>
              <a:latin typeface="Arial"/>
              <a:ea typeface="Arial"/>
              <a:cs typeface="Arial"/>
              <a:sym typeface="Arial"/>
            </a:endParaRPr>
          </a:p>
        </p:txBody>
      </p:sp>
      <p:sp>
        <p:nvSpPr>
          <p:cNvPr id="106" name="Google Shape;106;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Font typeface="Arial"/>
              <a:buNone/>
            </a:pPr>
            <a:r>
              <a:rPr b="0" i="0" lang="en-US" sz="1750" u="none" cap="none" strike="noStrike">
                <a:solidFill>
                  <a:schemeClr val="dk1"/>
                </a:solidFill>
                <a:latin typeface="Arial"/>
                <a:ea typeface="Arial"/>
                <a:cs typeface="Arial"/>
                <a:sym typeface="Arial"/>
              </a:rPr>
              <a:t>The financial markets can be divided into different subtypes:</a:t>
            </a:r>
            <a:endParaRPr b="0" i="0" sz="3200" u="none" cap="none" strike="noStrike">
              <a:solidFill>
                <a:schemeClr val="dk1"/>
              </a:solidFill>
              <a:latin typeface="Arial"/>
              <a:ea typeface="Arial"/>
              <a:cs typeface="Arial"/>
              <a:sym typeface="Arial"/>
            </a:endParaRPr>
          </a:p>
          <a:p>
            <a:pPr indent="-342900" lvl="0" marL="342900" marR="0" rtl="0" algn="l">
              <a:spcBef>
                <a:spcPts val="640"/>
              </a:spcBef>
              <a:spcAft>
                <a:spcPts val="0"/>
              </a:spcAft>
              <a:buClr>
                <a:schemeClr val="dk1"/>
              </a:buClr>
              <a:buSzPts val="1900"/>
              <a:buFont typeface="Arial"/>
              <a:buChar char="●"/>
            </a:pPr>
            <a:r>
              <a:rPr b="0" i="0" lang="en-US" sz="1750" u="sng" cap="none" strike="noStrike">
                <a:solidFill>
                  <a:schemeClr val="hlink"/>
                </a:solidFill>
                <a:latin typeface="Arial"/>
                <a:ea typeface="Arial"/>
                <a:cs typeface="Arial"/>
                <a:sym typeface="Arial"/>
                <a:hlinkClick r:id="rId3"/>
              </a:rPr>
              <a:t>Capital markets</a:t>
            </a:r>
            <a:r>
              <a:rPr b="0" i="0" lang="en-US" sz="1750" u="none" cap="none" strike="noStrike">
                <a:solidFill>
                  <a:schemeClr val="dk1"/>
                </a:solidFill>
                <a:latin typeface="Arial"/>
                <a:ea typeface="Arial"/>
                <a:cs typeface="Arial"/>
                <a:sym typeface="Arial"/>
              </a:rPr>
              <a:t> which consist of: </a:t>
            </a:r>
            <a:endParaRPr b="0" i="0" sz="32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1550" u="sng" cap="none" strike="noStrike">
                <a:solidFill>
                  <a:schemeClr val="hlink"/>
                </a:solidFill>
                <a:latin typeface="Arial"/>
                <a:ea typeface="Arial"/>
                <a:cs typeface="Arial"/>
                <a:sym typeface="Arial"/>
                <a:hlinkClick r:id="rId4"/>
              </a:rPr>
              <a:t>Stock markets</a:t>
            </a:r>
            <a:r>
              <a:rPr b="0" i="0" lang="en-US" sz="1550" u="none" cap="none" strike="noStrike">
                <a:solidFill>
                  <a:schemeClr val="dk1"/>
                </a:solidFill>
                <a:latin typeface="Arial"/>
                <a:ea typeface="Arial"/>
                <a:cs typeface="Arial"/>
                <a:sym typeface="Arial"/>
              </a:rPr>
              <a:t>, which provide financing through the issuance of shares or </a:t>
            </a:r>
            <a:r>
              <a:rPr b="0" i="0" lang="en-US" sz="1550" u="sng" cap="none" strike="noStrike">
                <a:solidFill>
                  <a:schemeClr val="hlink"/>
                </a:solidFill>
                <a:latin typeface="Arial"/>
                <a:ea typeface="Arial"/>
                <a:cs typeface="Arial"/>
                <a:sym typeface="Arial"/>
                <a:hlinkClick r:id="rId5"/>
              </a:rPr>
              <a:t>common stock</a:t>
            </a:r>
            <a:r>
              <a:rPr b="0" i="0" lang="en-US" sz="1550" u="none" cap="none" strike="noStrike">
                <a:solidFill>
                  <a:schemeClr val="dk1"/>
                </a:solidFill>
                <a:latin typeface="Arial"/>
                <a:ea typeface="Arial"/>
                <a:cs typeface="Arial"/>
                <a:sym typeface="Arial"/>
              </a:rPr>
              <a:t>, and enable the subsequent trading thereof.</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1550" u="sng" cap="none" strike="noStrike">
                <a:solidFill>
                  <a:schemeClr val="hlink"/>
                </a:solidFill>
                <a:latin typeface="Arial"/>
                <a:ea typeface="Arial"/>
                <a:cs typeface="Arial"/>
                <a:sym typeface="Arial"/>
                <a:hlinkClick r:id="rId6"/>
              </a:rPr>
              <a:t>Bond markets</a:t>
            </a:r>
            <a:r>
              <a:rPr b="0" i="0" lang="en-US" sz="1550" u="none" cap="none" strike="noStrike">
                <a:solidFill>
                  <a:schemeClr val="dk1"/>
                </a:solidFill>
                <a:latin typeface="Arial"/>
                <a:ea typeface="Arial"/>
                <a:cs typeface="Arial"/>
                <a:sym typeface="Arial"/>
              </a:rPr>
              <a:t>, which provide financing through the issuance of </a:t>
            </a:r>
            <a:r>
              <a:rPr b="0" i="0" lang="en-US" sz="1550" u="sng" cap="none" strike="noStrike">
                <a:solidFill>
                  <a:schemeClr val="hlink"/>
                </a:solidFill>
                <a:latin typeface="Arial"/>
                <a:ea typeface="Arial"/>
                <a:cs typeface="Arial"/>
                <a:sym typeface="Arial"/>
                <a:hlinkClick r:id="rId7"/>
              </a:rPr>
              <a:t>bonds</a:t>
            </a:r>
            <a:r>
              <a:rPr b="0" i="0" lang="en-US" sz="1550" u="none" cap="none" strike="noStrike">
                <a:solidFill>
                  <a:schemeClr val="dk1"/>
                </a:solidFill>
                <a:latin typeface="Arial"/>
                <a:ea typeface="Arial"/>
                <a:cs typeface="Arial"/>
                <a:sym typeface="Arial"/>
              </a:rPr>
              <a:t>, and enable the subsequent trading thereof.</a:t>
            </a:r>
            <a:endParaRPr b="0" i="0" sz="2800" u="none" cap="none" strike="noStrike">
              <a:solidFill>
                <a:schemeClr val="dk1"/>
              </a:solidFill>
              <a:latin typeface="Arial"/>
              <a:ea typeface="Arial"/>
              <a:cs typeface="Arial"/>
              <a:sym typeface="Arial"/>
            </a:endParaRPr>
          </a:p>
          <a:p>
            <a:pPr indent="-285750" lvl="1" marL="742950" marR="0" rtl="0" algn="l">
              <a:spcBef>
                <a:spcPts val="560"/>
              </a:spcBef>
              <a:spcAft>
                <a:spcPts val="0"/>
              </a:spcAft>
              <a:buClr>
                <a:schemeClr val="dk1"/>
              </a:buClr>
              <a:buFont typeface="Arial"/>
              <a:buNone/>
            </a:pPr>
            <a:r>
              <a:rPr b="0" i="0" lang="en-US" sz="1550" u="none" cap="none" strike="noStrike">
                <a:solidFill>
                  <a:schemeClr val="dk1"/>
                </a:solidFill>
                <a:latin typeface="Arial"/>
                <a:ea typeface="Arial"/>
                <a:cs typeface="Arial"/>
                <a:sym typeface="Arial"/>
              </a:rPr>
              <a:t>The </a:t>
            </a:r>
            <a:r>
              <a:rPr b="0" i="0" lang="en-US" sz="1550" u="sng" cap="none" strike="noStrike">
                <a:solidFill>
                  <a:schemeClr val="hlink"/>
                </a:solidFill>
                <a:latin typeface="Arial"/>
                <a:ea typeface="Arial"/>
                <a:cs typeface="Arial"/>
                <a:sym typeface="Arial"/>
                <a:hlinkClick r:id="rId8"/>
              </a:rPr>
              <a:t>capital markets</a:t>
            </a:r>
            <a:r>
              <a:rPr b="0" i="0" lang="en-US" sz="1550" u="none" cap="none" strike="noStrike">
                <a:solidFill>
                  <a:schemeClr val="dk1"/>
                </a:solidFill>
                <a:latin typeface="Arial"/>
                <a:ea typeface="Arial"/>
                <a:cs typeface="Arial"/>
                <a:sym typeface="Arial"/>
              </a:rPr>
              <a:t> may also be divided into </a:t>
            </a:r>
            <a:r>
              <a:rPr b="0" i="0" lang="en-US" sz="1550" u="sng" cap="none" strike="noStrike">
                <a:solidFill>
                  <a:schemeClr val="hlink"/>
                </a:solidFill>
                <a:latin typeface="Arial"/>
                <a:ea typeface="Arial"/>
                <a:cs typeface="Arial"/>
                <a:sym typeface="Arial"/>
                <a:hlinkClick r:id="rId9"/>
              </a:rPr>
              <a:t>primary markets</a:t>
            </a:r>
            <a:r>
              <a:rPr b="0" i="0" lang="en-US" sz="1550" u="none" cap="none" strike="noStrike">
                <a:solidFill>
                  <a:schemeClr val="dk1"/>
                </a:solidFill>
                <a:latin typeface="Arial"/>
                <a:ea typeface="Arial"/>
                <a:cs typeface="Arial"/>
                <a:sym typeface="Arial"/>
              </a:rPr>
              <a:t> and </a:t>
            </a:r>
            <a:r>
              <a:rPr b="0" i="0" lang="en-US" sz="1550" u="sng" cap="none" strike="noStrike">
                <a:solidFill>
                  <a:schemeClr val="hlink"/>
                </a:solidFill>
                <a:latin typeface="Arial"/>
                <a:ea typeface="Arial"/>
                <a:cs typeface="Arial"/>
                <a:sym typeface="Arial"/>
                <a:hlinkClick r:id="rId10"/>
              </a:rPr>
              <a:t>secondary markets</a:t>
            </a:r>
            <a:r>
              <a:rPr b="0" i="0" lang="en-US" sz="1550" u="none" cap="none" strike="noStrike">
                <a:solidFill>
                  <a:schemeClr val="dk1"/>
                </a:solidFill>
                <a:latin typeface="Arial"/>
                <a:ea typeface="Arial"/>
                <a:cs typeface="Arial"/>
                <a:sym typeface="Arial"/>
              </a:rPr>
              <a:t>. </a:t>
            </a:r>
            <a:endParaRPr b="0" i="0" sz="2800" u="none" cap="none" strike="noStrike">
              <a:solidFill>
                <a:schemeClr val="dk1"/>
              </a:solidFill>
              <a:latin typeface="Arial"/>
              <a:ea typeface="Arial"/>
              <a:cs typeface="Arial"/>
              <a:sym typeface="Arial"/>
            </a:endParaRPr>
          </a:p>
          <a:p>
            <a:pPr indent="-342900" lvl="0" marL="342900" marR="0" rtl="0" algn="l">
              <a:spcBef>
                <a:spcPts val="640"/>
              </a:spcBef>
              <a:spcAft>
                <a:spcPts val="0"/>
              </a:spcAft>
              <a:buClr>
                <a:schemeClr val="dk1"/>
              </a:buClr>
              <a:buSzPts val="1900"/>
              <a:buFont typeface="Arial"/>
              <a:buChar char="●"/>
            </a:pPr>
            <a:r>
              <a:rPr b="0" i="0" lang="en-US" sz="1750" u="sng" cap="none" strike="noStrike">
                <a:solidFill>
                  <a:schemeClr val="hlink"/>
                </a:solidFill>
                <a:latin typeface="Arial"/>
                <a:ea typeface="Arial"/>
                <a:cs typeface="Arial"/>
                <a:sym typeface="Arial"/>
                <a:hlinkClick r:id="rId11"/>
              </a:rPr>
              <a:t>Commodity markets</a:t>
            </a:r>
            <a:r>
              <a:rPr b="0" i="0" lang="en-US" sz="1750" u="none" cap="none" strike="noStrike">
                <a:solidFill>
                  <a:schemeClr val="dk1"/>
                </a:solidFill>
                <a:latin typeface="Arial"/>
                <a:ea typeface="Arial"/>
                <a:cs typeface="Arial"/>
                <a:sym typeface="Arial"/>
              </a:rPr>
              <a:t>, which facilitate the trading of commodities.</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1750" u="sng" cap="none" strike="noStrike">
                <a:solidFill>
                  <a:schemeClr val="hlink"/>
                </a:solidFill>
                <a:latin typeface="Arial"/>
                <a:ea typeface="Arial"/>
                <a:cs typeface="Arial"/>
                <a:sym typeface="Arial"/>
                <a:hlinkClick r:id="rId12"/>
              </a:rPr>
              <a:t>Money markets</a:t>
            </a:r>
            <a:r>
              <a:rPr b="0" i="0" lang="en-US" sz="1750" u="none" cap="none" strike="noStrike">
                <a:solidFill>
                  <a:schemeClr val="dk1"/>
                </a:solidFill>
                <a:latin typeface="Arial"/>
                <a:ea typeface="Arial"/>
                <a:cs typeface="Arial"/>
                <a:sym typeface="Arial"/>
              </a:rPr>
              <a:t>, which provide short term debt financing and investment.</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1750" u="sng" cap="none" strike="noStrike">
                <a:solidFill>
                  <a:schemeClr val="hlink"/>
                </a:solidFill>
                <a:latin typeface="Arial"/>
                <a:ea typeface="Arial"/>
                <a:cs typeface="Arial"/>
                <a:sym typeface="Arial"/>
                <a:hlinkClick r:id="rId13"/>
              </a:rPr>
              <a:t>Derivatives markets</a:t>
            </a:r>
            <a:r>
              <a:rPr b="0" i="0" lang="en-US" sz="1750" u="none" cap="none" strike="noStrike">
                <a:solidFill>
                  <a:schemeClr val="dk1"/>
                </a:solidFill>
                <a:latin typeface="Arial"/>
                <a:ea typeface="Arial"/>
                <a:cs typeface="Arial"/>
                <a:sym typeface="Arial"/>
              </a:rPr>
              <a:t>, which provide instruments for the management of </a:t>
            </a:r>
            <a:r>
              <a:rPr b="0" i="0" lang="en-US" sz="1750" u="sng" cap="none" strike="noStrike">
                <a:solidFill>
                  <a:schemeClr val="hlink"/>
                </a:solidFill>
                <a:latin typeface="Arial"/>
                <a:ea typeface="Arial"/>
                <a:cs typeface="Arial"/>
                <a:sym typeface="Arial"/>
                <a:hlinkClick r:id="rId14"/>
              </a:rPr>
              <a:t>financial</a:t>
            </a:r>
            <a:r>
              <a:rPr b="0" i="0" lang="en-US" sz="1750" u="none" cap="none" strike="noStrike">
                <a:solidFill>
                  <a:schemeClr val="dk1"/>
                </a:solidFill>
                <a:latin typeface="Arial"/>
                <a:ea typeface="Arial"/>
                <a:cs typeface="Arial"/>
                <a:sym typeface="Arial"/>
              </a:rPr>
              <a:t> risk.</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1750" u="sng" cap="none" strike="noStrike">
                <a:solidFill>
                  <a:schemeClr val="hlink"/>
                </a:solidFill>
                <a:latin typeface="Arial"/>
                <a:ea typeface="Arial"/>
                <a:cs typeface="Arial"/>
                <a:sym typeface="Arial"/>
                <a:hlinkClick r:id="rId15"/>
              </a:rPr>
              <a:t>Futures markets</a:t>
            </a:r>
            <a:r>
              <a:rPr b="0" i="0" lang="en-US" sz="1750" u="none" cap="none" strike="noStrike">
                <a:solidFill>
                  <a:schemeClr val="dk1"/>
                </a:solidFill>
                <a:latin typeface="Arial"/>
                <a:ea typeface="Arial"/>
                <a:cs typeface="Arial"/>
                <a:sym typeface="Arial"/>
              </a:rPr>
              <a:t>, which provide standardized </a:t>
            </a:r>
            <a:r>
              <a:rPr b="0" i="0" lang="en-US" sz="1750" u="sng" cap="none" strike="noStrike">
                <a:solidFill>
                  <a:schemeClr val="hlink"/>
                </a:solidFill>
                <a:latin typeface="Arial"/>
                <a:ea typeface="Arial"/>
                <a:cs typeface="Arial"/>
                <a:sym typeface="Arial"/>
                <a:hlinkClick r:id="rId16"/>
              </a:rPr>
              <a:t>forward contracts</a:t>
            </a:r>
            <a:r>
              <a:rPr b="0" i="0" lang="en-US" sz="1750" u="none" cap="none" strike="noStrike">
                <a:solidFill>
                  <a:schemeClr val="dk1"/>
                </a:solidFill>
                <a:latin typeface="Arial"/>
                <a:ea typeface="Arial"/>
                <a:cs typeface="Arial"/>
                <a:sym typeface="Arial"/>
              </a:rPr>
              <a:t> for trading products at some future date; see also </a:t>
            </a:r>
            <a:r>
              <a:rPr b="0" i="0" lang="en-US" sz="1750" u="sng" cap="none" strike="noStrike">
                <a:solidFill>
                  <a:schemeClr val="hlink"/>
                </a:solidFill>
                <a:latin typeface="Arial"/>
                <a:ea typeface="Arial"/>
                <a:cs typeface="Arial"/>
                <a:sym typeface="Arial"/>
                <a:hlinkClick r:id="rId17"/>
              </a:rPr>
              <a:t>forward market</a:t>
            </a:r>
            <a:r>
              <a:rPr b="0" i="0" lang="en-US" sz="1750" u="none" cap="none" strike="noStrike">
                <a:solidFill>
                  <a:schemeClr val="dk1"/>
                </a:solidFill>
                <a:latin typeface="Arial"/>
                <a:ea typeface="Arial"/>
                <a:cs typeface="Arial"/>
                <a:sym typeface="Arial"/>
              </a:rPr>
              <a:t>.</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1750" u="sng" cap="none" strike="noStrike">
                <a:solidFill>
                  <a:schemeClr val="hlink"/>
                </a:solidFill>
                <a:latin typeface="Arial"/>
                <a:ea typeface="Arial"/>
                <a:cs typeface="Arial"/>
                <a:sym typeface="Arial"/>
                <a:hlinkClick r:id="rId18"/>
              </a:rPr>
              <a:t>Insurance markets</a:t>
            </a:r>
            <a:r>
              <a:rPr b="0" i="0" lang="en-US" sz="1750" u="none" cap="none" strike="noStrike">
                <a:solidFill>
                  <a:schemeClr val="dk1"/>
                </a:solidFill>
                <a:latin typeface="Arial"/>
                <a:ea typeface="Arial"/>
                <a:cs typeface="Arial"/>
                <a:sym typeface="Arial"/>
              </a:rPr>
              <a:t>, which facilitate the redistribution of various risks.</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1750" u="sng" cap="none" strike="noStrike">
                <a:solidFill>
                  <a:schemeClr val="hlink"/>
                </a:solidFill>
                <a:latin typeface="Arial"/>
                <a:ea typeface="Arial"/>
                <a:cs typeface="Arial"/>
                <a:sym typeface="Arial"/>
                <a:hlinkClick r:id="rId19"/>
              </a:rPr>
              <a:t>Foreign exchange markets</a:t>
            </a:r>
            <a:r>
              <a:rPr b="0" i="0" lang="en-US" sz="1750" u="none" cap="none" strike="noStrike">
                <a:solidFill>
                  <a:schemeClr val="dk1"/>
                </a:solidFill>
                <a:latin typeface="Arial"/>
                <a:ea typeface="Arial"/>
                <a:cs typeface="Arial"/>
                <a:sym typeface="Arial"/>
              </a:rPr>
              <a:t>, which facilitate the trading of </a:t>
            </a:r>
            <a:r>
              <a:rPr b="0" i="0" lang="en-US" sz="1750" u="sng" cap="none" strike="noStrike">
                <a:solidFill>
                  <a:schemeClr val="hlink"/>
                </a:solidFill>
                <a:latin typeface="Arial"/>
                <a:ea typeface="Arial"/>
                <a:cs typeface="Arial"/>
                <a:sym typeface="Arial"/>
                <a:hlinkClick r:id="rId20"/>
              </a:rPr>
              <a:t>foreign exchange</a:t>
            </a:r>
            <a:r>
              <a:rPr b="0" i="0" lang="en-US" sz="1750" u="none" cap="none" strike="noStrike">
                <a:solidFill>
                  <a:schemeClr val="dk1"/>
                </a:solidFill>
                <a:latin typeface="Arial"/>
                <a:ea typeface="Arial"/>
                <a:cs typeface="Arial"/>
                <a:sym typeface="Arial"/>
              </a:rPr>
              <a:t>.</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Market Participants</a:t>
            </a:r>
            <a:endParaRPr b="0" i="0" sz="4400" u="none" cap="none" strike="noStrike">
              <a:solidFill>
                <a:schemeClr val="dk1"/>
              </a:solidFill>
              <a:latin typeface="Arial"/>
              <a:ea typeface="Arial"/>
              <a:cs typeface="Arial"/>
              <a:sym typeface="Arial"/>
            </a:endParaRPr>
          </a:p>
        </p:txBody>
      </p:sp>
      <p:sp>
        <p:nvSpPr>
          <p:cNvPr id="112" name="Google Shape;112;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22250" lvl="0" marL="342900" rtl="0" algn="l">
              <a:spcBef>
                <a:spcPts val="64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18" name="Google Shape;118;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				Capital Market</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Capital market </a:t>
            </a:r>
            <a:endParaRPr b="0" i="0" sz="4400" u="none" cap="none" strike="noStrike">
              <a:solidFill>
                <a:schemeClr val="dk1"/>
              </a:solidFill>
              <a:latin typeface="Arial"/>
              <a:ea typeface="Arial"/>
              <a:cs typeface="Arial"/>
              <a:sym typeface="Arial"/>
            </a:endParaRPr>
          </a:p>
        </p:txBody>
      </p:sp>
      <p:sp>
        <p:nvSpPr>
          <p:cNvPr id="124" name="Google Shape;124;p19"/>
          <p:cNvSpPr txBox="1"/>
          <p:nvPr>
            <p:ph idx="1" type="body"/>
          </p:nvPr>
        </p:nvSpPr>
        <p:spPr>
          <a:xfrm>
            <a:off x="457200" y="1600201"/>
            <a:ext cx="8229600" cy="2514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Font typeface="Arial"/>
              <a:buNone/>
            </a:pPr>
            <a:r>
              <a:rPr b="0" i="0" lang="en-US" sz="2250" u="none" cap="none" strike="noStrike">
                <a:solidFill>
                  <a:schemeClr val="dk1"/>
                </a:solidFill>
                <a:latin typeface="Arial"/>
                <a:ea typeface="Arial"/>
                <a:cs typeface="Arial"/>
                <a:sym typeface="Arial"/>
              </a:rPr>
              <a:t>A </a:t>
            </a:r>
            <a:r>
              <a:rPr b="1" i="0" lang="en-US" sz="2250" u="none" cap="none" strike="noStrike">
                <a:solidFill>
                  <a:schemeClr val="dk1"/>
                </a:solidFill>
                <a:latin typeface="Arial"/>
                <a:ea typeface="Arial"/>
                <a:cs typeface="Arial"/>
                <a:sym typeface="Arial"/>
              </a:rPr>
              <a:t>capital market</a:t>
            </a:r>
            <a:r>
              <a:rPr b="0" i="0" lang="en-US" sz="2250" u="none" cap="none" strike="noStrike">
                <a:solidFill>
                  <a:schemeClr val="dk1"/>
                </a:solidFill>
                <a:latin typeface="Arial"/>
                <a:ea typeface="Arial"/>
                <a:cs typeface="Arial"/>
                <a:sym typeface="Arial"/>
              </a:rPr>
              <a:t> is a market for securities (debt or equity), where business enterprises (companies) and governments can raise long-term funds. It is defined as a market in which money is provided for periods longer than a year as the raising of short-term funds takes place on other markets (e.g., the </a:t>
            </a:r>
            <a:r>
              <a:rPr b="0" i="0" lang="en-US" sz="2250" u="sng" cap="none" strike="noStrike">
                <a:solidFill>
                  <a:schemeClr val="hlink"/>
                </a:solidFill>
                <a:latin typeface="Arial"/>
                <a:ea typeface="Arial"/>
                <a:cs typeface="Arial"/>
                <a:sym typeface="Arial"/>
                <a:hlinkClick r:id="rId3"/>
              </a:rPr>
              <a:t>money market</a:t>
            </a:r>
            <a:r>
              <a:rPr b="0" i="0" lang="en-US" sz="2250" u="none" cap="none" strike="noStrike">
                <a:solidFill>
                  <a:schemeClr val="dk1"/>
                </a:solidFill>
                <a:latin typeface="Arial"/>
                <a:ea typeface="Arial"/>
                <a:cs typeface="Arial"/>
                <a:sym typeface="Arial"/>
              </a:rPr>
              <a:t>). </a:t>
            </a:r>
            <a:endParaRPr b="0" i="0" sz="3200" u="none" cap="none" strike="noStrike">
              <a:solidFill>
                <a:schemeClr val="dk1"/>
              </a:solidFill>
              <a:latin typeface="Arial"/>
              <a:ea typeface="Arial"/>
              <a:cs typeface="Arial"/>
              <a:sym typeface="Arial"/>
            </a:endParaRPr>
          </a:p>
          <a:p>
            <a:pPr indent="-342900" lvl="1" marL="342900" marR="0" rtl="0" algn="l">
              <a:spcBef>
                <a:spcPts val="560"/>
              </a:spcBef>
              <a:spcAft>
                <a:spcPts val="0"/>
              </a:spcAft>
              <a:buClr>
                <a:schemeClr val="dk1"/>
              </a:buClr>
              <a:buFont typeface="Arial"/>
              <a:buNone/>
            </a:pPr>
            <a:r>
              <a:rPr b="0" i="0" lang="en-US" sz="1950" u="none" cap="none" strike="noStrike">
                <a:solidFill>
                  <a:schemeClr val="dk1"/>
                </a:solidFill>
                <a:latin typeface="Arial"/>
                <a:ea typeface="Arial"/>
                <a:cs typeface="Arial"/>
                <a:sym typeface="Arial"/>
              </a:rPr>
              <a:t>The </a:t>
            </a:r>
            <a:r>
              <a:rPr b="0" i="0" lang="en-US" sz="1950" u="sng" cap="none" strike="noStrike">
                <a:solidFill>
                  <a:schemeClr val="hlink"/>
                </a:solidFill>
                <a:latin typeface="Arial"/>
                <a:ea typeface="Arial"/>
                <a:cs typeface="Arial"/>
                <a:sym typeface="Arial"/>
                <a:hlinkClick r:id="rId4"/>
              </a:rPr>
              <a:t>capital markets</a:t>
            </a:r>
            <a:r>
              <a:rPr b="0" i="0" lang="en-US" sz="1950" u="none" cap="none" strike="noStrike">
                <a:solidFill>
                  <a:schemeClr val="dk1"/>
                </a:solidFill>
                <a:latin typeface="Arial"/>
                <a:ea typeface="Arial"/>
                <a:cs typeface="Arial"/>
                <a:sym typeface="Arial"/>
              </a:rPr>
              <a:t> may also be divided into </a:t>
            </a:r>
            <a:r>
              <a:rPr b="0" i="0" lang="en-US" sz="1950" u="sng" cap="none" strike="noStrike">
                <a:solidFill>
                  <a:schemeClr val="hlink"/>
                </a:solidFill>
                <a:latin typeface="Arial"/>
                <a:ea typeface="Arial"/>
                <a:cs typeface="Arial"/>
                <a:sym typeface="Arial"/>
                <a:hlinkClick r:id="rId5"/>
              </a:rPr>
              <a:t>primary markets</a:t>
            </a:r>
            <a:r>
              <a:rPr b="0" i="0" lang="en-US" sz="1950" u="none" cap="none" strike="noStrike">
                <a:solidFill>
                  <a:schemeClr val="dk1"/>
                </a:solidFill>
                <a:latin typeface="Arial"/>
                <a:ea typeface="Arial"/>
                <a:cs typeface="Arial"/>
                <a:sym typeface="Arial"/>
              </a:rPr>
              <a:t> and </a:t>
            </a:r>
            <a:r>
              <a:rPr b="0" i="0" lang="en-US" sz="1950" u="sng" cap="none" strike="noStrike">
                <a:solidFill>
                  <a:schemeClr val="hlink"/>
                </a:solidFill>
                <a:latin typeface="Arial"/>
                <a:ea typeface="Arial"/>
                <a:cs typeface="Arial"/>
                <a:sym typeface="Arial"/>
                <a:hlinkClick r:id="rId6"/>
              </a:rPr>
              <a:t>secondary markets</a:t>
            </a:r>
            <a:r>
              <a:rPr b="0" i="0" lang="en-US" sz="1950" u="none" cap="none" strike="noStrike">
                <a:solidFill>
                  <a:schemeClr val="dk1"/>
                </a:solidFill>
                <a:latin typeface="Arial"/>
                <a:ea typeface="Arial"/>
                <a:cs typeface="Arial"/>
                <a:sym typeface="Arial"/>
              </a:rPr>
              <a:t>. </a:t>
            </a:r>
            <a:endParaRPr b="0" i="0" sz="2800" u="none" cap="none" strike="noStrike">
              <a:solidFill>
                <a:schemeClr val="dk1"/>
              </a:solidFill>
              <a:latin typeface="Arial"/>
              <a:ea typeface="Arial"/>
              <a:cs typeface="Arial"/>
              <a:sym typeface="Arial"/>
            </a:endParaRPr>
          </a:p>
          <a:p>
            <a:pPr indent="-342900" lvl="0" marL="342900" marR="0" rtl="0" algn="l">
              <a:spcBef>
                <a:spcPts val="36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l">
              <a:spcBef>
                <a:spcPts val="36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Features</a:t>
            </a:r>
            <a:endParaRPr b="0" i="0" sz="4400" u="none" cap="none" strike="noStrike">
              <a:solidFill>
                <a:schemeClr val="dk1"/>
              </a:solidFill>
              <a:latin typeface="Arial"/>
              <a:ea typeface="Arial"/>
              <a:cs typeface="Arial"/>
              <a:sym typeface="Arial"/>
            </a:endParaRPr>
          </a:p>
        </p:txBody>
      </p:sp>
      <p:sp>
        <p:nvSpPr>
          <p:cNvPr id="130" name="Google Shape;130;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SzPts val="1900"/>
              <a:buFont typeface="Arial"/>
              <a:buChar char="●"/>
            </a:pPr>
            <a:r>
              <a:rPr b="0" i="0" lang="en-US" sz="2000" u="none" cap="none" strike="noStrike">
                <a:solidFill>
                  <a:schemeClr val="dk1"/>
                </a:solidFill>
                <a:latin typeface="Arial"/>
                <a:ea typeface="Arial"/>
                <a:cs typeface="Arial"/>
                <a:sym typeface="Arial"/>
              </a:rPr>
              <a:t>The capital market includes the </a:t>
            </a:r>
            <a:r>
              <a:rPr b="0" i="0" lang="en-US" sz="2000" u="sng" cap="none" strike="noStrike">
                <a:solidFill>
                  <a:schemeClr val="hlink"/>
                </a:solidFill>
                <a:latin typeface="Arial"/>
                <a:ea typeface="Arial"/>
                <a:cs typeface="Arial"/>
                <a:sym typeface="Arial"/>
                <a:hlinkClick r:id="rId3"/>
              </a:rPr>
              <a:t>stock market</a:t>
            </a:r>
            <a:r>
              <a:rPr b="0" i="0" lang="en-US" sz="2000" u="none" cap="none" strike="noStrike">
                <a:solidFill>
                  <a:schemeClr val="dk1"/>
                </a:solidFill>
                <a:latin typeface="Arial"/>
                <a:ea typeface="Arial"/>
                <a:cs typeface="Arial"/>
                <a:sym typeface="Arial"/>
              </a:rPr>
              <a:t> (equity securities) and the </a:t>
            </a:r>
            <a:r>
              <a:rPr b="0" i="0" lang="en-US" sz="2000" u="sng" cap="none" strike="noStrike">
                <a:solidFill>
                  <a:schemeClr val="hlink"/>
                </a:solidFill>
                <a:latin typeface="Arial"/>
                <a:ea typeface="Arial"/>
                <a:cs typeface="Arial"/>
                <a:sym typeface="Arial"/>
                <a:hlinkClick r:id="rId4"/>
              </a:rPr>
              <a:t>bond market</a:t>
            </a:r>
            <a:r>
              <a:rPr b="0" i="0" lang="en-US" sz="2000" u="none" cap="none" strike="noStrike">
                <a:solidFill>
                  <a:schemeClr val="dk1"/>
                </a:solidFill>
                <a:latin typeface="Arial"/>
                <a:ea typeface="Arial"/>
                <a:cs typeface="Arial"/>
                <a:sym typeface="Arial"/>
              </a:rPr>
              <a:t> (debt). </a:t>
            </a:r>
            <a:r>
              <a:rPr b="0" i="0" lang="en-US" sz="2000" u="sng" cap="none" strike="noStrike">
                <a:solidFill>
                  <a:schemeClr val="hlink"/>
                </a:solidFill>
                <a:latin typeface="Arial"/>
                <a:ea typeface="Arial"/>
                <a:cs typeface="Arial"/>
                <a:sym typeface="Arial"/>
                <a:hlinkClick r:id="rId5"/>
              </a:rPr>
              <a:t>Money markets</a:t>
            </a:r>
            <a:r>
              <a:rPr b="0" i="0" lang="en-US" sz="2000" u="none" cap="none" strike="noStrike">
                <a:solidFill>
                  <a:schemeClr val="dk1"/>
                </a:solidFill>
                <a:latin typeface="Arial"/>
                <a:ea typeface="Arial"/>
                <a:cs typeface="Arial"/>
                <a:sym typeface="Arial"/>
              </a:rPr>
              <a:t> and capital markets are parts of </a:t>
            </a:r>
            <a:r>
              <a:rPr b="0" i="0" lang="en-US" sz="2000" u="sng" cap="none" strike="noStrike">
                <a:solidFill>
                  <a:schemeClr val="hlink"/>
                </a:solidFill>
                <a:latin typeface="Arial"/>
                <a:ea typeface="Arial"/>
                <a:cs typeface="Arial"/>
                <a:sym typeface="Arial"/>
                <a:hlinkClick r:id="rId6"/>
              </a:rPr>
              <a:t>financial markets</a:t>
            </a:r>
            <a:r>
              <a:rPr b="0" i="0" lang="en-US" sz="2000" u="none" cap="none" strike="noStrike">
                <a:solidFill>
                  <a:schemeClr val="dk1"/>
                </a:solidFill>
                <a:latin typeface="Arial"/>
                <a:ea typeface="Arial"/>
                <a:cs typeface="Arial"/>
                <a:sym typeface="Arial"/>
              </a:rPr>
              <a:t>. </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2000" u="none" cap="none" strike="noStrike">
                <a:solidFill>
                  <a:schemeClr val="dk1"/>
                </a:solidFill>
                <a:latin typeface="Arial"/>
                <a:ea typeface="Arial"/>
                <a:cs typeface="Arial"/>
                <a:sym typeface="Arial"/>
              </a:rPr>
              <a:t>Financial regulators, such as the UK's </a:t>
            </a:r>
            <a:r>
              <a:rPr b="0" i="0" lang="en-US" sz="2000" u="sng" cap="none" strike="noStrike">
                <a:solidFill>
                  <a:schemeClr val="hlink"/>
                </a:solidFill>
                <a:latin typeface="Arial"/>
                <a:ea typeface="Arial"/>
                <a:cs typeface="Arial"/>
                <a:sym typeface="Arial"/>
                <a:hlinkClick r:id="rId7"/>
              </a:rPr>
              <a:t>Financial Services Authority</a:t>
            </a:r>
            <a:r>
              <a:rPr b="0" i="0" lang="en-US" sz="2000" u="none" cap="none" strike="noStrike">
                <a:solidFill>
                  <a:schemeClr val="dk1"/>
                </a:solidFill>
                <a:latin typeface="Arial"/>
                <a:ea typeface="Arial"/>
                <a:cs typeface="Arial"/>
                <a:sym typeface="Arial"/>
              </a:rPr>
              <a:t> (FSA) or the </a:t>
            </a:r>
            <a:r>
              <a:rPr b="0" i="0" lang="en-US" sz="2000" u="sng" cap="none" strike="noStrike">
                <a:solidFill>
                  <a:schemeClr val="hlink"/>
                </a:solidFill>
                <a:latin typeface="Arial"/>
                <a:ea typeface="Arial"/>
                <a:cs typeface="Arial"/>
                <a:sym typeface="Arial"/>
                <a:hlinkClick r:id="rId8"/>
              </a:rPr>
              <a:t>U.S. Securities and Exchange Commission</a:t>
            </a:r>
            <a:r>
              <a:rPr b="0" i="0" lang="en-US" sz="2000" u="none" cap="none" strike="noStrike">
                <a:solidFill>
                  <a:schemeClr val="dk1"/>
                </a:solidFill>
                <a:latin typeface="Arial"/>
                <a:ea typeface="Arial"/>
                <a:cs typeface="Arial"/>
                <a:sym typeface="Arial"/>
              </a:rPr>
              <a:t> (SEC), oversee the capital markets in their designated jurisdictions to ensure that investors are protected against fraud, among other duties.</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2000" u="none" cap="none" strike="noStrike">
                <a:solidFill>
                  <a:schemeClr val="dk1"/>
                </a:solidFill>
                <a:latin typeface="Arial"/>
                <a:ea typeface="Arial"/>
                <a:cs typeface="Arial"/>
                <a:sym typeface="Arial"/>
              </a:rPr>
              <a:t>Capital markets may be classified as </a:t>
            </a:r>
            <a:r>
              <a:rPr b="0" i="0" lang="en-US" sz="2000" u="sng" cap="none" strike="noStrike">
                <a:solidFill>
                  <a:schemeClr val="hlink"/>
                </a:solidFill>
                <a:latin typeface="Arial"/>
                <a:ea typeface="Arial"/>
                <a:cs typeface="Arial"/>
                <a:sym typeface="Arial"/>
                <a:hlinkClick r:id="rId9"/>
              </a:rPr>
              <a:t>primary markets</a:t>
            </a:r>
            <a:r>
              <a:rPr b="0" i="0" lang="en-US" sz="2000" u="none" cap="none" strike="noStrike">
                <a:solidFill>
                  <a:schemeClr val="dk1"/>
                </a:solidFill>
                <a:latin typeface="Arial"/>
                <a:ea typeface="Arial"/>
                <a:cs typeface="Arial"/>
                <a:sym typeface="Arial"/>
              </a:rPr>
              <a:t> and </a:t>
            </a:r>
            <a:r>
              <a:rPr b="0" i="0" lang="en-US" sz="2000" u="sng" cap="none" strike="noStrike">
                <a:solidFill>
                  <a:schemeClr val="hlink"/>
                </a:solidFill>
                <a:latin typeface="Arial"/>
                <a:ea typeface="Arial"/>
                <a:cs typeface="Arial"/>
                <a:sym typeface="Arial"/>
                <a:hlinkClick r:id="rId10"/>
              </a:rPr>
              <a:t>secondary markets</a:t>
            </a:r>
            <a:r>
              <a:rPr b="0" i="0" lang="en-US" sz="2000" u="none" cap="none" strike="noStrike">
                <a:solidFill>
                  <a:schemeClr val="dk1"/>
                </a:solidFill>
                <a:latin typeface="Arial"/>
                <a:ea typeface="Arial"/>
                <a:cs typeface="Arial"/>
                <a:sym typeface="Arial"/>
              </a:rPr>
              <a:t>. In primary markets, new stock or bond issues are sold to investors via a mechanism known as </a:t>
            </a:r>
            <a:r>
              <a:rPr b="0" i="0" lang="en-US" sz="2000" u="sng" cap="none" strike="noStrike">
                <a:solidFill>
                  <a:schemeClr val="hlink"/>
                </a:solidFill>
                <a:latin typeface="Arial"/>
                <a:ea typeface="Arial"/>
                <a:cs typeface="Arial"/>
                <a:sym typeface="Arial"/>
                <a:hlinkClick r:id="rId11"/>
              </a:rPr>
              <a:t>underwriting</a:t>
            </a:r>
            <a:r>
              <a:rPr b="0" i="0" lang="en-US" sz="2000" u="none" cap="none" strike="noStrike">
                <a:solidFill>
                  <a:schemeClr val="dk1"/>
                </a:solidFill>
                <a:latin typeface="Arial"/>
                <a:ea typeface="Arial"/>
                <a:cs typeface="Arial"/>
                <a:sym typeface="Arial"/>
              </a:rPr>
              <a:t>. In the secondary markets, existing securities are sold and bought among investors or traders, usually on a </a:t>
            </a:r>
            <a:r>
              <a:rPr b="0" i="0" lang="en-US" sz="2000" u="sng" cap="none" strike="noStrike">
                <a:solidFill>
                  <a:schemeClr val="hlink"/>
                </a:solidFill>
                <a:latin typeface="Arial"/>
                <a:ea typeface="Arial"/>
                <a:cs typeface="Arial"/>
                <a:sym typeface="Arial"/>
                <a:hlinkClick r:id="rId12"/>
              </a:rPr>
              <a:t>securities exchange</a:t>
            </a:r>
            <a:r>
              <a:rPr b="0" i="0" lang="en-US" sz="2000" u="none" cap="none" strike="noStrike">
                <a:solidFill>
                  <a:schemeClr val="dk1"/>
                </a:solidFill>
                <a:latin typeface="Arial"/>
                <a:ea typeface="Arial"/>
                <a:cs typeface="Arial"/>
                <a:sym typeface="Arial"/>
              </a:rPr>
              <a:t>, </a:t>
            </a:r>
            <a:r>
              <a:rPr b="0" i="0" lang="en-US" sz="2000" u="sng" cap="none" strike="noStrike">
                <a:solidFill>
                  <a:schemeClr val="hlink"/>
                </a:solidFill>
                <a:latin typeface="Arial"/>
                <a:ea typeface="Arial"/>
                <a:cs typeface="Arial"/>
                <a:sym typeface="Arial"/>
                <a:hlinkClick r:id="rId13"/>
              </a:rPr>
              <a:t>over-the-counter</a:t>
            </a:r>
            <a:r>
              <a:rPr b="0" i="0" lang="en-US" sz="2000" u="none" cap="none" strike="noStrike">
                <a:solidFill>
                  <a:schemeClr val="dk1"/>
                </a:solidFill>
                <a:latin typeface="Arial"/>
                <a:ea typeface="Arial"/>
                <a:cs typeface="Arial"/>
                <a:sym typeface="Arial"/>
              </a:rPr>
              <a:t>, or elsewhere.</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2000" u="none" cap="none" strike="noStrike">
                <a:solidFill>
                  <a:schemeClr val="dk1"/>
                </a:solidFill>
                <a:latin typeface="Arial"/>
                <a:ea typeface="Arial"/>
                <a:cs typeface="Arial"/>
                <a:sym typeface="Arial"/>
              </a:rPr>
              <a:t>Capital market is the market for securities and It gives fund for securities for more than a year. </a:t>
            </a:r>
            <a:r>
              <a:rPr b="0" i="0" lang="en-US" sz="2000" u="none" cap="none" strike="noStrike">
                <a:solidFill>
                  <a:srgbClr val="FF0000"/>
                </a:solidFill>
                <a:latin typeface="Arial"/>
                <a:ea typeface="Arial"/>
                <a:cs typeface="Arial"/>
                <a:sym typeface="Arial"/>
              </a:rPr>
              <a:t>Stock, Bond, Currency and Commodity are coming under the capital market.</a:t>
            </a:r>
            <a:endParaRPr b="0" i="0" sz="3200" u="none" cap="none" strike="noStrike">
              <a:solidFill>
                <a:schemeClr val="dk1"/>
              </a:solidFill>
              <a:latin typeface="Arial"/>
              <a:ea typeface="Arial"/>
              <a:cs typeface="Arial"/>
              <a:sym typeface="Arial"/>
            </a:endParaRPr>
          </a:p>
          <a:p>
            <a:pPr indent="-342900" lvl="0" marL="342900" marR="0" rtl="0" algn="l">
              <a:spcBef>
                <a:spcPts val="36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Primary Market</a:t>
            </a:r>
            <a:endParaRPr b="0" i="0" sz="4400" u="none" cap="none" strike="noStrike">
              <a:solidFill>
                <a:schemeClr val="dk1"/>
              </a:solidFill>
              <a:latin typeface="Arial"/>
              <a:ea typeface="Arial"/>
              <a:cs typeface="Arial"/>
              <a:sym typeface="Arial"/>
            </a:endParaRPr>
          </a:p>
        </p:txBody>
      </p:sp>
      <p:sp>
        <p:nvSpPr>
          <p:cNvPr id="137" name="Google Shape;137;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Font typeface="Arial"/>
              <a:buNone/>
            </a:pPr>
            <a:r>
              <a:rPr b="0" i="0" lang="en-US" sz="2700" u="none" cap="none" strike="noStrike">
                <a:solidFill>
                  <a:schemeClr val="dk1"/>
                </a:solidFill>
                <a:latin typeface="Arial"/>
                <a:ea typeface="Arial"/>
                <a:cs typeface="Arial"/>
                <a:sym typeface="Arial"/>
              </a:rPr>
              <a:t>	The </a:t>
            </a:r>
            <a:r>
              <a:rPr b="1" i="0" lang="en-US" sz="2700" u="none" cap="none" strike="noStrike">
                <a:solidFill>
                  <a:schemeClr val="dk1"/>
                </a:solidFill>
                <a:latin typeface="Arial"/>
                <a:ea typeface="Arial"/>
                <a:cs typeface="Arial"/>
                <a:sym typeface="Arial"/>
              </a:rPr>
              <a:t>primary market</a:t>
            </a:r>
            <a:r>
              <a:rPr b="0" i="0" lang="en-US" sz="2700" u="none" cap="none" strike="noStrike">
                <a:solidFill>
                  <a:schemeClr val="dk1"/>
                </a:solidFill>
                <a:latin typeface="Arial"/>
                <a:ea typeface="Arial"/>
                <a:cs typeface="Arial"/>
                <a:sym typeface="Arial"/>
              </a:rPr>
              <a:t> is that part of the </a:t>
            </a:r>
            <a:r>
              <a:rPr b="0" i="0" lang="en-US" sz="2700" u="sng" cap="none" strike="noStrike">
                <a:solidFill>
                  <a:schemeClr val="hlink"/>
                </a:solidFill>
                <a:latin typeface="Arial"/>
                <a:ea typeface="Arial"/>
                <a:cs typeface="Arial"/>
                <a:sym typeface="Arial"/>
                <a:hlinkClick r:id="rId3"/>
              </a:rPr>
              <a:t>capital markets</a:t>
            </a:r>
            <a:r>
              <a:rPr b="0" i="0" lang="en-US" sz="2700" u="none" cap="none" strike="noStrike">
                <a:solidFill>
                  <a:schemeClr val="dk1"/>
                </a:solidFill>
                <a:latin typeface="Arial"/>
                <a:ea typeface="Arial"/>
                <a:cs typeface="Arial"/>
                <a:sym typeface="Arial"/>
              </a:rPr>
              <a:t> that deals with the issuance of new </a:t>
            </a:r>
            <a:r>
              <a:rPr b="0" i="0" lang="en-US" sz="2700" u="sng" cap="none" strike="noStrike">
                <a:solidFill>
                  <a:schemeClr val="hlink"/>
                </a:solidFill>
                <a:latin typeface="Arial"/>
                <a:ea typeface="Arial"/>
                <a:cs typeface="Arial"/>
                <a:sym typeface="Arial"/>
                <a:hlinkClick r:id="rId4"/>
              </a:rPr>
              <a:t>securities</a:t>
            </a:r>
            <a:r>
              <a:rPr b="0" i="0" lang="en-US" sz="2700" u="none" cap="none" strike="noStrike">
                <a:solidFill>
                  <a:schemeClr val="dk1"/>
                </a:solidFill>
                <a:latin typeface="Arial"/>
                <a:ea typeface="Arial"/>
                <a:cs typeface="Arial"/>
                <a:sym typeface="Arial"/>
              </a:rPr>
              <a:t>. Companies, governments or public sector institutions can obtain </a:t>
            </a:r>
            <a:r>
              <a:rPr b="0" i="0" lang="en-US" sz="2700" u="sng" cap="none" strike="noStrike">
                <a:solidFill>
                  <a:schemeClr val="hlink"/>
                </a:solidFill>
                <a:latin typeface="Arial"/>
                <a:ea typeface="Arial"/>
                <a:cs typeface="Arial"/>
                <a:sym typeface="Arial"/>
                <a:hlinkClick r:id="rId5"/>
              </a:rPr>
              <a:t>funding</a:t>
            </a:r>
            <a:r>
              <a:rPr b="0" i="0" lang="en-US" sz="2700" u="none" cap="none" strike="noStrike">
                <a:solidFill>
                  <a:schemeClr val="dk1"/>
                </a:solidFill>
                <a:latin typeface="Arial"/>
                <a:ea typeface="Arial"/>
                <a:cs typeface="Arial"/>
                <a:sym typeface="Arial"/>
              </a:rPr>
              <a:t> through the sale of a new </a:t>
            </a:r>
            <a:r>
              <a:rPr b="0" i="0" lang="en-US" sz="2700" u="sng" cap="none" strike="noStrike">
                <a:solidFill>
                  <a:schemeClr val="hlink"/>
                </a:solidFill>
                <a:latin typeface="Arial"/>
                <a:ea typeface="Arial"/>
                <a:cs typeface="Arial"/>
                <a:sym typeface="Arial"/>
                <a:hlinkClick r:id="rId6"/>
              </a:rPr>
              <a:t>stock</a:t>
            </a:r>
            <a:r>
              <a:rPr b="0" i="0" lang="en-US" sz="2700" u="none" cap="none" strike="noStrike">
                <a:solidFill>
                  <a:schemeClr val="dk1"/>
                </a:solidFill>
                <a:latin typeface="Arial"/>
                <a:ea typeface="Arial"/>
                <a:cs typeface="Arial"/>
                <a:sym typeface="Arial"/>
              </a:rPr>
              <a:t> or </a:t>
            </a:r>
            <a:r>
              <a:rPr b="0" i="0" lang="en-US" sz="2700" u="sng" cap="none" strike="noStrike">
                <a:solidFill>
                  <a:schemeClr val="hlink"/>
                </a:solidFill>
                <a:latin typeface="Arial"/>
                <a:ea typeface="Arial"/>
                <a:cs typeface="Arial"/>
                <a:sym typeface="Arial"/>
                <a:hlinkClick r:id="rId7"/>
              </a:rPr>
              <a:t>bond</a:t>
            </a:r>
            <a:r>
              <a:rPr b="0" i="0" lang="en-US" sz="2700" u="none" cap="none" strike="noStrike">
                <a:solidFill>
                  <a:schemeClr val="dk1"/>
                </a:solidFill>
                <a:latin typeface="Arial"/>
                <a:ea typeface="Arial"/>
                <a:cs typeface="Arial"/>
                <a:sym typeface="Arial"/>
              </a:rPr>
              <a:t> issue. This is typically done through a syndicate of securities dealers. The process of selling new issues to investors is called </a:t>
            </a:r>
            <a:r>
              <a:rPr b="0" i="0" lang="en-US" sz="2700" u="sng" cap="none" strike="noStrike">
                <a:solidFill>
                  <a:schemeClr val="hlink"/>
                </a:solidFill>
                <a:latin typeface="Arial"/>
                <a:ea typeface="Arial"/>
                <a:cs typeface="Arial"/>
                <a:sym typeface="Arial"/>
                <a:hlinkClick r:id="rId8"/>
              </a:rPr>
              <a:t>underwriting</a:t>
            </a:r>
            <a:r>
              <a:rPr b="0" i="0" lang="en-US" sz="2700" u="none" cap="none" strike="noStrike">
                <a:solidFill>
                  <a:schemeClr val="dk1"/>
                </a:solidFill>
                <a:latin typeface="Arial"/>
                <a:ea typeface="Arial"/>
                <a:cs typeface="Arial"/>
                <a:sym typeface="Arial"/>
              </a:rPr>
              <a:t>. In the case of a new stock issue, this sale is an </a:t>
            </a:r>
            <a:r>
              <a:rPr b="0" i="0" lang="en-US" sz="2700" u="sng" cap="none" strike="noStrike">
                <a:solidFill>
                  <a:schemeClr val="hlink"/>
                </a:solidFill>
                <a:latin typeface="Arial"/>
                <a:ea typeface="Arial"/>
                <a:cs typeface="Arial"/>
                <a:sym typeface="Arial"/>
                <a:hlinkClick r:id="rId9"/>
              </a:rPr>
              <a:t>initial public offering</a:t>
            </a:r>
            <a:r>
              <a:rPr b="0" i="0" lang="en-US" sz="2700" u="none" cap="none" strike="noStrike">
                <a:solidFill>
                  <a:schemeClr val="dk1"/>
                </a:solidFill>
                <a:latin typeface="Arial"/>
                <a:ea typeface="Arial"/>
                <a:cs typeface="Arial"/>
                <a:sym typeface="Arial"/>
              </a:rPr>
              <a:t> (IPO). Dealers earn a commission that is built into the price of the security offering, though it can be found in the </a:t>
            </a:r>
            <a:r>
              <a:rPr b="0" i="0" lang="en-US" sz="2700" u="sng" cap="none" strike="noStrike">
                <a:solidFill>
                  <a:schemeClr val="hlink"/>
                </a:solidFill>
                <a:latin typeface="Arial"/>
                <a:ea typeface="Arial"/>
                <a:cs typeface="Arial"/>
                <a:sym typeface="Arial"/>
                <a:hlinkClick r:id="rId10"/>
              </a:rPr>
              <a:t>prospectus</a:t>
            </a:r>
            <a:r>
              <a:rPr b="0" i="0" lang="en-US" sz="2700" u="none" cap="none" strike="noStrike">
                <a:solidFill>
                  <a:schemeClr val="dk1"/>
                </a:solidFill>
                <a:latin typeface="Arial"/>
                <a:ea typeface="Arial"/>
                <a:cs typeface="Arial"/>
                <a:sym typeface="Arial"/>
              </a:rPr>
              <a:t>. Primary markets create long term instruments through which corporate entities borrow from capital market.</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