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1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1B0165-0E37-DD45-A3D6-9DC7A093ACD0}"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145905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B0165-0E37-DD45-A3D6-9DC7A093ACD0}"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46033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B0165-0E37-DD45-A3D6-9DC7A093ACD0}"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371961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B0165-0E37-DD45-A3D6-9DC7A093ACD0}"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297244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B0165-0E37-DD45-A3D6-9DC7A093ACD0}" type="datetimeFigureOut">
              <a:rPr lang="en-US" smtClean="0"/>
              <a:t>3/6/13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72194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1B0165-0E37-DD45-A3D6-9DC7A093ACD0}" type="datetimeFigureOut">
              <a:rPr lang="en-US" smtClean="0"/>
              <a:t>3/6/13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2853042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1B0165-0E37-DD45-A3D6-9DC7A093ACD0}" type="datetimeFigureOut">
              <a:rPr lang="en-US" smtClean="0"/>
              <a:t>3/6/13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229348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1B0165-0E37-DD45-A3D6-9DC7A093ACD0}" type="datetimeFigureOut">
              <a:rPr lang="en-US" smtClean="0"/>
              <a:t>3/6/13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130136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B0165-0E37-DD45-A3D6-9DC7A093ACD0}" type="datetimeFigureOut">
              <a:rPr lang="en-US" smtClean="0"/>
              <a:t>3/6/13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202648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B0165-0E37-DD45-A3D6-9DC7A093ACD0}" type="datetimeFigureOut">
              <a:rPr lang="en-US" smtClean="0"/>
              <a:t>3/6/13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277667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B0165-0E37-DD45-A3D6-9DC7A093ACD0}" type="datetimeFigureOut">
              <a:rPr lang="en-US" smtClean="0"/>
              <a:t>3/6/13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024B5-3C02-0B40-AF1B-24E382D76E1A}" type="slidenum">
              <a:rPr lang="en-US" smtClean="0"/>
              <a:t>‹#›</a:t>
            </a:fld>
            <a:endParaRPr lang="en-US"/>
          </a:p>
        </p:txBody>
      </p:sp>
    </p:spTree>
    <p:extLst>
      <p:ext uri="{BB962C8B-B14F-4D97-AF65-F5344CB8AC3E}">
        <p14:creationId xmlns:p14="http://schemas.microsoft.com/office/powerpoint/2010/main" val="2558531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B0165-0E37-DD45-A3D6-9DC7A093ACD0}" type="datetimeFigureOut">
              <a:rPr lang="en-US" smtClean="0"/>
              <a:t>3/6/13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024B5-3C02-0B40-AF1B-24E382D76E1A}" type="slidenum">
              <a:rPr lang="en-US" smtClean="0"/>
              <a:t>‹#›</a:t>
            </a:fld>
            <a:endParaRPr lang="en-US"/>
          </a:p>
        </p:txBody>
      </p:sp>
    </p:spTree>
    <p:extLst>
      <p:ext uri="{BB962C8B-B14F-4D97-AF65-F5344CB8AC3E}">
        <p14:creationId xmlns:p14="http://schemas.microsoft.com/office/powerpoint/2010/main" val="2403682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roceryfly.com" TargetMode="External"/><Relationship Id="rId3" Type="http://schemas.openxmlformats.org/officeDocument/2006/relationships/hyperlink" Target="http://www.appcropsho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173" y="660400"/>
            <a:ext cx="7772400" cy="1470025"/>
          </a:xfrm>
        </p:spPr>
        <p:txBody>
          <a:bodyPr/>
          <a:lstStyle/>
          <a:p>
            <a:r>
              <a:rPr lang="en-US" dirty="0" smtClean="0"/>
              <a:t>GroceryFly</a:t>
            </a:r>
            <a:endParaRPr lang="en-US" dirty="0"/>
          </a:p>
        </p:txBody>
      </p:sp>
      <p:sp>
        <p:nvSpPr>
          <p:cNvPr id="3" name="Subtitle 2"/>
          <p:cNvSpPr>
            <a:spLocks noGrp="1"/>
          </p:cNvSpPr>
          <p:nvPr>
            <p:ph type="subTitle" idx="1"/>
          </p:nvPr>
        </p:nvSpPr>
        <p:spPr>
          <a:xfrm>
            <a:off x="1228515" y="2188488"/>
            <a:ext cx="6400800" cy="1752600"/>
          </a:xfrm>
        </p:spPr>
        <p:txBody>
          <a:bodyPr>
            <a:normAutofit fontScale="62500" lnSpcReduction="20000"/>
          </a:bodyPr>
          <a:lstStyle/>
          <a:p>
            <a:r>
              <a:rPr lang="en-US" dirty="0" smtClean="0"/>
              <a:t>Web  based/ native app development</a:t>
            </a:r>
          </a:p>
          <a:p>
            <a:r>
              <a:rPr lang="en-US" dirty="0" smtClean="0"/>
              <a:t>Confidential and only intended for those allowed by the appcropshop this document is not to be forwarded or emailed to any other person or persons without a confidentiality agreement or prior permission from Jeremy Chen the owner and CEO of the appcropshop. </a:t>
            </a:r>
            <a:endParaRPr lang="en-US" dirty="0"/>
          </a:p>
        </p:txBody>
      </p:sp>
    </p:spTree>
    <p:extLst>
      <p:ext uri="{BB962C8B-B14F-4D97-AF65-F5344CB8AC3E}">
        <p14:creationId xmlns:p14="http://schemas.microsoft.com/office/powerpoint/2010/main" val="16947081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Consumer interface two(native app)</a:t>
            </a:r>
            <a:endParaRPr lang="en-US" dirty="0"/>
          </a:p>
        </p:txBody>
      </p:sp>
      <p:sp>
        <p:nvSpPr>
          <p:cNvPr id="4" name="TextBox 3"/>
          <p:cNvSpPr txBox="1"/>
          <p:nvPr/>
        </p:nvSpPr>
        <p:spPr>
          <a:xfrm>
            <a:off x="457200" y="1198528"/>
            <a:ext cx="8203890" cy="4247317"/>
          </a:xfrm>
          <a:prstGeom prst="rect">
            <a:avLst/>
          </a:prstGeom>
          <a:noFill/>
        </p:spPr>
        <p:txBody>
          <a:bodyPr wrap="square" rtlCol="0">
            <a:spAutoFit/>
          </a:bodyPr>
          <a:lstStyle/>
          <a:p>
            <a:r>
              <a:rPr lang="en-US" dirty="0" smtClean="0"/>
              <a:t>Along with the website there will be a mobile website where a user can browse and shop for groceries online and have the exact same functionality as the desktop website. However, the application for tablets and handheld devices should not be confused nor taken as the same thing. Although a mobile website and an application both have similar features and settings… The application will be built for download with “native content” which allows a user to have various functions that the mobile website does not have. The mobile website and the application are one in one, because they will interact with the same supplier database and the appearance of the grocery items will have similar CSS settings. The mobile website will be designed to make the desktop site easier to browse from mobile devices, but the native application will be available for download from both Android and iPhone markets. In the next slide I will discuss the different features of the application we will provide to consumers, but please be assured that the mobile website will have enough functionality to complete a checkout from start to finish as well. Which means a consumer can browse GroceryFly with or without the native  application.</a:t>
            </a:r>
            <a:endParaRPr lang="en-US" dirty="0"/>
          </a:p>
        </p:txBody>
      </p:sp>
    </p:spTree>
    <p:extLst>
      <p:ext uri="{BB962C8B-B14F-4D97-AF65-F5344CB8AC3E}">
        <p14:creationId xmlns:p14="http://schemas.microsoft.com/office/powerpoint/2010/main" val="8505342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3-02-25 at 4.11.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18" y="101600"/>
            <a:ext cx="4051300" cy="6756400"/>
          </a:xfrm>
          <a:prstGeom prst="rect">
            <a:avLst/>
          </a:prstGeom>
        </p:spPr>
      </p:pic>
      <p:pic>
        <p:nvPicPr>
          <p:cNvPr id="12" name="Picture 11" descr="Screen Shot 2013-02-25 at 4.15.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098" y="25400"/>
            <a:ext cx="3911600" cy="6832600"/>
          </a:xfrm>
          <a:prstGeom prst="rect">
            <a:avLst/>
          </a:prstGeom>
        </p:spPr>
      </p:pic>
    </p:spTree>
    <p:extLst>
      <p:ext uri="{BB962C8B-B14F-4D97-AF65-F5344CB8AC3E}">
        <p14:creationId xmlns:p14="http://schemas.microsoft.com/office/powerpoint/2010/main" val="8685929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2-25 at 4.21.2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22700" cy="6845300"/>
          </a:xfrm>
          <a:prstGeom prst="rect">
            <a:avLst/>
          </a:prstGeom>
        </p:spPr>
      </p:pic>
      <p:sp>
        <p:nvSpPr>
          <p:cNvPr id="5" name="TextBox 4"/>
          <p:cNvSpPr txBox="1"/>
          <p:nvPr/>
        </p:nvSpPr>
        <p:spPr>
          <a:xfrm>
            <a:off x="4351395" y="541544"/>
            <a:ext cx="4332720" cy="2308324"/>
          </a:xfrm>
          <a:prstGeom prst="rect">
            <a:avLst/>
          </a:prstGeom>
          <a:noFill/>
        </p:spPr>
        <p:txBody>
          <a:bodyPr wrap="square" rtlCol="0">
            <a:spAutoFit/>
          </a:bodyPr>
          <a:lstStyle/>
          <a:p>
            <a:r>
              <a:rPr lang="en-US" sz="2400" dirty="0" smtClean="0"/>
              <a:t>This is an example of how the desktop site and the mobile site will function exactly the same but just have different CSS settings with sizing and navigation. </a:t>
            </a:r>
            <a:endParaRPr lang="en-US" sz="2400" dirty="0"/>
          </a:p>
        </p:txBody>
      </p:sp>
      <p:sp>
        <p:nvSpPr>
          <p:cNvPr id="8" name="TextBox 7"/>
          <p:cNvSpPr txBox="1"/>
          <p:nvPr/>
        </p:nvSpPr>
        <p:spPr>
          <a:xfrm>
            <a:off x="4519476" y="3323959"/>
            <a:ext cx="3809806" cy="3046988"/>
          </a:xfrm>
          <a:prstGeom prst="rect">
            <a:avLst/>
          </a:prstGeom>
          <a:noFill/>
        </p:spPr>
        <p:txBody>
          <a:bodyPr wrap="square" rtlCol="0">
            <a:spAutoFit/>
          </a:bodyPr>
          <a:lstStyle/>
          <a:p>
            <a:r>
              <a:rPr lang="en-US" sz="2400" dirty="0" smtClean="0"/>
              <a:t>The application will be very similar in regards to size ratio and checkout functionality but will offer a few more features that the mobile website cannot offer alone. Thus, the reason for the application. </a:t>
            </a:r>
            <a:endParaRPr lang="en-US" sz="2400" dirty="0"/>
          </a:p>
        </p:txBody>
      </p:sp>
    </p:spTree>
    <p:extLst>
      <p:ext uri="{BB962C8B-B14F-4D97-AF65-F5344CB8AC3E}">
        <p14:creationId xmlns:p14="http://schemas.microsoft.com/office/powerpoint/2010/main" val="33720497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can the native app do that the mobile website cannot?</a:t>
            </a:r>
            <a:endParaRPr lang="en-US" dirty="0"/>
          </a:p>
        </p:txBody>
      </p:sp>
      <p:sp>
        <p:nvSpPr>
          <p:cNvPr id="3" name="Content Placeholder 2"/>
          <p:cNvSpPr>
            <a:spLocks noGrp="1"/>
          </p:cNvSpPr>
          <p:nvPr>
            <p:ph idx="1"/>
          </p:nvPr>
        </p:nvSpPr>
        <p:spPr>
          <a:xfrm>
            <a:off x="457200" y="1600200"/>
            <a:ext cx="8229600" cy="5103740"/>
          </a:xfrm>
        </p:spPr>
        <p:txBody>
          <a:bodyPr>
            <a:normAutofit fontScale="92500" lnSpcReduction="20000"/>
          </a:bodyPr>
          <a:lstStyle/>
          <a:p>
            <a:r>
              <a:rPr lang="en-US" dirty="0" smtClean="0"/>
              <a:t>Brand itself in the application market</a:t>
            </a:r>
          </a:p>
          <a:p>
            <a:r>
              <a:rPr lang="en-US" dirty="0" smtClean="0"/>
              <a:t>Scan barcode items and add item to cart</a:t>
            </a:r>
          </a:p>
          <a:p>
            <a:r>
              <a:rPr lang="en-US" dirty="0" smtClean="0"/>
              <a:t>Find </a:t>
            </a:r>
            <a:r>
              <a:rPr lang="en-US" dirty="0" err="1" smtClean="0"/>
              <a:t>gps</a:t>
            </a:r>
            <a:r>
              <a:rPr lang="en-US" dirty="0" smtClean="0"/>
              <a:t> location for delivery</a:t>
            </a:r>
          </a:p>
          <a:p>
            <a:r>
              <a:rPr lang="en-US" dirty="0" smtClean="0"/>
              <a:t>Offer display advertisements from other companies</a:t>
            </a:r>
          </a:p>
          <a:p>
            <a:r>
              <a:rPr lang="en-US" dirty="0" smtClean="0"/>
              <a:t>Receive coupons by push notifications(real time)</a:t>
            </a:r>
          </a:p>
          <a:p>
            <a:r>
              <a:rPr lang="en-US" dirty="0" smtClean="0"/>
              <a:t>Promote printed advertisements of goods with </a:t>
            </a:r>
            <a:r>
              <a:rPr lang="en-US" dirty="0" err="1" smtClean="0"/>
              <a:t>upc</a:t>
            </a:r>
            <a:r>
              <a:rPr lang="en-US" dirty="0" smtClean="0"/>
              <a:t> code attached for scanning.(shopping on the go)</a:t>
            </a:r>
          </a:p>
          <a:p>
            <a:r>
              <a:rPr lang="en-US" dirty="0" smtClean="0"/>
              <a:t>Allows supplier to control products in market</a:t>
            </a:r>
          </a:p>
          <a:p>
            <a:pPr marL="0" indent="0">
              <a:buNone/>
            </a:pPr>
            <a:r>
              <a:rPr lang="en-US" dirty="0" smtClean="0"/>
              <a:t> </a:t>
            </a:r>
          </a:p>
          <a:p>
            <a:endParaRPr lang="en-US" dirty="0" smtClean="0"/>
          </a:p>
        </p:txBody>
      </p:sp>
    </p:spTree>
    <p:extLst>
      <p:ext uri="{BB962C8B-B14F-4D97-AF65-F5344CB8AC3E}">
        <p14:creationId xmlns:p14="http://schemas.microsoft.com/office/powerpoint/2010/main" val="37383010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2-25 at 1.29.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79" y="0"/>
            <a:ext cx="3950859" cy="6807200"/>
          </a:xfrm>
          <a:prstGeom prst="rect">
            <a:avLst/>
          </a:prstGeom>
        </p:spPr>
      </p:pic>
      <p:sp>
        <p:nvSpPr>
          <p:cNvPr id="5" name="TextBox 4"/>
          <p:cNvSpPr txBox="1"/>
          <p:nvPr/>
        </p:nvSpPr>
        <p:spPr>
          <a:xfrm>
            <a:off x="4594177" y="205413"/>
            <a:ext cx="4747213" cy="6186310"/>
          </a:xfrm>
          <a:prstGeom prst="rect">
            <a:avLst/>
          </a:prstGeom>
          <a:noFill/>
        </p:spPr>
        <p:txBody>
          <a:bodyPr wrap="none" rtlCol="0">
            <a:spAutoFit/>
          </a:bodyPr>
          <a:lstStyle/>
          <a:p>
            <a:r>
              <a:rPr lang="en-US" dirty="0" smtClean="0"/>
              <a:t>The application will have five major function</a:t>
            </a:r>
          </a:p>
          <a:p>
            <a:r>
              <a:rPr lang="en-US" dirty="0" smtClean="0"/>
              <a:t>Buttons. The app and mobile website look </a:t>
            </a:r>
          </a:p>
          <a:p>
            <a:r>
              <a:rPr lang="en-US" dirty="0" smtClean="0"/>
              <a:t>will be uniform. However, the application</a:t>
            </a:r>
          </a:p>
          <a:p>
            <a:r>
              <a:rPr lang="en-US" dirty="0" smtClean="0"/>
              <a:t>For consumer will have these additional</a:t>
            </a:r>
          </a:p>
          <a:p>
            <a:r>
              <a:rPr lang="en-US" dirty="0" smtClean="0"/>
              <a:t>functionalities.:</a:t>
            </a:r>
          </a:p>
          <a:p>
            <a:endParaRPr lang="en-US" dirty="0" smtClean="0"/>
          </a:p>
          <a:p>
            <a:r>
              <a:rPr lang="en-US" dirty="0" smtClean="0"/>
              <a:t>SCAN ITEM: allows user to scan barcode of</a:t>
            </a:r>
          </a:p>
          <a:p>
            <a:r>
              <a:rPr lang="en-US" dirty="0" smtClean="0"/>
              <a:t>Any of supplier’s goods and lookup price</a:t>
            </a:r>
          </a:p>
          <a:p>
            <a:r>
              <a:rPr lang="en-US" dirty="0" smtClean="0"/>
              <a:t>and add to cart directly from scan.</a:t>
            </a:r>
          </a:p>
          <a:p>
            <a:endParaRPr lang="en-US" dirty="0"/>
          </a:p>
          <a:p>
            <a:r>
              <a:rPr lang="en-US" dirty="0" smtClean="0"/>
              <a:t>COUPONS: offered from push notifications</a:t>
            </a:r>
          </a:p>
          <a:p>
            <a:r>
              <a:rPr lang="en-US" dirty="0" smtClean="0"/>
              <a:t>that are either from supplier or third party</a:t>
            </a:r>
          </a:p>
          <a:p>
            <a:r>
              <a:rPr lang="en-US" dirty="0" smtClean="0"/>
              <a:t>companies. </a:t>
            </a:r>
          </a:p>
          <a:p>
            <a:endParaRPr lang="en-US" dirty="0"/>
          </a:p>
          <a:p>
            <a:r>
              <a:rPr lang="en-US" dirty="0" smtClean="0"/>
              <a:t>MY ORDER: allows client to see real time </a:t>
            </a:r>
          </a:p>
          <a:p>
            <a:r>
              <a:rPr lang="en-US" dirty="0" smtClean="0"/>
              <a:t>Orders purchased and has a </a:t>
            </a:r>
            <a:r>
              <a:rPr lang="en-US" dirty="0" err="1" smtClean="0"/>
              <a:t>gps</a:t>
            </a:r>
            <a:r>
              <a:rPr lang="en-US" dirty="0" smtClean="0"/>
              <a:t> locator </a:t>
            </a:r>
            <a:endParaRPr lang="en-US" dirty="0"/>
          </a:p>
          <a:p>
            <a:r>
              <a:rPr lang="en-US" dirty="0" smtClean="0"/>
              <a:t>inside which will give a consumer his or her</a:t>
            </a:r>
            <a:endParaRPr lang="en-US" dirty="0"/>
          </a:p>
          <a:p>
            <a:r>
              <a:rPr lang="en-US" dirty="0" smtClean="0"/>
              <a:t>location. Consumer will also be able to see</a:t>
            </a:r>
          </a:p>
          <a:p>
            <a:r>
              <a:rPr lang="en-US" dirty="0" smtClean="0"/>
              <a:t>the status of delivery of driver in route.</a:t>
            </a:r>
          </a:p>
          <a:p>
            <a:endParaRPr lang="en-US" dirty="0"/>
          </a:p>
          <a:p>
            <a:r>
              <a:rPr lang="en-US" dirty="0" smtClean="0"/>
              <a:t>CONTACT US: will have click to call, Live ordering</a:t>
            </a:r>
          </a:p>
          <a:p>
            <a:r>
              <a:rPr lang="en-US" dirty="0" smtClean="0"/>
              <a:t> &amp;customer help </a:t>
            </a:r>
            <a:endParaRPr lang="en-US" dirty="0"/>
          </a:p>
        </p:txBody>
      </p:sp>
    </p:spTree>
    <p:extLst>
      <p:ext uri="{BB962C8B-B14F-4D97-AF65-F5344CB8AC3E}">
        <p14:creationId xmlns:p14="http://schemas.microsoft.com/office/powerpoint/2010/main" val="3944457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let’s say a supplier provides a Brochure of goods they offer</a:t>
            </a:r>
            <a:endParaRPr lang="en-US" dirty="0"/>
          </a:p>
        </p:txBody>
      </p:sp>
      <p:pic>
        <p:nvPicPr>
          <p:cNvPr id="4" name="Picture 3" descr="Screen Shot 2013-02-25 at 12.14.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51825"/>
            <a:ext cx="7909432" cy="5051797"/>
          </a:xfrm>
          <a:prstGeom prst="rect">
            <a:avLst/>
          </a:prstGeom>
        </p:spPr>
      </p:pic>
      <p:pic>
        <p:nvPicPr>
          <p:cNvPr id="5" name="Picture 4" descr="Screen Shot 2013-02-25 at 3.54.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37" y="1567030"/>
            <a:ext cx="743878" cy="1196277"/>
          </a:xfrm>
          <a:prstGeom prst="rect">
            <a:avLst/>
          </a:prstGeom>
        </p:spPr>
      </p:pic>
      <p:pic>
        <p:nvPicPr>
          <p:cNvPr id="6" name="Picture 5" descr="Screen Shot 2013-02-25 at 3.56.2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37" y="3093277"/>
            <a:ext cx="757801" cy="1089684"/>
          </a:xfrm>
          <a:prstGeom prst="rect">
            <a:avLst/>
          </a:prstGeom>
        </p:spPr>
      </p:pic>
      <p:pic>
        <p:nvPicPr>
          <p:cNvPr id="7" name="Picture 6" descr="Screen Shot 2013-02-25 at 4.06.48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694" y="4434703"/>
            <a:ext cx="798321" cy="1074105"/>
          </a:xfrm>
          <a:prstGeom prst="rect">
            <a:avLst/>
          </a:prstGeom>
        </p:spPr>
      </p:pic>
      <p:pic>
        <p:nvPicPr>
          <p:cNvPr id="8" name="Picture 7" descr="Screen Shot 2013-02-25 at 4.0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3100" y="1587500"/>
            <a:ext cx="863610" cy="1175807"/>
          </a:xfrm>
          <a:prstGeom prst="rect">
            <a:avLst/>
          </a:prstGeom>
        </p:spPr>
      </p:pic>
      <p:pic>
        <p:nvPicPr>
          <p:cNvPr id="9" name="Picture 8" descr="Screen Shot 2013-02-25 at 4.06.05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13100" y="3075528"/>
            <a:ext cx="781717" cy="1107433"/>
          </a:xfrm>
          <a:prstGeom prst="rect">
            <a:avLst/>
          </a:prstGeom>
        </p:spPr>
      </p:pic>
      <p:pic>
        <p:nvPicPr>
          <p:cNvPr id="10" name="Picture 9" descr="Screen Shot 2013-02-25 at 3.55.00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3100" y="4434703"/>
            <a:ext cx="876175" cy="1128407"/>
          </a:xfrm>
          <a:prstGeom prst="rect">
            <a:avLst/>
          </a:prstGeom>
        </p:spPr>
      </p:pic>
      <p:pic>
        <p:nvPicPr>
          <p:cNvPr id="11" name="Picture 10" descr="Screen Shot 2013-02-25 at 3.51.56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84993" y="1567030"/>
            <a:ext cx="756317" cy="1184896"/>
          </a:xfrm>
          <a:prstGeom prst="rect">
            <a:avLst/>
          </a:prstGeom>
        </p:spPr>
      </p:pic>
      <p:pic>
        <p:nvPicPr>
          <p:cNvPr id="12" name="Picture 11" descr="Screen Shot 2013-02-25 at 4.08.20 A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84993" y="3075528"/>
            <a:ext cx="769235" cy="1107433"/>
          </a:xfrm>
          <a:prstGeom prst="rect">
            <a:avLst/>
          </a:prstGeom>
        </p:spPr>
      </p:pic>
      <p:pic>
        <p:nvPicPr>
          <p:cNvPr id="13" name="Picture 12" descr="Screen Shot 2013-02-25 at 3.55.52 A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4993" y="4434703"/>
            <a:ext cx="799425" cy="1128407"/>
          </a:xfrm>
          <a:prstGeom prst="rect">
            <a:avLst/>
          </a:prstGeom>
        </p:spPr>
      </p:pic>
      <p:pic>
        <p:nvPicPr>
          <p:cNvPr id="14" name="Picture 13" descr="Screen Shot 2013-02-26 at 3.16.44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29394" y="1672811"/>
            <a:ext cx="1145637" cy="810821"/>
          </a:xfrm>
          <a:prstGeom prst="rect">
            <a:avLst/>
          </a:prstGeom>
        </p:spPr>
      </p:pic>
      <p:pic>
        <p:nvPicPr>
          <p:cNvPr id="15" name="Picture 14" descr="Screen Shot 2013-02-26 at 3.16.44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29394" y="3093277"/>
            <a:ext cx="1145637" cy="810821"/>
          </a:xfrm>
          <a:prstGeom prst="rect">
            <a:avLst/>
          </a:prstGeom>
        </p:spPr>
      </p:pic>
      <p:pic>
        <p:nvPicPr>
          <p:cNvPr id="16" name="Picture 15" descr="Screen Shot 2013-02-26 at 3.16.44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29394" y="4697987"/>
            <a:ext cx="1145637" cy="810821"/>
          </a:xfrm>
          <a:prstGeom prst="rect">
            <a:avLst/>
          </a:prstGeom>
        </p:spPr>
      </p:pic>
      <p:pic>
        <p:nvPicPr>
          <p:cNvPr id="17" name="Picture 16" descr="Screen Shot 2013-02-26 at 3.16.44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89275" y="1825211"/>
            <a:ext cx="1145637" cy="810821"/>
          </a:xfrm>
          <a:prstGeom prst="rect">
            <a:avLst/>
          </a:prstGeom>
        </p:spPr>
      </p:pic>
      <p:pic>
        <p:nvPicPr>
          <p:cNvPr id="18" name="Picture 17" descr="Screen Shot 2013-02-26 at 3.16.44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89275" y="3225755"/>
            <a:ext cx="1145637" cy="810821"/>
          </a:xfrm>
          <a:prstGeom prst="rect">
            <a:avLst/>
          </a:prstGeom>
        </p:spPr>
      </p:pic>
      <p:pic>
        <p:nvPicPr>
          <p:cNvPr id="19" name="Picture 18" descr="Screen Shot 2013-02-26 at 3.16.44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89275" y="4578101"/>
            <a:ext cx="1145637" cy="810821"/>
          </a:xfrm>
          <a:prstGeom prst="rect">
            <a:avLst/>
          </a:prstGeom>
        </p:spPr>
      </p:pic>
      <p:pic>
        <p:nvPicPr>
          <p:cNvPr id="20" name="Picture 19" descr="Screen Shot 2013-02-26 at 3.16.44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18753" y="1825211"/>
            <a:ext cx="1145637" cy="810821"/>
          </a:xfrm>
          <a:prstGeom prst="rect">
            <a:avLst/>
          </a:prstGeom>
        </p:spPr>
      </p:pic>
      <p:pic>
        <p:nvPicPr>
          <p:cNvPr id="21" name="Picture 20" descr="Screen Shot 2013-02-26 at 3.16.44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24183" y="3225755"/>
            <a:ext cx="1145637" cy="810821"/>
          </a:xfrm>
          <a:prstGeom prst="rect">
            <a:avLst/>
          </a:prstGeom>
        </p:spPr>
      </p:pic>
      <p:pic>
        <p:nvPicPr>
          <p:cNvPr id="22" name="Picture 21" descr="Screen Shot 2013-02-26 at 3.16.44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24183" y="4434703"/>
            <a:ext cx="1145637" cy="810821"/>
          </a:xfrm>
          <a:prstGeom prst="rect">
            <a:avLst/>
          </a:prstGeom>
        </p:spPr>
      </p:pic>
    </p:spTree>
    <p:extLst>
      <p:ext uri="{BB962C8B-B14F-4D97-AF65-F5344CB8AC3E}">
        <p14:creationId xmlns:p14="http://schemas.microsoft.com/office/powerpoint/2010/main" val="21145287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scans item with phone or tablet</a:t>
            </a:r>
            <a:endParaRPr lang="en-US" dirty="0"/>
          </a:p>
        </p:txBody>
      </p:sp>
      <p:pic>
        <p:nvPicPr>
          <p:cNvPr id="4" name="Content Placeholder 3" descr="Screen Shot 2013-02-26 at 3.51.59 AM.png"/>
          <p:cNvPicPr>
            <a:picLocks noGrp="1" noChangeAspect="1"/>
          </p:cNvPicPr>
          <p:nvPr>
            <p:ph idx="1"/>
          </p:nvPr>
        </p:nvPicPr>
        <p:blipFill>
          <a:blip r:embed="rId2">
            <a:extLst>
              <a:ext uri="{28A0092B-C50C-407E-A947-70E740481C1C}">
                <a14:useLocalDpi xmlns:a14="http://schemas.microsoft.com/office/drawing/2010/main" val="0"/>
              </a:ext>
            </a:extLst>
          </a:blip>
          <a:srcRect t="7301" b="7301"/>
          <a:stretch>
            <a:fillRect/>
          </a:stretch>
        </p:blipFill>
        <p:spPr/>
      </p:pic>
      <p:sp>
        <p:nvSpPr>
          <p:cNvPr id="5" name="Rectangle 4"/>
          <p:cNvSpPr/>
          <p:nvPr/>
        </p:nvSpPr>
        <p:spPr>
          <a:xfrm>
            <a:off x="1736823" y="1417638"/>
            <a:ext cx="1456690" cy="1196712"/>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2894705" y="2296893"/>
            <a:ext cx="298808" cy="3174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736823" y="2169184"/>
            <a:ext cx="485563" cy="31745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2894705" y="1417638"/>
            <a:ext cx="298808" cy="33771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1774174" y="1417638"/>
            <a:ext cx="298808" cy="30454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95843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we return to point “A”</a:t>
            </a:r>
            <a:endParaRPr lang="en-US" dirty="0"/>
          </a:p>
        </p:txBody>
      </p:sp>
      <p:sp>
        <p:nvSpPr>
          <p:cNvPr id="4" name="TextBox 3"/>
          <p:cNvSpPr txBox="1"/>
          <p:nvPr/>
        </p:nvSpPr>
        <p:spPr>
          <a:xfrm>
            <a:off x="1381988" y="1417638"/>
            <a:ext cx="7102087" cy="369332"/>
          </a:xfrm>
          <a:prstGeom prst="rect">
            <a:avLst/>
          </a:prstGeom>
          <a:noFill/>
        </p:spPr>
        <p:txBody>
          <a:bodyPr wrap="none" rtlCol="0">
            <a:spAutoFit/>
          </a:bodyPr>
          <a:lstStyle/>
          <a:p>
            <a:r>
              <a:rPr lang="en-US" dirty="0" smtClean="0"/>
              <a:t>Interacting with exact same database and website as previously discussed</a:t>
            </a:r>
            <a:endParaRPr lang="en-US" dirty="0"/>
          </a:p>
        </p:txBody>
      </p:sp>
      <p:pic>
        <p:nvPicPr>
          <p:cNvPr id="6" name="Picture 5" descr="Screen Shot 2013-02-25 at 4.19.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885" y="1969176"/>
            <a:ext cx="2698849" cy="4888824"/>
          </a:xfrm>
          <a:prstGeom prst="rect">
            <a:avLst/>
          </a:prstGeom>
        </p:spPr>
      </p:pic>
    </p:spTree>
    <p:extLst>
      <p:ext uri="{BB962C8B-B14F-4D97-AF65-F5344CB8AC3E}">
        <p14:creationId xmlns:p14="http://schemas.microsoft.com/office/powerpoint/2010/main" val="17070336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2-26 at 4.12.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866" y="428587"/>
            <a:ext cx="3671441" cy="6429413"/>
          </a:xfrm>
          <a:prstGeom prst="rect">
            <a:avLst/>
          </a:prstGeom>
        </p:spPr>
      </p:pic>
      <p:pic>
        <p:nvPicPr>
          <p:cNvPr id="4" name="Picture 3" descr="Screen Shot 2013-02-26 at 4.08.2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417" y="1642393"/>
            <a:ext cx="2857353" cy="3548046"/>
          </a:xfrm>
          <a:prstGeom prst="rect">
            <a:avLst/>
          </a:prstGeom>
        </p:spPr>
      </p:pic>
      <p:sp>
        <p:nvSpPr>
          <p:cNvPr id="6" name="TextBox 5"/>
          <p:cNvSpPr txBox="1"/>
          <p:nvPr/>
        </p:nvSpPr>
        <p:spPr>
          <a:xfrm>
            <a:off x="504238" y="1344523"/>
            <a:ext cx="4071264" cy="2246769"/>
          </a:xfrm>
          <a:prstGeom prst="rect">
            <a:avLst/>
          </a:prstGeom>
          <a:noFill/>
        </p:spPr>
        <p:txBody>
          <a:bodyPr wrap="square" rtlCol="0">
            <a:spAutoFit/>
          </a:bodyPr>
          <a:lstStyle/>
          <a:p>
            <a:r>
              <a:rPr lang="en-US" sz="2800" dirty="0" smtClean="0"/>
              <a:t>They</a:t>
            </a:r>
          </a:p>
          <a:p>
            <a:r>
              <a:rPr lang="en-US" sz="2800" dirty="0" smtClean="0"/>
              <a:t>Choose</a:t>
            </a:r>
          </a:p>
          <a:p>
            <a:r>
              <a:rPr lang="en-US" sz="2800" dirty="0" smtClean="0"/>
              <a:t>Cash or Credit and ultimately the data is now sent to Dispatcher</a:t>
            </a:r>
            <a:endParaRPr lang="en-US" sz="2800" dirty="0"/>
          </a:p>
        </p:txBody>
      </p:sp>
    </p:spTree>
    <p:extLst>
      <p:ext uri="{BB962C8B-B14F-4D97-AF65-F5344CB8AC3E}">
        <p14:creationId xmlns:p14="http://schemas.microsoft.com/office/powerpoint/2010/main" val="16898709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Dispatcher distributes </a:t>
            </a:r>
            <a:r>
              <a:rPr lang="en-US" dirty="0" smtClean="0"/>
              <a:t>data to supplier</a:t>
            </a:r>
            <a:endParaRPr lang="en-US" dirty="0"/>
          </a:p>
        </p:txBody>
      </p:sp>
      <p:sp>
        <p:nvSpPr>
          <p:cNvPr id="3" name="Rectangle 2"/>
          <p:cNvSpPr/>
          <p:nvPr/>
        </p:nvSpPr>
        <p:spPr>
          <a:xfrm>
            <a:off x="804851" y="1931957"/>
            <a:ext cx="2718607" cy="21823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from consumer</a:t>
            </a:r>
            <a:endParaRPr lang="en-US" dirty="0"/>
          </a:p>
        </p:txBody>
      </p:sp>
      <p:cxnSp>
        <p:nvCxnSpPr>
          <p:cNvPr id="5" name="Straight Arrow Connector 4"/>
          <p:cNvCxnSpPr/>
          <p:nvPr/>
        </p:nvCxnSpPr>
        <p:spPr>
          <a:xfrm flipV="1">
            <a:off x="3720200" y="2933712"/>
            <a:ext cx="1788557" cy="17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5794926" y="1931957"/>
            <a:ext cx="2891874" cy="21823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Supplier receives data</a:t>
            </a:r>
            <a:endParaRPr lang="en-US" dirty="0"/>
          </a:p>
        </p:txBody>
      </p:sp>
      <p:sp>
        <p:nvSpPr>
          <p:cNvPr id="7" name="TextBox 6"/>
          <p:cNvSpPr txBox="1"/>
          <p:nvPr/>
        </p:nvSpPr>
        <p:spPr>
          <a:xfrm>
            <a:off x="2307239" y="5926871"/>
            <a:ext cx="4869267" cy="954107"/>
          </a:xfrm>
          <a:prstGeom prst="rect">
            <a:avLst/>
          </a:prstGeom>
          <a:noFill/>
        </p:spPr>
        <p:txBody>
          <a:bodyPr wrap="none" rtlCol="0">
            <a:spAutoFit/>
          </a:bodyPr>
          <a:lstStyle/>
          <a:p>
            <a:r>
              <a:rPr lang="en-US" sz="2800" dirty="0" smtClean="0"/>
              <a:t>What does supplier see exactly?</a:t>
            </a:r>
          </a:p>
          <a:p>
            <a:r>
              <a:rPr lang="en-US" sz="2800" dirty="0" smtClean="0"/>
              <a:t>(next page)</a:t>
            </a:r>
            <a:endParaRPr lang="en-US" sz="2800" dirty="0"/>
          </a:p>
        </p:txBody>
      </p:sp>
    </p:spTree>
    <p:extLst>
      <p:ext uri="{BB962C8B-B14F-4D97-AF65-F5344CB8AC3E}">
        <p14:creationId xmlns:p14="http://schemas.microsoft.com/office/powerpoint/2010/main" val="29226798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9354" y="357770"/>
            <a:ext cx="3380373"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solidFill>
                  <a:schemeClr val="tx1"/>
                </a:solidFill>
              </a:rPr>
              <a:t>1.Consumer places an order of groceries using a desktop or mobile device.(tablet, cell phone)</a:t>
            </a:r>
            <a:endParaRPr lang="en-US" dirty="0">
              <a:solidFill>
                <a:schemeClr val="tx1"/>
              </a:solidFill>
            </a:endParaRPr>
          </a:p>
        </p:txBody>
      </p:sp>
      <p:cxnSp>
        <p:nvCxnSpPr>
          <p:cNvPr id="6" name="Straight Arrow Connector 5"/>
          <p:cNvCxnSpPr/>
          <p:nvPr/>
        </p:nvCxnSpPr>
        <p:spPr>
          <a:xfrm>
            <a:off x="5830697" y="793964"/>
            <a:ext cx="250398" cy="2435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830699" y="1316875"/>
            <a:ext cx="2986890" cy="25853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solidFill>
                  <a:schemeClr val="tx1"/>
                </a:solidFill>
              </a:rPr>
              <a:t>2. Data(shopping list, consumer’s address, payment method, and drop off time) is transferred to Dispatcher. Dispatcher confirms order by calling client. Once confirmed, Dispatcher sends data to Supplier(gatherers) and Delivery(drivers)</a:t>
            </a:r>
          </a:p>
        </p:txBody>
      </p:sp>
      <p:sp>
        <p:nvSpPr>
          <p:cNvPr id="10" name="TextBox 9"/>
          <p:cNvSpPr txBox="1"/>
          <p:nvPr/>
        </p:nvSpPr>
        <p:spPr>
          <a:xfrm>
            <a:off x="4632365" y="4556547"/>
            <a:ext cx="4185224" cy="2308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solidFill>
                  <a:srgbClr val="000000"/>
                </a:solidFill>
              </a:rPr>
              <a:t>3. Supplier(gatherer) receives shopping list via fax, admin app, email, and order history data base. Gatherer then preps the order by placing requested items in delivery box for driver AND scanning the </a:t>
            </a:r>
            <a:r>
              <a:rPr lang="en-US" dirty="0" err="1" smtClean="0">
                <a:solidFill>
                  <a:srgbClr val="000000"/>
                </a:solidFill>
              </a:rPr>
              <a:t>upc</a:t>
            </a:r>
            <a:r>
              <a:rPr lang="en-US" dirty="0" smtClean="0">
                <a:solidFill>
                  <a:srgbClr val="000000"/>
                </a:solidFill>
              </a:rPr>
              <a:t> code( with admin application) of every item which will inventory costs and insure that every item is on board.</a:t>
            </a:r>
            <a:endParaRPr lang="en-US" dirty="0">
              <a:solidFill>
                <a:srgbClr val="000000"/>
              </a:solidFill>
            </a:endParaRPr>
          </a:p>
        </p:txBody>
      </p:sp>
      <p:cxnSp>
        <p:nvCxnSpPr>
          <p:cNvPr id="14" name="Straight Arrow Connector 13"/>
          <p:cNvCxnSpPr/>
          <p:nvPr/>
        </p:nvCxnSpPr>
        <p:spPr>
          <a:xfrm flipH="1">
            <a:off x="7494056" y="3934156"/>
            <a:ext cx="304055" cy="414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4203110" y="5241328"/>
            <a:ext cx="268284" cy="17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14626" y="4561564"/>
            <a:ext cx="3988483" cy="2308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solidFill>
                  <a:srgbClr val="000000"/>
                </a:solidFill>
              </a:rPr>
              <a:t>4.Driver receives shopping list via email and text and is notified with pickup time. Driver goes to grocery store where he picks up the assigned order to him or her, and is ultimately responsible for making sure items are on board. Driver then confirms order with dispatcher and heads to the consumer’s household.</a:t>
            </a:r>
            <a:endParaRPr lang="en-US" dirty="0">
              <a:solidFill>
                <a:srgbClr val="000000"/>
              </a:solidFill>
            </a:endParaRPr>
          </a:p>
        </p:txBody>
      </p:sp>
      <p:sp>
        <p:nvSpPr>
          <p:cNvPr id="18" name="TextBox 17"/>
          <p:cNvSpPr txBox="1"/>
          <p:nvPr/>
        </p:nvSpPr>
        <p:spPr>
          <a:xfrm>
            <a:off x="286168" y="2286291"/>
            <a:ext cx="2414553" cy="14773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solidFill>
                  <a:srgbClr val="000000"/>
                </a:solidFill>
              </a:rPr>
              <a:t>5.Driver drops food with consumer which completes the order and attends to the next order.</a:t>
            </a:r>
            <a:endParaRPr lang="en-US" dirty="0">
              <a:solidFill>
                <a:srgbClr val="000000"/>
              </a:solidFill>
            </a:endParaRPr>
          </a:p>
        </p:txBody>
      </p:sp>
      <p:cxnSp>
        <p:nvCxnSpPr>
          <p:cNvPr id="20" name="Straight Arrow Connector 19"/>
          <p:cNvCxnSpPr/>
          <p:nvPr/>
        </p:nvCxnSpPr>
        <p:spPr>
          <a:xfrm flipH="1" flipV="1">
            <a:off x="1591816" y="3934156"/>
            <a:ext cx="17886" cy="414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1323533" y="1316875"/>
            <a:ext cx="786965" cy="740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0067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a:t>
            </a:r>
            <a:endParaRPr lang="en-US" dirty="0"/>
          </a:p>
        </p:txBody>
      </p:sp>
      <p:sp>
        <p:nvSpPr>
          <p:cNvPr id="4" name="TextBox 3"/>
          <p:cNvSpPr txBox="1"/>
          <p:nvPr/>
        </p:nvSpPr>
        <p:spPr>
          <a:xfrm>
            <a:off x="304054" y="1330073"/>
            <a:ext cx="8674504" cy="5632312"/>
          </a:xfrm>
          <a:prstGeom prst="rect">
            <a:avLst/>
          </a:prstGeom>
          <a:noFill/>
        </p:spPr>
        <p:txBody>
          <a:bodyPr wrap="square" rtlCol="0">
            <a:spAutoFit/>
          </a:bodyPr>
          <a:lstStyle/>
          <a:p>
            <a:r>
              <a:rPr lang="en-US" dirty="0" smtClean="0"/>
              <a:t>The supplier will be built it’s own personal administration backend that co-exists with supplier’s “checkout application” </a:t>
            </a:r>
          </a:p>
          <a:p>
            <a:endParaRPr lang="en-US" dirty="0"/>
          </a:p>
          <a:p>
            <a:r>
              <a:rPr lang="en-US" dirty="0" smtClean="0"/>
              <a:t>The supplier’s administration will consist of financial reports, employee I.D.’s responsible for ringing up items, real time data from dispatcher, and access to the </a:t>
            </a:r>
            <a:r>
              <a:rPr lang="en-US" dirty="0" err="1" smtClean="0"/>
              <a:t>upc</a:t>
            </a:r>
            <a:r>
              <a:rPr lang="en-US" dirty="0" smtClean="0"/>
              <a:t> inventory which is linked directly to the consumers application.</a:t>
            </a:r>
          </a:p>
          <a:p>
            <a:endParaRPr lang="en-US" dirty="0"/>
          </a:p>
          <a:p>
            <a:r>
              <a:rPr lang="en-US" dirty="0" smtClean="0"/>
              <a:t>Access to the </a:t>
            </a:r>
            <a:r>
              <a:rPr lang="en-US" dirty="0" err="1" smtClean="0"/>
              <a:t>upc</a:t>
            </a:r>
            <a:r>
              <a:rPr lang="en-US" dirty="0" smtClean="0"/>
              <a:t> inventory is important in the case that supplier is “out of stock” with an item or multiple items. </a:t>
            </a:r>
          </a:p>
          <a:p>
            <a:endParaRPr lang="en-US" dirty="0"/>
          </a:p>
          <a:p>
            <a:r>
              <a:rPr lang="en-US" dirty="0" smtClean="0"/>
              <a:t>A custom application will be built for supplier that co-exists with the supplier’s and dispatcher’s admin panels.</a:t>
            </a:r>
            <a:endParaRPr lang="en-US" dirty="0"/>
          </a:p>
          <a:p>
            <a:endParaRPr lang="en-US" dirty="0" smtClean="0"/>
          </a:p>
          <a:p>
            <a:r>
              <a:rPr lang="en-US" dirty="0" smtClean="0"/>
              <a:t>This is very different from the consumers application because the sole purpose of this particular application is to insure the logistics of supply, delivery, inventory, quality, and shelf stock.</a:t>
            </a:r>
          </a:p>
          <a:p>
            <a:endParaRPr lang="en-US" dirty="0"/>
          </a:p>
          <a:p>
            <a:r>
              <a:rPr lang="en-US" dirty="0" smtClean="0"/>
              <a:t>*note* supplier will also receive a fax and email notifying the gatherer of order.</a:t>
            </a:r>
          </a:p>
          <a:p>
            <a:endParaRPr lang="en-US" dirty="0"/>
          </a:p>
          <a:p>
            <a:endParaRPr lang="en-US" dirty="0"/>
          </a:p>
        </p:txBody>
      </p:sp>
    </p:spTree>
    <p:extLst>
      <p:ext uri="{BB962C8B-B14F-4D97-AF65-F5344CB8AC3E}">
        <p14:creationId xmlns:p14="http://schemas.microsoft.com/office/powerpoint/2010/main" val="20228618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 application</a:t>
            </a:r>
            <a:endParaRPr lang="en-US" dirty="0"/>
          </a:p>
        </p:txBody>
      </p:sp>
      <p:sp>
        <p:nvSpPr>
          <p:cNvPr id="4" name="TextBox 3"/>
          <p:cNvSpPr txBox="1"/>
          <p:nvPr/>
        </p:nvSpPr>
        <p:spPr>
          <a:xfrm>
            <a:off x="160971" y="1417639"/>
            <a:ext cx="5025364" cy="1477328"/>
          </a:xfrm>
          <a:prstGeom prst="rect">
            <a:avLst/>
          </a:prstGeom>
          <a:noFill/>
        </p:spPr>
        <p:txBody>
          <a:bodyPr wrap="square" rtlCol="0">
            <a:spAutoFit/>
          </a:bodyPr>
          <a:lstStyle/>
          <a:p>
            <a:r>
              <a:rPr lang="en-US" dirty="0" smtClean="0"/>
              <a:t>Once dispatcher receives data from dispatcher the supplier’s application will show a list of groceries that consumer ordered. </a:t>
            </a:r>
            <a:r>
              <a:rPr lang="en-US" dirty="0"/>
              <a:t>F</a:t>
            </a:r>
            <a:r>
              <a:rPr lang="en-US" dirty="0" smtClean="0"/>
              <a:t>urthermore, The list is viewable from both supplier and dispatcher admin panels  if needed. </a:t>
            </a:r>
            <a:endParaRPr lang="en-US" dirty="0"/>
          </a:p>
        </p:txBody>
      </p:sp>
      <p:pic>
        <p:nvPicPr>
          <p:cNvPr id="5" name="Picture 4" descr="Screen Shot 2013-03-06 at 1.50.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335" y="1270083"/>
            <a:ext cx="3500465" cy="5587917"/>
          </a:xfrm>
          <a:prstGeom prst="rect">
            <a:avLst/>
          </a:prstGeom>
        </p:spPr>
      </p:pic>
      <p:sp>
        <p:nvSpPr>
          <p:cNvPr id="6" name="TextBox 5"/>
          <p:cNvSpPr txBox="1"/>
          <p:nvPr/>
        </p:nvSpPr>
        <p:spPr>
          <a:xfrm>
            <a:off x="229607" y="3380925"/>
            <a:ext cx="4956728" cy="2585323"/>
          </a:xfrm>
          <a:prstGeom prst="rect">
            <a:avLst/>
          </a:prstGeom>
          <a:noFill/>
        </p:spPr>
        <p:txBody>
          <a:bodyPr wrap="square" rtlCol="0">
            <a:spAutoFit/>
          </a:bodyPr>
          <a:lstStyle/>
          <a:p>
            <a:r>
              <a:rPr lang="en-US" dirty="0" smtClean="0"/>
              <a:t>To insure that the item’s will be packed on board the gatherer(employee responsible for assembly) must scan the item in order to remove an item off the list. </a:t>
            </a:r>
          </a:p>
          <a:p>
            <a:endParaRPr lang="en-US" dirty="0"/>
          </a:p>
          <a:p>
            <a:r>
              <a:rPr lang="en-US" dirty="0" smtClean="0"/>
              <a:t>This process not only insures that items are on board but will also act as the point of sale software which tracks for both supplier and </a:t>
            </a:r>
            <a:r>
              <a:rPr lang="en-US" dirty="0" err="1" smtClean="0"/>
              <a:t>groceryfly’s</a:t>
            </a:r>
            <a:r>
              <a:rPr lang="en-US" dirty="0" smtClean="0"/>
              <a:t> admin financial reports.</a:t>
            </a:r>
            <a:endParaRPr lang="en-US" dirty="0"/>
          </a:p>
        </p:txBody>
      </p:sp>
    </p:spTree>
    <p:extLst>
      <p:ext uri="{BB962C8B-B14F-4D97-AF65-F5344CB8AC3E}">
        <p14:creationId xmlns:p14="http://schemas.microsoft.com/office/powerpoint/2010/main" val="22508601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 (continued)</a:t>
            </a:r>
            <a:endParaRPr lang="en-US" dirty="0"/>
          </a:p>
        </p:txBody>
      </p:sp>
      <p:sp>
        <p:nvSpPr>
          <p:cNvPr id="4" name="TextBox 3"/>
          <p:cNvSpPr txBox="1"/>
          <p:nvPr/>
        </p:nvSpPr>
        <p:spPr>
          <a:xfrm>
            <a:off x="554452" y="1717294"/>
            <a:ext cx="8132347" cy="2031325"/>
          </a:xfrm>
          <a:prstGeom prst="rect">
            <a:avLst/>
          </a:prstGeom>
          <a:noFill/>
        </p:spPr>
        <p:txBody>
          <a:bodyPr wrap="square" rtlCol="0">
            <a:spAutoFit/>
          </a:bodyPr>
          <a:lstStyle/>
          <a:p>
            <a:r>
              <a:rPr lang="en-US" dirty="0" smtClean="0"/>
              <a:t>This could seem impractical from a glance, but this process will track the items on board, cost of items, items coming off shelf, inventory of items sold, check off grocery list, calculates amount owed to supplier, amount owed by grocery fly, confirms order for consumer, and insures that gatherer is with the item at time of eliminating an item off a list. This increases the quality for all parties and acts as the point of sale software needed to tether all three (consumer, dispatcher, supplier) and confirms sale for all three parties involved. </a:t>
            </a:r>
            <a:endParaRPr lang="en-US" dirty="0"/>
          </a:p>
        </p:txBody>
      </p:sp>
    </p:spTree>
    <p:extLst>
      <p:ext uri="{BB962C8B-B14F-4D97-AF65-F5344CB8AC3E}">
        <p14:creationId xmlns:p14="http://schemas.microsoft.com/office/powerpoint/2010/main" val="17239089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3-06 at 1.50.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0" y="143108"/>
            <a:ext cx="3447662" cy="5007514"/>
          </a:xfrm>
          <a:prstGeom prst="rect">
            <a:avLst/>
          </a:prstGeom>
        </p:spPr>
      </p:pic>
      <p:pic>
        <p:nvPicPr>
          <p:cNvPr id="5" name="Picture 4" descr="Screen Shot 2013-03-06 at 2.05.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492" y="715541"/>
            <a:ext cx="1701614" cy="2540166"/>
          </a:xfrm>
          <a:prstGeom prst="rect">
            <a:avLst/>
          </a:prstGeom>
        </p:spPr>
      </p:pic>
      <p:pic>
        <p:nvPicPr>
          <p:cNvPr id="6" name="Picture 5" descr="Screen Shot 2013-03-06 at 2.07.3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9482" y="1321956"/>
            <a:ext cx="1828800" cy="1933751"/>
          </a:xfrm>
          <a:prstGeom prst="rect">
            <a:avLst/>
          </a:prstGeom>
        </p:spPr>
      </p:pic>
      <p:cxnSp>
        <p:nvCxnSpPr>
          <p:cNvPr id="8" name="Straight Arrow Connector 7"/>
          <p:cNvCxnSpPr/>
          <p:nvPr/>
        </p:nvCxnSpPr>
        <p:spPr>
          <a:xfrm flipH="1" flipV="1">
            <a:off x="6208282" y="1842515"/>
            <a:ext cx="802863" cy="19677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208282" y="2271838"/>
            <a:ext cx="802863" cy="19677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51194" y="1338052"/>
            <a:ext cx="212838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74869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3-06 at 1.50.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69" y="1234306"/>
            <a:ext cx="3411891" cy="5150622"/>
          </a:xfrm>
          <a:prstGeom prst="rect">
            <a:avLst/>
          </a:prstGeom>
        </p:spPr>
      </p:pic>
      <p:cxnSp>
        <p:nvCxnSpPr>
          <p:cNvPr id="7" name="Straight Connector 6"/>
          <p:cNvCxnSpPr/>
          <p:nvPr/>
        </p:nvCxnSpPr>
        <p:spPr>
          <a:xfrm>
            <a:off x="751194" y="2486500"/>
            <a:ext cx="2378782" cy="3577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51194" y="3032446"/>
            <a:ext cx="2378782" cy="3577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51194" y="3533325"/>
            <a:ext cx="2378782" cy="3577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51194" y="4052091"/>
            <a:ext cx="2378782" cy="3577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51194" y="4570857"/>
            <a:ext cx="2378782" cy="3577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51194" y="5081027"/>
            <a:ext cx="2378782" cy="3577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15422" y="214662"/>
            <a:ext cx="8030623" cy="923330"/>
          </a:xfrm>
          <a:prstGeom prst="rect">
            <a:avLst/>
          </a:prstGeom>
          <a:noFill/>
        </p:spPr>
        <p:txBody>
          <a:bodyPr wrap="square" rtlCol="0">
            <a:spAutoFit/>
          </a:bodyPr>
          <a:lstStyle/>
          <a:p>
            <a:r>
              <a:rPr lang="en-US" dirty="0" smtClean="0"/>
              <a:t>Once items are all scanned the order is confirmed and data is re-circulated to dispatcher(groceryfly) and supplier’s admin. Where both can view the order and confirm that items have not only been purchased but are ready for delivery.</a:t>
            </a:r>
            <a:endParaRPr lang="en-US" dirty="0"/>
          </a:p>
        </p:txBody>
      </p:sp>
      <p:cxnSp>
        <p:nvCxnSpPr>
          <p:cNvPr id="15" name="Straight Arrow Connector 14"/>
          <p:cNvCxnSpPr/>
          <p:nvPr/>
        </p:nvCxnSpPr>
        <p:spPr>
          <a:xfrm flipV="1">
            <a:off x="3698060" y="2325504"/>
            <a:ext cx="2758632" cy="706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698060" y="4606634"/>
            <a:ext cx="2758632" cy="3305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814404" y="1520522"/>
            <a:ext cx="1931641" cy="18782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supplier</a:t>
            </a:r>
            <a:endParaRPr lang="en-US" dirty="0"/>
          </a:p>
        </p:txBody>
      </p:sp>
      <p:sp>
        <p:nvSpPr>
          <p:cNvPr id="19" name="Rectangle 18"/>
          <p:cNvSpPr/>
          <p:nvPr/>
        </p:nvSpPr>
        <p:spPr>
          <a:xfrm>
            <a:off x="6814404" y="3998077"/>
            <a:ext cx="1931641" cy="18782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dispatcher</a:t>
            </a:r>
            <a:endParaRPr lang="en-US" dirty="0"/>
          </a:p>
        </p:txBody>
      </p:sp>
      <p:sp>
        <p:nvSpPr>
          <p:cNvPr id="20" name="TextBox 19"/>
          <p:cNvSpPr txBox="1"/>
          <p:nvPr/>
        </p:nvSpPr>
        <p:spPr>
          <a:xfrm>
            <a:off x="3698060" y="3380924"/>
            <a:ext cx="2521866" cy="923330"/>
          </a:xfrm>
          <a:prstGeom prst="rect">
            <a:avLst/>
          </a:prstGeom>
          <a:noFill/>
        </p:spPr>
        <p:txBody>
          <a:bodyPr wrap="square" rtlCol="0">
            <a:spAutoFit/>
          </a:bodyPr>
          <a:lstStyle/>
          <a:p>
            <a:r>
              <a:rPr lang="en-US" dirty="0" smtClean="0"/>
              <a:t>Confirmed order is now re-circulated to both admin panels</a:t>
            </a:r>
            <a:endParaRPr lang="en-US" dirty="0"/>
          </a:p>
        </p:txBody>
      </p:sp>
    </p:spTree>
    <p:extLst>
      <p:ext uri="{BB962C8B-B14F-4D97-AF65-F5344CB8AC3E}">
        <p14:creationId xmlns:p14="http://schemas.microsoft.com/office/powerpoint/2010/main" val="37562469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 now notifies driver</a:t>
            </a:r>
            <a:endParaRPr lang="en-US" dirty="0"/>
          </a:p>
        </p:txBody>
      </p:sp>
      <p:sp>
        <p:nvSpPr>
          <p:cNvPr id="3" name="Content Placeholder 2"/>
          <p:cNvSpPr>
            <a:spLocks noGrp="1"/>
          </p:cNvSpPr>
          <p:nvPr>
            <p:ph idx="1"/>
          </p:nvPr>
        </p:nvSpPr>
        <p:spPr>
          <a:xfrm>
            <a:off x="473223" y="1206654"/>
            <a:ext cx="8229600" cy="1047297"/>
          </a:xfrm>
        </p:spPr>
        <p:txBody>
          <a:bodyPr>
            <a:normAutofit fontScale="77500" lnSpcReduction="20000"/>
          </a:bodyPr>
          <a:lstStyle/>
          <a:p>
            <a:r>
              <a:rPr lang="en-US" dirty="0" smtClean="0"/>
              <a:t>Once confirmed items are packed and ready for delivery… driver is notified of pickup time, delivery address, customer info etc.</a:t>
            </a:r>
            <a:endParaRPr lang="en-US" dirty="0"/>
          </a:p>
        </p:txBody>
      </p:sp>
      <p:sp>
        <p:nvSpPr>
          <p:cNvPr id="4" name="Rectangle 3"/>
          <p:cNvSpPr/>
          <p:nvPr/>
        </p:nvSpPr>
        <p:spPr>
          <a:xfrm>
            <a:off x="1904814" y="2253951"/>
            <a:ext cx="1663358" cy="1055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Dispatcher</a:t>
            </a:r>
            <a:endParaRPr lang="en-US" dirty="0">
              <a:solidFill>
                <a:schemeClr val="tx1"/>
              </a:solidFill>
            </a:endParaRPr>
          </a:p>
        </p:txBody>
      </p:sp>
      <p:sp>
        <p:nvSpPr>
          <p:cNvPr id="5" name="Rectangle 4"/>
          <p:cNvSpPr/>
          <p:nvPr/>
        </p:nvSpPr>
        <p:spPr>
          <a:xfrm>
            <a:off x="5419702" y="2253951"/>
            <a:ext cx="1663358" cy="1055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driver</a:t>
            </a:r>
            <a:endParaRPr lang="en-US" dirty="0">
              <a:solidFill>
                <a:schemeClr val="tx1"/>
              </a:solidFill>
            </a:endParaRPr>
          </a:p>
        </p:txBody>
      </p:sp>
      <p:cxnSp>
        <p:nvCxnSpPr>
          <p:cNvPr id="7" name="Straight Arrow Connector 6"/>
          <p:cNvCxnSpPr/>
          <p:nvPr/>
        </p:nvCxnSpPr>
        <p:spPr>
          <a:xfrm>
            <a:off x="3568172" y="2683275"/>
            <a:ext cx="1651514" cy="17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782799" y="2828728"/>
            <a:ext cx="1436887" cy="646331"/>
          </a:xfrm>
          <a:prstGeom prst="rect">
            <a:avLst/>
          </a:prstGeom>
          <a:noFill/>
        </p:spPr>
        <p:txBody>
          <a:bodyPr wrap="none" rtlCol="0">
            <a:spAutoFit/>
          </a:bodyPr>
          <a:lstStyle/>
          <a:p>
            <a:r>
              <a:rPr lang="en-US" dirty="0" smtClean="0"/>
              <a:t>Via text</a:t>
            </a:r>
          </a:p>
          <a:p>
            <a:r>
              <a:rPr lang="en-US" dirty="0" smtClean="0"/>
              <a:t>Or phone call</a:t>
            </a:r>
            <a:endParaRPr lang="en-US" dirty="0"/>
          </a:p>
        </p:txBody>
      </p:sp>
      <p:sp>
        <p:nvSpPr>
          <p:cNvPr id="10" name="TextBox 9"/>
          <p:cNvSpPr txBox="1"/>
          <p:nvPr/>
        </p:nvSpPr>
        <p:spPr>
          <a:xfrm>
            <a:off x="1305647" y="4114353"/>
            <a:ext cx="1464839" cy="369332"/>
          </a:xfrm>
          <a:prstGeom prst="rect">
            <a:avLst/>
          </a:prstGeom>
          <a:noFill/>
        </p:spPr>
        <p:txBody>
          <a:bodyPr wrap="none" rtlCol="0">
            <a:spAutoFit/>
          </a:bodyPr>
          <a:lstStyle/>
          <a:p>
            <a:r>
              <a:rPr lang="en-US" dirty="0" smtClean="0"/>
              <a:t>Example text:</a:t>
            </a:r>
            <a:endParaRPr lang="en-US" dirty="0"/>
          </a:p>
        </p:txBody>
      </p:sp>
      <p:sp>
        <p:nvSpPr>
          <p:cNvPr id="11" name="Rounded Rectangle 10"/>
          <p:cNvSpPr/>
          <p:nvPr/>
        </p:nvSpPr>
        <p:spPr>
          <a:xfrm>
            <a:off x="2925861" y="4311126"/>
            <a:ext cx="4587650" cy="9838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smtClean="0"/>
              <a:t>Alert message: pick up order #345 is now ready for delivery Jon.</a:t>
            </a:r>
            <a:endParaRPr lang="en-US" dirty="0"/>
          </a:p>
        </p:txBody>
      </p:sp>
      <p:sp>
        <p:nvSpPr>
          <p:cNvPr id="12" name="Rounded Rectangle 11"/>
          <p:cNvSpPr/>
          <p:nvPr/>
        </p:nvSpPr>
        <p:spPr>
          <a:xfrm>
            <a:off x="2925861" y="5447393"/>
            <a:ext cx="4587650" cy="98386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chemeClr val="tx1"/>
                </a:solidFill>
              </a:rPr>
              <a:t>Copy that. On my way</a:t>
            </a:r>
            <a:endParaRPr lang="en-US" dirty="0">
              <a:solidFill>
                <a:schemeClr val="tx1"/>
              </a:solidFill>
            </a:endParaRPr>
          </a:p>
        </p:txBody>
      </p:sp>
    </p:spTree>
    <p:extLst>
      <p:ext uri="{BB962C8B-B14F-4D97-AF65-F5344CB8AC3E}">
        <p14:creationId xmlns:p14="http://schemas.microsoft.com/office/powerpoint/2010/main" val="40300323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Driver arrives to supplier and packs groceries in vehicle</a:t>
            </a:r>
            <a:endParaRPr lang="en-US" dirty="0"/>
          </a:p>
        </p:txBody>
      </p:sp>
      <p:pic>
        <p:nvPicPr>
          <p:cNvPr id="4" name="Picture 3" descr="Screen Shot 2013-03-06 at 2.56.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007793"/>
            <a:ext cx="7975600" cy="5473700"/>
          </a:xfrm>
          <a:prstGeom prst="rect">
            <a:avLst/>
          </a:prstGeom>
        </p:spPr>
      </p:pic>
    </p:spTree>
    <p:extLst>
      <p:ext uri="{BB962C8B-B14F-4D97-AF65-F5344CB8AC3E}">
        <p14:creationId xmlns:p14="http://schemas.microsoft.com/office/powerpoint/2010/main" val="2856652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Driver drops groceries off to consumer</a:t>
            </a:r>
            <a:endParaRPr lang="en-US" dirty="0"/>
          </a:p>
        </p:txBody>
      </p:sp>
      <p:pic>
        <p:nvPicPr>
          <p:cNvPr id="4" name="Picture 3" descr="Screen Shot 2013-03-06 at 2.51.4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200" y="1555521"/>
            <a:ext cx="6451600" cy="4927600"/>
          </a:xfrm>
          <a:prstGeom prst="rect">
            <a:avLst/>
          </a:prstGeom>
        </p:spPr>
      </p:pic>
    </p:spTree>
    <p:extLst>
      <p:ext uri="{BB962C8B-B14F-4D97-AF65-F5344CB8AC3E}">
        <p14:creationId xmlns:p14="http://schemas.microsoft.com/office/powerpoint/2010/main" val="8013516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5025" y="160996"/>
            <a:ext cx="8334678" cy="5078314"/>
          </a:xfrm>
          <a:prstGeom prst="rect">
            <a:avLst/>
          </a:prstGeom>
          <a:noFill/>
        </p:spPr>
        <p:txBody>
          <a:bodyPr wrap="square" rtlCol="0">
            <a:spAutoFit/>
          </a:bodyPr>
          <a:lstStyle/>
          <a:p>
            <a:r>
              <a:rPr lang="en-US" dirty="0"/>
              <a:t>Groceryfly is an application designed by Jeremy Chen, the owner and point guard, of the appcropshop. </a:t>
            </a:r>
            <a:r>
              <a:rPr lang="en-US" dirty="0" smtClean="0"/>
              <a:t>The appcropshop has created mycity247 for android and </a:t>
            </a:r>
            <a:r>
              <a:rPr lang="en-US" dirty="0" err="1" smtClean="0"/>
              <a:t>iphone</a:t>
            </a:r>
            <a:r>
              <a:rPr lang="en-US" dirty="0" smtClean="0"/>
              <a:t>, it has also created point of sale software for the </a:t>
            </a:r>
            <a:r>
              <a:rPr lang="en-US" dirty="0" err="1" smtClean="0"/>
              <a:t>deluxewash</a:t>
            </a:r>
            <a:r>
              <a:rPr lang="en-US" dirty="0" smtClean="0"/>
              <a:t> carwashes in Cleveland Ohio. The appcropshop currently has created over 100+ websites and is doing work with casinos in West Virginia, Pennsylvania, and Columbus. Jeremy Chen currently has projects primarily based in the U.S. but also has projects branching out to  Jakarta Indonesia, India and Bangkok Thailand. The primary focus of the appcropshop is to advance technology while giving back to the communities around the world. This is an innovative project that will take the cooperation of many people and will provide a service that is greatly appreciated. The appcropshop focuses on the positive aspects of business and only hopes to inspire others.  Jeremy Chen is dedicated to his craft and is currently looking for suppliers to fulfill his dreams.   </a:t>
            </a:r>
            <a:endParaRPr lang="en-US" dirty="0"/>
          </a:p>
          <a:p>
            <a:endParaRPr lang="en-US" dirty="0" smtClean="0"/>
          </a:p>
          <a:p>
            <a:endParaRPr lang="en-US" dirty="0"/>
          </a:p>
          <a:p>
            <a:endParaRPr lang="en-US" dirty="0" smtClean="0"/>
          </a:p>
          <a:p>
            <a:r>
              <a:rPr lang="en-US" dirty="0" smtClean="0"/>
              <a:t>For more information please visit </a:t>
            </a:r>
            <a:r>
              <a:rPr lang="en-US" dirty="0" smtClean="0">
                <a:hlinkClick r:id="rId2"/>
              </a:rPr>
              <a:t>www.groceryfly.com</a:t>
            </a:r>
            <a:r>
              <a:rPr lang="en-US" dirty="0" smtClean="0"/>
              <a:t> or </a:t>
            </a:r>
            <a:r>
              <a:rPr lang="en-US" dirty="0" smtClean="0">
                <a:hlinkClick r:id="rId3"/>
              </a:rPr>
              <a:t>www.appcropshop.com</a:t>
            </a:r>
            <a:endParaRPr lang="en-US" dirty="0" smtClean="0"/>
          </a:p>
          <a:p>
            <a:r>
              <a:rPr lang="en-US" dirty="0" smtClean="0"/>
              <a:t>you can reach Jeremy Chen @ 1-216-258-7433 by email- </a:t>
            </a:r>
            <a:r>
              <a:rPr lang="en-US" dirty="0" err="1" smtClean="0"/>
              <a:t>appcropshop@gmail.com</a:t>
            </a:r>
            <a:endParaRPr lang="en-US" dirty="0" smtClean="0"/>
          </a:p>
          <a:p>
            <a:endParaRPr lang="en-US" dirty="0"/>
          </a:p>
        </p:txBody>
      </p:sp>
    </p:spTree>
    <p:extLst>
      <p:ext uri="{BB962C8B-B14F-4D97-AF65-F5344CB8AC3E}">
        <p14:creationId xmlns:p14="http://schemas.microsoft.com/office/powerpoint/2010/main" val="133187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front end</a:t>
            </a:r>
            <a:endParaRPr lang="en-US" dirty="0"/>
          </a:p>
        </p:txBody>
      </p:sp>
      <p:sp>
        <p:nvSpPr>
          <p:cNvPr id="3" name="Content Placeholder 2"/>
          <p:cNvSpPr>
            <a:spLocks noGrp="1"/>
          </p:cNvSpPr>
          <p:nvPr>
            <p:ph idx="1"/>
          </p:nvPr>
        </p:nvSpPr>
        <p:spPr/>
        <p:txBody>
          <a:bodyPr/>
          <a:lstStyle/>
          <a:p>
            <a:r>
              <a:rPr lang="en-US" dirty="0" smtClean="0"/>
              <a:t>Groceryfly is a concept to deliver groceries to a consumer using a web based ordering system. This web based system will have two different interfaces that a user(consumer) will use to order his or hers food. </a:t>
            </a:r>
          </a:p>
          <a:p>
            <a:r>
              <a:rPr lang="en-US" dirty="0" smtClean="0"/>
              <a:t>The two interfaces consist of a web based site and a native application built for both android and </a:t>
            </a:r>
            <a:r>
              <a:rPr lang="en-US" dirty="0" err="1" smtClean="0"/>
              <a:t>ios</a:t>
            </a:r>
            <a:r>
              <a:rPr lang="en-US" dirty="0" smtClean="0"/>
              <a:t> platforms.</a:t>
            </a:r>
            <a:endParaRPr lang="en-US" dirty="0"/>
          </a:p>
        </p:txBody>
      </p:sp>
    </p:spTree>
    <p:extLst>
      <p:ext uri="{BB962C8B-B14F-4D97-AF65-F5344CB8AC3E}">
        <p14:creationId xmlns:p14="http://schemas.microsoft.com/office/powerpoint/2010/main" val="6739726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Interface one(Website)</a:t>
            </a:r>
            <a:endParaRPr lang="en-US" dirty="0"/>
          </a:p>
        </p:txBody>
      </p:sp>
      <p:sp>
        <p:nvSpPr>
          <p:cNvPr id="3" name="Content Placeholder 2"/>
          <p:cNvSpPr>
            <a:spLocks noGrp="1"/>
          </p:cNvSpPr>
          <p:nvPr>
            <p:ph idx="1"/>
          </p:nvPr>
        </p:nvSpPr>
        <p:spPr>
          <a:xfrm>
            <a:off x="457200" y="1600200"/>
            <a:ext cx="8229600" cy="2388933"/>
          </a:xfrm>
        </p:spPr>
        <p:txBody>
          <a:bodyPr>
            <a:normAutofit fontScale="70000" lnSpcReduction="20000"/>
          </a:bodyPr>
          <a:lstStyle/>
          <a:p>
            <a:r>
              <a:rPr lang="en-US" dirty="0" smtClean="0"/>
              <a:t>The website will be designed similar to a point of sale system that inventories the groceries from a supplier. This requires photo of product and </a:t>
            </a:r>
            <a:r>
              <a:rPr lang="en-US" dirty="0" err="1" smtClean="0"/>
              <a:t>upc</a:t>
            </a:r>
            <a:r>
              <a:rPr lang="en-US" dirty="0" smtClean="0"/>
              <a:t> code from manufacturer. This becomes very important for the navigation of the items so the consumer can shop the items based on category and add items to a shopping cart for checkout. Once a customer browses the site he or she will be asked to enter their zip code. Depending on location of supplier they may or may not be available for delivery.</a:t>
            </a:r>
            <a:endParaRPr lang="en-US" dirty="0"/>
          </a:p>
        </p:txBody>
      </p:sp>
      <p:sp>
        <p:nvSpPr>
          <p:cNvPr id="4" name="TextBox 3"/>
          <p:cNvSpPr txBox="1"/>
          <p:nvPr/>
        </p:nvSpPr>
        <p:spPr>
          <a:xfrm>
            <a:off x="2217812" y="3989133"/>
            <a:ext cx="2557636" cy="5847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3200" dirty="0" smtClean="0"/>
              <a:t>Enter zip code</a:t>
            </a:r>
            <a:endParaRPr lang="en-US" sz="3200" dirty="0"/>
          </a:p>
        </p:txBody>
      </p:sp>
      <p:sp>
        <p:nvSpPr>
          <p:cNvPr id="6" name="TextBox 5"/>
          <p:cNvSpPr txBox="1"/>
          <p:nvPr/>
        </p:nvSpPr>
        <p:spPr>
          <a:xfrm>
            <a:off x="2396667" y="4776226"/>
            <a:ext cx="218204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                44139</a:t>
            </a:r>
            <a:endParaRPr lang="en-US" dirty="0"/>
          </a:p>
        </p:txBody>
      </p:sp>
      <p:sp>
        <p:nvSpPr>
          <p:cNvPr id="7" name="TextBox 6"/>
          <p:cNvSpPr txBox="1"/>
          <p:nvPr/>
        </p:nvSpPr>
        <p:spPr>
          <a:xfrm>
            <a:off x="751194" y="5145557"/>
            <a:ext cx="6975374" cy="646331"/>
          </a:xfrm>
          <a:prstGeom prst="rect">
            <a:avLst/>
          </a:prstGeom>
          <a:noFill/>
        </p:spPr>
        <p:txBody>
          <a:bodyPr wrap="square" rtlCol="0">
            <a:spAutoFit/>
          </a:bodyPr>
          <a:lstStyle/>
          <a:p>
            <a:r>
              <a:rPr lang="en-US" dirty="0" smtClean="0"/>
              <a:t>Once  they are a recognized zip code that we deliver to they are navigated to the directory of items that are provided by supplier. </a:t>
            </a:r>
            <a:endParaRPr lang="en-US" dirty="0"/>
          </a:p>
        </p:txBody>
      </p:sp>
    </p:spTree>
    <p:extLst>
      <p:ext uri="{BB962C8B-B14F-4D97-AF65-F5344CB8AC3E}">
        <p14:creationId xmlns:p14="http://schemas.microsoft.com/office/powerpoint/2010/main" val="152632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sees following categories to shop</a:t>
            </a:r>
            <a:endParaRPr lang="en-US" dirty="0"/>
          </a:p>
        </p:txBody>
      </p:sp>
      <p:sp>
        <p:nvSpPr>
          <p:cNvPr id="3" name="Content Placeholder 2"/>
          <p:cNvSpPr>
            <a:spLocks noGrp="1"/>
          </p:cNvSpPr>
          <p:nvPr>
            <p:ph idx="1"/>
          </p:nvPr>
        </p:nvSpPr>
        <p:spPr>
          <a:xfrm>
            <a:off x="457200" y="1600200"/>
            <a:ext cx="8229600" cy="5054318"/>
          </a:xfrm>
        </p:spPr>
        <p:style>
          <a:lnRef idx="2">
            <a:schemeClr val="accent3">
              <a:shade val="50000"/>
            </a:schemeClr>
          </a:lnRef>
          <a:fillRef idx="1">
            <a:schemeClr val="accent3"/>
          </a:fillRef>
          <a:effectRef idx="0">
            <a:schemeClr val="accent3"/>
          </a:effectRef>
          <a:fontRef idx="minor">
            <a:schemeClr val="lt1"/>
          </a:fontRef>
        </p:style>
        <p:txBody>
          <a:bodyPr>
            <a:normAutofit fontScale="55000" lnSpcReduction="20000"/>
          </a:bodyPr>
          <a:lstStyle/>
          <a:p>
            <a:r>
              <a:rPr lang="en-US" dirty="0" smtClean="0">
                <a:solidFill>
                  <a:schemeClr val="tx1"/>
                </a:solidFill>
              </a:rPr>
              <a:t>Produce</a:t>
            </a:r>
          </a:p>
          <a:p>
            <a:r>
              <a:rPr lang="en-US" dirty="0" smtClean="0">
                <a:solidFill>
                  <a:schemeClr val="tx1"/>
                </a:solidFill>
              </a:rPr>
              <a:t>Meat and seafood</a:t>
            </a:r>
          </a:p>
          <a:p>
            <a:r>
              <a:rPr lang="en-US" dirty="0" smtClean="0">
                <a:solidFill>
                  <a:schemeClr val="tx1"/>
                </a:solidFill>
              </a:rPr>
              <a:t>Deli</a:t>
            </a:r>
          </a:p>
          <a:p>
            <a:r>
              <a:rPr lang="en-US" dirty="0" smtClean="0">
                <a:solidFill>
                  <a:schemeClr val="tx1"/>
                </a:solidFill>
              </a:rPr>
              <a:t>Dairy </a:t>
            </a:r>
          </a:p>
          <a:p>
            <a:r>
              <a:rPr lang="en-US" dirty="0" smtClean="0">
                <a:solidFill>
                  <a:schemeClr val="tx1"/>
                </a:solidFill>
              </a:rPr>
              <a:t>Beverages</a:t>
            </a:r>
          </a:p>
          <a:p>
            <a:r>
              <a:rPr lang="en-US" dirty="0" smtClean="0">
                <a:solidFill>
                  <a:schemeClr val="tx1"/>
                </a:solidFill>
              </a:rPr>
              <a:t>Bakery</a:t>
            </a:r>
          </a:p>
          <a:p>
            <a:r>
              <a:rPr lang="en-US" dirty="0" smtClean="0">
                <a:solidFill>
                  <a:schemeClr val="tx1"/>
                </a:solidFill>
              </a:rPr>
              <a:t>Frozen</a:t>
            </a:r>
          </a:p>
          <a:p>
            <a:r>
              <a:rPr lang="en-US" dirty="0" smtClean="0">
                <a:solidFill>
                  <a:schemeClr val="tx1"/>
                </a:solidFill>
              </a:rPr>
              <a:t>Grains pasta and beans</a:t>
            </a:r>
          </a:p>
          <a:p>
            <a:r>
              <a:rPr lang="en-US" dirty="0" smtClean="0">
                <a:solidFill>
                  <a:schemeClr val="tx1"/>
                </a:solidFill>
              </a:rPr>
              <a:t>Baking and cooking needs</a:t>
            </a:r>
          </a:p>
          <a:p>
            <a:r>
              <a:rPr lang="en-US" dirty="0" smtClean="0">
                <a:solidFill>
                  <a:schemeClr val="tx1"/>
                </a:solidFill>
              </a:rPr>
              <a:t>Condiments and sauces</a:t>
            </a:r>
          </a:p>
          <a:p>
            <a:r>
              <a:rPr lang="en-US" dirty="0" smtClean="0">
                <a:solidFill>
                  <a:schemeClr val="tx1"/>
                </a:solidFill>
              </a:rPr>
              <a:t>Soups and canned goods</a:t>
            </a:r>
          </a:p>
          <a:p>
            <a:r>
              <a:rPr lang="en-US" dirty="0" smtClean="0">
                <a:solidFill>
                  <a:schemeClr val="tx1"/>
                </a:solidFill>
              </a:rPr>
              <a:t>Snacks</a:t>
            </a:r>
          </a:p>
          <a:p>
            <a:r>
              <a:rPr lang="en-US" dirty="0" smtClean="0">
                <a:solidFill>
                  <a:schemeClr val="tx1"/>
                </a:solidFill>
              </a:rPr>
              <a:t>Breakfast and cereal</a:t>
            </a:r>
          </a:p>
          <a:p>
            <a:r>
              <a:rPr lang="en-US" dirty="0" smtClean="0">
                <a:solidFill>
                  <a:schemeClr val="tx1"/>
                </a:solidFill>
              </a:rPr>
              <a:t>Alcoholic beverages</a:t>
            </a:r>
          </a:p>
          <a:p>
            <a:r>
              <a:rPr lang="en-US" dirty="0" smtClean="0">
                <a:solidFill>
                  <a:schemeClr val="tx1"/>
                </a:solidFill>
              </a:rPr>
              <a:t>Laundry, paper and cleaning</a:t>
            </a:r>
          </a:p>
          <a:p>
            <a:r>
              <a:rPr lang="en-US" dirty="0" smtClean="0">
                <a:solidFill>
                  <a:schemeClr val="tx1"/>
                </a:solidFill>
              </a:rPr>
              <a:t>Office home and garden</a:t>
            </a:r>
          </a:p>
          <a:p>
            <a:r>
              <a:rPr lang="en-US" dirty="0" smtClean="0">
                <a:solidFill>
                  <a:schemeClr val="tx1"/>
                </a:solidFill>
              </a:rPr>
              <a:t>Health and beauty </a:t>
            </a:r>
          </a:p>
          <a:p>
            <a:r>
              <a:rPr lang="en-US" dirty="0" smtClean="0">
                <a:solidFill>
                  <a:schemeClr val="tx1"/>
                </a:solidFill>
              </a:rPr>
              <a:t>Baby and childcare</a:t>
            </a:r>
          </a:p>
          <a:p>
            <a:pPr marL="0" indent="0">
              <a:buNone/>
            </a:pPr>
            <a:endParaRPr lang="en-US" dirty="0" smtClean="0">
              <a:solidFill>
                <a:schemeClr val="tx1"/>
              </a:solidFill>
            </a:endParaRPr>
          </a:p>
        </p:txBody>
      </p:sp>
    </p:spTree>
    <p:extLst>
      <p:ext uri="{BB962C8B-B14F-4D97-AF65-F5344CB8AC3E}">
        <p14:creationId xmlns:p14="http://schemas.microsoft.com/office/powerpoint/2010/main" val="6850590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9300498" cy="1143000"/>
          </a:xfrm>
        </p:spPr>
        <p:txBody>
          <a:bodyPr>
            <a:normAutofit fontScale="90000"/>
          </a:bodyPr>
          <a:lstStyle/>
          <a:p>
            <a:r>
              <a:rPr lang="en-US" dirty="0" smtClean="0"/>
              <a:t>User then browses and adds items to a cart</a:t>
            </a:r>
            <a:endParaRPr lang="en-US" dirty="0"/>
          </a:p>
        </p:txBody>
      </p:sp>
      <p:sp>
        <p:nvSpPr>
          <p:cNvPr id="4" name="TextBox 3"/>
          <p:cNvSpPr txBox="1"/>
          <p:nvPr/>
        </p:nvSpPr>
        <p:spPr>
          <a:xfrm>
            <a:off x="178856" y="1417638"/>
            <a:ext cx="8728160" cy="830997"/>
          </a:xfrm>
          <a:prstGeom prst="rect">
            <a:avLst/>
          </a:prstGeom>
          <a:noFill/>
        </p:spPr>
        <p:txBody>
          <a:bodyPr wrap="square" rtlCol="0">
            <a:spAutoFit/>
          </a:bodyPr>
          <a:lstStyle/>
          <a:p>
            <a:r>
              <a:rPr lang="en-US" sz="2400" dirty="0" smtClean="0"/>
              <a:t>The items will be inventoried with photograph, nutrition facts, and price.</a:t>
            </a:r>
            <a:endParaRPr lang="en-US" sz="2400" dirty="0"/>
          </a:p>
        </p:txBody>
      </p:sp>
      <p:pic>
        <p:nvPicPr>
          <p:cNvPr id="5" name="Picture 4" descr="Screen Shot 2013-02-25 at 12.50.3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0" y="2045996"/>
            <a:ext cx="3441700" cy="4812004"/>
          </a:xfrm>
          <a:prstGeom prst="rect">
            <a:avLst/>
          </a:prstGeom>
        </p:spPr>
      </p:pic>
      <p:pic>
        <p:nvPicPr>
          <p:cNvPr id="6" name="Picture 5" descr="Screen Shot 2013-02-25 at 12.50.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56" y="2197100"/>
            <a:ext cx="2616200" cy="2901120"/>
          </a:xfrm>
          <a:prstGeom prst="rect">
            <a:avLst/>
          </a:prstGeom>
        </p:spPr>
      </p:pic>
      <p:sp>
        <p:nvSpPr>
          <p:cNvPr id="7" name="TextBox 6"/>
          <p:cNvSpPr txBox="1"/>
          <p:nvPr/>
        </p:nvSpPr>
        <p:spPr>
          <a:xfrm>
            <a:off x="715423" y="5491767"/>
            <a:ext cx="1111264" cy="369332"/>
          </a:xfrm>
          <a:prstGeom prst="rect">
            <a:avLst/>
          </a:prstGeom>
          <a:noFill/>
        </p:spPr>
        <p:txBody>
          <a:bodyPr wrap="none" rtlCol="0">
            <a:spAutoFit/>
          </a:bodyPr>
          <a:lstStyle/>
          <a:p>
            <a:r>
              <a:rPr lang="en-US" dirty="0" smtClean="0"/>
              <a:t>Price 3.50</a:t>
            </a:r>
            <a:endParaRPr lang="en-US" dirty="0"/>
          </a:p>
        </p:txBody>
      </p:sp>
      <p:pic>
        <p:nvPicPr>
          <p:cNvPr id="8" name="Picture 7" descr="Screen Shot 2013-02-25 at 12.54.1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11" y="5861098"/>
            <a:ext cx="2056842" cy="632423"/>
          </a:xfrm>
          <a:prstGeom prst="rect">
            <a:avLst/>
          </a:prstGeom>
        </p:spPr>
      </p:pic>
      <p:sp>
        <p:nvSpPr>
          <p:cNvPr id="9" name="TextBox 8"/>
          <p:cNvSpPr txBox="1"/>
          <p:nvPr/>
        </p:nvSpPr>
        <p:spPr>
          <a:xfrm>
            <a:off x="232512" y="5933741"/>
            <a:ext cx="250399"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2</a:t>
            </a:r>
            <a:endParaRPr lang="en-US" dirty="0"/>
          </a:p>
        </p:txBody>
      </p:sp>
      <p:sp>
        <p:nvSpPr>
          <p:cNvPr id="12" name="TextBox 11"/>
          <p:cNvSpPr txBox="1"/>
          <p:nvPr/>
        </p:nvSpPr>
        <p:spPr>
          <a:xfrm>
            <a:off x="6599776" y="4740450"/>
            <a:ext cx="2307239" cy="175432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After they add the items to cart they start developing a list. Consumers must spend a $50 minimum to qualify for delivery.</a:t>
            </a:r>
            <a:endParaRPr lang="en-US" dirty="0"/>
          </a:p>
        </p:txBody>
      </p:sp>
    </p:spTree>
    <p:extLst>
      <p:ext uri="{BB962C8B-B14F-4D97-AF65-F5344CB8AC3E}">
        <p14:creationId xmlns:p14="http://schemas.microsoft.com/office/powerpoint/2010/main" val="16475175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6441"/>
          </a:xfrm>
        </p:spPr>
        <p:txBody>
          <a:bodyPr>
            <a:normAutofit fontScale="90000"/>
          </a:bodyPr>
          <a:lstStyle/>
          <a:p>
            <a:r>
              <a:rPr lang="en-US" sz="2400" dirty="0" smtClean="0"/>
              <a:t>Consumers see their checkout list in real time and at all times. Shopping lists and checkout page will available on every page and will be found in the upper right hand corner of webpage.</a:t>
            </a:r>
            <a:endParaRPr lang="en-US" sz="2400" dirty="0"/>
          </a:p>
        </p:txBody>
      </p:sp>
      <p:pic>
        <p:nvPicPr>
          <p:cNvPr id="4" name="Picture 3" descr="Screen Shot 2013-02-25 at 12.5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132" y="5982019"/>
            <a:ext cx="5942141" cy="812800"/>
          </a:xfrm>
          <a:prstGeom prst="rect">
            <a:avLst/>
          </a:prstGeom>
        </p:spPr>
      </p:pic>
      <p:sp>
        <p:nvSpPr>
          <p:cNvPr id="5" name="TextBox 4"/>
          <p:cNvSpPr txBox="1"/>
          <p:nvPr/>
        </p:nvSpPr>
        <p:spPr>
          <a:xfrm>
            <a:off x="1377189" y="1681518"/>
            <a:ext cx="1967413"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Products</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4095796" y="1681518"/>
            <a:ext cx="1359304"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Quantity</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ctangle 7"/>
          <p:cNvSpPr/>
          <p:nvPr/>
        </p:nvSpPr>
        <p:spPr>
          <a:xfrm>
            <a:off x="5952345" y="1681518"/>
            <a:ext cx="817201"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Price</a:t>
            </a:r>
            <a:endParaRPr lang="en-US" sz="2400" dirty="0"/>
          </a:p>
        </p:txBody>
      </p:sp>
      <p:sp>
        <p:nvSpPr>
          <p:cNvPr id="9" name="TextBox 8"/>
          <p:cNvSpPr txBox="1"/>
          <p:nvPr/>
        </p:nvSpPr>
        <p:spPr>
          <a:xfrm>
            <a:off x="1430846" y="2432835"/>
            <a:ext cx="2343010" cy="5909311"/>
          </a:xfrm>
          <a:prstGeom prst="rect">
            <a:avLst/>
          </a:prstGeom>
          <a:noFill/>
        </p:spPr>
        <p:txBody>
          <a:bodyPr wrap="square" rtlCol="0">
            <a:spAutoFit/>
          </a:bodyPr>
          <a:lstStyle/>
          <a:p>
            <a:r>
              <a:rPr lang="en-US" dirty="0" smtClean="0"/>
              <a:t>Kellogg's frosted flakes</a:t>
            </a:r>
          </a:p>
          <a:p>
            <a:endParaRPr lang="en-US" dirty="0" smtClean="0"/>
          </a:p>
          <a:p>
            <a:r>
              <a:rPr lang="en-US" dirty="0" smtClean="0"/>
              <a:t>Frozen Chicken</a:t>
            </a:r>
          </a:p>
          <a:p>
            <a:endParaRPr lang="en-US" dirty="0"/>
          </a:p>
          <a:p>
            <a:r>
              <a:rPr lang="en-US" dirty="0" smtClean="0"/>
              <a:t>Green onion</a:t>
            </a:r>
          </a:p>
          <a:p>
            <a:endParaRPr lang="en-US" dirty="0"/>
          </a:p>
          <a:p>
            <a:r>
              <a:rPr lang="en-US" dirty="0" smtClean="0"/>
              <a:t>Bananas</a:t>
            </a:r>
          </a:p>
          <a:p>
            <a:endParaRPr lang="en-US" dirty="0"/>
          </a:p>
          <a:p>
            <a:r>
              <a:rPr lang="en-US" dirty="0" smtClean="0"/>
              <a:t>Dozen Donuts</a:t>
            </a:r>
          </a:p>
          <a:p>
            <a:endParaRPr lang="en-US" dirty="0" smtClean="0"/>
          </a:p>
          <a:p>
            <a:r>
              <a:rPr lang="en-US" dirty="0" smtClean="0"/>
              <a:t>24 pk Bud Light</a:t>
            </a:r>
            <a:endParaRPr lang="en-US" dirty="0"/>
          </a:p>
          <a:p>
            <a:r>
              <a:rPr lang="en-US" dirty="0" smtClean="0"/>
              <a:t/>
            </a:r>
            <a:br>
              <a:rPr lang="en-US" dirty="0" smtClean="0"/>
            </a:b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p:txBody>
      </p:sp>
      <p:sp>
        <p:nvSpPr>
          <p:cNvPr id="10" name="TextBox 9"/>
          <p:cNvSpPr txBox="1"/>
          <p:nvPr/>
        </p:nvSpPr>
        <p:spPr>
          <a:xfrm>
            <a:off x="4462451" y="2432835"/>
            <a:ext cx="482910" cy="3139321"/>
          </a:xfrm>
          <a:prstGeom prst="rect">
            <a:avLst/>
          </a:prstGeom>
          <a:noFill/>
        </p:spPr>
        <p:txBody>
          <a:bodyPr wrap="square" rtlCol="0">
            <a:spAutoFit/>
          </a:bodyPr>
          <a:lstStyle/>
          <a:p>
            <a:r>
              <a:rPr lang="en-US" dirty="0" smtClean="0"/>
              <a:t>2</a:t>
            </a:r>
          </a:p>
          <a:p>
            <a:endParaRPr lang="en-US" dirty="0"/>
          </a:p>
          <a:p>
            <a:r>
              <a:rPr lang="en-US" dirty="0" smtClean="0"/>
              <a:t>3</a:t>
            </a:r>
          </a:p>
          <a:p>
            <a:endParaRPr lang="en-US" dirty="0"/>
          </a:p>
          <a:p>
            <a:r>
              <a:rPr lang="en-US" dirty="0" smtClean="0"/>
              <a:t>4</a:t>
            </a:r>
          </a:p>
          <a:p>
            <a:endParaRPr lang="en-US" dirty="0"/>
          </a:p>
          <a:p>
            <a:r>
              <a:rPr lang="en-US" dirty="0" smtClean="0"/>
              <a:t>2lb</a:t>
            </a:r>
          </a:p>
          <a:p>
            <a:endParaRPr lang="en-US" dirty="0"/>
          </a:p>
          <a:p>
            <a:r>
              <a:rPr lang="en-US" dirty="0" smtClean="0"/>
              <a:t>2</a:t>
            </a:r>
          </a:p>
          <a:p>
            <a:endParaRPr lang="en-US" dirty="0"/>
          </a:p>
          <a:p>
            <a:r>
              <a:rPr lang="en-US" dirty="0" smtClean="0"/>
              <a:t>2</a:t>
            </a:r>
            <a:endParaRPr lang="en-US" dirty="0"/>
          </a:p>
        </p:txBody>
      </p:sp>
      <p:sp>
        <p:nvSpPr>
          <p:cNvPr id="11" name="TextBox 10"/>
          <p:cNvSpPr txBox="1"/>
          <p:nvPr/>
        </p:nvSpPr>
        <p:spPr>
          <a:xfrm>
            <a:off x="5952345" y="2432835"/>
            <a:ext cx="900652" cy="3139321"/>
          </a:xfrm>
          <a:prstGeom prst="rect">
            <a:avLst/>
          </a:prstGeom>
          <a:noFill/>
        </p:spPr>
        <p:txBody>
          <a:bodyPr wrap="square" rtlCol="0">
            <a:spAutoFit/>
          </a:bodyPr>
          <a:lstStyle/>
          <a:p>
            <a:r>
              <a:rPr lang="en-US" dirty="0" smtClean="0"/>
              <a:t>7.00</a:t>
            </a:r>
          </a:p>
          <a:p>
            <a:endParaRPr lang="en-US" dirty="0"/>
          </a:p>
          <a:p>
            <a:r>
              <a:rPr lang="en-US" dirty="0" smtClean="0"/>
              <a:t>26.00</a:t>
            </a:r>
          </a:p>
          <a:p>
            <a:endParaRPr lang="en-US" dirty="0"/>
          </a:p>
          <a:p>
            <a:r>
              <a:rPr lang="en-US" dirty="0" smtClean="0"/>
              <a:t>4.00</a:t>
            </a:r>
          </a:p>
          <a:p>
            <a:endParaRPr lang="en-US" dirty="0"/>
          </a:p>
          <a:p>
            <a:r>
              <a:rPr lang="en-US" dirty="0" smtClean="0"/>
              <a:t>4.00</a:t>
            </a:r>
          </a:p>
          <a:p>
            <a:endParaRPr lang="en-US" dirty="0"/>
          </a:p>
          <a:p>
            <a:r>
              <a:rPr lang="en-US" dirty="0" smtClean="0"/>
              <a:t>12.00</a:t>
            </a:r>
          </a:p>
          <a:p>
            <a:endParaRPr lang="en-US" dirty="0"/>
          </a:p>
          <a:p>
            <a:r>
              <a:rPr lang="en-US" dirty="0" smtClean="0"/>
              <a:t>26.00</a:t>
            </a:r>
            <a:endParaRPr lang="en-US" dirty="0"/>
          </a:p>
        </p:txBody>
      </p:sp>
      <p:sp>
        <p:nvSpPr>
          <p:cNvPr id="12" name="TextBox 11"/>
          <p:cNvSpPr txBox="1"/>
          <p:nvPr/>
        </p:nvSpPr>
        <p:spPr>
          <a:xfrm>
            <a:off x="7368857" y="1681518"/>
            <a:ext cx="836737"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Total</a:t>
            </a:r>
            <a:endParaRPr lang="en-US" sz="2400" dirty="0"/>
          </a:p>
        </p:txBody>
      </p:sp>
      <p:sp>
        <p:nvSpPr>
          <p:cNvPr id="14" name="TextBox 13"/>
          <p:cNvSpPr txBox="1"/>
          <p:nvPr/>
        </p:nvSpPr>
        <p:spPr>
          <a:xfrm>
            <a:off x="7494056" y="2432835"/>
            <a:ext cx="711538" cy="369332"/>
          </a:xfrm>
          <a:prstGeom prst="rect">
            <a:avLst/>
          </a:prstGeom>
          <a:noFill/>
        </p:spPr>
        <p:txBody>
          <a:bodyPr wrap="square" rtlCol="0">
            <a:spAutoFit/>
          </a:bodyPr>
          <a:lstStyle/>
          <a:p>
            <a:r>
              <a:rPr lang="en-US" dirty="0" smtClean="0"/>
              <a:t>84.53</a:t>
            </a:r>
            <a:endParaRPr lang="en-US" dirty="0"/>
          </a:p>
        </p:txBody>
      </p:sp>
    </p:spTree>
    <p:extLst>
      <p:ext uri="{BB962C8B-B14F-4D97-AF65-F5344CB8AC3E}">
        <p14:creationId xmlns:p14="http://schemas.microsoft.com/office/powerpoint/2010/main" val="29856657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now presses checkout</a:t>
            </a:r>
            <a:endParaRPr lang="en-US" dirty="0"/>
          </a:p>
        </p:txBody>
      </p:sp>
      <p:sp>
        <p:nvSpPr>
          <p:cNvPr id="4" name="TextBox 3"/>
          <p:cNvSpPr txBox="1"/>
          <p:nvPr/>
        </p:nvSpPr>
        <p:spPr>
          <a:xfrm>
            <a:off x="457200" y="1417638"/>
            <a:ext cx="8025034" cy="2031325"/>
          </a:xfrm>
          <a:prstGeom prst="rect">
            <a:avLst/>
          </a:prstGeom>
          <a:noFill/>
        </p:spPr>
        <p:txBody>
          <a:bodyPr wrap="square" rtlCol="0">
            <a:spAutoFit/>
          </a:bodyPr>
          <a:lstStyle/>
          <a:p>
            <a:r>
              <a:rPr lang="en-US" dirty="0" smtClean="0"/>
              <a:t>If a first time consumer checks out, the consumer will be required to fill out information that is stored in our database and used for future login. Name, Address, Phone number, Email, create username and password and then asked to review the order receipt. At this point, the consumer is 100% responsible for the items he or she selected and </a:t>
            </a:r>
            <a:r>
              <a:rPr lang="en-US" dirty="0"/>
              <a:t>w</a:t>
            </a:r>
            <a:r>
              <a:rPr lang="en-US" dirty="0" smtClean="0"/>
              <a:t>ill be required to check a box that re- confirms the order. The system will then ask the consumer which payment method he or she would like to use.</a:t>
            </a:r>
            <a:endParaRPr lang="en-US" dirty="0"/>
          </a:p>
        </p:txBody>
      </p:sp>
      <p:sp>
        <p:nvSpPr>
          <p:cNvPr id="6" name="TextBox 5"/>
          <p:cNvSpPr txBox="1"/>
          <p:nvPr/>
        </p:nvSpPr>
        <p:spPr>
          <a:xfrm>
            <a:off x="1001592" y="3148373"/>
            <a:ext cx="4149453" cy="3139321"/>
          </a:xfrm>
          <a:prstGeom prst="rect">
            <a:avLst/>
          </a:prstGeom>
          <a:noFill/>
        </p:spPr>
        <p:txBody>
          <a:bodyPr wrap="square" rtlCol="0">
            <a:spAutoFit/>
          </a:bodyPr>
          <a:lstStyle/>
          <a:p>
            <a:r>
              <a:rPr lang="en-US" dirty="0" smtClean="0"/>
              <a:t>Quantity                                           price</a:t>
            </a:r>
          </a:p>
          <a:p>
            <a:r>
              <a:rPr lang="en-US" dirty="0" smtClean="0"/>
              <a:t>2             Kellogg’s frosted flakes  7.00</a:t>
            </a:r>
          </a:p>
          <a:p>
            <a:r>
              <a:rPr lang="en-US" dirty="0" smtClean="0"/>
              <a:t>3             Frozen Chicken                26.00</a:t>
            </a:r>
          </a:p>
          <a:p>
            <a:pPr marL="342900" indent="-342900">
              <a:buAutoNum type="arabicPlain" startAt="4"/>
            </a:pPr>
            <a:r>
              <a:rPr lang="en-US" dirty="0" smtClean="0"/>
              <a:t>         green onion                     4.00      </a:t>
            </a:r>
          </a:p>
          <a:p>
            <a:r>
              <a:rPr lang="en-US" dirty="0" smtClean="0"/>
              <a:t>2lbs        Bananas                            4.00</a:t>
            </a:r>
          </a:p>
          <a:p>
            <a:pPr marL="342900" indent="-342900">
              <a:buAutoNum type="arabicPlain" startAt="2"/>
            </a:pPr>
            <a:r>
              <a:rPr lang="en-US" dirty="0" smtClean="0"/>
              <a:t>        Dozen donuts                   12.00</a:t>
            </a:r>
          </a:p>
          <a:p>
            <a:r>
              <a:rPr lang="en-US" dirty="0" smtClean="0"/>
              <a:t>2             24 pk Bud light                 26.00</a:t>
            </a:r>
          </a:p>
          <a:p>
            <a:r>
              <a:rPr lang="en-US" dirty="0" smtClean="0"/>
              <a:t>                 </a:t>
            </a:r>
            <a:r>
              <a:rPr lang="en-US" b="1" dirty="0" smtClean="0"/>
              <a:t>Total + Tax                       84.53  </a:t>
            </a:r>
          </a:p>
          <a:p>
            <a:r>
              <a:rPr lang="en-US" b="1" dirty="0"/>
              <a:t> </a:t>
            </a:r>
            <a:r>
              <a:rPr lang="en-US" b="1" dirty="0" smtClean="0"/>
              <a:t>                Delivery Charge              6.99</a:t>
            </a:r>
          </a:p>
          <a:p>
            <a:r>
              <a:rPr lang="en-US" b="1" dirty="0"/>
              <a:t> </a:t>
            </a:r>
            <a:r>
              <a:rPr lang="en-US" b="1" dirty="0" smtClean="0"/>
              <a:t>               Gratuity                             11.85                   </a:t>
            </a:r>
          </a:p>
          <a:p>
            <a:r>
              <a:rPr lang="en-US" dirty="0"/>
              <a:t> </a:t>
            </a:r>
            <a:r>
              <a:rPr lang="en-US" dirty="0" smtClean="0"/>
              <a:t>             </a:t>
            </a:r>
            <a:r>
              <a:rPr lang="en-US" b="1" dirty="0" smtClean="0"/>
              <a:t>  GRAND TOTAL                 103.87 </a:t>
            </a:r>
          </a:p>
        </p:txBody>
      </p:sp>
      <p:sp>
        <p:nvSpPr>
          <p:cNvPr id="7" name="TextBox 6"/>
          <p:cNvSpPr txBox="1"/>
          <p:nvPr/>
        </p:nvSpPr>
        <p:spPr>
          <a:xfrm>
            <a:off x="5455100" y="4201451"/>
            <a:ext cx="2575522" cy="1477328"/>
          </a:xfrm>
          <a:prstGeom prst="rect">
            <a:avLst/>
          </a:prstGeom>
          <a:noFill/>
        </p:spPr>
        <p:txBody>
          <a:bodyPr wrap="square" rtlCol="0">
            <a:spAutoFit/>
          </a:bodyPr>
          <a:lstStyle/>
          <a:p>
            <a:r>
              <a:rPr lang="en-US" dirty="0" smtClean="0"/>
              <a:t>Is your order 100% accurate? Have you read and reviewed your order details? Yes</a:t>
            </a:r>
          </a:p>
          <a:p>
            <a:r>
              <a:rPr lang="en-US" dirty="0"/>
              <a:t> </a:t>
            </a:r>
            <a:r>
              <a:rPr lang="en-US" dirty="0" smtClean="0"/>
              <a:t>              No</a:t>
            </a:r>
            <a:endParaRPr lang="en-US" dirty="0"/>
          </a:p>
        </p:txBody>
      </p:sp>
      <p:sp>
        <p:nvSpPr>
          <p:cNvPr id="8" name="TextBox 7"/>
          <p:cNvSpPr txBox="1"/>
          <p:nvPr/>
        </p:nvSpPr>
        <p:spPr>
          <a:xfrm>
            <a:off x="5455100" y="3218755"/>
            <a:ext cx="3027134" cy="923330"/>
          </a:xfrm>
          <a:prstGeom prst="rect">
            <a:avLst/>
          </a:prstGeom>
          <a:noFill/>
        </p:spPr>
        <p:txBody>
          <a:bodyPr wrap="square" rtlCol="0">
            <a:spAutoFit/>
          </a:bodyPr>
          <a:lstStyle/>
          <a:p>
            <a:r>
              <a:rPr lang="en-US" dirty="0" smtClean="0"/>
              <a:t>John Doe</a:t>
            </a:r>
          </a:p>
          <a:p>
            <a:r>
              <a:rPr lang="en-US" dirty="0" smtClean="0"/>
              <a:t>2135 Crestwood avenue</a:t>
            </a:r>
          </a:p>
          <a:p>
            <a:r>
              <a:rPr lang="en-US" dirty="0" smtClean="0"/>
              <a:t>Solon Ohio 44139</a:t>
            </a:r>
            <a:endParaRPr lang="en-US" dirty="0"/>
          </a:p>
        </p:txBody>
      </p:sp>
      <p:sp>
        <p:nvSpPr>
          <p:cNvPr id="9" name="Rectangle 8"/>
          <p:cNvSpPr/>
          <p:nvPr/>
        </p:nvSpPr>
        <p:spPr>
          <a:xfrm>
            <a:off x="6742862" y="5161102"/>
            <a:ext cx="196742" cy="1604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6742862" y="5473954"/>
            <a:ext cx="196742" cy="1604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TextBox 10"/>
          <p:cNvSpPr txBox="1"/>
          <p:nvPr/>
        </p:nvSpPr>
        <p:spPr>
          <a:xfrm>
            <a:off x="5151045" y="5885313"/>
            <a:ext cx="3934355" cy="646331"/>
          </a:xfrm>
          <a:prstGeom prst="rect">
            <a:avLst/>
          </a:prstGeom>
          <a:noFill/>
        </p:spPr>
        <p:txBody>
          <a:bodyPr wrap="square" rtlCol="0">
            <a:spAutoFit/>
          </a:bodyPr>
          <a:lstStyle/>
          <a:p>
            <a:r>
              <a:rPr lang="en-US" dirty="0" smtClean="0"/>
              <a:t>Which form of payment will you Using? </a:t>
            </a:r>
          </a:p>
          <a:p>
            <a:r>
              <a:rPr lang="en-US" dirty="0" smtClean="0"/>
              <a:t>Cash                                      Credit</a:t>
            </a:r>
            <a:endParaRPr lang="en-US" dirty="0"/>
          </a:p>
        </p:txBody>
      </p:sp>
      <p:sp>
        <p:nvSpPr>
          <p:cNvPr id="12" name="Rectangle 11"/>
          <p:cNvSpPr/>
          <p:nvPr/>
        </p:nvSpPr>
        <p:spPr>
          <a:xfrm>
            <a:off x="5893669" y="6287694"/>
            <a:ext cx="196742" cy="1604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8383863" y="6287694"/>
            <a:ext cx="196742" cy="1604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1001592" y="6361049"/>
            <a:ext cx="2939665" cy="369332"/>
          </a:xfrm>
          <a:prstGeom prst="rect">
            <a:avLst/>
          </a:prstGeom>
          <a:noFill/>
        </p:spPr>
        <p:txBody>
          <a:bodyPr wrap="none" rtlCol="0">
            <a:spAutoFit/>
          </a:bodyPr>
          <a:lstStyle/>
          <a:p>
            <a:r>
              <a:rPr lang="en-US" i="1" dirty="0" smtClean="0"/>
              <a:t>Estimated delivery time: 5pm</a:t>
            </a:r>
            <a:endParaRPr lang="en-US" i="1" dirty="0"/>
          </a:p>
        </p:txBody>
      </p:sp>
    </p:spTree>
    <p:extLst>
      <p:ext uri="{BB962C8B-B14F-4D97-AF65-F5344CB8AC3E}">
        <p14:creationId xmlns:p14="http://schemas.microsoft.com/office/powerpoint/2010/main" val="1837429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pays for groceries</a:t>
            </a:r>
            <a:endParaRPr lang="en-US" dirty="0"/>
          </a:p>
        </p:txBody>
      </p:sp>
      <p:sp>
        <p:nvSpPr>
          <p:cNvPr id="3" name="Content Placeholder 2"/>
          <p:cNvSpPr>
            <a:spLocks noGrp="1"/>
          </p:cNvSpPr>
          <p:nvPr>
            <p:ph idx="1"/>
          </p:nvPr>
        </p:nvSpPr>
        <p:spPr>
          <a:xfrm>
            <a:off x="457200" y="1600200"/>
            <a:ext cx="8229600" cy="2907700"/>
          </a:xfrm>
        </p:spPr>
        <p:txBody>
          <a:bodyPr>
            <a:normAutofit/>
          </a:bodyPr>
          <a:lstStyle/>
          <a:p>
            <a:r>
              <a:rPr lang="en-US" sz="2400" dirty="0" smtClean="0"/>
              <a:t>If consumer chooses credit: they will navigate to a secured page where they can checkout via PayPal, MasterCard, visa, American express, discover etc.</a:t>
            </a:r>
          </a:p>
          <a:p>
            <a:r>
              <a:rPr lang="en-US" sz="2400" dirty="0" smtClean="0"/>
              <a:t>If consumer chooses cash: consumer pays delivery driver on arrival of groceries.</a:t>
            </a:r>
          </a:p>
          <a:p>
            <a:r>
              <a:rPr lang="en-US" sz="2400" dirty="0" smtClean="0"/>
              <a:t>A confirmation # is posted and emailed to that consumer immediately upon checkout. </a:t>
            </a:r>
          </a:p>
        </p:txBody>
      </p:sp>
      <p:sp>
        <p:nvSpPr>
          <p:cNvPr id="4" name="TextBox 3"/>
          <p:cNvSpPr txBox="1"/>
          <p:nvPr/>
        </p:nvSpPr>
        <p:spPr>
          <a:xfrm>
            <a:off x="1341418" y="4973000"/>
            <a:ext cx="5420675" cy="584776"/>
          </a:xfrm>
          <a:prstGeom prst="rect">
            <a:avLst/>
          </a:prstGeom>
          <a:noFill/>
        </p:spPr>
        <p:txBody>
          <a:bodyPr wrap="none" rtlCol="0">
            <a:spAutoFit/>
          </a:bodyPr>
          <a:lstStyle/>
          <a:p>
            <a:r>
              <a:rPr lang="en-US" sz="3200" dirty="0" smtClean="0"/>
              <a:t>DATA is now sent to Dispatcher </a:t>
            </a:r>
            <a:endParaRPr lang="en-US" sz="3200" dirty="0"/>
          </a:p>
        </p:txBody>
      </p:sp>
    </p:spTree>
    <p:extLst>
      <p:ext uri="{BB962C8B-B14F-4D97-AF65-F5344CB8AC3E}">
        <p14:creationId xmlns:p14="http://schemas.microsoft.com/office/powerpoint/2010/main" val="27496729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5501</TotalTime>
  <Words>2144</Words>
  <Application>Microsoft Macintosh PowerPoint</Application>
  <PresentationFormat>On-screen Show (4:3)</PresentationFormat>
  <Paragraphs>199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GroceryFly</vt:lpstr>
      <vt:lpstr>PowerPoint Presentation</vt:lpstr>
      <vt:lpstr>Introduction to front end</vt:lpstr>
      <vt:lpstr>Consumer Interface one(Website)</vt:lpstr>
      <vt:lpstr>User sees following categories to shop</vt:lpstr>
      <vt:lpstr>User then browses and adds items to a cart</vt:lpstr>
      <vt:lpstr>Consumers see their checkout list in real time and at all times. Shopping lists and checkout page will available on every page and will be found in the upper right hand corner of webpage.</vt:lpstr>
      <vt:lpstr>Consumer now presses checkout</vt:lpstr>
      <vt:lpstr>Consumer pays for groceries</vt:lpstr>
      <vt:lpstr>Consumer interface two(native app)</vt:lpstr>
      <vt:lpstr>PowerPoint Presentation</vt:lpstr>
      <vt:lpstr>PowerPoint Presentation</vt:lpstr>
      <vt:lpstr>What can the native app do that the mobile website cannot?</vt:lpstr>
      <vt:lpstr>PowerPoint Presentation</vt:lpstr>
      <vt:lpstr>So let’s say a supplier provides a Brochure of goods they offer</vt:lpstr>
      <vt:lpstr>User scans item with phone or tablet</vt:lpstr>
      <vt:lpstr>And we return to point “A”</vt:lpstr>
      <vt:lpstr>PowerPoint Presentation</vt:lpstr>
      <vt:lpstr>Dispatcher distributes data to supplier</vt:lpstr>
      <vt:lpstr>Supplier</vt:lpstr>
      <vt:lpstr>Supplier application</vt:lpstr>
      <vt:lpstr>Supplier (continued)</vt:lpstr>
      <vt:lpstr>PowerPoint Presentation</vt:lpstr>
      <vt:lpstr>PowerPoint Presentation</vt:lpstr>
      <vt:lpstr>Dispatcher now notifies driver</vt:lpstr>
      <vt:lpstr>Driver arrives to supplier and packs groceries in vehicle</vt:lpstr>
      <vt:lpstr>Driver drops groceries off to consumer</vt:lpstr>
      <vt:lpstr>PowerPoint Presentation</vt:lpstr>
    </vt:vector>
  </TitlesOfParts>
  <Company>appcropshop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GroceryFly</dc:title>
  <dc:creator>Jeremy Chen</dc:creator>
  <cp:lastModifiedBy>Jeremy Chen</cp:lastModifiedBy>
  <cp:revision>50</cp:revision>
  <dcterms:created xsi:type="dcterms:W3CDTF">2013-02-25T05:26:20Z</dcterms:created>
  <dcterms:modified xsi:type="dcterms:W3CDTF">2013-03-06T08:24:29Z</dcterms:modified>
</cp:coreProperties>
</file>