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3"/>
  </p:notesMasterIdLst>
  <p:sldIdLst>
    <p:sldId id="257" r:id="rId2"/>
    <p:sldId id="291" r:id="rId3"/>
    <p:sldId id="256" r:id="rId4"/>
    <p:sldId id="292" r:id="rId5"/>
    <p:sldId id="302" r:id="rId6"/>
    <p:sldId id="297" r:id="rId7"/>
    <p:sldId id="301" r:id="rId8"/>
    <p:sldId id="300" r:id="rId9"/>
    <p:sldId id="299" r:id="rId10"/>
    <p:sldId id="298" r:id="rId11"/>
    <p:sldId id="303" r:id="rId12"/>
    <p:sldId id="305" r:id="rId13"/>
    <p:sldId id="307" r:id="rId14"/>
    <p:sldId id="309" r:id="rId15"/>
    <p:sldId id="308" r:id="rId16"/>
    <p:sldId id="304" r:id="rId17"/>
    <p:sldId id="306" r:id="rId18"/>
    <p:sldId id="293" r:id="rId19"/>
    <p:sldId id="294" r:id="rId20"/>
    <p:sldId id="310"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E44B0-04F4-4B6E-88E3-DCBC19242934}" type="datetimeFigureOut">
              <a:rPr lang="en-IN" smtClean="0"/>
              <a:t>16-05-2024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D041-5925-450B-88B4-DABE3AEA509D}" type="slidenum">
              <a:rPr lang="en-IN" smtClean="0"/>
              <a:t>‹#›</a:t>
            </a:fld>
            <a:endParaRPr lang="en-IN"/>
          </a:p>
        </p:txBody>
      </p:sp>
    </p:spTree>
    <p:extLst>
      <p:ext uri="{BB962C8B-B14F-4D97-AF65-F5344CB8AC3E}">
        <p14:creationId xmlns:p14="http://schemas.microsoft.com/office/powerpoint/2010/main" val="4077809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53D041-5925-450B-88B4-DABE3AEA509D}" type="slidenum">
              <a:rPr lang="en-IN" smtClean="0"/>
              <a:t>8</a:t>
            </a:fld>
            <a:endParaRPr lang="en-IN"/>
          </a:p>
        </p:txBody>
      </p:sp>
    </p:spTree>
    <p:extLst>
      <p:ext uri="{BB962C8B-B14F-4D97-AF65-F5344CB8AC3E}">
        <p14:creationId xmlns:p14="http://schemas.microsoft.com/office/powerpoint/2010/main" val="318012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1882CBC-DDE7-485C-9F0B-251427CE036E}" type="datetimeFigureOut">
              <a:rPr lang="en-IN" smtClean="0"/>
              <a:t>16-05-2024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7C28C0A-B5D0-42D7-8BF5-D8730D8B5169}"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65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82CBC-DDE7-485C-9F0B-251427CE036E}"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28C0A-B5D0-42D7-8BF5-D8730D8B5169}" type="slidenum">
              <a:rPr lang="en-IN" smtClean="0"/>
              <a:t>‹#›</a:t>
            </a:fld>
            <a:endParaRPr lang="en-IN"/>
          </a:p>
        </p:txBody>
      </p:sp>
    </p:spTree>
    <p:extLst>
      <p:ext uri="{BB962C8B-B14F-4D97-AF65-F5344CB8AC3E}">
        <p14:creationId xmlns:p14="http://schemas.microsoft.com/office/powerpoint/2010/main" val="374870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82CBC-DDE7-485C-9F0B-251427CE036E}"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28C0A-B5D0-42D7-8BF5-D8730D8B5169}" type="slidenum">
              <a:rPr lang="en-IN" smtClean="0"/>
              <a:t>‹#›</a:t>
            </a:fld>
            <a:endParaRPr lang="en-IN"/>
          </a:p>
        </p:txBody>
      </p:sp>
    </p:spTree>
    <p:extLst>
      <p:ext uri="{BB962C8B-B14F-4D97-AF65-F5344CB8AC3E}">
        <p14:creationId xmlns:p14="http://schemas.microsoft.com/office/powerpoint/2010/main" val="322387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82CBC-DDE7-485C-9F0B-251427CE036E}"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28C0A-B5D0-42D7-8BF5-D8730D8B5169}" type="slidenum">
              <a:rPr lang="en-IN" smtClean="0"/>
              <a:t>‹#›</a:t>
            </a:fld>
            <a:endParaRPr lang="en-IN"/>
          </a:p>
        </p:txBody>
      </p:sp>
    </p:spTree>
    <p:extLst>
      <p:ext uri="{BB962C8B-B14F-4D97-AF65-F5344CB8AC3E}">
        <p14:creationId xmlns:p14="http://schemas.microsoft.com/office/powerpoint/2010/main" val="125574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82CBC-DDE7-485C-9F0B-251427CE036E}"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28C0A-B5D0-42D7-8BF5-D8730D8B5169}"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3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882CBC-DDE7-485C-9F0B-251427CE036E}"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C28C0A-B5D0-42D7-8BF5-D8730D8B5169}" type="slidenum">
              <a:rPr lang="en-IN" smtClean="0"/>
              <a:t>‹#›</a:t>
            </a:fld>
            <a:endParaRPr lang="en-IN"/>
          </a:p>
        </p:txBody>
      </p:sp>
    </p:spTree>
    <p:extLst>
      <p:ext uri="{BB962C8B-B14F-4D97-AF65-F5344CB8AC3E}">
        <p14:creationId xmlns:p14="http://schemas.microsoft.com/office/powerpoint/2010/main" val="223832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882CBC-DDE7-485C-9F0B-251427CE036E}"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C28C0A-B5D0-42D7-8BF5-D8730D8B5169}" type="slidenum">
              <a:rPr lang="en-IN" smtClean="0"/>
              <a:t>‹#›</a:t>
            </a:fld>
            <a:endParaRPr lang="en-IN"/>
          </a:p>
        </p:txBody>
      </p:sp>
    </p:spTree>
    <p:extLst>
      <p:ext uri="{BB962C8B-B14F-4D97-AF65-F5344CB8AC3E}">
        <p14:creationId xmlns:p14="http://schemas.microsoft.com/office/powerpoint/2010/main" val="388903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882CBC-DDE7-485C-9F0B-251427CE036E}"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C28C0A-B5D0-42D7-8BF5-D8730D8B5169}" type="slidenum">
              <a:rPr lang="en-IN" smtClean="0"/>
              <a:t>‹#›</a:t>
            </a:fld>
            <a:endParaRPr lang="en-IN"/>
          </a:p>
        </p:txBody>
      </p:sp>
    </p:spTree>
    <p:extLst>
      <p:ext uri="{BB962C8B-B14F-4D97-AF65-F5344CB8AC3E}">
        <p14:creationId xmlns:p14="http://schemas.microsoft.com/office/powerpoint/2010/main" val="196742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82CBC-DDE7-485C-9F0B-251427CE036E}" type="datetimeFigureOut">
              <a:rPr lang="en-IN" smtClean="0"/>
              <a:t>16-05-2024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C28C0A-B5D0-42D7-8BF5-D8730D8B5169}" type="slidenum">
              <a:rPr lang="en-IN" smtClean="0"/>
              <a:t>‹#›</a:t>
            </a:fld>
            <a:endParaRPr lang="en-IN"/>
          </a:p>
        </p:txBody>
      </p:sp>
    </p:spTree>
    <p:extLst>
      <p:ext uri="{BB962C8B-B14F-4D97-AF65-F5344CB8AC3E}">
        <p14:creationId xmlns:p14="http://schemas.microsoft.com/office/powerpoint/2010/main" val="379366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882CBC-DDE7-485C-9F0B-251427CE036E}"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C28C0A-B5D0-42D7-8BF5-D8730D8B5169}" type="slidenum">
              <a:rPr lang="en-IN" smtClean="0"/>
              <a:t>‹#›</a:t>
            </a:fld>
            <a:endParaRPr lang="en-IN"/>
          </a:p>
        </p:txBody>
      </p:sp>
    </p:spTree>
    <p:extLst>
      <p:ext uri="{BB962C8B-B14F-4D97-AF65-F5344CB8AC3E}">
        <p14:creationId xmlns:p14="http://schemas.microsoft.com/office/powerpoint/2010/main" val="98973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882CBC-DDE7-485C-9F0B-251427CE036E}"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C28C0A-B5D0-42D7-8BF5-D8730D8B5169}" type="slidenum">
              <a:rPr lang="en-IN" smtClean="0"/>
              <a:t>‹#›</a:t>
            </a:fld>
            <a:endParaRPr lang="en-IN"/>
          </a:p>
        </p:txBody>
      </p:sp>
    </p:spTree>
    <p:extLst>
      <p:ext uri="{BB962C8B-B14F-4D97-AF65-F5344CB8AC3E}">
        <p14:creationId xmlns:p14="http://schemas.microsoft.com/office/powerpoint/2010/main" val="87528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1882CBC-DDE7-485C-9F0B-251427CE036E}" type="datetimeFigureOut">
              <a:rPr lang="en-IN" smtClean="0"/>
              <a:t>16-05-2024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7C28C0A-B5D0-42D7-8BF5-D8730D8B5169}" type="slidenum">
              <a:rPr lang="en-IN" smtClean="0"/>
              <a:t>‹#›</a:t>
            </a:fld>
            <a:endParaRPr lang="en-IN"/>
          </a:p>
        </p:txBody>
      </p:sp>
    </p:spTree>
    <p:extLst>
      <p:ext uri="{BB962C8B-B14F-4D97-AF65-F5344CB8AC3E}">
        <p14:creationId xmlns:p14="http://schemas.microsoft.com/office/powerpoint/2010/main" val="409065745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58FD-821E-F0C2-043B-254C7D86169C}"/>
              </a:ext>
            </a:extLst>
          </p:cNvPr>
          <p:cNvSpPr>
            <a:spLocks noGrp="1"/>
          </p:cNvSpPr>
          <p:nvPr>
            <p:ph type="ctrTitle"/>
          </p:nvPr>
        </p:nvSpPr>
        <p:spPr>
          <a:xfrm>
            <a:off x="163286" y="4310743"/>
            <a:ext cx="11930743" cy="1513114"/>
          </a:xfrm>
        </p:spPr>
        <p:txBody>
          <a:bodyPr>
            <a:normAutofit/>
          </a:bodyPr>
          <a:lstStyle/>
          <a:p>
            <a:r>
              <a:rPr lang="en-IN" sz="5400" dirty="0">
                <a:solidFill>
                  <a:srgbClr val="002060"/>
                </a:solidFill>
              </a:rPr>
              <a:t>Cardiovascular Health Assessment and Risk Prediction</a:t>
            </a:r>
          </a:p>
        </p:txBody>
      </p:sp>
      <p:sp>
        <p:nvSpPr>
          <p:cNvPr id="3" name="Subtitle 2">
            <a:extLst>
              <a:ext uri="{FF2B5EF4-FFF2-40B4-BE49-F238E27FC236}">
                <a16:creationId xmlns:a16="http://schemas.microsoft.com/office/drawing/2014/main" id="{CC17B1E6-E3A3-2DEB-9821-0A9A2092B871}"/>
              </a:ext>
            </a:extLst>
          </p:cNvPr>
          <p:cNvSpPr>
            <a:spLocks noGrp="1"/>
          </p:cNvSpPr>
          <p:nvPr>
            <p:ph type="subTitle" idx="1"/>
          </p:nvPr>
        </p:nvSpPr>
        <p:spPr>
          <a:xfrm>
            <a:off x="1" y="5823857"/>
            <a:ext cx="12094028" cy="925285"/>
          </a:xfrm>
        </p:spPr>
        <p:txBody>
          <a:bodyPr>
            <a:normAutofit lnSpcReduction="10000"/>
          </a:bodyPr>
          <a:lstStyle/>
          <a:p>
            <a:r>
              <a:rPr lang="en-IN" sz="3200" dirty="0">
                <a:solidFill>
                  <a:srgbClr val="FFFF00"/>
                </a:solidFill>
              </a:rPr>
              <a:t>Goal : To predict weather patient has 10 year risk of Coronary Heart Disease(CHD</a:t>
            </a:r>
            <a:r>
              <a:rPr lang="en-IN" dirty="0">
                <a:solidFill>
                  <a:srgbClr val="FFFF00"/>
                </a:solidFill>
              </a:rPr>
              <a:t>)</a:t>
            </a:r>
          </a:p>
        </p:txBody>
      </p:sp>
      <p:pic>
        <p:nvPicPr>
          <p:cNvPr id="5" name="Picture 4">
            <a:extLst>
              <a:ext uri="{FF2B5EF4-FFF2-40B4-BE49-F238E27FC236}">
                <a16:creationId xmlns:a16="http://schemas.microsoft.com/office/drawing/2014/main" id="{CD969782-8400-9F7A-8551-78313DEB3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4136571"/>
          </a:xfrm>
          <a:prstGeom prst="rect">
            <a:avLst/>
          </a:prstGeom>
        </p:spPr>
      </p:pic>
    </p:spTree>
    <p:extLst>
      <p:ext uri="{BB962C8B-B14F-4D97-AF65-F5344CB8AC3E}">
        <p14:creationId xmlns:p14="http://schemas.microsoft.com/office/powerpoint/2010/main" val="2085358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9491-FB0F-ECB5-09B3-936259F212D2}"/>
              </a:ext>
            </a:extLst>
          </p:cNvPr>
          <p:cNvSpPr>
            <a:spLocks noGrp="1"/>
          </p:cNvSpPr>
          <p:nvPr>
            <p:ph type="title"/>
          </p:nvPr>
        </p:nvSpPr>
        <p:spPr>
          <a:xfrm>
            <a:off x="1" y="-87085"/>
            <a:ext cx="11018520" cy="1012372"/>
          </a:xfrm>
        </p:spPr>
        <p:txBody>
          <a:bodyPr>
            <a:normAutofit/>
          </a:bodyPr>
          <a:lstStyle/>
          <a:p>
            <a:r>
              <a:rPr lang="en-IN" sz="4000" dirty="0">
                <a:solidFill>
                  <a:srgbClr val="FFC000"/>
                </a:solidFill>
                <a:highlight>
                  <a:srgbClr val="000000"/>
                </a:highlight>
              </a:rPr>
              <a:t>Effect of smoking related to risk of  CHD</a:t>
            </a:r>
          </a:p>
        </p:txBody>
      </p:sp>
      <p:pic>
        <p:nvPicPr>
          <p:cNvPr id="5" name="Content Placeholder 4">
            <a:extLst>
              <a:ext uri="{FF2B5EF4-FFF2-40B4-BE49-F238E27FC236}">
                <a16:creationId xmlns:a16="http://schemas.microsoft.com/office/drawing/2014/main" id="{861D4FD4-208E-98E1-67FB-21C7861C2B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6" y="709291"/>
            <a:ext cx="11830541" cy="2656114"/>
          </a:xfrm>
        </p:spPr>
      </p:pic>
      <p:pic>
        <p:nvPicPr>
          <p:cNvPr id="7" name="Picture 6">
            <a:extLst>
              <a:ext uri="{FF2B5EF4-FFF2-40B4-BE49-F238E27FC236}">
                <a16:creationId xmlns:a16="http://schemas.microsoft.com/office/drawing/2014/main" id="{DD1FA15E-CF59-1C21-2C3B-A35620B93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2504" y="3581400"/>
            <a:ext cx="4936379" cy="3276600"/>
          </a:xfrm>
          <a:prstGeom prst="rect">
            <a:avLst/>
          </a:prstGeom>
        </p:spPr>
      </p:pic>
      <p:pic>
        <p:nvPicPr>
          <p:cNvPr id="9" name="Picture 8">
            <a:extLst>
              <a:ext uri="{FF2B5EF4-FFF2-40B4-BE49-F238E27FC236}">
                <a16:creationId xmlns:a16="http://schemas.microsoft.com/office/drawing/2014/main" id="{337D6696-AFEE-9D19-9A05-4CA78ED4C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86" y="3429000"/>
            <a:ext cx="7315576" cy="3429000"/>
          </a:xfrm>
          <a:prstGeom prst="rect">
            <a:avLst/>
          </a:prstGeom>
        </p:spPr>
      </p:pic>
    </p:spTree>
    <p:extLst>
      <p:ext uri="{BB962C8B-B14F-4D97-AF65-F5344CB8AC3E}">
        <p14:creationId xmlns:p14="http://schemas.microsoft.com/office/powerpoint/2010/main" val="303215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944E-EF07-B0BD-4EBA-CD7CAA707EB0}"/>
              </a:ext>
            </a:extLst>
          </p:cNvPr>
          <p:cNvSpPr>
            <a:spLocks noGrp="1"/>
          </p:cNvSpPr>
          <p:nvPr>
            <p:ph type="title"/>
          </p:nvPr>
        </p:nvSpPr>
        <p:spPr>
          <a:xfrm>
            <a:off x="0" y="0"/>
            <a:ext cx="11018520" cy="1045029"/>
          </a:xfrm>
        </p:spPr>
        <p:txBody>
          <a:bodyPr/>
          <a:lstStyle/>
          <a:p>
            <a:r>
              <a:rPr lang="en-IN" dirty="0">
                <a:solidFill>
                  <a:srgbClr val="FFC000"/>
                </a:solidFill>
                <a:highlight>
                  <a:srgbClr val="000000"/>
                </a:highlight>
              </a:rPr>
              <a:t>Systolic and diastolic bp effect on risk of CHD</a:t>
            </a:r>
          </a:p>
        </p:txBody>
      </p:sp>
      <p:pic>
        <p:nvPicPr>
          <p:cNvPr id="5" name="Content Placeholder 4">
            <a:extLst>
              <a:ext uri="{FF2B5EF4-FFF2-40B4-BE49-F238E27FC236}">
                <a16:creationId xmlns:a16="http://schemas.microsoft.com/office/drawing/2014/main" id="{1E2C9504-AC68-2458-7460-C2EFB986D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24942"/>
            <a:ext cx="6662057" cy="3233057"/>
          </a:xfrm>
        </p:spPr>
      </p:pic>
      <p:pic>
        <p:nvPicPr>
          <p:cNvPr id="7" name="Picture 6">
            <a:extLst>
              <a:ext uri="{FF2B5EF4-FFF2-40B4-BE49-F238E27FC236}">
                <a16:creationId xmlns:a16="http://schemas.microsoft.com/office/drawing/2014/main" id="{9D3B5631-2254-CBBD-077A-F0D70BE81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0092"/>
            <a:ext cx="6662057" cy="2663336"/>
          </a:xfrm>
          <a:prstGeom prst="rect">
            <a:avLst/>
          </a:prstGeom>
        </p:spPr>
      </p:pic>
      <p:pic>
        <p:nvPicPr>
          <p:cNvPr id="9" name="Picture 8">
            <a:extLst>
              <a:ext uri="{FF2B5EF4-FFF2-40B4-BE49-F238E27FC236}">
                <a16:creationId xmlns:a16="http://schemas.microsoft.com/office/drawing/2014/main" id="{94E7FB25-502F-FC30-BE42-974B780D6C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2057" y="968829"/>
            <a:ext cx="5529943" cy="5889171"/>
          </a:xfrm>
          <a:prstGeom prst="rect">
            <a:avLst/>
          </a:prstGeom>
        </p:spPr>
      </p:pic>
    </p:spTree>
    <p:extLst>
      <p:ext uri="{BB962C8B-B14F-4D97-AF65-F5344CB8AC3E}">
        <p14:creationId xmlns:p14="http://schemas.microsoft.com/office/powerpoint/2010/main" val="410409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56EC-A9C0-82D0-AD6B-8F9750629312}"/>
              </a:ext>
            </a:extLst>
          </p:cNvPr>
          <p:cNvSpPr>
            <a:spLocks noGrp="1"/>
          </p:cNvSpPr>
          <p:nvPr>
            <p:ph type="title"/>
          </p:nvPr>
        </p:nvSpPr>
        <p:spPr>
          <a:xfrm>
            <a:off x="250371" y="76200"/>
            <a:ext cx="10768149" cy="1055914"/>
          </a:xfrm>
        </p:spPr>
        <p:txBody>
          <a:bodyPr/>
          <a:lstStyle/>
          <a:p>
            <a:r>
              <a:rPr lang="en-IN" dirty="0">
                <a:solidFill>
                  <a:srgbClr val="FFC000"/>
                </a:solidFill>
                <a:highlight>
                  <a:srgbClr val="000000"/>
                </a:highlight>
              </a:rPr>
              <a:t>Effect of Hypertension on risk of getting CHD</a:t>
            </a:r>
          </a:p>
        </p:txBody>
      </p:sp>
      <p:pic>
        <p:nvPicPr>
          <p:cNvPr id="10" name="Content Placeholder 9">
            <a:extLst>
              <a:ext uri="{FF2B5EF4-FFF2-40B4-BE49-F238E27FC236}">
                <a16:creationId xmlns:a16="http://schemas.microsoft.com/office/drawing/2014/main" id="{FC598A76-4F64-7C4B-595A-1CE8A3AD84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12230" y="1012371"/>
            <a:ext cx="6629400" cy="5627915"/>
          </a:xfrm>
        </p:spPr>
      </p:pic>
      <p:sp>
        <p:nvSpPr>
          <p:cNvPr id="8" name="Content Placeholder 7">
            <a:extLst>
              <a:ext uri="{FF2B5EF4-FFF2-40B4-BE49-F238E27FC236}">
                <a16:creationId xmlns:a16="http://schemas.microsoft.com/office/drawing/2014/main" id="{DBA0858B-8B93-858E-B8EB-9C60F824E6AE}"/>
              </a:ext>
            </a:extLst>
          </p:cNvPr>
          <p:cNvSpPr>
            <a:spLocks noGrp="1"/>
          </p:cNvSpPr>
          <p:nvPr>
            <p:ph sz="half" idx="1"/>
          </p:nvPr>
        </p:nvSpPr>
        <p:spPr>
          <a:xfrm>
            <a:off x="246878" y="1132114"/>
            <a:ext cx="4754563" cy="5431972"/>
          </a:xfrm>
        </p:spPr>
        <p:txBody>
          <a:bodyPr>
            <a:normAutofit fontScale="92500" lnSpcReduction="10000"/>
          </a:bodyPr>
          <a:lstStyle/>
          <a:p>
            <a:r>
              <a:rPr lang="en-IN" dirty="0">
                <a:solidFill>
                  <a:srgbClr val="002060"/>
                </a:solidFill>
              </a:rPr>
              <a:t>Hypertension is combination of </a:t>
            </a:r>
            <a:r>
              <a:rPr lang="en-IN" dirty="0" err="1">
                <a:solidFill>
                  <a:srgbClr val="002060"/>
                </a:solidFill>
              </a:rPr>
              <a:t>SysBP</a:t>
            </a:r>
            <a:r>
              <a:rPr lang="en-IN" dirty="0">
                <a:solidFill>
                  <a:srgbClr val="002060"/>
                </a:solidFill>
              </a:rPr>
              <a:t> and </a:t>
            </a:r>
            <a:r>
              <a:rPr lang="en-IN" dirty="0" err="1">
                <a:solidFill>
                  <a:srgbClr val="002060"/>
                </a:solidFill>
              </a:rPr>
              <a:t>DiaBP</a:t>
            </a:r>
            <a:r>
              <a:rPr lang="en-IN" dirty="0">
                <a:solidFill>
                  <a:srgbClr val="002060"/>
                </a:solidFill>
              </a:rPr>
              <a:t> when,</a:t>
            </a:r>
          </a:p>
          <a:p>
            <a:pPr marL="45720" indent="0">
              <a:buNone/>
            </a:pPr>
            <a:r>
              <a:rPr lang="en-IN" dirty="0">
                <a:solidFill>
                  <a:srgbClr val="002060"/>
                </a:solidFill>
              </a:rPr>
              <a:t> (</a:t>
            </a:r>
            <a:r>
              <a:rPr lang="en-IN" dirty="0" err="1">
                <a:solidFill>
                  <a:srgbClr val="002060"/>
                </a:solidFill>
              </a:rPr>
              <a:t>SysBP</a:t>
            </a:r>
            <a:r>
              <a:rPr lang="en-IN" dirty="0">
                <a:solidFill>
                  <a:srgbClr val="002060"/>
                </a:solidFill>
              </a:rPr>
              <a:t> &lt; 90) or (</a:t>
            </a:r>
            <a:r>
              <a:rPr lang="en-IN" dirty="0" err="1">
                <a:solidFill>
                  <a:srgbClr val="002060"/>
                </a:solidFill>
              </a:rPr>
              <a:t>DiaBP</a:t>
            </a:r>
            <a:r>
              <a:rPr lang="en-IN" dirty="0">
                <a:solidFill>
                  <a:srgbClr val="002060"/>
                </a:solidFill>
              </a:rPr>
              <a:t> &lt; 60)  = '0(Hypotension)’,</a:t>
            </a:r>
          </a:p>
          <a:p>
            <a:pPr marL="45720" indent="0">
              <a:buNone/>
            </a:pPr>
            <a:r>
              <a:rPr lang="en-IN" dirty="0">
                <a:solidFill>
                  <a:srgbClr val="002060"/>
                </a:solidFill>
              </a:rPr>
              <a:t> (</a:t>
            </a:r>
            <a:r>
              <a:rPr lang="en-IN" dirty="0" err="1">
                <a:solidFill>
                  <a:srgbClr val="002060"/>
                </a:solidFill>
              </a:rPr>
              <a:t>SysBP</a:t>
            </a:r>
            <a:r>
              <a:rPr lang="en-IN" dirty="0">
                <a:solidFill>
                  <a:srgbClr val="002060"/>
                </a:solidFill>
              </a:rPr>
              <a:t> &lt; 120) and (</a:t>
            </a:r>
            <a:r>
              <a:rPr lang="en-IN" dirty="0" err="1">
                <a:solidFill>
                  <a:srgbClr val="002060"/>
                </a:solidFill>
              </a:rPr>
              <a:t>DiaBP</a:t>
            </a:r>
            <a:r>
              <a:rPr lang="en-IN" dirty="0">
                <a:solidFill>
                  <a:srgbClr val="002060"/>
                </a:solidFill>
              </a:rPr>
              <a:t> &lt; 80) = '1(Optimal)’,</a:t>
            </a:r>
          </a:p>
          <a:p>
            <a:pPr marL="45720" indent="0">
              <a:buNone/>
            </a:pPr>
            <a:r>
              <a:rPr lang="en-IN" dirty="0">
                <a:solidFill>
                  <a:srgbClr val="002060"/>
                </a:solidFill>
              </a:rPr>
              <a:t>(</a:t>
            </a:r>
            <a:r>
              <a:rPr lang="en-IN" dirty="0" err="1">
                <a:solidFill>
                  <a:srgbClr val="002060"/>
                </a:solidFill>
              </a:rPr>
              <a:t>SysBP</a:t>
            </a:r>
            <a:r>
              <a:rPr lang="en-IN" dirty="0">
                <a:solidFill>
                  <a:srgbClr val="002060"/>
                </a:solidFill>
              </a:rPr>
              <a:t> &lt; 129) or (</a:t>
            </a:r>
            <a:r>
              <a:rPr lang="en-IN" dirty="0" err="1">
                <a:solidFill>
                  <a:srgbClr val="002060"/>
                </a:solidFill>
              </a:rPr>
              <a:t>DiaBP</a:t>
            </a:r>
            <a:r>
              <a:rPr lang="en-IN" dirty="0">
                <a:solidFill>
                  <a:srgbClr val="002060"/>
                </a:solidFill>
              </a:rPr>
              <a:t> &lt; 84) = '2(Normal)’,</a:t>
            </a:r>
          </a:p>
          <a:p>
            <a:pPr marL="45720" indent="0">
              <a:buNone/>
            </a:pPr>
            <a:r>
              <a:rPr lang="en-IN" dirty="0">
                <a:solidFill>
                  <a:srgbClr val="002060"/>
                </a:solidFill>
              </a:rPr>
              <a:t>(</a:t>
            </a:r>
            <a:r>
              <a:rPr lang="en-IN" dirty="0" err="1">
                <a:solidFill>
                  <a:srgbClr val="002060"/>
                </a:solidFill>
              </a:rPr>
              <a:t>SysBP</a:t>
            </a:r>
            <a:r>
              <a:rPr lang="en-IN" dirty="0">
                <a:solidFill>
                  <a:srgbClr val="002060"/>
                </a:solidFill>
              </a:rPr>
              <a:t> &lt; 140) or (</a:t>
            </a:r>
            <a:r>
              <a:rPr lang="en-IN" dirty="0" err="1">
                <a:solidFill>
                  <a:srgbClr val="002060"/>
                </a:solidFill>
              </a:rPr>
              <a:t>DiaBP</a:t>
            </a:r>
            <a:r>
              <a:rPr lang="en-IN" dirty="0">
                <a:solidFill>
                  <a:srgbClr val="002060"/>
                </a:solidFill>
              </a:rPr>
              <a:t> &lt; 89)=3 (</a:t>
            </a:r>
            <a:r>
              <a:rPr lang="en-IN" dirty="0" err="1">
                <a:solidFill>
                  <a:srgbClr val="002060"/>
                </a:solidFill>
              </a:rPr>
              <a:t>PreHypertensive</a:t>
            </a:r>
            <a:r>
              <a:rPr lang="en-IN" dirty="0">
                <a:solidFill>
                  <a:srgbClr val="002060"/>
                </a:solidFill>
              </a:rPr>
              <a:t>),</a:t>
            </a:r>
          </a:p>
          <a:p>
            <a:pPr marL="45720" indent="0">
              <a:buNone/>
            </a:pPr>
            <a:r>
              <a:rPr lang="en-IN" dirty="0">
                <a:solidFill>
                  <a:srgbClr val="002060"/>
                </a:solidFill>
              </a:rPr>
              <a:t>(</a:t>
            </a:r>
            <a:r>
              <a:rPr lang="en-IN" dirty="0" err="1">
                <a:solidFill>
                  <a:srgbClr val="002060"/>
                </a:solidFill>
              </a:rPr>
              <a:t>SysBP</a:t>
            </a:r>
            <a:r>
              <a:rPr lang="en-IN" dirty="0">
                <a:solidFill>
                  <a:srgbClr val="002060"/>
                </a:solidFill>
              </a:rPr>
              <a:t> &gt; 140) and (</a:t>
            </a:r>
            <a:r>
              <a:rPr lang="en-IN" dirty="0" err="1">
                <a:solidFill>
                  <a:srgbClr val="002060"/>
                </a:solidFill>
              </a:rPr>
              <a:t>DiaBP</a:t>
            </a:r>
            <a:r>
              <a:rPr lang="en-IN" dirty="0">
                <a:solidFill>
                  <a:srgbClr val="002060"/>
                </a:solidFill>
              </a:rPr>
              <a:t> &lt; 90)= '4(Isolated Systolic Hypertension)’,</a:t>
            </a:r>
          </a:p>
          <a:p>
            <a:pPr marL="45720" indent="0">
              <a:buNone/>
            </a:pPr>
            <a:r>
              <a:rPr lang="en-IN" dirty="0">
                <a:solidFill>
                  <a:srgbClr val="002060"/>
                </a:solidFill>
              </a:rPr>
              <a:t>(</a:t>
            </a:r>
            <a:r>
              <a:rPr lang="en-IN" dirty="0" err="1">
                <a:solidFill>
                  <a:srgbClr val="002060"/>
                </a:solidFill>
              </a:rPr>
              <a:t>SysBP</a:t>
            </a:r>
            <a:r>
              <a:rPr lang="en-IN" dirty="0">
                <a:solidFill>
                  <a:srgbClr val="002060"/>
                </a:solidFill>
              </a:rPr>
              <a:t> &lt; 160) or (</a:t>
            </a:r>
            <a:r>
              <a:rPr lang="en-IN" dirty="0" err="1">
                <a:solidFill>
                  <a:srgbClr val="002060"/>
                </a:solidFill>
              </a:rPr>
              <a:t>DiaBP</a:t>
            </a:r>
            <a:r>
              <a:rPr lang="en-IN" dirty="0">
                <a:solidFill>
                  <a:srgbClr val="002060"/>
                </a:solidFill>
              </a:rPr>
              <a:t> &lt; 100)='5(</a:t>
            </a:r>
            <a:r>
              <a:rPr lang="en-IN" dirty="0" err="1">
                <a:solidFill>
                  <a:srgbClr val="002060"/>
                </a:solidFill>
              </a:rPr>
              <a:t>GradeI</a:t>
            </a:r>
            <a:r>
              <a:rPr lang="en-IN" dirty="0">
                <a:solidFill>
                  <a:srgbClr val="002060"/>
                </a:solidFill>
              </a:rPr>
              <a:t>),</a:t>
            </a:r>
          </a:p>
          <a:p>
            <a:pPr marL="45720" indent="0">
              <a:buNone/>
            </a:pPr>
            <a:r>
              <a:rPr lang="en-IN" dirty="0">
                <a:solidFill>
                  <a:srgbClr val="002060"/>
                </a:solidFill>
              </a:rPr>
              <a:t> (</a:t>
            </a:r>
            <a:r>
              <a:rPr lang="en-IN" dirty="0" err="1">
                <a:solidFill>
                  <a:srgbClr val="002060"/>
                </a:solidFill>
              </a:rPr>
              <a:t>SysBP</a:t>
            </a:r>
            <a:r>
              <a:rPr lang="en-IN" dirty="0">
                <a:solidFill>
                  <a:srgbClr val="002060"/>
                </a:solidFill>
              </a:rPr>
              <a:t> &lt; 180) or (</a:t>
            </a:r>
            <a:r>
              <a:rPr lang="en-IN" dirty="0" err="1">
                <a:solidFill>
                  <a:srgbClr val="002060"/>
                </a:solidFill>
              </a:rPr>
              <a:t>DiaBP</a:t>
            </a:r>
            <a:r>
              <a:rPr lang="en-IN" dirty="0">
                <a:solidFill>
                  <a:srgbClr val="002060"/>
                </a:solidFill>
              </a:rPr>
              <a:t> &gt;=110):='6(</a:t>
            </a:r>
            <a:r>
              <a:rPr lang="en-IN" dirty="0" err="1">
                <a:solidFill>
                  <a:srgbClr val="002060"/>
                </a:solidFill>
              </a:rPr>
              <a:t>GradeII</a:t>
            </a:r>
            <a:r>
              <a:rPr lang="en-IN" dirty="0">
                <a:solidFill>
                  <a:srgbClr val="002060"/>
                </a:solidFill>
              </a:rPr>
              <a:t>)’</a:t>
            </a:r>
          </a:p>
          <a:p>
            <a:pPr marL="45720" indent="0">
              <a:buNone/>
            </a:pPr>
            <a:r>
              <a:rPr lang="en-IN" dirty="0">
                <a:solidFill>
                  <a:srgbClr val="002060"/>
                </a:solidFill>
              </a:rPr>
              <a:t>Others =  '7(</a:t>
            </a:r>
            <a:r>
              <a:rPr lang="en-IN" dirty="0" err="1">
                <a:solidFill>
                  <a:srgbClr val="002060"/>
                </a:solidFill>
              </a:rPr>
              <a:t>GradeIII</a:t>
            </a:r>
            <a:r>
              <a:rPr lang="en-IN" dirty="0">
                <a:solidFill>
                  <a:srgbClr val="002060"/>
                </a:solidFill>
              </a:rPr>
              <a:t>)</a:t>
            </a:r>
          </a:p>
        </p:txBody>
      </p:sp>
    </p:spTree>
    <p:extLst>
      <p:ext uri="{BB962C8B-B14F-4D97-AF65-F5344CB8AC3E}">
        <p14:creationId xmlns:p14="http://schemas.microsoft.com/office/powerpoint/2010/main" val="106451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F1FE-4AB1-EA7D-6BEA-87EF1F534317}"/>
              </a:ext>
            </a:extLst>
          </p:cNvPr>
          <p:cNvSpPr>
            <a:spLocks noGrp="1"/>
          </p:cNvSpPr>
          <p:nvPr>
            <p:ph type="title"/>
          </p:nvPr>
        </p:nvSpPr>
        <p:spPr>
          <a:xfrm>
            <a:off x="239486" y="0"/>
            <a:ext cx="10779034" cy="1360714"/>
          </a:xfrm>
        </p:spPr>
        <p:txBody>
          <a:bodyPr/>
          <a:lstStyle/>
          <a:p>
            <a:r>
              <a:rPr lang="en-IN" b="1" dirty="0">
                <a:solidFill>
                  <a:srgbClr val="FFC000"/>
                </a:solidFill>
                <a:highlight>
                  <a:srgbClr val="000000"/>
                </a:highlight>
              </a:rPr>
              <a:t>Effect of </a:t>
            </a:r>
            <a:r>
              <a:rPr lang="en-IN" b="1" dirty="0" err="1">
                <a:solidFill>
                  <a:srgbClr val="FFC000"/>
                </a:solidFill>
                <a:highlight>
                  <a:srgbClr val="000000"/>
                </a:highlight>
              </a:rPr>
              <a:t>prevalentHyp</a:t>
            </a:r>
            <a:r>
              <a:rPr lang="en-IN" b="1" dirty="0">
                <a:solidFill>
                  <a:srgbClr val="FFC000"/>
                </a:solidFill>
                <a:highlight>
                  <a:srgbClr val="000000"/>
                </a:highlight>
              </a:rPr>
              <a:t> on </a:t>
            </a:r>
            <a:r>
              <a:rPr lang="en-IN" b="1" dirty="0" err="1">
                <a:solidFill>
                  <a:srgbClr val="FFC000"/>
                </a:solidFill>
                <a:highlight>
                  <a:srgbClr val="000000"/>
                </a:highlight>
              </a:rPr>
              <a:t>TenYearCHD</a:t>
            </a:r>
            <a:r>
              <a:rPr lang="en-IN" b="1" dirty="0">
                <a:solidFill>
                  <a:srgbClr val="FFC000"/>
                </a:solidFill>
                <a:highlight>
                  <a:srgbClr val="000000"/>
                </a:highlight>
              </a:rPr>
              <a:t> </a:t>
            </a:r>
            <a:endParaRPr lang="en-IN" dirty="0">
              <a:solidFill>
                <a:srgbClr val="FFC000"/>
              </a:solidFill>
              <a:highlight>
                <a:srgbClr val="000000"/>
              </a:highlight>
            </a:endParaRPr>
          </a:p>
        </p:txBody>
      </p:sp>
      <p:pic>
        <p:nvPicPr>
          <p:cNvPr id="6" name="Content Placeholder 5">
            <a:extLst>
              <a:ext uri="{FF2B5EF4-FFF2-40B4-BE49-F238E27FC236}">
                <a16:creationId xmlns:a16="http://schemas.microsoft.com/office/drawing/2014/main" id="{0497BFA4-0945-7CF6-3B0D-5B124B6360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9486" y="1360714"/>
            <a:ext cx="4754563" cy="5181600"/>
          </a:xfrm>
        </p:spPr>
      </p:pic>
      <p:pic>
        <p:nvPicPr>
          <p:cNvPr id="8" name="Content Placeholder 7">
            <a:extLst>
              <a:ext uri="{FF2B5EF4-FFF2-40B4-BE49-F238E27FC236}">
                <a16:creationId xmlns:a16="http://schemas.microsoft.com/office/drawing/2014/main" id="{A56E2A7D-9E11-2E52-B0AF-D7CC36CDCE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78097" y="1273629"/>
            <a:ext cx="6511132" cy="5268685"/>
          </a:xfrm>
        </p:spPr>
      </p:pic>
    </p:spTree>
    <p:extLst>
      <p:ext uri="{BB962C8B-B14F-4D97-AF65-F5344CB8AC3E}">
        <p14:creationId xmlns:p14="http://schemas.microsoft.com/office/powerpoint/2010/main" val="411616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377B-C10D-7781-3BAB-9C53C8AB226B}"/>
              </a:ext>
            </a:extLst>
          </p:cNvPr>
          <p:cNvSpPr>
            <a:spLocks noGrp="1"/>
          </p:cNvSpPr>
          <p:nvPr>
            <p:ph type="title"/>
          </p:nvPr>
        </p:nvSpPr>
        <p:spPr>
          <a:xfrm>
            <a:off x="195943" y="337458"/>
            <a:ext cx="10822577" cy="631372"/>
          </a:xfrm>
        </p:spPr>
        <p:txBody>
          <a:bodyPr>
            <a:normAutofit fontScale="90000"/>
          </a:bodyPr>
          <a:lstStyle/>
          <a:p>
            <a:r>
              <a:rPr lang="en-IN" sz="4400" b="1" dirty="0">
                <a:solidFill>
                  <a:srgbClr val="FFC000"/>
                </a:solidFill>
                <a:highlight>
                  <a:srgbClr val="000000"/>
                </a:highlight>
              </a:rPr>
              <a:t>Education level </a:t>
            </a:r>
            <a:r>
              <a:rPr lang="en-IN" sz="4400" b="1" dirty="0" err="1">
                <a:solidFill>
                  <a:srgbClr val="FFC000"/>
                </a:solidFill>
                <a:highlight>
                  <a:srgbClr val="000000"/>
                </a:highlight>
              </a:rPr>
              <a:t>wrt</a:t>
            </a:r>
            <a:r>
              <a:rPr lang="en-IN" sz="4400" b="1" dirty="0">
                <a:solidFill>
                  <a:srgbClr val="FFC000"/>
                </a:solidFill>
                <a:highlight>
                  <a:srgbClr val="000000"/>
                </a:highlight>
              </a:rPr>
              <a:t> risk of CHD</a:t>
            </a:r>
            <a:endParaRPr lang="en-IN" dirty="0">
              <a:solidFill>
                <a:srgbClr val="FFC000"/>
              </a:solidFill>
              <a:highlight>
                <a:srgbClr val="000000"/>
              </a:highlight>
            </a:endParaRPr>
          </a:p>
        </p:txBody>
      </p:sp>
      <p:pic>
        <p:nvPicPr>
          <p:cNvPr id="6" name="Content Placeholder 5">
            <a:extLst>
              <a:ext uri="{FF2B5EF4-FFF2-40B4-BE49-F238E27FC236}">
                <a16:creationId xmlns:a16="http://schemas.microsoft.com/office/drawing/2014/main" id="{FCA65E2E-CF3F-C63C-33FC-42AB926E65A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5943" y="1179966"/>
            <a:ext cx="5421086" cy="5438547"/>
          </a:xfrm>
        </p:spPr>
      </p:pic>
      <p:pic>
        <p:nvPicPr>
          <p:cNvPr id="8" name="Content Placeholder 7">
            <a:extLst>
              <a:ext uri="{FF2B5EF4-FFF2-40B4-BE49-F238E27FC236}">
                <a16:creationId xmlns:a16="http://schemas.microsoft.com/office/drawing/2014/main" id="{CF0B2981-8BD2-73A1-1823-54DC195137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2971" y="1179966"/>
            <a:ext cx="6074229" cy="5438547"/>
          </a:xfrm>
        </p:spPr>
      </p:pic>
    </p:spTree>
    <p:extLst>
      <p:ext uri="{BB962C8B-B14F-4D97-AF65-F5344CB8AC3E}">
        <p14:creationId xmlns:p14="http://schemas.microsoft.com/office/powerpoint/2010/main" val="232254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84F9-E068-6764-D923-3D8ED65B0E03}"/>
              </a:ext>
            </a:extLst>
          </p:cNvPr>
          <p:cNvSpPr>
            <a:spLocks noGrp="1"/>
          </p:cNvSpPr>
          <p:nvPr>
            <p:ph type="title"/>
          </p:nvPr>
        </p:nvSpPr>
        <p:spPr>
          <a:xfrm>
            <a:off x="185057" y="-413656"/>
            <a:ext cx="10833463" cy="2035628"/>
          </a:xfrm>
        </p:spPr>
        <p:txBody>
          <a:bodyPr>
            <a:normAutofit/>
          </a:bodyPr>
          <a:lstStyle/>
          <a:p>
            <a:r>
              <a:rPr lang="en-IN" sz="4000" b="1" dirty="0">
                <a:solidFill>
                  <a:srgbClr val="FFC000"/>
                </a:solidFill>
                <a:highlight>
                  <a:srgbClr val="000000"/>
                </a:highlight>
              </a:rPr>
              <a:t>Effect of </a:t>
            </a:r>
            <a:r>
              <a:rPr lang="en-IN" sz="4000" b="1" dirty="0" err="1">
                <a:solidFill>
                  <a:srgbClr val="FFC000"/>
                </a:solidFill>
                <a:highlight>
                  <a:srgbClr val="000000"/>
                </a:highlight>
              </a:rPr>
              <a:t>prevalentStroke</a:t>
            </a:r>
            <a:r>
              <a:rPr lang="en-IN" sz="4000" b="1" dirty="0">
                <a:solidFill>
                  <a:srgbClr val="FFC000"/>
                </a:solidFill>
                <a:highlight>
                  <a:srgbClr val="000000"/>
                </a:highlight>
              </a:rPr>
              <a:t> on </a:t>
            </a:r>
            <a:r>
              <a:rPr lang="en-IN" sz="4000" b="1" dirty="0" err="1">
                <a:solidFill>
                  <a:srgbClr val="FFC000"/>
                </a:solidFill>
                <a:highlight>
                  <a:srgbClr val="000000"/>
                </a:highlight>
              </a:rPr>
              <a:t>TenYearCHD</a:t>
            </a:r>
            <a:endParaRPr lang="en-IN" sz="4000" dirty="0">
              <a:solidFill>
                <a:srgbClr val="FFC000"/>
              </a:solidFill>
              <a:highlight>
                <a:srgbClr val="000000"/>
              </a:highlight>
            </a:endParaRPr>
          </a:p>
        </p:txBody>
      </p:sp>
      <p:pic>
        <p:nvPicPr>
          <p:cNvPr id="6" name="Content Placeholder 5">
            <a:extLst>
              <a:ext uri="{FF2B5EF4-FFF2-40B4-BE49-F238E27FC236}">
                <a16:creationId xmlns:a16="http://schemas.microsoft.com/office/drawing/2014/main" id="{C1C99010-63CE-621E-B37B-26C8E517EC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5058" y="1324061"/>
            <a:ext cx="4928734" cy="5207368"/>
          </a:xfrm>
        </p:spPr>
      </p:pic>
      <p:pic>
        <p:nvPicPr>
          <p:cNvPr id="8" name="Content Placeholder 7">
            <a:extLst>
              <a:ext uri="{FF2B5EF4-FFF2-40B4-BE49-F238E27FC236}">
                <a16:creationId xmlns:a16="http://schemas.microsoft.com/office/drawing/2014/main" id="{74A334B7-6AE2-E6D5-BDA4-FB8457A49A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13791" y="1324062"/>
            <a:ext cx="6806065" cy="5316224"/>
          </a:xfrm>
        </p:spPr>
      </p:pic>
    </p:spTree>
    <p:extLst>
      <p:ext uri="{BB962C8B-B14F-4D97-AF65-F5344CB8AC3E}">
        <p14:creationId xmlns:p14="http://schemas.microsoft.com/office/powerpoint/2010/main" val="4092368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2292-0CAE-1BAF-96C3-C2823C21E975}"/>
              </a:ext>
            </a:extLst>
          </p:cNvPr>
          <p:cNvSpPr>
            <a:spLocks noGrp="1"/>
          </p:cNvSpPr>
          <p:nvPr>
            <p:ph type="title"/>
          </p:nvPr>
        </p:nvSpPr>
        <p:spPr>
          <a:xfrm>
            <a:off x="185057" y="76200"/>
            <a:ext cx="10833463" cy="1077686"/>
          </a:xfrm>
        </p:spPr>
        <p:txBody>
          <a:bodyPr>
            <a:normAutofit/>
          </a:bodyPr>
          <a:lstStyle/>
          <a:p>
            <a:r>
              <a:rPr lang="en-IN" sz="3600" b="1" dirty="0">
                <a:solidFill>
                  <a:srgbClr val="FFC000"/>
                </a:solidFill>
                <a:highlight>
                  <a:srgbClr val="000000"/>
                </a:highlight>
              </a:rPr>
              <a:t>Effect of </a:t>
            </a:r>
            <a:r>
              <a:rPr lang="en-IN" sz="3600" b="1" dirty="0" err="1">
                <a:solidFill>
                  <a:srgbClr val="FFC000"/>
                </a:solidFill>
                <a:highlight>
                  <a:srgbClr val="000000"/>
                </a:highlight>
              </a:rPr>
              <a:t>BPMeds</a:t>
            </a:r>
            <a:r>
              <a:rPr lang="en-IN" sz="3600" b="1" dirty="0">
                <a:solidFill>
                  <a:srgbClr val="FFC000"/>
                </a:solidFill>
                <a:highlight>
                  <a:srgbClr val="000000"/>
                </a:highlight>
              </a:rPr>
              <a:t> on risk of getting </a:t>
            </a:r>
            <a:r>
              <a:rPr lang="en-IN" sz="3600" b="1" dirty="0" err="1">
                <a:solidFill>
                  <a:srgbClr val="FFC000"/>
                </a:solidFill>
                <a:highlight>
                  <a:srgbClr val="000000"/>
                </a:highlight>
              </a:rPr>
              <a:t>TenYearCHD</a:t>
            </a:r>
            <a:endParaRPr lang="en-IN" sz="3600" dirty="0">
              <a:solidFill>
                <a:srgbClr val="FFC000"/>
              </a:solidFill>
              <a:highlight>
                <a:srgbClr val="000000"/>
              </a:highlight>
            </a:endParaRPr>
          </a:p>
        </p:txBody>
      </p:sp>
      <p:pic>
        <p:nvPicPr>
          <p:cNvPr id="7" name="Content Placeholder 6">
            <a:extLst>
              <a:ext uri="{FF2B5EF4-FFF2-40B4-BE49-F238E27FC236}">
                <a16:creationId xmlns:a16="http://schemas.microsoft.com/office/drawing/2014/main" id="{99AD7C10-909E-5E8F-31C1-4018AA80A7E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5686" y="1153886"/>
            <a:ext cx="4874305" cy="5410200"/>
          </a:xfrm>
        </p:spPr>
      </p:pic>
      <p:pic>
        <p:nvPicPr>
          <p:cNvPr id="9" name="Content Placeholder 8">
            <a:extLst>
              <a:ext uri="{FF2B5EF4-FFF2-40B4-BE49-F238E27FC236}">
                <a16:creationId xmlns:a16="http://schemas.microsoft.com/office/drawing/2014/main" id="{1423FE83-5711-BF92-D49F-24A28C332C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40362" y="1066800"/>
            <a:ext cx="6435952" cy="5497286"/>
          </a:xfrm>
        </p:spPr>
      </p:pic>
    </p:spTree>
    <p:extLst>
      <p:ext uri="{BB962C8B-B14F-4D97-AF65-F5344CB8AC3E}">
        <p14:creationId xmlns:p14="http://schemas.microsoft.com/office/powerpoint/2010/main" val="1351981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1446-A578-719F-4C69-7E183C10E6ED}"/>
              </a:ext>
            </a:extLst>
          </p:cNvPr>
          <p:cNvSpPr>
            <a:spLocks noGrp="1"/>
          </p:cNvSpPr>
          <p:nvPr>
            <p:ph type="title"/>
          </p:nvPr>
        </p:nvSpPr>
        <p:spPr>
          <a:xfrm>
            <a:off x="185057" y="0"/>
            <a:ext cx="10833463" cy="1197429"/>
          </a:xfrm>
        </p:spPr>
        <p:txBody>
          <a:bodyPr>
            <a:normAutofit/>
          </a:bodyPr>
          <a:lstStyle/>
          <a:p>
            <a:r>
              <a:rPr lang="en-IN" sz="3600" b="1" dirty="0">
                <a:solidFill>
                  <a:srgbClr val="FFC000"/>
                </a:solidFill>
                <a:highlight>
                  <a:srgbClr val="000000"/>
                </a:highlight>
              </a:rPr>
              <a:t>Effect of diabetes on risk of getting </a:t>
            </a:r>
            <a:r>
              <a:rPr lang="en-IN" sz="3600" b="1" dirty="0" err="1">
                <a:solidFill>
                  <a:srgbClr val="FFC000"/>
                </a:solidFill>
                <a:highlight>
                  <a:srgbClr val="000000"/>
                </a:highlight>
              </a:rPr>
              <a:t>TenYearCHD</a:t>
            </a:r>
            <a:endParaRPr lang="en-IN" sz="3600" dirty="0"/>
          </a:p>
        </p:txBody>
      </p:sp>
      <p:pic>
        <p:nvPicPr>
          <p:cNvPr id="7" name="Content Placeholder 6">
            <a:extLst>
              <a:ext uri="{FF2B5EF4-FFF2-40B4-BE49-F238E27FC236}">
                <a16:creationId xmlns:a16="http://schemas.microsoft.com/office/drawing/2014/main" id="{598D9ADF-8249-4A1E-1F94-ABCD1941CA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2143" y="1003064"/>
            <a:ext cx="4754563" cy="5582793"/>
          </a:xfrm>
        </p:spPr>
      </p:pic>
      <p:pic>
        <p:nvPicPr>
          <p:cNvPr id="9" name="Content Placeholder 8">
            <a:extLst>
              <a:ext uri="{FF2B5EF4-FFF2-40B4-BE49-F238E27FC236}">
                <a16:creationId xmlns:a16="http://schemas.microsoft.com/office/drawing/2014/main" id="{D33547DD-DAE5-EA16-B4A1-DEBECEA9EA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64630" y="914399"/>
            <a:ext cx="6455228" cy="5582793"/>
          </a:xfrm>
        </p:spPr>
      </p:pic>
    </p:spTree>
    <p:extLst>
      <p:ext uri="{BB962C8B-B14F-4D97-AF65-F5344CB8AC3E}">
        <p14:creationId xmlns:p14="http://schemas.microsoft.com/office/powerpoint/2010/main" val="138109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B1FB-6D1B-ED4F-626A-19150C1A74DD}"/>
              </a:ext>
            </a:extLst>
          </p:cNvPr>
          <p:cNvSpPr>
            <a:spLocks noGrp="1"/>
          </p:cNvSpPr>
          <p:nvPr>
            <p:ph type="title"/>
          </p:nvPr>
        </p:nvSpPr>
        <p:spPr>
          <a:xfrm>
            <a:off x="323305" y="298270"/>
            <a:ext cx="10539549" cy="997130"/>
          </a:xfrm>
        </p:spPr>
        <p:txBody>
          <a:bodyPr>
            <a:normAutofit/>
          </a:bodyPr>
          <a:lstStyle/>
          <a:p>
            <a:r>
              <a:rPr lang="en-IN" sz="4000" dirty="0">
                <a:solidFill>
                  <a:srgbClr val="FFC000"/>
                </a:solidFill>
                <a:highlight>
                  <a:srgbClr val="000000"/>
                </a:highlight>
              </a:rPr>
              <a:t>Hypothesis Test Result</a:t>
            </a:r>
          </a:p>
        </p:txBody>
      </p:sp>
      <p:pic>
        <p:nvPicPr>
          <p:cNvPr id="7" name="Content Placeholder 6">
            <a:extLst>
              <a:ext uri="{FF2B5EF4-FFF2-40B4-BE49-F238E27FC236}">
                <a16:creationId xmlns:a16="http://schemas.microsoft.com/office/drawing/2014/main" id="{DBF25A78-3CF3-90C0-0013-4B42171BF7D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4243246"/>
            <a:ext cx="5900057" cy="2656114"/>
          </a:xfrm>
        </p:spPr>
      </p:pic>
      <p:pic>
        <p:nvPicPr>
          <p:cNvPr id="9" name="Content Placeholder 8">
            <a:extLst>
              <a:ext uri="{FF2B5EF4-FFF2-40B4-BE49-F238E27FC236}">
                <a16:creationId xmlns:a16="http://schemas.microsoft.com/office/drawing/2014/main" id="{A90221BB-DA49-F953-6987-81DFE67AEFB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 y="1295400"/>
            <a:ext cx="6008915" cy="2764971"/>
          </a:xfrm>
        </p:spPr>
      </p:pic>
      <p:pic>
        <p:nvPicPr>
          <p:cNvPr id="11" name="Picture 10">
            <a:extLst>
              <a:ext uri="{FF2B5EF4-FFF2-40B4-BE49-F238E27FC236}">
                <a16:creationId xmlns:a16="http://schemas.microsoft.com/office/drawing/2014/main" id="{9E1C9586-6DE7-4341-7935-A4668102C4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3581400"/>
            <a:ext cx="6096000" cy="3276600"/>
          </a:xfrm>
          <a:prstGeom prst="rect">
            <a:avLst/>
          </a:prstGeom>
        </p:spPr>
      </p:pic>
      <p:pic>
        <p:nvPicPr>
          <p:cNvPr id="13" name="Picture 12">
            <a:extLst>
              <a:ext uri="{FF2B5EF4-FFF2-40B4-BE49-F238E27FC236}">
                <a16:creationId xmlns:a16="http://schemas.microsoft.com/office/drawing/2014/main" id="{42DC7CDF-096C-94BB-61CC-BC4B78FA76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0591" y="298270"/>
            <a:ext cx="6371409" cy="3130730"/>
          </a:xfrm>
          <a:prstGeom prst="rect">
            <a:avLst/>
          </a:prstGeom>
        </p:spPr>
      </p:pic>
    </p:spTree>
    <p:extLst>
      <p:ext uri="{BB962C8B-B14F-4D97-AF65-F5344CB8AC3E}">
        <p14:creationId xmlns:p14="http://schemas.microsoft.com/office/powerpoint/2010/main" val="4257467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431082-A43D-E1DB-8670-D5C17734959A}"/>
              </a:ext>
            </a:extLst>
          </p:cNvPr>
          <p:cNvSpPr>
            <a:spLocks noGrp="1"/>
          </p:cNvSpPr>
          <p:nvPr>
            <p:ph type="title"/>
          </p:nvPr>
        </p:nvSpPr>
        <p:spPr>
          <a:xfrm>
            <a:off x="272143" y="272143"/>
            <a:ext cx="11593286" cy="1012371"/>
          </a:xfrm>
        </p:spPr>
        <p:txBody>
          <a:bodyPr>
            <a:normAutofit/>
          </a:bodyPr>
          <a:lstStyle/>
          <a:p>
            <a:r>
              <a:rPr lang="en-IN" sz="3600" dirty="0" err="1">
                <a:solidFill>
                  <a:srgbClr val="FFC000"/>
                </a:solidFill>
                <a:highlight>
                  <a:srgbClr val="000000"/>
                </a:highlight>
              </a:rPr>
              <a:t>GradientBoostingClassifier</a:t>
            </a:r>
            <a:r>
              <a:rPr lang="en-IN" sz="3600" dirty="0">
                <a:solidFill>
                  <a:srgbClr val="FFC000"/>
                </a:solidFill>
                <a:highlight>
                  <a:srgbClr val="000000"/>
                </a:highlight>
              </a:rPr>
              <a:t> Model Evaluation metrics</a:t>
            </a:r>
          </a:p>
        </p:txBody>
      </p:sp>
      <p:pic>
        <p:nvPicPr>
          <p:cNvPr id="8" name="Content Placeholder 7">
            <a:extLst>
              <a:ext uri="{FF2B5EF4-FFF2-40B4-BE49-F238E27FC236}">
                <a16:creationId xmlns:a16="http://schemas.microsoft.com/office/drawing/2014/main" id="{5D6F55A2-90C5-4E9C-E1DA-62D579ECB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132114"/>
            <a:ext cx="12300857" cy="3690258"/>
          </a:xfrm>
        </p:spPr>
      </p:pic>
      <p:pic>
        <p:nvPicPr>
          <p:cNvPr id="10" name="Picture 9">
            <a:extLst>
              <a:ext uri="{FF2B5EF4-FFF2-40B4-BE49-F238E27FC236}">
                <a16:creationId xmlns:a16="http://schemas.microsoft.com/office/drawing/2014/main" id="{9A0447B0-3930-6B95-3027-D94607AE0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22372"/>
            <a:ext cx="12192000" cy="2035628"/>
          </a:xfrm>
          <a:prstGeom prst="rect">
            <a:avLst/>
          </a:prstGeom>
        </p:spPr>
      </p:pic>
    </p:spTree>
    <p:extLst>
      <p:ext uri="{BB962C8B-B14F-4D97-AF65-F5344CB8AC3E}">
        <p14:creationId xmlns:p14="http://schemas.microsoft.com/office/powerpoint/2010/main" val="9595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그룹 65"/>
          <p:cNvGrpSpPr/>
          <p:nvPr/>
        </p:nvGrpSpPr>
        <p:grpSpPr>
          <a:xfrm>
            <a:off x="2038262" y="794874"/>
            <a:ext cx="7867738" cy="1210270"/>
            <a:chOff x="1077516" y="904974"/>
            <a:chExt cx="3852292" cy="601172"/>
          </a:xfrm>
        </p:grpSpPr>
        <p:sp>
          <p:nvSpPr>
            <p:cNvPr id="34" name="Oval 3"/>
            <p:cNvSpPr>
              <a:spLocks noChangeArrowheads="1"/>
            </p:cNvSpPr>
            <p:nvPr/>
          </p:nvSpPr>
          <p:spPr bwMode="auto">
            <a:xfrm>
              <a:off x="1697355" y="1001321"/>
              <a:ext cx="45719" cy="504825"/>
            </a:xfrm>
            <a:prstGeom prst="homePlate">
              <a:avLst>
                <a:gd name="adj" fmla="val 0"/>
              </a:avLst>
            </a:prstGeom>
            <a:solidFill>
              <a:srgbClr val="632800"/>
            </a:solidFill>
            <a:ln>
              <a:noFill/>
            </a:ln>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8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rgbClr val="5B6573"/>
                </a:solidFill>
                <a:effectLst/>
                <a:uLnTx/>
                <a:uFillTx/>
                <a:latin typeface="Trebuchet MS" panose="020B0603020202020204"/>
                <a:ea typeface="맑은 고딕" pitchFamily="50" charset="-127"/>
                <a:cs typeface="+mn-cs"/>
              </a:endParaRPr>
            </a:p>
          </p:txBody>
        </p:sp>
        <p:sp>
          <p:nvSpPr>
            <p:cNvPr id="18" name="Text Box 5"/>
            <p:cNvSpPr txBox="1">
              <a:spLocks noChangeArrowheads="1"/>
            </p:cNvSpPr>
            <p:nvPr/>
          </p:nvSpPr>
          <p:spPr bwMode="auto">
            <a:xfrm>
              <a:off x="1761158" y="904974"/>
              <a:ext cx="2952750" cy="286362"/>
            </a:xfrm>
            <a:prstGeom prst="rect">
              <a:avLst/>
            </a:prstGeom>
            <a:noFill/>
            <a:ln w="9525">
              <a:noFill/>
              <a:miter lim="800000"/>
              <a:headEnd/>
              <a:tailEnd/>
            </a:ln>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srgbClr val="FFFF00"/>
                  </a:solidFill>
                  <a:effectLst/>
                  <a:highlight>
                    <a:srgbClr val="863600"/>
                  </a:highlight>
                  <a:uLnTx/>
                  <a:uFillTx/>
                  <a:latin typeface="Trebuchet MS" panose="020B0603020202020204"/>
                  <a:ea typeface="맑은 고딕" pitchFamily="50" charset="-127"/>
                  <a:cs typeface="+mn-cs"/>
                </a:rPr>
                <a:t>Introduction</a:t>
              </a:r>
              <a:r>
                <a:rPr kumimoji="0" lang="en-US" altLang="ko-KR" sz="18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맑은 고딕" pitchFamily="50" charset="-127"/>
                  <a:cs typeface="+mn-cs"/>
                </a:rPr>
                <a:t> </a:t>
              </a:r>
            </a:p>
          </p:txBody>
        </p:sp>
        <p:sp>
          <p:nvSpPr>
            <p:cNvPr id="19" name="Text Box 11"/>
            <p:cNvSpPr txBox="1">
              <a:spLocks noChangeArrowheads="1"/>
            </p:cNvSpPr>
            <p:nvPr/>
          </p:nvSpPr>
          <p:spPr bwMode="auto">
            <a:xfrm>
              <a:off x="1761158" y="1167209"/>
              <a:ext cx="3168650" cy="322356"/>
            </a:xfrm>
            <a:prstGeom prst="rect">
              <a:avLst/>
            </a:prstGeom>
            <a:noFill/>
            <a:ln w="9525">
              <a:noFill/>
              <a:miter lim="800000"/>
              <a:headEnd/>
              <a:tailEnd/>
            </a:ln>
            <a:effectLst/>
          </p:spPr>
          <p:txBody>
            <a:bodyPr anchor="ctr">
              <a:spAutoFit/>
            </a:bodyPr>
            <a:lstStyle/>
            <a:p>
              <a:pPr marL="0" marR="0" lvl="0" indent="0" algn="l" defTabSz="457200" rtl="0" eaLnBrk="1" fontAlgn="auto" latinLnBrk="0" hangingPunct="1">
                <a:lnSpc>
                  <a:spcPts val="1200"/>
                </a:lnSpc>
                <a:spcBef>
                  <a:spcPts val="0"/>
                </a:spcBef>
                <a:spcAft>
                  <a:spcPts val="0"/>
                </a:spcAft>
                <a:buClrTx/>
                <a:buSzTx/>
                <a:buFontTx/>
                <a:buNone/>
                <a:tabLst/>
                <a:defRPr/>
              </a:pP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Why this project is and how machine learning can helps in achieving our goal.</a:t>
              </a:r>
            </a:p>
          </p:txBody>
        </p:sp>
        <p:sp>
          <p:nvSpPr>
            <p:cNvPr id="20" name="TextBox 13"/>
            <p:cNvSpPr txBox="1">
              <a:spLocks noChangeArrowheads="1"/>
            </p:cNvSpPr>
            <p:nvPr/>
          </p:nvSpPr>
          <p:spPr bwMode="auto">
            <a:xfrm>
              <a:off x="1077516" y="999966"/>
              <a:ext cx="329373" cy="369884"/>
            </a:xfrm>
            <a:prstGeom prst="rect">
              <a:avLst/>
            </a:prstGeom>
            <a:noFill/>
            <a:ln w="9525">
              <a:noFill/>
              <a:miter lim="800000"/>
              <a:headEnd/>
              <a:tailEnd/>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500" b="1" i="0" u="none" strike="noStrike" kern="1200" cap="none" spc="0" normalizeH="0" baseline="0" noProof="0" dirty="0">
                  <a:ln>
                    <a:noFill/>
                  </a:ln>
                  <a:effectLst/>
                  <a:uLnTx/>
                  <a:uFillTx/>
                  <a:latin typeface="Trebuchet MS" panose="020B0603020202020204"/>
                  <a:ea typeface="맑은 고딕" pitchFamily="50" charset="-127"/>
                  <a:cs typeface="+mn-cs"/>
                </a:rPr>
                <a:t>01</a:t>
              </a:r>
              <a:endParaRPr kumimoji="0" lang="ko-KR" altLang="en-US" sz="2500" b="1" i="0" u="none" strike="noStrike" kern="1200" cap="none" spc="0" normalizeH="0" baseline="0" noProof="0" dirty="0">
                <a:ln>
                  <a:noFill/>
                </a:ln>
                <a:effectLst/>
                <a:uLnTx/>
                <a:uFillTx/>
                <a:latin typeface="Trebuchet MS" panose="020B0603020202020204"/>
                <a:ea typeface="맑은 고딕" pitchFamily="50" charset="-127"/>
                <a:cs typeface="+mn-cs"/>
              </a:endParaRPr>
            </a:p>
          </p:txBody>
        </p:sp>
      </p:grpSp>
      <p:grpSp>
        <p:nvGrpSpPr>
          <p:cNvPr id="49" name="그룹 48"/>
          <p:cNvGrpSpPr/>
          <p:nvPr/>
        </p:nvGrpSpPr>
        <p:grpSpPr>
          <a:xfrm>
            <a:off x="2038262" y="2043561"/>
            <a:ext cx="8171523" cy="974875"/>
            <a:chOff x="1077516" y="904974"/>
            <a:chExt cx="3838056" cy="602954"/>
          </a:xfrm>
        </p:grpSpPr>
        <p:sp>
          <p:nvSpPr>
            <p:cNvPr id="71" name="Oval 3"/>
            <p:cNvSpPr>
              <a:spLocks noChangeArrowheads="1"/>
            </p:cNvSpPr>
            <p:nvPr/>
          </p:nvSpPr>
          <p:spPr bwMode="auto">
            <a:xfrm>
              <a:off x="1697355" y="1001321"/>
              <a:ext cx="45719" cy="504825"/>
            </a:xfrm>
            <a:prstGeom prst="homePlate">
              <a:avLst>
                <a:gd name="adj" fmla="val 0"/>
              </a:avLst>
            </a:prstGeom>
            <a:solidFill>
              <a:srgbClr val="FFA10D"/>
            </a:solidFill>
            <a:ln>
              <a:noFill/>
            </a:ln>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8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rgbClr val="5B6573"/>
                </a:solidFill>
                <a:effectLst/>
                <a:uLnTx/>
                <a:uFillTx/>
                <a:latin typeface="Trebuchet MS" panose="020B0603020202020204"/>
                <a:ea typeface="맑은 고딕" pitchFamily="50" charset="-127"/>
                <a:cs typeface="+mn-cs"/>
              </a:endParaRPr>
            </a:p>
          </p:txBody>
        </p:sp>
        <p:sp>
          <p:nvSpPr>
            <p:cNvPr id="72" name="Text Box 5"/>
            <p:cNvSpPr txBox="1">
              <a:spLocks noChangeArrowheads="1"/>
            </p:cNvSpPr>
            <p:nvPr/>
          </p:nvSpPr>
          <p:spPr bwMode="auto">
            <a:xfrm>
              <a:off x="1761158" y="904974"/>
              <a:ext cx="2952750" cy="248890"/>
            </a:xfrm>
            <a:prstGeom prst="rect">
              <a:avLst/>
            </a:prstGeom>
            <a:noFill/>
            <a:ln w="9525">
              <a:noFill/>
              <a:miter lim="800000"/>
              <a:headEnd/>
              <a:tailEnd/>
            </a:ln>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srgbClr val="FFFF00"/>
                  </a:solidFill>
                  <a:effectLst/>
                  <a:highlight>
                    <a:srgbClr val="863600"/>
                  </a:highlight>
                  <a:uLnTx/>
                  <a:uFillTx/>
                  <a:latin typeface="Trebuchet MS" panose="020B0603020202020204"/>
                  <a:ea typeface="맑은 고딕" pitchFamily="50" charset="-127"/>
                  <a:cs typeface="+mn-cs"/>
                </a:rPr>
                <a:t>Executive</a:t>
              </a:r>
              <a:r>
                <a:rPr kumimoji="0" lang="en-US" altLang="ko-KR" sz="1800" b="1" i="0" u="none" strike="noStrike" kern="1200" cap="none" spc="0" normalizeH="0" baseline="0" noProof="0" dirty="0">
                  <a:ln>
                    <a:noFill/>
                  </a:ln>
                  <a:solidFill>
                    <a:prstClr val="black">
                      <a:lumMod val="75000"/>
                      <a:lumOff val="25000"/>
                    </a:prstClr>
                  </a:solidFill>
                  <a:effectLst/>
                  <a:highlight>
                    <a:srgbClr val="863600"/>
                  </a:highlight>
                  <a:uLnTx/>
                  <a:uFillTx/>
                  <a:latin typeface="Trebuchet MS" panose="020B0603020202020204"/>
                  <a:ea typeface="맑은 고딕" pitchFamily="50" charset="-127"/>
                  <a:cs typeface="+mn-cs"/>
                </a:rPr>
                <a:t> </a:t>
              </a:r>
              <a:r>
                <a:rPr kumimoji="0" lang="en-US" altLang="ko-KR" sz="1800" b="1" i="0" u="none" strike="noStrike" kern="1200" cap="none" spc="0" normalizeH="0" baseline="0" noProof="0" dirty="0">
                  <a:ln>
                    <a:noFill/>
                  </a:ln>
                  <a:solidFill>
                    <a:srgbClr val="FFFF00"/>
                  </a:solidFill>
                  <a:effectLst/>
                  <a:highlight>
                    <a:srgbClr val="863600"/>
                  </a:highlight>
                  <a:uLnTx/>
                  <a:uFillTx/>
                  <a:latin typeface="Trebuchet MS" panose="020B0603020202020204"/>
                  <a:ea typeface="맑은 고딕" pitchFamily="50" charset="-127"/>
                  <a:cs typeface="+mn-cs"/>
                </a:rPr>
                <a:t>summary</a:t>
              </a:r>
            </a:p>
          </p:txBody>
        </p:sp>
        <p:sp>
          <p:nvSpPr>
            <p:cNvPr id="73" name="Text Box 11"/>
            <p:cNvSpPr txBox="1">
              <a:spLocks noChangeArrowheads="1"/>
            </p:cNvSpPr>
            <p:nvPr/>
          </p:nvSpPr>
          <p:spPr bwMode="auto">
            <a:xfrm>
              <a:off x="1799070" y="1232464"/>
              <a:ext cx="3116502" cy="275464"/>
            </a:xfrm>
            <a:prstGeom prst="rect">
              <a:avLst/>
            </a:prstGeom>
            <a:noFill/>
            <a:ln w="9525">
              <a:noFill/>
              <a:miter lim="800000"/>
              <a:headEnd/>
              <a:tailEnd/>
            </a:ln>
            <a:effectLst/>
          </p:spPr>
          <p:txBody>
            <a:bodyPr wrap="square" anchor="ctr">
              <a:spAutoFit/>
            </a:bodyPr>
            <a:lstStyle/>
            <a:p>
              <a:pPr marL="0" marR="0" lvl="0" indent="0" algn="l" defTabSz="457200" rtl="0" eaLnBrk="1" fontAlgn="auto" latinLnBrk="0" hangingPunct="1">
                <a:lnSpc>
                  <a:spcPts val="1200"/>
                </a:lnSpc>
                <a:spcBef>
                  <a:spcPts val="0"/>
                </a:spcBef>
                <a:spcAft>
                  <a:spcPts val="0"/>
                </a:spcAft>
                <a:buClrTx/>
                <a:buSzTx/>
                <a:buFontTx/>
                <a:buNone/>
                <a:tabLst/>
                <a:defRPr/>
              </a:pP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Summary</a:t>
              </a:r>
              <a:r>
                <a:rPr kumimoji="0" lang="en-US" altLang="ko-KR" sz="11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 </a:t>
              </a: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of</a:t>
              </a:r>
              <a:r>
                <a:rPr kumimoji="0" lang="en-US" altLang="ko-KR" sz="11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 </a:t>
              </a: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the</a:t>
              </a:r>
              <a:r>
                <a:rPr kumimoji="0" lang="en-US" altLang="ko-KR" sz="11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 </a:t>
              </a: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Project</a:t>
              </a:r>
              <a:r>
                <a:rPr kumimoji="0" lang="en-US" altLang="ko-KR" sz="11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 </a:t>
              </a: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that</a:t>
              </a:r>
              <a:r>
                <a:rPr kumimoji="0" lang="en-US" altLang="ko-KR" sz="11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 </a:t>
              </a: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is</a:t>
              </a:r>
              <a:r>
                <a:rPr kumimoji="0" lang="en-US" altLang="ko-KR" sz="11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 </a:t>
              </a: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all</a:t>
              </a:r>
              <a:r>
                <a:rPr kumimoji="0" lang="en-US" altLang="ko-KR" sz="11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 </a:t>
              </a: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explanation</a:t>
              </a:r>
              <a:r>
                <a:rPr kumimoji="0" lang="en-US" altLang="ko-KR" sz="11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 </a:t>
              </a: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in</a:t>
              </a:r>
              <a:r>
                <a:rPr kumimoji="0" lang="en-US" altLang="ko-KR" sz="11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 </a:t>
              </a: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one</a:t>
              </a:r>
              <a:r>
                <a:rPr kumimoji="0" lang="en-US" altLang="ko-KR" sz="11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 </a:t>
              </a: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page</a:t>
              </a:r>
              <a:r>
                <a:rPr kumimoji="0" lang="en-US" altLang="ko-KR" sz="11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a:t>
              </a:r>
            </a:p>
          </p:txBody>
        </p:sp>
        <p:sp>
          <p:nvSpPr>
            <p:cNvPr id="74" name="TextBox 13"/>
            <p:cNvSpPr txBox="1">
              <a:spLocks noChangeArrowheads="1"/>
            </p:cNvSpPr>
            <p:nvPr/>
          </p:nvSpPr>
          <p:spPr bwMode="auto">
            <a:xfrm>
              <a:off x="1077516" y="999966"/>
              <a:ext cx="330158" cy="321483"/>
            </a:xfrm>
            <a:prstGeom prst="rect">
              <a:avLst/>
            </a:prstGeom>
            <a:noFill/>
            <a:ln w="9525">
              <a:noFill/>
              <a:miter lim="800000"/>
              <a:headEnd/>
              <a:tailEnd/>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500" b="1" i="0" u="none" strike="noStrike" kern="1200" cap="none" spc="0" normalizeH="0" baseline="0" noProof="0" dirty="0">
                  <a:ln>
                    <a:noFill/>
                  </a:ln>
                  <a:effectLst/>
                  <a:uLnTx/>
                  <a:uFillTx/>
                  <a:latin typeface="Trebuchet MS" panose="020B0603020202020204"/>
                  <a:ea typeface="맑은 고딕" pitchFamily="50" charset="-127"/>
                  <a:cs typeface="+mn-cs"/>
                </a:rPr>
                <a:t>02</a:t>
              </a:r>
              <a:endParaRPr kumimoji="0" lang="ko-KR" altLang="en-US" sz="2500" b="1" i="0" u="none" strike="noStrike" kern="1200" cap="none" spc="0" normalizeH="0" baseline="0" noProof="0" dirty="0">
                <a:ln>
                  <a:noFill/>
                </a:ln>
                <a:effectLst/>
                <a:uLnTx/>
                <a:uFillTx/>
                <a:latin typeface="Trebuchet MS" panose="020B0603020202020204"/>
                <a:ea typeface="맑은 고딕" pitchFamily="50" charset="-127"/>
                <a:cs typeface="+mn-cs"/>
              </a:endParaRPr>
            </a:p>
          </p:txBody>
        </p:sp>
      </p:grpSp>
      <p:grpSp>
        <p:nvGrpSpPr>
          <p:cNvPr id="75" name="그룹 74"/>
          <p:cNvGrpSpPr/>
          <p:nvPr/>
        </p:nvGrpSpPr>
        <p:grpSpPr>
          <a:xfrm>
            <a:off x="2260553" y="3142638"/>
            <a:ext cx="6962503" cy="911291"/>
            <a:chOff x="1077516" y="828456"/>
            <a:chExt cx="3852292" cy="677690"/>
          </a:xfrm>
        </p:grpSpPr>
        <p:sp>
          <p:nvSpPr>
            <p:cNvPr id="76" name="Oval 3"/>
            <p:cNvSpPr>
              <a:spLocks noChangeArrowheads="1"/>
            </p:cNvSpPr>
            <p:nvPr/>
          </p:nvSpPr>
          <p:spPr bwMode="auto">
            <a:xfrm>
              <a:off x="1697355" y="1001321"/>
              <a:ext cx="45719" cy="504825"/>
            </a:xfrm>
            <a:prstGeom prst="homePlate">
              <a:avLst>
                <a:gd name="adj" fmla="val 0"/>
              </a:avLst>
            </a:prstGeom>
            <a:solidFill>
              <a:srgbClr val="632800"/>
            </a:solidFill>
            <a:ln>
              <a:noFill/>
            </a:ln>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8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rgbClr val="5B6573"/>
                </a:solidFill>
                <a:effectLst/>
                <a:uLnTx/>
                <a:uFillTx/>
                <a:latin typeface="Trebuchet MS" panose="020B0603020202020204"/>
                <a:ea typeface="맑은 고딕" pitchFamily="50" charset="-127"/>
                <a:cs typeface="+mn-cs"/>
              </a:endParaRPr>
            </a:p>
          </p:txBody>
        </p:sp>
        <p:sp>
          <p:nvSpPr>
            <p:cNvPr id="77" name="Text Box 5"/>
            <p:cNvSpPr txBox="1">
              <a:spLocks noChangeArrowheads="1"/>
            </p:cNvSpPr>
            <p:nvPr/>
          </p:nvSpPr>
          <p:spPr bwMode="auto">
            <a:xfrm>
              <a:off x="1830636" y="828456"/>
              <a:ext cx="2952750" cy="369332"/>
            </a:xfrm>
            <a:prstGeom prst="rect">
              <a:avLst/>
            </a:prstGeom>
            <a:noFill/>
            <a:ln w="9525">
              <a:noFill/>
              <a:miter lim="800000"/>
              <a:headEnd/>
              <a:tailEnd/>
            </a:ln>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b="1" dirty="0">
                  <a:solidFill>
                    <a:srgbClr val="FFFF00"/>
                  </a:solidFill>
                  <a:highlight>
                    <a:srgbClr val="800000"/>
                  </a:highlight>
                  <a:latin typeface="Trebuchet MS" panose="020B0603020202020204"/>
                  <a:ea typeface="맑은 고딕" pitchFamily="50" charset="-127"/>
                </a:rPr>
                <a:t>EDA on important features</a:t>
              </a:r>
              <a:endParaRPr kumimoji="0" lang="en-US" altLang="ko-KR" sz="1800" b="1" i="0" u="none" strike="noStrike" kern="1200" cap="none" spc="0" normalizeH="0" baseline="0" noProof="0" dirty="0">
                <a:ln>
                  <a:noFill/>
                </a:ln>
                <a:solidFill>
                  <a:srgbClr val="FFFF00"/>
                </a:solidFill>
                <a:effectLst/>
                <a:highlight>
                  <a:srgbClr val="800000"/>
                </a:highlight>
                <a:uLnTx/>
                <a:uFillTx/>
                <a:latin typeface="Trebuchet MS" panose="020B0603020202020204"/>
                <a:ea typeface="맑은 고딕" pitchFamily="50" charset="-127"/>
                <a:cs typeface="+mn-cs"/>
              </a:endParaRPr>
            </a:p>
          </p:txBody>
        </p:sp>
        <p:sp>
          <p:nvSpPr>
            <p:cNvPr id="78" name="Text Box 11"/>
            <p:cNvSpPr txBox="1">
              <a:spLocks noChangeArrowheads="1"/>
            </p:cNvSpPr>
            <p:nvPr/>
          </p:nvSpPr>
          <p:spPr bwMode="auto">
            <a:xfrm>
              <a:off x="1761158" y="1228385"/>
              <a:ext cx="3168650" cy="254878"/>
            </a:xfrm>
            <a:prstGeom prst="rect">
              <a:avLst/>
            </a:prstGeom>
            <a:noFill/>
            <a:ln w="9525">
              <a:noFill/>
              <a:miter lim="800000"/>
              <a:headEnd/>
              <a:tailEnd/>
            </a:ln>
            <a:effectLst/>
          </p:spPr>
          <p:txBody>
            <a:bodyPr anchor="ctr">
              <a:spAutoFit/>
            </a:bodyPr>
            <a:lstStyle/>
            <a:p>
              <a:pPr marL="0" marR="0" lvl="0" indent="0" algn="l" defTabSz="457200" rtl="0" eaLnBrk="1" fontAlgn="auto" latinLnBrk="0" hangingPunct="1">
                <a:lnSpc>
                  <a:spcPts val="1200"/>
                </a:lnSpc>
                <a:spcBef>
                  <a:spcPts val="0"/>
                </a:spcBef>
                <a:spcAft>
                  <a:spcPts val="0"/>
                </a:spcAft>
                <a:buClrTx/>
                <a:buSzTx/>
                <a:buFontTx/>
                <a:buNone/>
                <a:tabLst/>
                <a:defRPr/>
              </a:pPr>
              <a:r>
                <a:rPr lang="en-US" altLang="ko-KR" sz="1600" dirty="0">
                  <a:latin typeface="Trebuchet MS" panose="020B0603020202020204"/>
                  <a:ea typeface="맑은 고딕" pitchFamily="50" charset="-127"/>
                  <a:cs typeface="굴림" pitchFamily="50" charset="-127"/>
                </a:rPr>
                <a:t>In this section we will </a:t>
              </a:r>
              <a:r>
                <a:rPr lang="en-US" altLang="ko-KR" sz="1600" dirty="0" err="1">
                  <a:latin typeface="Trebuchet MS" panose="020B0603020202020204"/>
                  <a:ea typeface="맑은 고딕" pitchFamily="50" charset="-127"/>
                  <a:cs typeface="굴림" pitchFamily="50" charset="-127"/>
                </a:rPr>
                <a:t>analyse</a:t>
              </a:r>
              <a:r>
                <a:rPr lang="en-US" altLang="ko-KR" sz="1600" dirty="0">
                  <a:latin typeface="Trebuchet MS" panose="020B0603020202020204"/>
                  <a:ea typeface="맑은 고딕" pitchFamily="50" charset="-127"/>
                  <a:cs typeface="굴림" pitchFamily="50" charset="-127"/>
                </a:rPr>
                <a:t> the dataset</a:t>
              </a:r>
              <a:endPar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endParaRPr>
            </a:p>
          </p:txBody>
        </p:sp>
        <p:sp>
          <p:nvSpPr>
            <p:cNvPr id="79" name="TextBox 13"/>
            <p:cNvSpPr txBox="1">
              <a:spLocks noChangeArrowheads="1"/>
            </p:cNvSpPr>
            <p:nvPr/>
          </p:nvSpPr>
          <p:spPr bwMode="auto">
            <a:xfrm>
              <a:off x="1077516" y="999966"/>
              <a:ext cx="323786" cy="477054"/>
            </a:xfrm>
            <a:prstGeom prst="rect">
              <a:avLst/>
            </a:prstGeom>
            <a:noFill/>
            <a:ln w="9525">
              <a:noFill/>
              <a:miter lim="800000"/>
              <a:headEnd/>
              <a:tailEnd/>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500" b="1" i="0" u="none" strike="noStrike" kern="1200" cap="none" spc="0" normalizeH="0" baseline="0" noProof="0" dirty="0">
                  <a:ln>
                    <a:noFill/>
                  </a:ln>
                  <a:effectLst/>
                  <a:uLnTx/>
                  <a:uFillTx/>
                  <a:latin typeface="Trebuchet MS" panose="020B0603020202020204"/>
                  <a:ea typeface="맑은 고딕" pitchFamily="50" charset="-127"/>
                  <a:cs typeface="+mn-cs"/>
                </a:rPr>
                <a:t>03</a:t>
              </a:r>
              <a:endParaRPr kumimoji="0" lang="ko-KR" altLang="en-US" sz="2500" b="1" i="0" u="none" strike="noStrike" kern="1200" cap="none" spc="0" normalizeH="0" baseline="0" noProof="0" dirty="0">
                <a:ln>
                  <a:noFill/>
                </a:ln>
                <a:effectLst/>
                <a:uLnTx/>
                <a:uFillTx/>
                <a:latin typeface="Trebuchet MS" panose="020B0603020202020204"/>
                <a:ea typeface="맑은 고딕" pitchFamily="50" charset="-127"/>
                <a:cs typeface="+mn-cs"/>
              </a:endParaRPr>
            </a:p>
          </p:txBody>
        </p:sp>
      </p:grpSp>
      <p:grpSp>
        <p:nvGrpSpPr>
          <p:cNvPr id="80" name="그룹 79"/>
          <p:cNvGrpSpPr/>
          <p:nvPr/>
        </p:nvGrpSpPr>
        <p:grpSpPr>
          <a:xfrm>
            <a:off x="2260553" y="4244261"/>
            <a:ext cx="6893607" cy="877072"/>
            <a:chOff x="1077516" y="904974"/>
            <a:chExt cx="3852292" cy="601172"/>
          </a:xfrm>
        </p:grpSpPr>
        <p:sp>
          <p:nvSpPr>
            <p:cNvPr id="81" name="Oval 3"/>
            <p:cNvSpPr>
              <a:spLocks noChangeArrowheads="1"/>
            </p:cNvSpPr>
            <p:nvPr/>
          </p:nvSpPr>
          <p:spPr bwMode="auto">
            <a:xfrm>
              <a:off x="1697355" y="1001321"/>
              <a:ext cx="45719" cy="504825"/>
            </a:xfrm>
            <a:prstGeom prst="homePlate">
              <a:avLst>
                <a:gd name="adj" fmla="val 0"/>
              </a:avLst>
            </a:prstGeom>
            <a:solidFill>
              <a:srgbClr val="FFA10D"/>
            </a:solidFill>
            <a:ln>
              <a:noFill/>
            </a:ln>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8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rgbClr val="5B6573"/>
                </a:solidFill>
                <a:effectLst/>
                <a:uLnTx/>
                <a:uFillTx/>
                <a:latin typeface="Trebuchet MS" panose="020B0603020202020204"/>
                <a:ea typeface="맑은 고딕" pitchFamily="50" charset="-127"/>
                <a:cs typeface="+mn-cs"/>
              </a:endParaRPr>
            </a:p>
          </p:txBody>
        </p:sp>
        <p:sp>
          <p:nvSpPr>
            <p:cNvPr id="82" name="Text Box 5"/>
            <p:cNvSpPr txBox="1">
              <a:spLocks noChangeArrowheads="1"/>
            </p:cNvSpPr>
            <p:nvPr/>
          </p:nvSpPr>
          <p:spPr bwMode="auto">
            <a:xfrm>
              <a:off x="1761158" y="904974"/>
              <a:ext cx="2952750" cy="369332"/>
            </a:xfrm>
            <a:prstGeom prst="rect">
              <a:avLst/>
            </a:prstGeom>
            <a:noFill/>
            <a:ln w="9525">
              <a:noFill/>
              <a:miter lim="800000"/>
              <a:headEnd/>
              <a:tailEnd/>
            </a:ln>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b="1" dirty="0">
                  <a:solidFill>
                    <a:srgbClr val="FFFF00"/>
                  </a:solidFill>
                  <a:highlight>
                    <a:srgbClr val="800000"/>
                  </a:highlight>
                  <a:latin typeface="Trebuchet MS" panose="020B0603020202020204"/>
                  <a:ea typeface="맑은 고딕" pitchFamily="50" charset="-127"/>
                </a:rPr>
                <a:t>ML Model Details</a:t>
              </a:r>
              <a:endParaRPr kumimoji="0" lang="en-US" altLang="ko-KR" sz="1800" b="1" i="0" u="none" strike="noStrike" kern="1200" cap="none" spc="0" normalizeH="0" baseline="0" noProof="0" dirty="0">
                <a:ln>
                  <a:noFill/>
                </a:ln>
                <a:solidFill>
                  <a:srgbClr val="FFFF00"/>
                </a:solidFill>
                <a:effectLst/>
                <a:highlight>
                  <a:srgbClr val="800000"/>
                </a:highlight>
                <a:uLnTx/>
                <a:uFillTx/>
                <a:latin typeface="Trebuchet MS" panose="020B0603020202020204"/>
                <a:ea typeface="맑은 고딕" pitchFamily="50" charset="-127"/>
                <a:cs typeface="+mn-cs"/>
              </a:endParaRPr>
            </a:p>
          </p:txBody>
        </p:sp>
        <p:sp>
          <p:nvSpPr>
            <p:cNvPr id="83" name="Text Box 11"/>
            <p:cNvSpPr txBox="1">
              <a:spLocks noChangeArrowheads="1"/>
            </p:cNvSpPr>
            <p:nvPr/>
          </p:nvSpPr>
          <p:spPr bwMode="auto">
            <a:xfrm>
              <a:off x="1761158" y="1228385"/>
              <a:ext cx="3168650" cy="254878"/>
            </a:xfrm>
            <a:prstGeom prst="rect">
              <a:avLst/>
            </a:prstGeom>
            <a:noFill/>
            <a:ln w="9525">
              <a:noFill/>
              <a:miter lim="800000"/>
              <a:headEnd/>
              <a:tailEnd/>
            </a:ln>
            <a:effectLst/>
          </p:spPr>
          <p:txBody>
            <a:bodyPr anchor="ctr">
              <a:spAutoFit/>
            </a:bodyPr>
            <a:lstStyle/>
            <a:p>
              <a:pPr marL="0" marR="0" lvl="0" indent="0" algn="l" defTabSz="457200" rtl="0" eaLnBrk="1" fontAlgn="auto" latinLnBrk="0" hangingPunct="1">
                <a:lnSpc>
                  <a:spcPts val="1200"/>
                </a:lnSpc>
                <a:spcBef>
                  <a:spcPts val="0"/>
                </a:spcBef>
                <a:spcAft>
                  <a:spcPts val="0"/>
                </a:spcAft>
                <a:buClrTx/>
                <a:buSzTx/>
                <a:buFontTx/>
                <a:buNone/>
                <a:tabLst/>
                <a:defRPr/>
              </a:pPr>
              <a:r>
                <a:rPr lang="en-US" altLang="ko-KR" sz="1600" dirty="0">
                  <a:latin typeface="Trebuchet MS" panose="020B0603020202020204"/>
                  <a:ea typeface="맑은 고딕" pitchFamily="50" charset="-127"/>
                  <a:cs typeface="굴림" pitchFamily="50" charset="-127"/>
                </a:rPr>
                <a:t>This section, we will know about ml model and its results</a:t>
              </a:r>
              <a:endPar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endParaRPr>
            </a:p>
          </p:txBody>
        </p:sp>
        <p:sp>
          <p:nvSpPr>
            <p:cNvPr id="84" name="TextBox 13"/>
            <p:cNvSpPr txBox="1">
              <a:spLocks noChangeArrowheads="1"/>
            </p:cNvSpPr>
            <p:nvPr/>
          </p:nvSpPr>
          <p:spPr bwMode="auto">
            <a:xfrm>
              <a:off x="1077516" y="999966"/>
              <a:ext cx="312811" cy="477054"/>
            </a:xfrm>
            <a:prstGeom prst="rect">
              <a:avLst/>
            </a:prstGeom>
            <a:noFill/>
            <a:ln w="9525">
              <a:noFill/>
              <a:miter lim="800000"/>
              <a:headEnd/>
              <a:tailEnd/>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500" b="1" i="0" u="none" strike="noStrike" kern="1200" cap="none" spc="0" normalizeH="0" baseline="0" noProof="0" dirty="0">
                  <a:ln>
                    <a:noFill/>
                  </a:ln>
                  <a:effectLst/>
                  <a:uLnTx/>
                  <a:uFillTx/>
                  <a:latin typeface="Trebuchet MS" panose="020B0603020202020204"/>
                  <a:ea typeface="맑은 고딕" pitchFamily="50" charset="-127"/>
                  <a:cs typeface="+mn-cs"/>
                </a:rPr>
                <a:t>04</a:t>
              </a:r>
              <a:endParaRPr kumimoji="0" lang="ko-KR" altLang="en-US" sz="2500" b="1" i="0" u="none" strike="noStrike" kern="1200" cap="none" spc="0" normalizeH="0" baseline="0" noProof="0" dirty="0">
                <a:ln>
                  <a:noFill/>
                </a:ln>
                <a:effectLst/>
                <a:uLnTx/>
                <a:uFillTx/>
                <a:latin typeface="Trebuchet MS" panose="020B0603020202020204"/>
                <a:ea typeface="맑은 고딕" pitchFamily="50" charset="-127"/>
                <a:cs typeface="+mn-cs"/>
              </a:endParaRPr>
            </a:p>
          </p:txBody>
        </p:sp>
      </p:grpSp>
      <p:grpSp>
        <p:nvGrpSpPr>
          <p:cNvPr id="85" name="그룹 84"/>
          <p:cNvGrpSpPr/>
          <p:nvPr/>
        </p:nvGrpSpPr>
        <p:grpSpPr>
          <a:xfrm>
            <a:off x="2260553" y="5437566"/>
            <a:ext cx="7483773" cy="868028"/>
            <a:chOff x="1077516" y="880711"/>
            <a:chExt cx="3811349" cy="611800"/>
          </a:xfrm>
        </p:grpSpPr>
        <p:sp>
          <p:nvSpPr>
            <p:cNvPr id="86" name="Oval 3"/>
            <p:cNvSpPr>
              <a:spLocks noChangeArrowheads="1"/>
            </p:cNvSpPr>
            <p:nvPr/>
          </p:nvSpPr>
          <p:spPr bwMode="auto">
            <a:xfrm>
              <a:off x="1625960" y="880711"/>
              <a:ext cx="45719" cy="504825"/>
            </a:xfrm>
            <a:prstGeom prst="homePlate">
              <a:avLst>
                <a:gd name="adj" fmla="val 0"/>
              </a:avLst>
            </a:prstGeom>
            <a:solidFill>
              <a:srgbClr val="632800"/>
            </a:solidFill>
            <a:ln>
              <a:noFill/>
            </a:ln>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8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rgbClr val="5B6573"/>
                </a:solidFill>
                <a:effectLst/>
                <a:uLnTx/>
                <a:uFillTx/>
                <a:latin typeface="Trebuchet MS" panose="020B0603020202020204"/>
                <a:ea typeface="맑은 고딕" pitchFamily="50" charset="-127"/>
                <a:cs typeface="+mn-cs"/>
              </a:endParaRPr>
            </a:p>
          </p:txBody>
        </p:sp>
        <p:sp>
          <p:nvSpPr>
            <p:cNvPr id="87" name="Text Box 5"/>
            <p:cNvSpPr txBox="1">
              <a:spLocks noChangeArrowheads="1"/>
            </p:cNvSpPr>
            <p:nvPr/>
          </p:nvSpPr>
          <p:spPr bwMode="auto">
            <a:xfrm>
              <a:off x="1720215" y="880711"/>
              <a:ext cx="2952750" cy="369332"/>
            </a:xfrm>
            <a:prstGeom prst="rect">
              <a:avLst/>
            </a:prstGeom>
            <a:noFill/>
            <a:ln w="9525">
              <a:noFill/>
              <a:miter lim="800000"/>
              <a:headEnd/>
              <a:tailEnd/>
            </a:ln>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srgbClr val="FFC000"/>
                  </a:solidFill>
                  <a:effectLst/>
                  <a:highlight>
                    <a:srgbClr val="800000"/>
                  </a:highlight>
                  <a:uLnTx/>
                  <a:uFillTx/>
                  <a:latin typeface="Trebuchet MS" panose="020B0603020202020204"/>
                  <a:ea typeface="맑은 고딕" pitchFamily="50" charset="-127"/>
                  <a:cs typeface="+mn-cs"/>
                </a:rPr>
                <a:t>Conclusion</a:t>
              </a:r>
            </a:p>
          </p:txBody>
        </p:sp>
        <p:sp>
          <p:nvSpPr>
            <p:cNvPr id="88" name="Text Box 11"/>
            <p:cNvSpPr txBox="1">
              <a:spLocks noChangeArrowheads="1"/>
            </p:cNvSpPr>
            <p:nvPr/>
          </p:nvSpPr>
          <p:spPr bwMode="auto">
            <a:xfrm>
              <a:off x="1720215" y="1237633"/>
              <a:ext cx="3168650" cy="254878"/>
            </a:xfrm>
            <a:prstGeom prst="rect">
              <a:avLst/>
            </a:prstGeom>
            <a:noFill/>
            <a:ln w="9525">
              <a:noFill/>
              <a:miter lim="800000"/>
              <a:headEnd/>
              <a:tailEnd/>
            </a:ln>
            <a:effectLst/>
          </p:spPr>
          <p:txBody>
            <a:bodyPr anchor="ctr">
              <a:spAutoFit/>
            </a:bodyPr>
            <a:lstStyle/>
            <a:p>
              <a:pPr marL="0" marR="0" lvl="0" indent="0" algn="l" defTabSz="457200" rtl="0" eaLnBrk="1" fontAlgn="auto" latinLnBrk="0" hangingPunct="1">
                <a:lnSpc>
                  <a:spcPts val="1200"/>
                </a:lnSpc>
                <a:spcBef>
                  <a:spcPts val="0"/>
                </a:spcBef>
                <a:spcAft>
                  <a:spcPts val="0"/>
                </a:spcAft>
                <a:buClrTx/>
                <a:buSzTx/>
                <a:buFontTx/>
                <a:buNone/>
                <a:tabLst/>
                <a:defRPr/>
              </a:pPr>
              <a:r>
                <a:rPr kumimoji="0" lang="en-US" altLang="ko-KR" sz="1600" b="0" i="0" u="none" strike="noStrike" kern="1200" cap="none" spc="0" normalizeH="0" baseline="0" noProof="0" dirty="0">
                  <a:ln>
                    <a:noFill/>
                  </a:ln>
                  <a:effectLst/>
                  <a:uLnTx/>
                  <a:uFillTx/>
                  <a:latin typeface="Trebuchet MS" panose="020B0603020202020204"/>
                  <a:ea typeface="맑은 고딕" pitchFamily="50" charset="-127"/>
                  <a:cs typeface="굴림" pitchFamily="50" charset="-127"/>
                </a:rPr>
                <a:t>Recommendation about project</a:t>
              </a:r>
            </a:p>
          </p:txBody>
        </p:sp>
        <p:sp>
          <p:nvSpPr>
            <p:cNvPr id="89" name="TextBox 13"/>
            <p:cNvSpPr txBox="1">
              <a:spLocks noChangeArrowheads="1"/>
            </p:cNvSpPr>
            <p:nvPr/>
          </p:nvSpPr>
          <p:spPr bwMode="auto">
            <a:xfrm>
              <a:off x="1077516" y="999966"/>
              <a:ext cx="285080" cy="477054"/>
            </a:xfrm>
            <a:prstGeom prst="rect">
              <a:avLst/>
            </a:prstGeom>
            <a:noFill/>
            <a:ln w="9525">
              <a:noFill/>
              <a:miter lim="800000"/>
              <a:headEnd/>
              <a:tailEnd/>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2500" b="1" i="0" u="none" strike="noStrike" kern="1200" cap="none" spc="0" normalizeH="0" baseline="0" noProof="0" dirty="0">
                  <a:ln>
                    <a:noFill/>
                  </a:ln>
                  <a:effectLst/>
                  <a:uLnTx/>
                  <a:uFillTx/>
                  <a:latin typeface="Trebuchet MS" panose="020B0603020202020204"/>
                  <a:ea typeface="맑은 고딕" pitchFamily="50" charset="-127"/>
                  <a:cs typeface="+mn-cs"/>
                </a:rPr>
                <a:t>05</a:t>
              </a:r>
              <a:endParaRPr kumimoji="0" lang="ko-KR" altLang="en-US" sz="2500" b="1" i="0" u="none" strike="noStrike" kern="1200" cap="none" spc="0" normalizeH="0" baseline="0" noProof="0" dirty="0">
                <a:ln>
                  <a:noFill/>
                </a:ln>
                <a:effectLst/>
                <a:uLnTx/>
                <a:uFillTx/>
                <a:latin typeface="Trebuchet MS" panose="020B0603020202020204"/>
                <a:ea typeface="맑은 고딕" pitchFamily="50" charset="-127"/>
                <a:cs typeface="+mn-c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A2CD-E445-7BCA-7A8E-F53A008AF693}"/>
              </a:ext>
            </a:extLst>
          </p:cNvPr>
          <p:cNvSpPr>
            <a:spLocks noGrp="1"/>
          </p:cNvSpPr>
          <p:nvPr>
            <p:ph type="title"/>
          </p:nvPr>
        </p:nvSpPr>
        <p:spPr>
          <a:xfrm>
            <a:off x="522514" y="228600"/>
            <a:ext cx="10496006" cy="1088571"/>
          </a:xfrm>
        </p:spPr>
        <p:txBody>
          <a:bodyPr/>
          <a:lstStyle/>
          <a:p>
            <a:r>
              <a:rPr lang="en-IN" dirty="0">
                <a:solidFill>
                  <a:srgbClr val="FFC000"/>
                </a:solidFill>
                <a:highlight>
                  <a:srgbClr val="000000"/>
                </a:highlight>
              </a:rPr>
              <a:t>Feature Importance and all model results</a:t>
            </a:r>
            <a:endParaRPr lang="en-IN" dirty="0"/>
          </a:p>
        </p:txBody>
      </p:sp>
      <p:pic>
        <p:nvPicPr>
          <p:cNvPr id="6" name="Content Placeholder 5">
            <a:extLst>
              <a:ext uri="{FF2B5EF4-FFF2-40B4-BE49-F238E27FC236}">
                <a16:creationId xmlns:a16="http://schemas.microsoft.com/office/drawing/2014/main" id="{A55F4EB7-4442-F823-96F5-3A302D2E855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0371" y="1317172"/>
            <a:ext cx="5517927" cy="5083628"/>
          </a:xfrm>
        </p:spPr>
      </p:pic>
      <p:pic>
        <p:nvPicPr>
          <p:cNvPr id="7" name="Content Placeholder 8">
            <a:extLst>
              <a:ext uri="{FF2B5EF4-FFF2-40B4-BE49-F238E27FC236}">
                <a16:creationId xmlns:a16="http://schemas.microsoft.com/office/drawing/2014/main" id="{0AFFAA96-B26A-74CB-6CD0-C917BFC6390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68298" y="1317171"/>
            <a:ext cx="6173331" cy="5312229"/>
          </a:xfrm>
        </p:spPr>
      </p:pic>
    </p:spTree>
    <p:extLst>
      <p:ext uri="{BB962C8B-B14F-4D97-AF65-F5344CB8AC3E}">
        <p14:creationId xmlns:p14="http://schemas.microsoft.com/office/powerpoint/2010/main" val="195027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62FC-D6F8-D146-7195-F40D6FA5D2C1}"/>
              </a:ext>
            </a:extLst>
          </p:cNvPr>
          <p:cNvSpPr>
            <a:spLocks noGrp="1"/>
          </p:cNvSpPr>
          <p:nvPr>
            <p:ph type="title"/>
          </p:nvPr>
        </p:nvSpPr>
        <p:spPr>
          <a:xfrm>
            <a:off x="217714" y="217714"/>
            <a:ext cx="10800806" cy="870857"/>
          </a:xfrm>
        </p:spPr>
        <p:txBody>
          <a:bodyPr/>
          <a:lstStyle/>
          <a:p>
            <a:r>
              <a:rPr lang="en-IN" dirty="0">
                <a:solidFill>
                  <a:srgbClr val="FFC000"/>
                </a:solidFill>
                <a:highlight>
                  <a:srgbClr val="000000"/>
                </a:highlight>
              </a:rPr>
              <a:t>Recommendation</a:t>
            </a:r>
          </a:p>
        </p:txBody>
      </p:sp>
      <p:sp>
        <p:nvSpPr>
          <p:cNvPr id="5" name="Content Placeholder 4">
            <a:extLst>
              <a:ext uri="{FF2B5EF4-FFF2-40B4-BE49-F238E27FC236}">
                <a16:creationId xmlns:a16="http://schemas.microsoft.com/office/drawing/2014/main" id="{7D16D1E4-DC3F-015F-6963-11F4F8EEB4DF}"/>
              </a:ext>
            </a:extLst>
          </p:cNvPr>
          <p:cNvSpPr>
            <a:spLocks noGrp="1"/>
          </p:cNvSpPr>
          <p:nvPr>
            <p:ph idx="1"/>
          </p:nvPr>
        </p:nvSpPr>
        <p:spPr>
          <a:xfrm>
            <a:off x="348344" y="1088571"/>
            <a:ext cx="11538856" cy="5442858"/>
          </a:xfrm>
        </p:spPr>
        <p:txBody>
          <a:bodyPr>
            <a:normAutofit fontScale="92500" lnSpcReduction="20000"/>
          </a:bodyPr>
          <a:lstStyle/>
          <a:p>
            <a:r>
              <a:rPr lang="en-IN" dirty="0">
                <a:solidFill>
                  <a:schemeClr val="tx1">
                    <a:lumMod val="95000"/>
                    <a:lumOff val="5000"/>
                  </a:schemeClr>
                </a:solidFill>
              </a:rPr>
              <a:t>As we saw earlier with increase in age risk of getting CHD in future increases and when compare with in genders, median age of risk of CHD is 55, but in case of males it is less than 55 </a:t>
            </a:r>
            <a:r>
              <a:rPr lang="en-IN" dirty="0" err="1">
                <a:solidFill>
                  <a:schemeClr val="tx1">
                    <a:lumMod val="95000"/>
                    <a:lumOff val="5000"/>
                  </a:schemeClr>
                </a:solidFill>
              </a:rPr>
              <a:t>i.e</a:t>
            </a:r>
            <a:r>
              <a:rPr lang="en-IN" dirty="0">
                <a:solidFill>
                  <a:schemeClr val="tx1">
                    <a:lumMod val="95000"/>
                    <a:lumOff val="5000"/>
                  </a:schemeClr>
                </a:solidFill>
              </a:rPr>
              <a:t> 53 and for women it is more than 55 </a:t>
            </a:r>
            <a:r>
              <a:rPr lang="en-IN" dirty="0" err="1">
                <a:solidFill>
                  <a:schemeClr val="tx1">
                    <a:lumMod val="95000"/>
                    <a:lumOff val="5000"/>
                  </a:schemeClr>
                </a:solidFill>
              </a:rPr>
              <a:t>i.e</a:t>
            </a:r>
            <a:r>
              <a:rPr lang="en-IN" dirty="0">
                <a:solidFill>
                  <a:schemeClr val="tx1">
                    <a:lumMod val="95000"/>
                    <a:lumOff val="5000"/>
                  </a:schemeClr>
                </a:solidFill>
              </a:rPr>
              <a:t> 56. So, all older people should be regular checked, particularly male as they have higher  risk.</a:t>
            </a:r>
          </a:p>
          <a:p>
            <a:r>
              <a:rPr lang="en-IN" dirty="0">
                <a:solidFill>
                  <a:schemeClr val="tx1">
                    <a:lumMod val="95000"/>
                    <a:lumOff val="5000"/>
                  </a:schemeClr>
                </a:solidFill>
              </a:rPr>
              <a:t>When it comes purely gender basis males are more prone to getting CHD than females, so, males of middle to old age people should regularly do medical check up.</a:t>
            </a:r>
          </a:p>
          <a:p>
            <a:r>
              <a:rPr lang="en-IN" dirty="0">
                <a:solidFill>
                  <a:schemeClr val="tx1">
                    <a:lumMod val="95000"/>
                    <a:lumOff val="5000"/>
                  </a:schemeClr>
                </a:solidFill>
              </a:rPr>
              <a:t>With increase in glucose level, risk of CHD increases. When glucose level 200 to 400 risk of CHD is 64%, similarly for 120 to 200 is 37%, for 100 to 120 is  16 and for less than 100 is 14%.</a:t>
            </a:r>
          </a:p>
          <a:p>
            <a:r>
              <a:rPr lang="en-IN" dirty="0">
                <a:solidFill>
                  <a:schemeClr val="tx1">
                    <a:lumMod val="95000"/>
                    <a:lumOff val="5000"/>
                  </a:schemeClr>
                </a:solidFill>
              </a:rPr>
              <a:t>With increase in BMI level risk of CHD increases, particularly among females as in males on median BMI level risk is there. So, for both genders controlling BMI is important, but in females it is important as their risk of getting CHD base level lower compare to males.</a:t>
            </a:r>
          </a:p>
          <a:p>
            <a:r>
              <a:rPr lang="en-IN" dirty="0">
                <a:solidFill>
                  <a:schemeClr val="tx1">
                    <a:lumMod val="95000"/>
                    <a:lumOff val="5000"/>
                  </a:schemeClr>
                </a:solidFill>
              </a:rPr>
              <a:t>Similarly, with increase in </a:t>
            </a:r>
            <a:r>
              <a:rPr lang="en-IN" dirty="0" err="1">
                <a:solidFill>
                  <a:schemeClr val="tx1">
                    <a:lumMod val="95000"/>
                    <a:lumOff val="5000"/>
                  </a:schemeClr>
                </a:solidFill>
              </a:rPr>
              <a:t>totChol</a:t>
            </a:r>
            <a:r>
              <a:rPr lang="en-IN" dirty="0">
                <a:solidFill>
                  <a:schemeClr val="tx1">
                    <a:lumMod val="95000"/>
                    <a:lumOff val="5000"/>
                  </a:schemeClr>
                </a:solidFill>
              </a:rPr>
              <a:t> risk of getting CHD increases in both genders. Median </a:t>
            </a:r>
            <a:r>
              <a:rPr lang="en-IN" dirty="0" err="1">
                <a:solidFill>
                  <a:schemeClr val="tx1">
                    <a:lumMod val="95000"/>
                    <a:lumOff val="5000"/>
                  </a:schemeClr>
                </a:solidFill>
              </a:rPr>
              <a:t>totChol</a:t>
            </a:r>
            <a:r>
              <a:rPr lang="en-IN" dirty="0">
                <a:solidFill>
                  <a:schemeClr val="tx1">
                    <a:lumMod val="95000"/>
                    <a:lumOff val="5000"/>
                  </a:schemeClr>
                </a:solidFill>
              </a:rPr>
              <a:t> level for CHD in males and females are 240 and 248 respectively. Diabetic patients with high </a:t>
            </a:r>
            <a:r>
              <a:rPr lang="en-IN" dirty="0" err="1">
                <a:solidFill>
                  <a:schemeClr val="tx1">
                    <a:lumMod val="95000"/>
                    <a:lumOff val="5000"/>
                  </a:schemeClr>
                </a:solidFill>
              </a:rPr>
              <a:t>totChol</a:t>
            </a:r>
            <a:r>
              <a:rPr lang="en-IN" dirty="0">
                <a:solidFill>
                  <a:schemeClr val="tx1">
                    <a:lumMod val="95000"/>
                    <a:lumOff val="5000"/>
                  </a:schemeClr>
                </a:solidFill>
              </a:rPr>
              <a:t> level are more prone to getting CHD.</a:t>
            </a:r>
          </a:p>
          <a:p>
            <a:r>
              <a:rPr lang="en-IN" dirty="0">
                <a:solidFill>
                  <a:schemeClr val="tx1">
                    <a:lumMod val="95000"/>
                    <a:lumOff val="5000"/>
                  </a:schemeClr>
                </a:solidFill>
              </a:rPr>
              <a:t>Smokers have high risk CHD, as males smoke more, there risk is higher compare to females.</a:t>
            </a:r>
          </a:p>
          <a:p>
            <a:r>
              <a:rPr lang="en-IN" dirty="0">
                <a:solidFill>
                  <a:schemeClr val="tx1">
                    <a:lumMod val="95000"/>
                    <a:lumOff val="5000"/>
                  </a:schemeClr>
                </a:solidFill>
              </a:rPr>
              <a:t>People with </a:t>
            </a:r>
            <a:r>
              <a:rPr lang="en-IN" dirty="0" err="1">
                <a:solidFill>
                  <a:schemeClr val="tx1">
                    <a:lumMod val="95000"/>
                    <a:lumOff val="5000"/>
                  </a:schemeClr>
                </a:solidFill>
              </a:rPr>
              <a:t>GradeI</a:t>
            </a:r>
            <a:r>
              <a:rPr lang="en-IN" dirty="0">
                <a:solidFill>
                  <a:schemeClr val="tx1">
                    <a:lumMod val="95000"/>
                    <a:lumOff val="5000"/>
                  </a:schemeClr>
                </a:solidFill>
              </a:rPr>
              <a:t>(</a:t>
            </a:r>
            <a:r>
              <a:rPr lang="en-IN" dirty="0" err="1">
                <a:solidFill>
                  <a:schemeClr val="tx1">
                    <a:lumMod val="95000"/>
                    <a:lumOff val="5000"/>
                  </a:schemeClr>
                </a:solidFill>
              </a:rPr>
              <a:t>sysBP</a:t>
            </a:r>
            <a:r>
              <a:rPr lang="en-IN" dirty="0">
                <a:solidFill>
                  <a:schemeClr val="tx1">
                    <a:lumMod val="95000"/>
                    <a:lumOff val="5000"/>
                  </a:schemeClr>
                </a:solidFill>
              </a:rPr>
              <a:t> &lt; 160 or </a:t>
            </a:r>
            <a:r>
              <a:rPr lang="en-IN" dirty="0" err="1">
                <a:solidFill>
                  <a:schemeClr val="tx1">
                    <a:lumMod val="95000"/>
                    <a:lumOff val="5000"/>
                  </a:schemeClr>
                </a:solidFill>
              </a:rPr>
              <a:t>diaBP</a:t>
            </a:r>
            <a:r>
              <a:rPr lang="en-IN" dirty="0">
                <a:solidFill>
                  <a:schemeClr val="tx1">
                    <a:lumMod val="95000"/>
                    <a:lumOff val="5000"/>
                  </a:schemeClr>
                </a:solidFill>
              </a:rPr>
              <a:t> &lt;100), </a:t>
            </a:r>
            <a:r>
              <a:rPr lang="en-IN" dirty="0" err="1">
                <a:solidFill>
                  <a:schemeClr val="tx1">
                    <a:lumMod val="95000"/>
                    <a:lumOff val="5000"/>
                  </a:schemeClr>
                </a:solidFill>
              </a:rPr>
              <a:t>GradeII</a:t>
            </a:r>
            <a:r>
              <a:rPr lang="en-IN" dirty="0">
                <a:solidFill>
                  <a:schemeClr val="tx1">
                    <a:lumMod val="95000"/>
                    <a:lumOff val="5000"/>
                  </a:schemeClr>
                </a:solidFill>
              </a:rPr>
              <a:t>(</a:t>
            </a:r>
            <a:r>
              <a:rPr lang="en-IN" dirty="0" err="1">
                <a:solidFill>
                  <a:schemeClr val="tx1">
                    <a:lumMod val="95000"/>
                    <a:lumOff val="5000"/>
                  </a:schemeClr>
                </a:solidFill>
              </a:rPr>
              <a:t>sysBP</a:t>
            </a:r>
            <a:r>
              <a:rPr lang="en-IN" dirty="0">
                <a:solidFill>
                  <a:schemeClr val="tx1">
                    <a:lumMod val="95000"/>
                    <a:lumOff val="5000"/>
                  </a:schemeClr>
                </a:solidFill>
              </a:rPr>
              <a:t>&lt;180 or </a:t>
            </a:r>
            <a:r>
              <a:rPr lang="en-IN" dirty="0" err="1">
                <a:solidFill>
                  <a:schemeClr val="tx1">
                    <a:lumMod val="95000"/>
                    <a:lumOff val="5000"/>
                  </a:schemeClr>
                </a:solidFill>
              </a:rPr>
              <a:t>diaBP</a:t>
            </a:r>
            <a:r>
              <a:rPr lang="en-IN" dirty="0">
                <a:solidFill>
                  <a:schemeClr val="tx1">
                    <a:lumMod val="95000"/>
                    <a:lumOff val="5000"/>
                  </a:schemeClr>
                </a:solidFill>
              </a:rPr>
              <a:t>&gt;=100), </a:t>
            </a:r>
            <a:r>
              <a:rPr lang="en-IN" dirty="0" err="1">
                <a:solidFill>
                  <a:schemeClr val="tx1">
                    <a:lumMod val="95000"/>
                    <a:lumOff val="5000"/>
                  </a:schemeClr>
                </a:solidFill>
              </a:rPr>
              <a:t>GradeIII</a:t>
            </a:r>
            <a:r>
              <a:rPr lang="en-IN" dirty="0">
                <a:solidFill>
                  <a:schemeClr val="tx1">
                    <a:lumMod val="95000"/>
                    <a:lumOff val="5000"/>
                  </a:schemeClr>
                </a:solidFill>
              </a:rPr>
              <a:t> Hypertension and Hypotension(</a:t>
            </a:r>
            <a:r>
              <a:rPr lang="en-IN" dirty="0" err="1">
                <a:solidFill>
                  <a:schemeClr val="tx1">
                    <a:lumMod val="95000"/>
                    <a:lumOff val="5000"/>
                  </a:schemeClr>
                </a:solidFill>
              </a:rPr>
              <a:t>sysBP</a:t>
            </a:r>
            <a:r>
              <a:rPr lang="en-IN" dirty="0">
                <a:solidFill>
                  <a:schemeClr val="tx1">
                    <a:lumMod val="95000"/>
                    <a:lumOff val="5000"/>
                  </a:schemeClr>
                </a:solidFill>
              </a:rPr>
              <a:t>  &lt; 90 or </a:t>
            </a:r>
            <a:r>
              <a:rPr lang="en-IN" dirty="0" err="1">
                <a:solidFill>
                  <a:schemeClr val="tx1">
                    <a:lumMod val="95000"/>
                    <a:lumOff val="5000"/>
                  </a:schemeClr>
                </a:solidFill>
              </a:rPr>
              <a:t>diaBP</a:t>
            </a:r>
            <a:r>
              <a:rPr lang="en-IN" dirty="0">
                <a:solidFill>
                  <a:schemeClr val="tx1">
                    <a:lumMod val="95000"/>
                    <a:lumOff val="5000"/>
                  </a:schemeClr>
                </a:solidFill>
              </a:rPr>
              <a:t> &lt; 60) are more prone to getting CHD in future. As we saw earlier people with </a:t>
            </a:r>
            <a:r>
              <a:rPr lang="en-IN" dirty="0" err="1">
                <a:solidFill>
                  <a:schemeClr val="tx1">
                    <a:lumMod val="95000"/>
                    <a:lumOff val="5000"/>
                  </a:schemeClr>
                </a:solidFill>
              </a:rPr>
              <a:t>prevalentHyp</a:t>
            </a:r>
            <a:r>
              <a:rPr lang="en-IN" dirty="0">
                <a:solidFill>
                  <a:schemeClr val="tx1">
                    <a:lumMod val="95000"/>
                    <a:lumOff val="5000"/>
                  </a:schemeClr>
                </a:solidFill>
              </a:rPr>
              <a:t> are more prone to CHD </a:t>
            </a:r>
            <a:r>
              <a:rPr lang="en-IN" dirty="0" err="1">
                <a:solidFill>
                  <a:schemeClr val="tx1">
                    <a:lumMod val="95000"/>
                    <a:lumOff val="5000"/>
                  </a:schemeClr>
                </a:solidFill>
              </a:rPr>
              <a:t>i.e</a:t>
            </a:r>
            <a:r>
              <a:rPr lang="en-IN" dirty="0">
                <a:solidFill>
                  <a:schemeClr val="tx1">
                    <a:lumMod val="95000"/>
                    <a:lumOff val="5000"/>
                  </a:schemeClr>
                </a:solidFill>
              </a:rPr>
              <a:t> 23.8% compared to 11.03%.</a:t>
            </a:r>
          </a:p>
        </p:txBody>
      </p:sp>
    </p:spTree>
    <p:extLst>
      <p:ext uri="{BB962C8B-B14F-4D97-AF65-F5344CB8AC3E}">
        <p14:creationId xmlns:p14="http://schemas.microsoft.com/office/powerpoint/2010/main" val="60321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F9647-C89E-CDE6-ADEB-76D1EF7052F9}"/>
              </a:ext>
            </a:extLst>
          </p:cNvPr>
          <p:cNvSpPr>
            <a:spLocks noGrp="1"/>
          </p:cNvSpPr>
          <p:nvPr>
            <p:ph type="title"/>
          </p:nvPr>
        </p:nvSpPr>
        <p:spPr>
          <a:xfrm>
            <a:off x="250371" y="315686"/>
            <a:ext cx="10768149" cy="1012371"/>
          </a:xfrm>
        </p:spPr>
        <p:txBody>
          <a:bodyPr/>
          <a:lstStyle/>
          <a:p>
            <a:r>
              <a:rPr lang="en-IN" dirty="0">
                <a:solidFill>
                  <a:srgbClr val="FFC000"/>
                </a:solidFill>
                <a:highlight>
                  <a:srgbClr val="000000"/>
                </a:highlight>
              </a:rPr>
              <a:t>Introduction</a:t>
            </a:r>
          </a:p>
        </p:txBody>
      </p:sp>
      <p:pic>
        <p:nvPicPr>
          <p:cNvPr id="8" name="Content Placeholder 7">
            <a:extLst>
              <a:ext uri="{FF2B5EF4-FFF2-40B4-BE49-F238E27FC236}">
                <a16:creationId xmlns:a16="http://schemas.microsoft.com/office/drawing/2014/main" id="{677FE39F-E13F-F5BB-8316-2EF9676D3DB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8705" y="1328738"/>
            <a:ext cx="4650496" cy="5213576"/>
          </a:xfrm>
        </p:spPr>
      </p:pic>
      <p:sp>
        <p:nvSpPr>
          <p:cNvPr id="6" name="Content Placeholder 5">
            <a:extLst>
              <a:ext uri="{FF2B5EF4-FFF2-40B4-BE49-F238E27FC236}">
                <a16:creationId xmlns:a16="http://schemas.microsoft.com/office/drawing/2014/main" id="{56911363-F97D-EB69-70B3-5E5BB6718460}"/>
              </a:ext>
            </a:extLst>
          </p:cNvPr>
          <p:cNvSpPr>
            <a:spLocks noGrp="1"/>
          </p:cNvSpPr>
          <p:nvPr>
            <p:ph sz="half" idx="2"/>
          </p:nvPr>
        </p:nvSpPr>
        <p:spPr>
          <a:xfrm>
            <a:off x="5157535" y="315687"/>
            <a:ext cx="6784094" cy="6313712"/>
          </a:xfrm>
        </p:spPr>
        <p:txBody>
          <a:bodyPr>
            <a:normAutofit/>
          </a:bodyPr>
          <a:lstStyle/>
          <a:p>
            <a:r>
              <a:rPr lang="en-US" sz="2000" b="1" i="0" dirty="0">
                <a:solidFill>
                  <a:srgbClr val="242424"/>
                </a:solidFill>
                <a:effectLst/>
                <a:highlight>
                  <a:srgbClr val="FFFFFF"/>
                </a:highlight>
                <a:latin typeface="source-serif-pro"/>
              </a:rPr>
              <a:t>Coronary Heart Disease (CHD) </a:t>
            </a:r>
            <a:r>
              <a:rPr lang="en-US" sz="2000" b="0" i="0" dirty="0">
                <a:solidFill>
                  <a:srgbClr val="242424"/>
                </a:solidFill>
                <a:effectLst/>
                <a:highlight>
                  <a:srgbClr val="FFFFFF"/>
                </a:highlight>
                <a:latin typeface="source-serif-pro"/>
              </a:rPr>
              <a:t>involves the reduction of blood flow to heart muscle due to build-up of plaque in the arteries of the heart.</a:t>
            </a:r>
          </a:p>
          <a:p>
            <a:r>
              <a:rPr lang="en-US" sz="2000" b="0" i="0" dirty="0">
                <a:solidFill>
                  <a:srgbClr val="242424"/>
                </a:solidFill>
                <a:effectLst/>
                <a:highlight>
                  <a:srgbClr val="FFFFFF"/>
                </a:highlight>
                <a:latin typeface="source-serif-pro"/>
              </a:rPr>
              <a:t>The prediction of heart disease is considered one of the most important topics in health domain. With the machine learning algorithms and having large amounts of data, it is possible to </a:t>
            </a:r>
            <a:r>
              <a:rPr lang="en-US" sz="2000">
                <a:solidFill>
                  <a:srgbClr val="242424"/>
                </a:solidFill>
                <a:highlight>
                  <a:srgbClr val="FFFFFF"/>
                </a:highlight>
                <a:latin typeface="source-serif-pro"/>
              </a:rPr>
              <a:t>use these</a:t>
            </a:r>
            <a:r>
              <a:rPr lang="en-US" sz="2000" b="0" i="0">
                <a:solidFill>
                  <a:srgbClr val="242424"/>
                </a:solidFill>
                <a:effectLst/>
                <a:highlight>
                  <a:srgbClr val="FFFFFF"/>
                </a:highlight>
                <a:latin typeface="source-serif-pro"/>
              </a:rPr>
              <a:t> </a:t>
            </a:r>
            <a:r>
              <a:rPr lang="en-US" sz="2000" b="0" i="0" dirty="0">
                <a:solidFill>
                  <a:srgbClr val="242424"/>
                </a:solidFill>
                <a:effectLst/>
                <a:highlight>
                  <a:srgbClr val="FFFFFF"/>
                </a:highlight>
                <a:latin typeface="source-serif-pro"/>
              </a:rPr>
              <a:t>information that can help doctors make more accurate predictions.</a:t>
            </a:r>
          </a:p>
          <a:p>
            <a:r>
              <a:rPr lang="en-US" sz="2000" b="0" i="0" dirty="0">
                <a:solidFill>
                  <a:srgbClr val="242424"/>
                </a:solidFill>
                <a:effectLst/>
                <a:highlight>
                  <a:srgbClr val="FFFFFF"/>
                </a:highlight>
                <a:latin typeface="source-serif-pro"/>
              </a:rPr>
              <a:t>Prediction of </a:t>
            </a:r>
            <a:r>
              <a:rPr lang="en-US" sz="2000" b="1" i="0" dirty="0">
                <a:solidFill>
                  <a:srgbClr val="242424"/>
                </a:solidFill>
                <a:effectLst/>
                <a:highlight>
                  <a:srgbClr val="FFFFFF"/>
                </a:highlight>
                <a:latin typeface="source-serif-pro"/>
              </a:rPr>
              <a:t>CHD </a:t>
            </a:r>
            <a:r>
              <a:rPr lang="en-US" sz="2000" b="0" i="0" dirty="0">
                <a:solidFill>
                  <a:srgbClr val="242424"/>
                </a:solidFill>
                <a:effectLst/>
                <a:highlight>
                  <a:srgbClr val="FFFFFF"/>
                </a:highlight>
                <a:latin typeface="source-serif-pro"/>
              </a:rPr>
              <a:t>is a much complex challenge considering the level of expertise and knowledge required for accurate result. According to </a:t>
            </a:r>
            <a:r>
              <a:rPr lang="en-US" sz="2000" b="1" i="0" dirty="0">
                <a:solidFill>
                  <a:srgbClr val="242424"/>
                </a:solidFill>
                <a:effectLst/>
                <a:highlight>
                  <a:srgbClr val="FFFFFF"/>
                </a:highlight>
                <a:latin typeface="source-serif-pro"/>
              </a:rPr>
              <a:t>a survey by WHO, </a:t>
            </a:r>
            <a:r>
              <a:rPr lang="en-US" sz="2000" b="0" i="0" dirty="0">
                <a:solidFill>
                  <a:srgbClr val="242424"/>
                </a:solidFill>
                <a:effectLst/>
                <a:highlight>
                  <a:srgbClr val="FFFFFF"/>
                </a:highlight>
                <a:latin typeface="source-serif-pro"/>
              </a:rPr>
              <a:t>medical professionals can correctly predict heart disease with only </a:t>
            </a:r>
            <a:r>
              <a:rPr lang="en-US" sz="2000" b="1" i="0" dirty="0">
                <a:solidFill>
                  <a:srgbClr val="242424"/>
                </a:solidFill>
                <a:effectLst/>
                <a:highlight>
                  <a:srgbClr val="FFFFFF"/>
                </a:highlight>
                <a:latin typeface="source-serif-pro"/>
              </a:rPr>
              <a:t>67% accuracy.</a:t>
            </a:r>
          </a:p>
          <a:p>
            <a:r>
              <a:rPr lang="en-US" sz="2000" b="0" i="0" dirty="0">
                <a:solidFill>
                  <a:srgbClr val="242424"/>
                </a:solidFill>
                <a:effectLst/>
                <a:highlight>
                  <a:srgbClr val="FFFFFF"/>
                </a:highlight>
                <a:latin typeface="source-serif-pro"/>
              </a:rPr>
              <a:t>In this project, a number of independent variables such as </a:t>
            </a:r>
            <a:r>
              <a:rPr lang="en-US" sz="2000" b="1" i="0" dirty="0">
                <a:solidFill>
                  <a:srgbClr val="242424"/>
                </a:solidFill>
                <a:effectLst/>
                <a:highlight>
                  <a:srgbClr val="FFFFFF"/>
                </a:highlight>
                <a:latin typeface="source-serif-pro"/>
              </a:rPr>
              <a:t>sex, age, </a:t>
            </a:r>
            <a:r>
              <a:rPr lang="en-US" sz="2000" b="1" i="0" dirty="0" err="1">
                <a:solidFill>
                  <a:srgbClr val="242424"/>
                </a:solidFill>
                <a:effectLst/>
                <a:highlight>
                  <a:srgbClr val="FFFFFF"/>
                </a:highlight>
                <a:latin typeface="source-serif-pro"/>
              </a:rPr>
              <a:t>cigsPerDay</a:t>
            </a:r>
            <a:r>
              <a:rPr lang="en-US" sz="2000" b="1" i="0" dirty="0">
                <a:solidFill>
                  <a:srgbClr val="242424"/>
                </a:solidFill>
                <a:effectLst/>
                <a:highlight>
                  <a:srgbClr val="FFFFFF"/>
                </a:highlight>
                <a:latin typeface="source-serif-pro"/>
              </a:rPr>
              <a:t>, </a:t>
            </a:r>
            <a:r>
              <a:rPr lang="en-US" sz="2000" b="1" i="0" dirty="0" err="1">
                <a:solidFill>
                  <a:srgbClr val="242424"/>
                </a:solidFill>
                <a:effectLst/>
                <a:highlight>
                  <a:srgbClr val="FFFFFF"/>
                </a:highlight>
                <a:latin typeface="source-serif-pro"/>
              </a:rPr>
              <a:t>totChol</a:t>
            </a:r>
            <a:r>
              <a:rPr lang="en-US" sz="2000" b="1" i="0" dirty="0">
                <a:solidFill>
                  <a:srgbClr val="242424"/>
                </a:solidFill>
                <a:effectLst/>
                <a:highlight>
                  <a:srgbClr val="FFFFFF"/>
                </a:highlight>
                <a:latin typeface="source-serif-pro"/>
              </a:rPr>
              <a:t>, </a:t>
            </a:r>
            <a:r>
              <a:rPr lang="en-US" sz="2000" b="1" i="0" dirty="0" err="1">
                <a:solidFill>
                  <a:srgbClr val="242424"/>
                </a:solidFill>
                <a:effectLst/>
                <a:highlight>
                  <a:srgbClr val="FFFFFF"/>
                </a:highlight>
                <a:latin typeface="source-serif-pro"/>
              </a:rPr>
              <a:t>sysBP</a:t>
            </a:r>
            <a:r>
              <a:rPr lang="en-US" sz="2000" b="0" i="0" dirty="0">
                <a:solidFill>
                  <a:srgbClr val="242424"/>
                </a:solidFill>
                <a:effectLst/>
                <a:highlight>
                  <a:srgbClr val="FFFFFF"/>
                </a:highlight>
                <a:latin typeface="source-serif-pro"/>
              </a:rPr>
              <a:t> and </a:t>
            </a:r>
            <a:r>
              <a:rPr lang="en-US" sz="2000" b="1" i="0" dirty="0">
                <a:solidFill>
                  <a:srgbClr val="242424"/>
                </a:solidFill>
                <a:effectLst/>
                <a:highlight>
                  <a:srgbClr val="FFFFFF"/>
                </a:highlight>
                <a:latin typeface="source-serif-pro"/>
              </a:rPr>
              <a:t>glucose</a:t>
            </a:r>
            <a:r>
              <a:rPr lang="en-US" sz="2000" b="0" i="0" dirty="0">
                <a:solidFill>
                  <a:srgbClr val="242424"/>
                </a:solidFill>
                <a:effectLst/>
                <a:highlight>
                  <a:srgbClr val="FFFFFF"/>
                </a:highlight>
                <a:latin typeface="source-serif-pro"/>
              </a:rPr>
              <a:t> will be used along with a dependent variable (</a:t>
            </a:r>
            <a:r>
              <a:rPr lang="en-US" sz="2000" b="1" i="0" dirty="0" err="1">
                <a:solidFill>
                  <a:srgbClr val="242424"/>
                </a:solidFill>
                <a:effectLst/>
                <a:highlight>
                  <a:srgbClr val="FFFFFF"/>
                </a:highlight>
                <a:latin typeface="source-serif-pro"/>
              </a:rPr>
              <a:t>TenYearCHD</a:t>
            </a:r>
            <a:r>
              <a:rPr lang="en-US" sz="2000" b="0" i="0" dirty="0">
                <a:solidFill>
                  <a:srgbClr val="242424"/>
                </a:solidFill>
                <a:effectLst/>
                <a:highlight>
                  <a:srgbClr val="FFFFFF"/>
                </a:highlight>
                <a:latin typeface="source-serif-pro"/>
              </a:rPr>
              <a:t> class) during the training phase to build a classification model. </a:t>
            </a:r>
            <a:r>
              <a:rPr lang="en-US" sz="2000" b="1" i="0" dirty="0">
                <a:solidFill>
                  <a:srgbClr val="242424"/>
                </a:solidFill>
                <a:effectLst/>
                <a:highlight>
                  <a:srgbClr val="FFFFFF"/>
                </a:highlight>
                <a:latin typeface="source-serif-pro"/>
              </a:rPr>
              <a:t>The classification goal</a:t>
            </a:r>
            <a:r>
              <a:rPr lang="en-US" sz="2000" b="0" i="0" dirty="0">
                <a:solidFill>
                  <a:srgbClr val="242424"/>
                </a:solidFill>
                <a:effectLst/>
                <a:highlight>
                  <a:srgbClr val="FFFFFF"/>
                </a:highlight>
                <a:latin typeface="source-serif-pro"/>
              </a:rPr>
              <a:t> is to predict whether the patient has 10-year risk of future C</a:t>
            </a:r>
            <a:r>
              <a:rPr lang="en-US" sz="2000" b="0" i="1" dirty="0">
                <a:solidFill>
                  <a:srgbClr val="242424"/>
                </a:solidFill>
                <a:effectLst/>
                <a:highlight>
                  <a:srgbClr val="FFFFFF"/>
                </a:highlight>
                <a:latin typeface="source-serif-pro"/>
              </a:rPr>
              <a:t>oronary Heart Disease </a:t>
            </a:r>
            <a:r>
              <a:rPr lang="en-US" sz="2000" b="0" i="0" dirty="0">
                <a:solidFill>
                  <a:srgbClr val="242424"/>
                </a:solidFill>
                <a:effectLst/>
                <a:highlight>
                  <a:srgbClr val="FFFFFF"/>
                </a:highlight>
                <a:latin typeface="source-serif-pro"/>
              </a:rPr>
              <a:t>(CHD) or not.</a:t>
            </a:r>
          </a:p>
        </p:txBody>
      </p:sp>
    </p:spTree>
    <p:extLst>
      <p:ext uri="{BB962C8B-B14F-4D97-AF65-F5344CB8AC3E}">
        <p14:creationId xmlns:p14="http://schemas.microsoft.com/office/powerpoint/2010/main" val="117434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DA75-EA9A-84B9-778E-05F8153BBC93}"/>
              </a:ext>
            </a:extLst>
          </p:cNvPr>
          <p:cNvSpPr>
            <a:spLocks noGrp="1"/>
          </p:cNvSpPr>
          <p:nvPr>
            <p:ph type="title"/>
          </p:nvPr>
        </p:nvSpPr>
        <p:spPr>
          <a:xfrm>
            <a:off x="359229" y="359229"/>
            <a:ext cx="10659291" cy="1164771"/>
          </a:xfrm>
        </p:spPr>
        <p:txBody>
          <a:bodyPr/>
          <a:lstStyle/>
          <a:p>
            <a:r>
              <a:rPr lang="en-IN" dirty="0">
                <a:solidFill>
                  <a:srgbClr val="FFC000"/>
                </a:solidFill>
                <a:highlight>
                  <a:srgbClr val="000000"/>
                </a:highlight>
              </a:rPr>
              <a:t>Executive Summary</a:t>
            </a:r>
          </a:p>
        </p:txBody>
      </p:sp>
      <p:sp>
        <p:nvSpPr>
          <p:cNvPr id="5" name="Content Placeholder 4">
            <a:extLst>
              <a:ext uri="{FF2B5EF4-FFF2-40B4-BE49-F238E27FC236}">
                <a16:creationId xmlns:a16="http://schemas.microsoft.com/office/drawing/2014/main" id="{C436E395-615C-8649-EDF7-CD226187AE30}"/>
              </a:ext>
            </a:extLst>
          </p:cNvPr>
          <p:cNvSpPr>
            <a:spLocks noGrp="1"/>
          </p:cNvSpPr>
          <p:nvPr>
            <p:ph idx="1"/>
          </p:nvPr>
        </p:nvSpPr>
        <p:spPr>
          <a:xfrm>
            <a:off x="457200" y="1654629"/>
            <a:ext cx="11255829" cy="4441371"/>
          </a:xfrm>
        </p:spPr>
        <p:txBody>
          <a:bodyPr/>
          <a:lstStyle/>
          <a:p>
            <a:r>
              <a:rPr lang="en-IN" dirty="0">
                <a:solidFill>
                  <a:schemeClr val="tx2">
                    <a:lumMod val="50000"/>
                  </a:schemeClr>
                </a:solidFill>
              </a:rPr>
              <a:t>There are 16 independent variables and 1 dependent variable in the dataset. Feature id which does not have any contribution in modelling was dropped.</a:t>
            </a:r>
          </a:p>
          <a:p>
            <a:r>
              <a:rPr lang="en-IN" dirty="0">
                <a:solidFill>
                  <a:schemeClr val="tx2">
                    <a:lumMod val="50000"/>
                  </a:schemeClr>
                </a:solidFill>
              </a:rPr>
              <a:t>There are 7 features have missing values, out of these 7, 5 numerical features are imputed with median values of those features as there are outliers in all the 5 numerical features. 2 categorical features are imputed with mode of those features.</a:t>
            </a:r>
          </a:p>
          <a:p>
            <a:r>
              <a:rPr lang="en-IN" dirty="0">
                <a:solidFill>
                  <a:schemeClr val="tx2">
                    <a:lumMod val="50000"/>
                  </a:schemeClr>
                </a:solidFill>
              </a:rPr>
              <a:t>By doing feature engineering 2 new features Hypertension and </a:t>
            </a:r>
            <a:r>
              <a:rPr lang="en-IN" dirty="0" err="1">
                <a:solidFill>
                  <a:schemeClr val="tx2">
                    <a:lumMod val="50000"/>
                  </a:schemeClr>
                </a:solidFill>
              </a:rPr>
              <a:t>Glucose_diabetes</a:t>
            </a:r>
            <a:r>
              <a:rPr lang="en-IN" dirty="0">
                <a:solidFill>
                  <a:schemeClr val="tx2">
                    <a:lumMod val="50000"/>
                  </a:schemeClr>
                </a:solidFill>
              </a:rPr>
              <a:t> are created.</a:t>
            </a:r>
          </a:p>
          <a:p>
            <a:r>
              <a:rPr lang="en-IN" dirty="0">
                <a:solidFill>
                  <a:schemeClr val="tx2">
                    <a:lumMod val="50000"/>
                  </a:schemeClr>
                </a:solidFill>
              </a:rPr>
              <a:t>As dependent variable </a:t>
            </a:r>
            <a:r>
              <a:rPr lang="en-IN" dirty="0" err="1">
                <a:solidFill>
                  <a:schemeClr val="tx2">
                    <a:lumMod val="50000"/>
                  </a:schemeClr>
                </a:solidFill>
              </a:rPr>
              <a:t>TenYearCHD</a:t>
            </a:r>
            <a:r>
              <a:rPr lang="en-IN" dirty="0">
                <a:solidFill>
                  <a:schemeClr val="tx2">
                    <a:lumMod val="50000"/>
                  </a:schemeClr>
                </a:solidFill>
              </a:rPr>
              <a:t> is highly imbalanced, we use SMOTE for balancing training data.</a:t>
            </a:r>
          </a:p>
          <a:p>
            <a:r>
              <a:rPr lang="en-IN" dirty="0">
                <a:solidFill>
                  <a:schemeClr val="tx2">
                    <a:lumMod val="50000"/>
                  </a:schemeClr>
                </a:solidFill>
              </a:rPr>
              <a:t>Then applying several classifier models, we choose  </a:t>
            </a:r>
            <a:r>
              <a:rPr lang="en-IN" dirty="0" err="1">
                <a:solidFill>
                  <a:schemeClr val="tx2">
                    <a:lumMod val="50000"/>
                  </a:schemeClr>
                </a:solidFill>
              </a:rPr>
              <a:t>GradientBoostingClassifier</a:t>
            </a:r>
            <a:r>
              <a:rPr lang="en-IN" dirty="0">
                <a:solidFill>
                  <a:schemeClr val="tx2">
                    <a:lumMod val="50000"/>
                  </a:schemeClr>
                </a:solidFill>
              </a:rPr>
              <a:t> as our optimum model as it provides best evaluation metrics for this dataset.</a:t>
            </a:r>
          </a:p>
        </p:txBody>
      </p:sp>
    </p:spTree>
    <p:extLst>
      <p:ext uri="{BB962C8B-B14F-4D97-AF65-F5344CB8AC3E}">
        <p14:creationId xmlns:p14="http://schemas.microsoft.com/office/powerpoint/2010/main" val="356929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8598-DA31-897A-4E4F-68482DAE41D2}"/>
              </a:ext>
            </a:extLst>
          </p:cNvPr>
          <p:cNvSpPr>
            <a:spLocks noGrp="1"/>
          </p:cNvSpPr>
          <p:nvPr>
            <p:ph type="title"/>
          </p:nvPr>
        </p:nvSpPr>
        <p:spPr>
          <a:xfrm>
            <a:off x="228600" y="315686"/>
            <a:ext cx="10789920" cy="1077685"/>
          </a:xfrm>
        </p:spPr>
        <p:txBody>
          <a:bodyPr>
            <a:normAutofit/>
          </a:bodyPr>
          <a:lstStyle/>
          <a:p>
            <a:r>
              <a:rPr lang="en-IN" sz="4000" dirty="0">
                <a:solidFill>
                  <a:srgbClr val="FFC000"/>
                </a:solidFill>
                <a:highlight>
                  <a:srgbClr val="000000"/>
                </a:highlight>
              </a:rPr>
              <a:t>Which gender is more prone to CHD</a:t>
            </a:r>
          </a:p>
        </p:txBody>
      </p:sp>
      <p:pic>
        <p:nvPicPr>
          <p:cNvPr id="5" name="Content Placeholder 4">
            <a:extLst>
              <a:ext uri="{FF2B5EF4-FFF2-40B4-BE49-F238E27FC236}">
                <a16:creationId xmlns:a16="http://schemas.microsoft.com/office/drawing/2014/main" id="{D2024534-6B3C-9282-4A44-E44FDFD0D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6866"/>
            <a:ext cx="6890657" cy="5561134"/>
          </a:xfrm>
        </p:spPr>
      </p:pic>
      <p:pic>
        <p:nvPicPr>
          <p:cNvPr id="7" name="Picture 6">
            <a:extLst>
              <a:ext uri="{FF2B5EF4-FFF2-40B4-BE49-F238E27FC236}">
                <a16:creationId xmlns:a16="http://schemas.microsoft.com/office/drawing/2014/main" id="{9A948177-3E1F-5E13-B34C-4787165CC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657" y="1296867"/>
            <a:ext cx="5301343" cy="5561133"/>
          </a:xfrm>
          <a:prstGeom prst="rect">
            <a:avLst/>
          </a:prstGeom>
        </p:spPr>
      </p:pic>
    </p:spTree>
    <p:extLst>
      <p:ext uri="{BB962C8B-B14F-4D97-AF65-F5344CB8AC3E}">
        <p14:creationId xmlns:p14="http://schemas.microsoft.com/office/powerpoint/2010/main" val="218776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74FD-6011-7F19-DA31-C5B68004BA40}"/>
              </a:ext>
            </a:extLst>
          </p:cNvPr>
          <p:cNvSpPr>
            <a:spLocks noGrp="1"/>
          </p:cNvSpPr>
          <p:nvPr>
            <p:ph type="title"/>
          </p:nvPr>
        </p:nvSpPr>
        <p:spPr>
          <a:xfrm>
            <a:off x="261257" y="348344"/>
            <a:ext cx="10757263" cy="849086"/>
          </a:xfrm>
        </p:spPr>
        <p:txBody>
          <a:bodyPr>
            <a:normAutofit/>
          </a:bodyPr>
          <a:lstStyle/>
          <a:p>
            <a:r>
              <a:rPr lang="en-IN" sz="3600" dirty="0">
                <a:solidFill>
                  <a:srgbClr val="FFC000"/>
                </a:solidFill>
                <a:highlight>
                  <a:srgbClr val="000000"/>
                </a:highlight>
              </a:rPr>
              <a:t>Analysis on age group vulnerable CHD</a:t>
            </a:r>
          </a:p>
        </p:txBody>
      </p:sp>
      <p:pic>
        <p:nvPicPr>
          <p:cNvPr id="5" name="Content Placeholder 4">
            <a:extLst>
              <a:ext uri="{FF2B5EF4-FFF2-40B4-BE49-F238E27FC236}">
                <a16:creationId xmlns:a16="http://schemas.microsoft.com/office/drawing/2014/main" id="{E7B4EBC4-84DD-54F8-AF16-2BB27C71C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1" y="1197430"/>
            <a:ext cx="12192000" cy="2373084"/>
          </a:xfrm>
        </p:spPr>
      </p:pic>
      <p:pic>
        <p:nvPicPr>
          <p:cNvPr id="7" name="Picture 6">
            <a:extLst>
              <a:ext uri="{FF2B5EF4-FFF2-40B4-BE49-F238E27FC236}">
                <a16:creationId xmlns:a16="http://schemas.microsoft.com/office/drawing/2014/main" id="{9CD22239-F72B-8F94-943E-A86D834DB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657600"/>
            <a:ext cx="5519057" cy="3200400"/>
          </a:xfrm>
          <a:prstGeom prst="rect">
            <a:avLst/>
          </a:prstGeom>
        </p:spPr>
      </p:pic>
      <p:pic>
        <p:nvPicPr>
          <p:cNvPr id="9" name="Picture 8">
            <a:extLst>
              <a:ext uri="{FF2B5EF4-FFF2-40B4-BE49-F238E27FC236}">
                <a16:creationId xmlns:a16="http://schemas.microsoft.com/office/drawing/2014/main" id="{BFFCB9C8-7402-B7C4-C039-9B13248BC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1971" y="3657600"/>
            <a:ext cx="6760030" cy="3200400"/>
          </a:xfrm>
          <a:prstGeom prst="rect">
            <a:avLst/>
          </a:prstGeom>
        </p:spPr>
      </p:pic>
    </p:spTree>
    <p:extLst>
      <p:ext uri="{BB962C8B-B14F-4D97-AF65-F5344CB8AC3E}">
        <p14:creationId xmlns:p14="http://schemas.microsoft.com/office/powerpoint/2010/main" val="180485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5416-A108-52B5-E071-AD6422E71B42}"/>
              </a:ext>
            </a:extLst>
          </p:cNvPr>
          <p:cNvSpPr>
            <a:spLocks noGrp="1"/>
          </p:cNvSpPr>
          <p:nvPr>
            <p:ph type="title"/>
          </p:nvPr>
        </p:nvSpPr>
        <p:spPr>
          <a:xfrm>
            <a:off x="304800" y="261257"/>
            <a:ext cx="10713720" cy="805543"/>
          </a:xfrm>
        </p:spPr>
        <p:txBody>
          <a:bodyPr>
            <a:normAutofit/>
          </a:bodyPr>
          <a:lstStyle/>
          <a:p>
            <a:r>
              <a:rPr lang="en-IN" sz="4000" dirty="0">
                <a:solidFill>
                  <a:srgbClr val="FFC000"/>
                </a:solidFill>
                <a:highlight>
                  <a:srgbClr val="000000"/>
                </a:highlight>
              </a:rPr>
              <a:t>Effect of glucose on CHD</a:t>
            </a:r>
          </a:p>
        </p:txBody>
      </p:sp>
      <p:pic>
        <p:nvPicPr>
          <p:cNvPr id="5" name="Content Placeholder 4">
            <a:extLst>
              <a:ext uri="{FF2B5EF4-FFF2-40B4-BE49-F238E27FC236}">
                <a16:creationId xmlns:a16="http://schemas.microsoft.com/office/drawing/2014/main" id="{68497C3C-8582-2A0E-3C19-51E3289A34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43206"/>
            <a:ext cx="6095999" cy="3031246"/>
          </a:xfrm>
        </p:spPr>
      </p:pic>
      <p:pic>
        <p:nvPicPr>
          <p:cNvPr id="7" name="Picture 6">
            <a:extLst>
              <a:ext uri="{FF2B5EF4-FFF2-40B4-BE49-F238E27FC236}">
                <a16:creationId xmlns:a16="http://schemas.microsoft.com/office/drawing/2014/main" id="{1F2AB217-7C5F-5A07-ECE0-11CF17137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628" y="3074452"/>
            <a:ext cx="6346371" cy="3783548"/>
          </a:xfrm>
          <a:prstGeom prst="rect">
            <a:avLst/>
          </a:prstGeom>
        </p:spPr>
      </p:pic>
      <p:pic>
        <p:nvPicPr>
          <p:cNvPr id="9" name="Picture 8">
            <a:extLst>
              <a:ext uri="{FF2B5EF4-FFF2-40B4-BE49-F238E27FC236}">
                <a16:creationId xmlns:a16="http://schemas.microsoft.com/office/drawing/2014/main" id="{2BAF8CBE-C447-D5F6-C643-8EC701186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3887"/>
            <a:ext cx="5721625" cy="5704114"/>
          </a:xfrm>
          <a:prstGeom prst="rect">
            <a:avLst/>
          </a:prstGeom>
        </p:spPr>
      </p:pic>
    </p:spTree>
    <p:extLst>
      <p:ext uri="{BB962C8B-B14F-4D97-AF65-F5344CB8AC3E}">
        <p14:creationId xmlns:p14="http://schemas.microsoft.com/office/powerpoint/2010/main" val="101698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B6D5-5D4C-6A9E-E3D0-C662E44F584E}"/>
              </a:ext>
            </a:extLst>
          </p:cNvPr>
          <p:cNvSpPr>
            <a:spLocks noGrp="1"/>
          </p:cNvSpPr>
          <p:nvPr>
            <p:ph type="title"/>
          </p:nvPr>
        </p:nvSpPr>
        <p:spPr>
          <a:xfrm>
            <a:off x="272143" y="261257"/>
            <a:ext cx="10746377" cy="740229"/>
          </a:xfrm>
        </p:spPr>
        <p:txBody>
          <a:bodyPr>
            <a:normAutofit/>
          </a:bodyPr>
          <a:lstStyle/>
          <a:p>
            <a:r>
              <a:rPr lang="en-IN" sz="4000" dirty="0">
                <a:solidFill>
                  <a:srgbClr val="FFC000"/>
                </a:solidFill>
                <a:highlight>
                  <a:srgbClr val="000000"/>
                </a:highlight>
              </a:rPr>
              <a:t>Analysis of BMI related to CHD</a:t>
            </a:r>
          </a:p>
        </p:txBody>
      </p:sp>
      <p:pic>
        <p:nvPicPr>
          <p:cNvPr id="5" name="Content Placeholder 4">
            <a:extLst>
              <a:ext uri="{FF2B5EF4-FFF2-40B4-BE49-F238E27FC236}">
                <a16:creationId xmlns:a16="http://schemas.microsoft.com/office/drawing/2014/main" id="{95945DAE-3D86-6F81-3767-8FCE0A2C5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81" y="1001486"/>
            <a:ext cx="5562814" cy="2427514"/>
          </a:xfrm>
        </p:spPr>
      </p:pic>
      <p:pic>
        <p:nvPicPr>
          <p:cNvPr id="7" name="Picture 6">
            <a:extLst>
              <a:ext uri="{FF2B5EF4-FFF2-40B4-BE49-F238E27FC236}">
                <a16:creationId xmlns:a16="http://schemas.microsoft.com/office/drawing/2014/main" id="{E4D45F7C-7E91-92E3-8C58-5BF52C3ED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3571" y="1"/>
            <a:ext cx="5373248" cy="3429000"/>
          </a:xfrm>
          <a:prstGeom prst="rect">
            <a:avLst/>
          </a:prstGeom>
        </p:spPr>
      </p:pic>
      <p:pic>
        <p:nvPicPr>
          <p:cNvPr id="9" name="Picture 8">
            <a:extLst>
              <a:ext uri="{FF2B5EF4-FFF2-40B4-BE49-F238E27FC236}">
                <a16:creationId xmlns:a16="http://schemas.microsoft.com/office/drawing/2014/main" id="{0038D1F6-E2F8-A9CE-16B3-27D549D86F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80" y="3505200"/>
            <a:ext cx="12161639" cy="3352800"/>
          </a:xfrm>
          <a:prstGeom prst="rect">
            <a:avLst/>
          </a:prstGeom>
        </p:spPr>
      </p:pic>
    </p:spTree>
    <p:extLst>
      <p:ext uri="{BB962C8B-B14F-4D97-AF65-F5344CB8AC3E}">
        <p14:creationId xmlns:p14="http://schemas.microsoft.com/office/powerpoint/2010/main" val="382527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8428-17AA-B7FB-95B6-F8B2216C097C}"/>
              </a:ext>
            </a:extLst>
          </p:cNvPr>
          <p:cNvSpPr>
            <a:spLocks noGrp="1"/>
          </p:cNvSpPr>
          <p:nvPr>
            <p:ph type="title"/>
          </p:nvPr>
        </p:nvSpPr>
        <p:spPr>
          <a:xfrm>
            <a:off x="370114" y="239486"/>
            <a:ext cx="10648406" cy="794657"/>
          </a:xfrm>
        </p:spPr>
        <p:txBody>
          <a:bodyPr>
            <a:normAutofit/>
          </a:bodyPr>
          <a:lstStyle/>
          <a:p>
            <a:r>
              <a:rPr lang="en-IN" sz="4000" dirty="0">
                <a:solidFill>
                  <a:srgbClr val="FFC000"/>
                </a:solidFill>
                <a:highlight>
                  <a:srgbClr val="000000"/>
                </a:highlight>
              </a:rPr>
              <a:t>Analysis of </a:t>
            </a:r>
            <a:r>
              <a:rPr lang="en-IN" sz="4000" dirty="0" err="1">
                <a:solidFill>
                  <a:srgbClr val="FFC000"/>
                </a:solidFill>
                <a:highlight>
                  <a:srgbClr val="000000"/>
                </a:highlight>
              </a:rPr>
              <a:t>totChol</a:t>
            </a:r>
            <a:r>
              <a:rPr lang="en-IN" sz="4000" dirty="0">
                <a:solidFill>
                  <a:srgbClr val="FFC000"/>
                </a:solidFill>
                <a:highlight>
                  <a:srgbClr val="000000"/>
                </a:highlight>
              </a:rPr>
              <a:t> effect on CHD </a:t>
            </a:r>
          </a:p>
        </p:txBody>
      </p:sp>
      <p:pic>
        <p:nvPicPr>
          <p:cNvPr id="5" name="Content Placeholder 4">
            <a:extLst>
              <a:ext uri="{FF2B5EF4-FFF2-40B4-BE49-F238E27FC236}">
                <a16:creationId xmlns:a16="http://schemas.microsoft.com/office/drawing/2014/main" id="{524DCFAF-E6DC-0D25-D086-C27C5DC3B0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8161" y="3606985"/>
            <a:ext cx="4673839" cy="3251015"/>
          </a:xfrm>
        </p:spPr>
      </p:pic>
      <p:pic>
        <p:nvPicPr>
          <p:cNvPr id="7" name="Picture 6">
            <a:extLst>
              <a:ext uri="{FF2B5EF4-FFF2-40B4-BE49-F238E27FC236}">
                <a16:creationId xmlns:a16="http://schemas.microsoft.com/office/drawing/2014/main" id="{19FC3C67-111E-06CC-E83C-B4165C568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161" y="0"/>
            <a:ext cx="4673839" cy="3606985"/>
          </a:xfrm>
          <a:prstGeom prst="rect">
            <a:avLst/>
          </a:prstGeom>
        </p:spPr>
      </p:pic>
      <p:pic>
        <p:nvPicPr>
          <p:cNvPr id="9" name="Picture 8">
            <a:extLst>
              <a:ext uri="{FF2B5EF4-FFF2-40B4-BE49-F238E27FC236}">
                <a16:creationId xmlns:a16="http://schemas.microsoft.com/office/drawing/2014/main" id="{17385118-33CB-29DB-C643-22DADD303B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36172"/>
            <a:ext cx="7518161" cy="3298371"/>
          </a:xfrm>
          <a:prstGeom prst="rect">
            <a:avLst/>
          </a:prstGeom>
        </p:spPr>
      </p:pic>
      <p:pic>
        <p:nvPicPr>
          <p:cNvPr id="11" name="Picture 10">
            <a:extLst>
              <a:ext uri="{FF2B5EF4-FFF2-40B4-BE49-F238E27FC236}">
                <a16:creationId xmlns:a16="http://schemas.microsoft.com/office/drawing/2014/main" id="{FD547E1E-FDEF-61BD-F711-B0C8E04B7A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234543"/>
            <a:ext cx="7518161" cy="2648146"/>
          </a:xfrm>
          <a:prstGeom prst="rect">
            <a:avLst/>
          </a:prstGeom>
        </p:spPr>
      </p:pic>
    </p:spTree>
    <p:extLst>
      <p:ext uri="{BB962C8B-B14F-4D97-AF65-F5344CB8AC3E}">
        <p14:creationId xmlns:p14="http://schemas.microsoft.com/office/powerpoint/2010/main" val="195224192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709</TotalTime>
  <Words>960</Words>
  <Application>Microsoft Office PowerPoint</Application>
  <PresentationFormat>Widescreen</PresentationFormat>
  <Paragraphs>62</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Corbel</vt:lpstr>
      <vt:lpstr>source-serif-pro</vt:lpstr>
      <vt:lpstr>Trebuchet MS</vt:lpstr>
      <vt:lpstr>Basis</vt:lpstr>
      <vt:lpstr>Cardiovascular Health Assessment and Risk Prediction</vt:lpstr>
      <vt:lpstr>PowerPoint Presentation</vt:lpstr>
      <vt:lpstr>Introduction</vt:lpstr>
      <vt:lpstr>Executive Summary</vt:lpstr>
      <vt:lpstr>Which gender is more prone to CHD</vt:lpstr>
      <vt:lpstr>Analysis on age group vulnerable CHD</vt:lpstr>
      <vt:lpstr>Effect of glucose on CHD</vt:lpstr>
      <vt:lpstr>Analysis of BMI related to CHD</vt:lpstr>
      <vt:lpstr>Analysis of totChol effect on CHD </vt:lpstr>
      <vt:lpstr>Effect of smoking related to risk of  CHD</vt:lpstr>
      <vt:lpstr>Systolic and diastolic bp effect on risk of CHD</vt:lpstr>
      <vt:lpstr>Effect of Hypertension on risk of getting CHD</vt:lpstr>
      <vt:lpstr>Effect of prevalentHyp on TenYearCHD </vt:lpstr>
      <vt:lpstr>Education level wrt risk of CHD</vt:lpstr>
      <vt:lpstr>Effect of prevalentStroke on TenYearCHD</vt:lpstr>
      <vt:lpstr>Effect of BPMeds on risk of getting TenYearCHD</vt:lpstr>
      <vt:lpstr>Effect of diabetes on risk of getting TenYearCHD</vt:lpstr>
      <vt:lpstr>Hypothesis Test Result</vt:lpstr>
      <vt:lpstr>GradientBoostingClassifier Model Evaluation metrics</vt:lpstr>
      <vt:lpstr>Feature Importance and all model results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Health Assessment and Risk Prediction</dc:title>
  <dc:creator>Jyoti Ranjan Sahoo</dc:creator>
  <cp:lastModifiedBy>Jyoti Ranjan Sahoo</cp:lastModifiedBy>
  <cp:revision>4</cp:revision>
  <dcterms:created xsi:type="dcterms:W3CDTF">2024-04-29T18:32:08Z</dcterms:created>
  <dcterms:modified xsi:type="dcterms:W3CDTF">2024-05-16T08:33:37Z</dcterms:modified>
</cp:coreProperties>
</file>