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2D25EE-40C7-45F1-A153-BB907EF2BC07}" v="31" dt="2023-05-23T10:11:36.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124917-80B7-4AFB-8731-6148861C93B1}"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284451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24917-80B7-4AFB-8731-6148861C93B1}"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368919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24917-80B7-4AFB-8731-6148861C93B1}"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71399-B98C-4CE2-A565-A5084FB6858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4417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24917-80B7-4AFB-8731-6148861C93B1}"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3595749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24917-80B7-4AFB-8731-6148861C93B1}"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71399-B98C-4CE2-A565-A5084FB6858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6322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24917-80B7-4AFB-8731-6148861C93B1}"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404243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24917-80B7-4AFB-8731-6148861C93B1}"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3823359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24917-80B7-4AFB-8731-6148861C93B1}"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302866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24917-80B7-4AFB-8731-6148861C93B1}"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92483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24917-80B7-4AFB-8731-6148861C93B1}"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185493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124917-80B7-4AFB-8731-6148861C93B1}"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3003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124917-80B7-4AFB-8731-6148861C93B1}" type="datetimeFigureOut">
              <a:rPr lang="en-IN" smtClean="0"/>
              <a:t>01-06-2023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311258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24917-80B7-4AFB-8731-6148861C93B1}" type="datetimeFigureOut">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335192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24917-80B7-4AFB-8731-6148861C93B1}" type="datetimeFigureOut">
              <a:rPr lang="en-IN" smtClean="0"/>
              <a:t>01-06-2023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312450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24917-80B7-4AFB-8731-6148861C93B1}"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62562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124917-80B7-4AFB-8731-6148861C93B1}"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E71399-B98C-4CE2-A565-A5084FB68587}" type="slidenum">
              <a:rPr lang="en-IN" smtClean="0"/>
              <a:t>‹#›</a:t>
            </a:fld>
            <a:endParaRPr lang="en-IN"/>
          </a:p>
        </p:txBody>
      </p:sp>
    </p:spTree>
    <p:extLst>
      <p:ext uri="{BB962C8B-B14F-4D97-AF65-F5344CB8AC3E}">
        <p14:creationId xmlns:p14="http://schemas.microsoft.com/office/powerpoint/2010/main" val="57810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124917-80B7-4AFB-8731-6148861C93B1}" type="datetimeFigureOut">
              <a:rPr lang="en-IN" smtClean="0"/>
              <a:t>01-06-2023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E71399-B98C-4CE2-A565-A5084FB68587}" type="slidenum">
              <a:rPr lang="en-IN" smtClean="0"/>
              <a:t>‹#›</a:t>
            </a:fld>
            <a:endParaRPr lang="en-IN"/>
          </a:p>
        </p:txBody>
      </p:sp>
    </p:spTree>
    <p:extLst>
      <p:ext uri="{BB962C8B-B14F-4D97-AF65-F5344CB8AC3E}">
        <p14:creationId xmlns:p14="http://schemas.microsoft.com/office/powerpoint/2010/main" val="2093654057"/>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E8E6-E491-43F3-5AB5-92CB7F0658BA}"/>
              </a:ext>
            </a:extLst>
          </p:cNvPr>
          <p:cNvSpPr>
            <a:spLocks noGrp="1"/>
          </p:cNvSpPr>
          <p:nvPr>
            <p:ph type="ctrTitle"/>
          </p:nvPr>
        </p:nvSpPr>
        <p:spPr>
          <a:xfrm>
            <a:off x="1507067" y="1491343"/>
            <a:ext cx="7766936" cy="2559493"/>
          </a:xfrm>
        </p:spPr>
        <p:txBody>
          <a:bodyPr/>
          <a:lstStyle/>
          <a:p>
            <a:r>
              <a:rPr lang="en-IN" dirty="0"/>
              <a:t>Predict Purchasing Intention of online Shoppers </a:t>
            </a:r>
          </a:p>
        </p:txBody>
      </p:sp>
      <p:sp>
        <p:nvSpPr>
          <p:cNvPr id="3" name="Subtitle 2">
            <a:extLst>
              <a:ext uri="{FF2B5EF4-FFF2-40B4-BE49-F238E27FC236}">
                <a16:creationId xmlns:a16="http://schemas.microsoft.com/office/drawing/2014/main" id="{44507F3F-866A-7DF4-3CED-C91A20C2E378}"/>
              </a:ext>
            </a:extLst>
          </p:cNvPr>
          <p:cNvSpPr>
            <a:spLocks noGrp="1"/>
          </p:cNvSpPr>
          <p:nvPr>
            <p:ph type="subTitle" idx="1"/>
          </p:nvPr>
        </p:nvSpPr>
        <p:spPr/>
        <p:txBody>
          <a:bodyPr>
            <a:normAutofit/>
          </a:bodyPr>
          <a:lstStyle/>
          <a:p>
            <a:r>
              <a:rPr lang="en-IN" sz="3200" dirty="0">
                <a:solidFill>
                  <a:srgbClr val="FFFF00"/>
                </a:solidFill>
              </a:rPr>
              <a:t>Finding Intention that Generate Revenue</a:t>
            </a:r>
          </a:p>
        </p:txBody>
      </p:sp>
    </p:spTree>
    <p:extLst>
      <p:ext uri="{BB962C8B-B14F-4D97-AF65-F5344CB8AC3E}">
        <p14:creationId xmlns:p14="http://schemas.microsoft.com/office/powerpoint/2010/main" val="3528361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5B664A-375F-10DE-6EA1-80DB1EB0B346}"/>
              </a:ext>
            </a:extLst>
          </p:cNvPr>
          <p:cNvSpPr>
            <a:spLocks noGrp="1"/>
          </p:cNvSpPr>
          <p:nvPr>
            <p:ph type="title"/>
          </p:nvPr>
        </p:nvSpPr>
        <p:spPr/>
        <p:txBody>
          <a:bodyPr/>
          <a:lstStyle/>
          <a:p>
            <a:r>
              <a:rPr lang="en-IN" dirty="0"/>
              <a:t>Analysis of </a:t>
            </a:r>
            <a:r>
              <a:rPr lang="en-IN" dirty="0" err="1"/>
              <a:t>BounceRate</a:t>
            </a:r>
            <a:r>
              <a:rPr lang="en-IN" dirty="0"/>
              <a:t> in % and </a:t>
            </a:r>
            <a:r>
              <a:rPr lang="en-IN" dirty="0" err="1"/>
              <a:t>ExitRate</a:t>
            </a:r>
            <a:r>
              <a:rPr lang="en-IN" dirty="0"/>
              <a:t> in %</a:t>
            </a:r>
          </a:p>
        </p:txBody>
      </p:sp>
      <p:sp>
        <p:nvSpPr>
          <p:cNvPr id="7" name="Text Placeholder 6">
            <a:extLst>
              <a:ext uri="{FF2B5EF4-FFF2-40B4-BE49-F238E27FC236}">
                <a16:creationId xmlns:a16="http://schemas.microsoft.com/office/drawing/2014/main" id="{4C3AA145-D2FF-72ED-210F-A7EA944FAC56}"/>
              </a:ext>
            </a:extLst>
          </p:cNvPr>
          <p:cNvSpPr>
            <a:spLocks noGrp="1"/>
          </p:cNvSpPr>
          <p:nvPr>
            <p:ph type="body" idx="1"/>
          </p:nvPr>
        </p:nvSpPr>
        <p:spPr/>
        <p:txBody>
          <a:bodyPr/>
          <a:lstStyle/>
          <a:p>
            <a:r>
              <a:rPr lang="en-IN" dirty="0" err="1"/>
              <a:t>BounceRate</a:t>
            </a:r>
            <a:r>
              <a:rPr lang="en-IN" dirty="0"/>
              <a:t> in %</a:t>
            </a:r>
          </a:p>
        </p:txBody>
      </p:sp>
      <p:sp>
        <p:nvSpPr>
          <p:cNvPr id="8" name="Content Placeholder 7">
            <a:extLst>
              <a:ext uri="{FF2B5EF4-FFF2-40B4-BE49-F238E27FC236}">
                <a16:creationId xmlns:a16="http://schemas.microsoft.com/office/drawing/2014/main" id="{F1D67EB9-4E17-2BDA-DA1D-B33F858C0369}"/>
              </a:ext>
            </a:extLst>
          </p:cNvPr>
          <p:cNvSpPr>
            <a:spLocks noGrp="1"/>
          </p:cNvSpPr>
          <p:nvPr>
            <p:ph sz="half" idx="2"/>
          </p:nvPr>
        </p:nvSpPr>
        <p:spPr/>
        <p:txBody>
          <a:bodyPr>
            <a:normAutofit fontScale="92500" lnSpcReduction="10000"/>
          </a:bodyPr>
          <a:lstStyle/>
          <a:p>
            <a:r>
              <a:rPr lang="en-IN" dirty="0"/>
              <a:t>In the previous slide , we have done </a:t>
            </a:r>
            <a:r>
              <a:rPr lang="en-IN" dirty="0" err="1"/>
              <a:t>comparision</a:t>
            </a:r>
            <a:r>
              <a:rPr lang="en-IN" dirty="0"/>
              <a:t> of ‘</a:t>
            </a:r>
            <a:r>
              <a:rPr lang="en-IN" dirty="0" err="1"/>
              <a:t>BounceRate</a:t>
            </a:r>
            <a:r>
              <a:rPr lang="en-IN" dirty="0"/>
              <a:t> in %’ with ‘Administrative’,’Informational’,’</a:t>
            </a:r>
            <a:r>
              <a:rPr lang="en-IN" dirty="0" err="1"/>
              <a:t>ProductRelated</a:t>
            </a:r>
            <a:r>
              <a:rPr lang="en-IN" dirty="0"/>
              <a:t>’, ‘</a:t>
            </a:r>
            <a:r>
              <a:rPr lang="en-IN" dirty="0" err="1"/>
              <a:t>Administrative_Duration</a:t>
            </a:r>
            <a:r>
              <a:rPr lang="en-IN" dirty="0"/>
              <a:t>’, ‘Informational_Duration’,‘</a:t>
            </a:r>
            <a:r>
              <a:rPr lang="en-IN" dirty="0" err="1"/>
              <a:t>ProductRelated</a:t>
            </a:r>
            <a:r>
              <a:rPr lang="en-IN" dirty="0"/>
              <a:t> Duration’.</a:t>
            </a:r>
          </a:p>
          <a:p>
            <a:r>
              <a:rPr lang="en-IN" dirty="0"/>
              <a:t>From that we conclude that lower the ‘</a:t>
            </a:r>
            <a:r>
              <a:rPr lang="en-IN" dirty="0" err="1"/>
              <a:t>BounceRate</a:t>
            </a:r>
            <a:r>
              <a:rPr lang="en-IN" dirty="0"/>
              <a:t> in %’ higher will be Revenue generation.</a:t>
            </a:r>
          </a:p>
          <a:p>
            <a:r>
              <a:rPr lang="en-IN" dirty="0"/>
              <a:t>So, we have to take care of this.</a:t>
            </a:r>
          </a:p>
        </p:txBody>
      </p:sp>
      <p:sp>
        <p:nvSpPr>
          <p:cNvPr id="9" name="Text Placeholder 8">
            <a:extLst>
              <a:ext uri="{FF2B5EF4-FFF2-40B4-BE49-F238E27FC236}">
                <a16:creationId xmlns:a16="http://schemas.microsoft.com/office/drawing/2014/main" id="{9B76CD04-F455-4FD1-0891-5F9949C14761}"/>
              </a:ext>
            </a:extLst>
          </p:cNvPr>
          <p:cNvSpPr>
            <a:spLocks noGrp="1"/>
          </p:cNvSpPr>
          <p:nvPr>
            <p:ph type="body" sz="quarter" idx="3"/>
          </p:nvPr>
        </p:nvSpPr>
        <p:spPr/>
        <p:txBody>
          <a:bodyPr/>
          <a:lstStyle/>
          <a:p>
            <a:r>
              <a:rPr lang="en-IN" dirty="0" err="1"/>
              <a:t>ExitRate</a:t>
            </a:r>
            <a:r>
              <a:rPr lang="en-IN" dirty="0"/>
              <a:t> in %</a:t>
            </a:r>
          </a:p>
        </p:txBody>
      </p:sp>
      <p:sp>
        <p:nvSpPr>
          <p:cNvPr id="10" name="Content Placeholder 9">
            <a:extLst>
              <a:ext uri="{FF2B5EF4-FFF2-40B4-BE49-F238E27FC236}">
                <a16:creationId xmlns:a16="http://schemas.microsoft.com/office/drawing/2014/main" id="{2C988A6B-07C5-6936-09EE-71F0F6F691F8}"/>
              </a:ext>
            </a:extLst>
          </p:cNvPr>
          <p:cNvSpPr>
            <a:spLocks noGrp="1"/>
          </p:cNvSpPr>
          <p:nvPr>
            <p:ph sz="quarter" idx="4"/>
          </p:nvPr>
        </p:nvSpPr>
        <p:spPr/>
        <p:txBody>
          <a:bodyPr>
            <a:normAutofit fontScale="92500" lnSpcReduction="10000"/>
          </a:bodyPr>
          <a:lstStyle/>
          <a:p>
            <a:r>
              <a:rPr lang="en-IN" dirty="0"/>
              <a:t>In the previous slide , we have done </a:t>
            </a:r>
            <a:r>
              <a:rPr lang="en-IN" dirty="0" err="1"/>
              <a:t>comparision</a:t>
            </a:r>
            <a:r>
              <a:rPr lang="en-IN" dirty="0"/>
              <a:t> of ‘</a:t>
            </a:r>
            <a:r>
              <a:rPr lang="en-IN" dirty="0" err="1"/>
              <a:t>ExitRate</a:t>
            </a:r>
            <a:r>
              <a:rPr lang="en-IN" dirty="0"/>
              <a:t> in %’ with ‘Administrative’,’Informational’,’</a:t>
            </a:r>
            <a:r>
              <a:rPr lang="en-IN" dirty="0" err="1"/>
              <a:t>ProductRelated</a:t>
            </a:r>
            <a:r>
              <a:rPr lang="en-IN" dirty="0"/>
              <a:t>’, ‘</a:t>
            </a:r>
            <a:r>
              <a:rPr lang="en-IN" dirty="0" err="1"/>
              <a:t>Administrative_Duration</a:t>
            </a:r>
            <a:r>
              <a:rPr lang="en-IN" dirty="0"/>
              <a:t>’, ‘</a:t>
            </a:r>
            <a:r>
              <a:rPr lang="en-IN" dirty="0" err="1"/>
              <a:t>Informational_Duration</a:t>
            </a:r>
            <a:r>
              <a:rPr lang="en-IN" dirty="0"/>
              <a:t>’, ‘</a:t>
            </a:r>
            <a:r>
              <a:rPr lang="en-IN" dirty="0" err="1"/>
              <a:t>ProductRelated</a:t>
            </a:r>
            <a:r>
              <a:rPr lang="en-IN" dirty="0"/>
              <a:t> Duration’.</a:t>
            </a:r>
          </a:p>
          <a:p>
            <a:r>
              <a:rPr lang="en-IN" dirty="0"/>
              <a:t>From that we conclude that lower the ‘</a:t>
            </a:r>
            <a:r>
              <a:rPr lang="en-IN" dirty="0" err="1"/>
              <a:t>ExitRate</a:t>
            </a:r>
            <a:r>
              <a:rPr lang="en-IN" dirty="0"/>
              <a:t> in %’ higher will be Revenue generation.</a:t>
            </a:r>
          </a:p>
          <a:p>
            <a:r>
              <a:rPr lang="en-IN" dirty="0"/>
              <a:t>Here also we have to take care of that.</a:t>
            </a:r>
          </a:p>
          <a:p>
            <a:endParaRPr lang="en-IN" dirty="0"/>
          </a:p>
        </p:txBody>
      </p:sp>
    </p:spTree>
    <p:extLst>
      <p:ext uri="{BB962C8B-B14F-4D97-AF65-F5344CB8AC3E}">
        <p14:creationId xmlns:p14="http://schemas.microsoft.com/office/powerpoint/2010/main" val="32748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B88BE9-DA7D-28EF-58D0-C4916D8DAEFA}"/>
              </a:ext>
            </a:extLst>
          </p:cNvPr>
          <p:cNvSpPr>
            <a:spLocks noGrp="1"/>
          </p:cNvSpPr>
          <p:nvPr>
            <p:ph type="title"/>
          </p:nvPr>
        </p:nvSpPr>
        <p:spPr/>
        <p:txBody>
          <a:bodyPr>
            <a:normAutofit/>
          </a:bodyPr>
          <a:lstStyle/>
          <a:p>
            <a:r>
              <a:rPr lang="en-IN" sz="2800" dirty="0" err="1"/>
              <a:t>Multicolinearity</a:t>
            </a:r>
            <a:r>
              <a:rPr lang="en-IN" sz="2800" dirty="0"/>
              <a:t> </a:t>
            </a:r>
          </a:p>
        </p:txBody>
      </p:sp>
      <p:pic>
        <p:nvPicPr>
          <p:cNvPr id="11" name="Content Placeholder 10">
            <a:extLst>
              <a:ext uri="{FF2B5EF4-FFF2-40B4-BE49-F238E27FC236}">
                <a16:creationId xmlns:a16="http://schemas.microsoft.com/office/drawing/2014/main" id="{35D1132B-D04E-3997-7929-AF2E9A93B5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326571"/>
            <a:ext cx="6560230" cy="6672943"/>
          </a:xfrm>
        </p:spPr>
      </p:pic>
      <p:sp>
        <p:nvSpPr>
          <p:cNvPr id="9" name="Text Placeholder 8">
            <a:extLst>
              <a:ext uri="{FF2B5EF4-FFF2-40B4-BE49-F238E27FC236}">
                <a16:creationId xmlns:a16="http://schemas.microsoft.com/office/drawing/2014/main" id="{0CE39D8E-AD54-2626-A06F-15CFB2FC6F15}"/>
              </a:ext>
            </a:extLst>
          </p:cNvPr>
          <p:cNvSpPr>
            <a:spLocks noGrp="1"/>
          </p:cNvSpPr>
          <p:nvPr>
            <p:ph type="body" sz="half" idx="2"/>
          </p:nvPr>
        </p:nvSpPr>
        <p:spPr/>
        <p:txBody>
          <a:bodyPr>
            <a:normAutofit/>
          </a:bodyPr>
          <a:lstStyle/>
          <a:p>
            <a:r>
              <a:rPr lang="en-IN" sz="2000" dirty="0"/>
              <a:t>From this seaborn graph we see that there collinearity between </a:t>
            </a:r>
            <a:r>
              <a:rPr lang="en-IN" sz="2000" dirty="0" err="1"/>
              <a:t>ExitRate</a:t>
            </a:r>
            <a:r>
              <a:rPr lang="en-IN" sz="2000" dirty="0"/>
              <a:t> in % and </a:t>
            </a:r>
            <a:r>
              <a:rPr lang="en-IN" sz="2000" dirty="0" err="1"/>
              <a:t>BouncrRate</a:t>
            </a:r>
            <a:r>
              <a:rPr lang="en-IN" sz="2000" dirty="0"/>
              <a:t> in %.</a:t>
            </a:r>
          </a:p>
          <a:p>
            <a:r>
              <a:rPr lang="en-IN" sz="2000" dirty="0"/>
              <a:t>So, we have to drop one </a:t>
            </a:r>
            <a:r>
              <a:rPr lang="en-IN" sz="2000" dirty="0" err="1"/>
              <a:t>og</a:t>
            </a:r>
            <a:r>
              <a:rPr lang="en-IN" sz="2000" dirty="0"/>
              <a:t> them.</a:t>
            </a:r>
          </a:p>
        </p:txBody>
      </p:sp>
    </p:spTree>
    <p:extLst>
      <p:ext uri="{BB962C8B-B14F-4D97-AF65-F5344CB8AC3E}">
        <p14:creationId xmlns:p14="http://schemas.microsoft.com/office/powerpoint/2010/main" val="99093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21462C-F6E6-1C41-E08A-2048ED7D92BA}"/>
              </a:ext>
            </a:extLst>
          </p:cNvPr>
          <p:cNvSpPr>
            <a:spLocks noGrp="1"/>
          </p:cNvSpPr>
          <p:nvPr>
            <p:ph type="title"/>
          </p:nvPr>
        </p:nvSpPr>
        <p:spPr/>
        <p:txBody>
          <a:bodyPr/>
          <a:lstStyle/>
          <a:p>
            <a:r>
              <a:rPr lang="en-IN" dirty="0" err="1"/>
              <a:t>PageValue</a:t>
            </a:r>
            <a:r>
              <a:rPr lang="en-IN" dirty="0"/>
              <a:t> Analysis : </a:t>
            </a:r>
            <a:r>
              <a:rPr lang="en-IN" sz="1800" dirty="0"/>
              <a:t>From below graph we conclude that higher the page value higher the revenue generation, so we have to make sure how can our </a:t>
            </a:r>
            <a:r>
              <a:rPr lang="en-IN" sz="1800" dirty="0" err="1"/>
              <a:t>PageValue</a:t>
            </a:r>
            <a:r>
              <a:rPr lang="en-IN" sz="1800" dirty="0"/>
              <a:t> remain high to do that we have lower </a:t>
            </a:r>
            <a:r>
              <a:rPr lang="en-IN" sz="1800" dirty="0" err="1"/>
              <a:t>BounceRate</a:t>
            </a:r>
            <a:r>
              <a:rPr lang="en-IN" sz="1800" dirty="0"/>
              <a:t>.</a:t>
            </a:r>
          </a:p>
        </p:txBody>
      </p:sp>
      <p:pic>
        <p:nvPicPr>
          <p:cNvPr id="7" name="Picture 6">
            <a:extLst>
              <a:ext uri="{FF2B5EF4-FFF2-40B4-BE49-F238E27FC236}">
                <a16:creationId xmlns:a16="http://schemas.microsoft.com/office/drawing/2014/main" id="{9B97272B-2581-AE14-1AF6-98A487222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1756229"/>
            <a:ext cx="12094029" cy="2619828"/>
          </a:xfrm>
          <a:prstGeom prst="rect">
            <a:avLst/>
          </a:prstGeom>
        </p:spPr>
      </p:pic>
      <p:pic>
        <p:nvPicPr>
          <p:cNvPr id="9" name="Picture 8">
            <a:extLst>
              <a:ext uri="{FF2B5EF4-FFF2-40B4-BE49-F238E27FC236}">
                <a16:creationId xmlns:a16="http://schemas.microsoft.com/office/drawing/2014/main" id="{92A1C4AA-644B-F4E9-C7D2-5579434CAD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71" y="4413124"/>
            <a:ext cx="12094029" cy="2444876"/>
          </a:xfrm>
          <a:prstGeom prst="rect">
            <a:avLst/>
          </a:prstGeom>
        </p:spPr>
      </p:pic>
    </p:spTree>
    <p:extLst>
      <p:ext uri="{BB962C8B-B14F-4D97-AF65-F5344CB8AC3E}">
        <p14:creationId xmlns:p14="http://schemas.microsoft.com/office/powerpoint/2010/main" val="3486175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B244-931E-3B52-67DC-5925C64D399A}"/>
              </a:ext>
            </a:extLst>
          </p:cNvPr>
          <p:cNvSpPr>
            <a:spLocks noGrp="1"/>
          </p:cNvSpPr>
          <p:nvPr>
            <p:ph type="title"/>
          </p:nvPr>
        </p:nvSpPr>
        <p:spPr/>
        <p:txBody>
          <a:bodyPr/>
          <a:lstStyle/>
          <a:p>
            <a:r>
              <a:rPr lang="en-IN" sz="3600" dirty="0"/>
              <a:t>Month</a:t>
            </a:r>
            <a:r>
              <a:rPr lang="en-IN" dirty="0"/>
              <a:t> </a:t>
            </a:r>
          </a:p>
        </p:txBody>
      </p:sp>
      <p:pic>
        <p:nvPicPr>
          <p:cNvPr id="8" name="Content Placeholder 7">
            <a:extLst>
              <a:ext uri="{FF2B5EF4-FFF2-40B4-BE49-F238E27FC236}">
                <a16:creationId xmlns:a16="http://schemas.microsoft.com/office/drawing/2014/main" id="{F61028EC-288A-CBF2-2379-05B4F3DA17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2169" y="184040"/>
            <a:ext cx="6610689" cy="3130597"/>
          </a:xfrm>
        </p:spPr>
      </p:pic>
      <p:sp>
        <p:nvSpPr>
          <p:cNvPr id="6" name="Text Placeholder 5">
            <a:extLst>
              <a:ext uri="{FF2B5EF4-FFF2-40B4-BE49-F238E27FC236}">
                <a16:creationId xmlns:a16="http://schemas.microsoft.com/office/drawing/2014/main" id="{39BC0C64-D9B2-1411-D0D1-CF2BEAA31863}"/>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IN" sz="1800" dirty="0"/>
              <a:t>Month is the original column as it doesn’t clearly classifying purchase, for analysis purpose we created quarter column.</a:t>
            </a:r>
          </a:p>
        </p:txBody>
      </p:sp>
      <p:pic>
        <p:nvPicPr>
          <p:cNvPr id="10" name="Picture 9">
            <a:extLst>
              <a:ext uri="{FF2B5EF4-FFF2-40B4-BE49-F238E27FC236}">
                <a16:creationId xmlns:a16="http://schemas.microsoft.com/office/drawing/2014/main" id="{B6CDA086-8F96-FA13-EC85-D1B9E7C4A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170" y="3314637"/>
            <a:ext cx="6610690" cy="3359323"/>
          </a:xfrm>
          <a:prstGeom prst="rect">
            <a:avLst/>
          </a:prstGeom>
        </p:spPr>
      </p:pic>
    </p:spTree>
    <p:extLst>
      <p:ext uri="{BB962C8B-B14F-4D97-AF65-F5344CB8AC3E}">
        <p14:creationId xmlns:p14="http://schemas.microsoft.com/office/powerpoint/2010/main" val="387609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D9A2-628D-61CE-DC33-82559758CB47}"/>
              </a:ext>
            </a:extLst>
          </p:cNvPr>
          <p:cNvSpPr>
            <a:spLocks noGrp="1"/>
          </p:cNvSpPr>
          <p:nvPr>
            <p:ph type="title"/>
          </p:nvPr>
        </p:nvSpPr>
        <p:spPr/>
        <p:txBody>
          <a:bodyPr>
            <a:normAutofit/>
          </a:bodyPr>
          <a:lstStyle/>
          <a:p>
            <a:r>
              <a:rPr lang="en-US" sz="3600" dirty="0"/>
              <a:t>Browser</a:t>
            </a:r>
            <a:endParaRPr lang="en-IN" sz="3600" dirty="0"/>
          </a:p>
        </p:txBody>
      </p:sp>
      <p:pic>
        <p:nvPicPr>
          <p:cNvPr id="6" name="Content Placeholder 5">
            <a:extLst>
              <a:ext uri="{FF2B5EF4-FFF2-40B4-BE49-F238E27FC236}">
                <a16:creationId xmlns:a16="http://schemas.microsoft.com/office/drawing/2014/main" id="{CFCD8855-77BB-4276-689D-BA1AD28DCE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2149" y="206379"/>
            <a:ext cx="6755846" cy="3222621"/>
          </a:xfrm>
        </p:spPr>
      </p:pic>
      <p:sp>
        <p:nvSpPr>
          <p:cNvPr id="4" name="Text Placeholder 3">
            <a:extLst>
              <a:ext uri="{FF2B5EF4-FFF2-40B4-BE49-F238E27FC236}">
                <a16:creationId xmlns:a16="http://schemas.microsoft.com/office/drawing/2014/main" id="{47CD9AE9-ABF5-5CAE-ACFF-268DDCA1A4BE}"/>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a:t>As we see 90.5 % users use top3</a:t>
            </a:r>
            <a:r>
              <a:rPr lang="en-IN" sz="1800" dirty="0"/>
              <a:t> browsers, so for analysis another column </a:t>
            </a:r>
            <a:r>
              <a:rPr lang="en-IN" sz="1800" dirty="0" err="1"/>
              <a:t>Browser_agg</a:t>
            </a:r>
            <a:r>
              <a:rPr lang="en-IN" sz="1800" dirty="0"/>
              <a:t> created, unfortunately </a:t>
            </a:r>
            <a:r>
              <a:rPr lang="en-IN" sz="1800" dirty="0" err="1"/>
              <a:t>Browser_agg</a:t>
            </a:r>
            <a:r>
              <a:rPr lang="en-IN" sz="1800" dirty="0"/>
              <a:t> showing equal distribution of Revenue generation. </a:t>
            </a:r>
          </a:p>
          <a:p>
            <a:pPr marL="285750" indent="-285750">
              <a:buFont typeface="Arial" panose="020B0604020202020204" pitchFamily="34" charset="0"/>
              <a:buChar char="•"/>
            </a:pPr>
            <a:r>
              <a:rPr lang="en-IN" sz="1800" dirty="0"/>
              <a:t>Also from chi square test it is not significant. </a:t>
            </a:r>
            <a:endParaRPr lang="en-US" sz="1800" dirty="0"/>
          </a:p>
        </p:txBody>
      </p:sp>
      <p:pic>
        <p:nvPicPr>
          <p:cNvPr id="8" name="Picture 7">
            <a:extLst>
              <a:ext uri="{FF2B5EF4-FFF2-40B4-BE49-F238E27FC236}">
                <a16:creationId xmlns:a16="http://schemas.microsoft.com/office/drawing/2014/main" id="{CA39921B-9742-60B4-0C22-11785CE4D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292" y="3516086"/>
            <a:ext cx="6864703" cy="3492661"/>
          </a:xfrm>
          <a:prstGeom prst="rect">
            <a:avLst/>
          </a:prstGeom>
        </p:spPr>
      </p:pic>
    </p:spTree>
    <p:extLst>
      <p:ext uri="{BB962C8B-B14F-4D97-AF65-F5344CB8AC3E}">
        <p14:creationId xmlns:p14="http://schemas.microsoft.com/office/powerpoint/2010/main" val="335480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0011-1828-88D4-C65C-24666C73FFE5}"/>
              </a:ext>
            </a:extLst>
          </p:cNvPr>
          <p:cNvSpPr>
            <a:spLocks noGrp="1"/>
          </p:cNvSpPr>
          <p:nvPr>
            <p:ph type="title"/>
          </p:nvPr>
        </p:nvSpPr>
        <p:spPr/>
        <p:txBody>
          <a:bodyPr>
            <a:normAutofit/>
          </a:bodyPr>
          <a:lstStyle/>
          <a:p>
            <a:r>
              <a:rPr lang="en-US" sz="3600" dirty="0"/>
              <a:t>Operating System</a:t>
            </a:r>
            <a:endParaRPr lang="en-IN" sz="3600" dirty="0"/>
          </a:p>
        </p:txBody>
      </p:sp>
      <p:pic>
        <p:nvPicPr>
          <p:cNvPr id="6" name="Content Placeholder 5">
            <a:extLst>
              <a:ext uri="{FF2B5EF4-FFF2-40B4-BE49-F238E27FC236}">
                <a16:creationId xmlns:a16="http://schemas.microsoft.com/office/drawing/2014/main" id="{DFAA2264-D77D-B953-AB0A-A2F37673D3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82469" y="348343"/>
            <a:ext cx="7080931" cy="2950028"/>
          </a:xfrm>
        </p:spPr>
      </p:pic>
      <p:sp>
        <p:nvSpPr>
          <p:cNvPr id="4" name="Text Placeholder 3">
            <a:extLst>
              <a:ext uri="{FF2B5EF4-FFF2-40B4-BE49-F238E27FC236}">
                <a16:creationId xmlns:a16="http://schemas.microsoft.com/office/drawing/2014/main" id="{850D164C-166A-C328-65DF-FD6AA8FE89A5}"/>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a:t>In </a:t>
            </a:r>
            <a:r>
              <a:rPr lang="en-US" sz="1800" dirty="0" err="1"/>
              <a:t>OperatingSystem</a:t>
            </a:r>
            <a:r>
              <a:rPr lang="en-US" sz="1800" dirty="0"/>
              <a:t> column more than 95% are top 3operatingsystems, so we, make all these 4.78% to as others and make another column </a:t>
            </a:r>
            <a:r>
              <a:rPr lang="en-US" sz="1800" dirty="0" err="1"/>
              <a:t>OperatingSystems_agg</a:t>
            </a:r>
            <a:r>
              <a:rPr lang="en-US" sz="1800" dirty="0"/>
              <a:t>.</a:t>
            </a:r>
          </a:p>
          <a:p>
            <a:pPr marL="285750" indent="-285750">
              <a:buFont typeface="Arial" panose="020B0604020202020204" pitchFamily="34" charset="0"/>
              <a:buChar char="•"/>
            </a:pPr>
            <a:r>
              <a:rPr lang="en-US" sz="1800" dirty="0"/>
              <a:t>So, we can focus on these top3 </a:t>
            </a:r>
            <a:r>
              <a:rPr lang="en-US" sz="1800" dirty="0" err="1"/>
              <a:t>operatingsystems</a:t>
            </a:r>
            <a:r>
              <a:rPr lang="en-US" sz="1800" dirty="0"/>
              <a:t>.</a:t>
            </a:r>
            <a:endParaRPr lang="en-IN" sz="1800" dirty="0"/>
          </a:p>
        </p:txBody>
      </p:sp>
      <p:pic>
        <p:nvPicPr>
          <p:cNvPr id="8" name="Picture 7">
            <a:extLst>
              <a:ext uri="{FF2B5EF4-FFF2-40B4-BE49-F238E27FC236}">
                <a16:creationId xmlns:a16="http://schemas.microsoft.com/office/drawing/2014/main" id="{81095A2D-A147-3753-E76A-EDBB18081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468" y="3429000"/>
            <a:ext cx="7080931" cy="3429000"/>
          </a:xfrm>
          <a:prstGeom prst="rect">
            <a:avLst/>
          </a:prstGeom>
        </p:spPr>
      </p:pic>
    </p:spTree>
    <p:extLst>
      <p:ext uri="{BB962C8B-B14F-4D97-AF65-F5344CB8AC3E}">
        <p14:creationId xmlns:p14="http://schemas.microsoft.com/office/powerpoint/2010/main" val="3537389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07A31EE-082A-143D-1F79-4DAB2C05BE45}"/>
              </a:ext>
            </a:extLst>
          </p:cNvPr>
          <p:cNvSpPr>
            <a:spLocks noGrp="1"/>
          </p:cNvSpPr>
          <p:nvPr>
            <p:ph type="title"/>
          </p:nvPr>
        </p:nvSpPr>
        <p:spPr/>
        <p:txBody>
          <a:bodyPr/>
          <a:lstStyle/>
          <a:p>
            <a:r>
              <a:rPr lang="en-US" dirty="0" err="1"/>
              <a:t>SpecialDay</a:t>
            </a:r>
            <a:r>
              <a:rPr lang="en-US" dirty="0"/>
              <a:t> (Probability)</a:t>
            </a:r>
            <a:endParaRPr lang="en-IN" dirty="0"/>
          </a:p>
        </p:txBody>
      </p:sp>
      <p:sp>
        <p:nvSpPr>
          <p:cNvPr id="10" name="Content Placeholder 9">
            <a:extLst>
              <a:ext uri="{FF2B5EF4-FFF2-40B4-BE49-F238E27FC236}">
                <a16:creationId xmlns:a16="http://schemas.microsoft.com/office/drawing/2014/main" id="{DA28759F-FB91-50C7-D927-AE0F538EF807}"/>
              </a:ext>
            </a:extLst>
          </p:cNvPr>
          <p:cNvSpPr>
            <a:spLocks noGrp="1"/>
          </p:cNvSpPr>
          <p:nvPr>
            <p:ph sz="half" idx="1"/>
          </p:nvPr>
        </p:nvSpPr>
        <p:spPr/>
        <p:txBody>
          <a:bodyPr/>
          <a:lstStyle/>
          <a:p>
            <a:r>
              <a:rPr lang="en-US" dirty="0" err="1"/>
              <a:t>SpecialDays</a:t>
            </a:r>
            <a:r>
              <a:rPr lang="en-US" dirty="0"/>
              <a:t> like any special day, as per </a:t>
            </a:r>
            <a:r>
              <a:rPr lang="en-US" dirty="0" err="1"/>
              <a:t>expection</a:t>
            </a:r>
            <a:r>
              <a:rPr lang="en-US" dirty="0"/>
              <a:t>, some special days are more revenue generator.</a:t>
            </a:r>
          </a:p>
          <a:p>
            <a:r>
              <a:rPr lang="en-US" dirty="0" err="1"/>
              <a:t>SpecialDay</a:t>
            </a:r>
            <a:r>
              <a:rPr lang="en-US" dirty="0"/>
              <a:t>(probability) is very significant in online shoppers intention analysis.</a:t>
            </a:r>
            <a:endParaRPr lang="en-IN" dirty="0"/>
          </a:p>
        </p:txBody>
      </p:sp>
      <p:pic>
        <p:nvPicPr>
          <p:cNvPr id="13" name="Content Placeholder 12">
            <a:extLst>
              <a:ext uri="{FF2B5EF4-FFF2-40B4-BE49-F238E27FC236}">
                <a16:creationId xmlns:a16="http://schemas.microsoft.com/office/drawing/2014/main" id="{5813A5CD-C4AD-95BB-24C4-A599A8C5840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5" y="2160589"/>
            <a:ext cx="6612618" cy="3880772"/>
          </a:xfrm>
        </p:spPr>
      </p:pic>
    </p:spTree>
    <p:extLst>
      <p:ext uri="{BB962C8B-B14F-4D97-AF65-F5344CB8AC3E}">
        <p14:creationId xmlns:p14="http://schemas.microsoft.com/office/powerpoint/2010/main" val="4281907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2ACF9B-7457-F7D6-B439-2D99245F7331}"/>
              </a:ext>
            </a:extLst>
          </p:cNvPr>
          <p:cNvSpPr>
            <a:spLocks noGrp="1"/>
          </p:cNvSpPr>
          <p:nvPr>
            <p:ph type="title"/>
          </p:nvPr>
        </p:nvSpPr>
        <p:spPr/>
        <p:txBody>
          <a:bodyPr>
            <a:normAutofit/>
          </a:bodyPr>
          <a:lstStyle/>
          <a:p>
            <a:r>
              <a:rPr lang="en-US" sz="3600" dirty="0"/>
              <a:t>Region</a:t>
            </a:r>
            <a:endParaRPr lang="en-IN" sz="3600" dirty="0"/>
          </a:p>
        </p:txBody>
      </p:sp>
      <p:pic>
        <p:nvPicPr>
          <p:cNvPr id="9" name="Content Placeholder 8">
            <a:extLst>
              <a:ext uri="{FF2B5EF4-FFF2-40B4-BE49-F238E27FC236}">
                <a16:creationId xmlns:a16="http://schemas.microsoft.com/office/drawing/2014/main" id="{CFBE5BDC-72D5-1BF3-6949-44603A1C5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0399" y="533400"/>
            <a:ext cx="7093630" cy="6052457"/>
          </a:xfrm>
        </p:spPr>
      </p:pic>
      <p:sp>
        <p:nvSpPr>
          <p:cNvPr id="7" name="Text Placeholder 6">
            <a:extLst>
              <a:ext uri="{FF2B5EF4-FFF2-40B4-BE49-F238E27FC236}">
                <a16:creationId xmlns:a16="http://schemas.microsoft.com/office/drawing/2014/main" id="{7BD94EE4-AC2C-761C-B1F1-7878313A7888}"/>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sz="1800" dirty="0"/>
              <a:t>Region column specifies from which area visitor come to website.</a:t>
            </a:r>
          </a:p>
          <a:p>
            <a:pPr marL="285750" indent="-285750">
              <a:buFont typeface="Arial" panose="020B0604020202020204" pitchFamily="34" charset="0"/>
              <a:buChar char="•"/>
            </a:pPr>
            <a:r>
              <a:rPr lang="en-US" sz="1800" dirty="0"/>
              <a:t>As per the analysis graph it is equally distributed, Region column is not significant, neither for model building nor for business purpose, so we have to drop it.</a:t>
            </a:r>
          </a:p>
          <a:p>
            <a:pPr marL="285750" indent="-285750">
              <a:buFont typeface="Arial" panose="020B0604020202020204" pitchFamily="34" charset="0"/>
              <a:buChar char="•"/>
            </a:pPr>
            <a:r>
              <a:rPr lang="en-US" sz="1800" dirty="0"/>
              <a:t>Also it failed in chi square test.</a:t>
            </a:r>
            <a:endParaRPr lang="en-IN" sz="1800" dirty="0"/>
          </a:p>
        </p:txBody>
      </p:sp>
    </p:spTree>
    <p:extLst>
      <p:ext uri="{BB962C8B-B14F-4D97-AF65-F5344CB8AC3E}">
        <p14:creationId xmlns:p14="http://schemas.microsoft.com/office/powerpoint/2010/main" val="216578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9E8E-DB0C-BE0E-A35D-691A0DDEB073}"/>
              </a:ext>
            </a:extLst>
          </p:cNvPr>
          <p:cNvSpPr>
            <a:spLocks noGrp="1"/>
          </p:cNvSpPr>
          <p:nvPr>
            <p:ph type="title"/>
          </p:nvPr>
        </p:nvSpPr>
        <p:spPr/>
        <p:txBody>
          <a:bodyPr>
            <a:normAutofit/>
          </a:bodyPr>
          <a:lstStyle/>
          <a:p>
            <a:r>
              <a:rPr lang="en-US" sz="4000" dirty="0" err="1"/>
              <a:t>TrafficType</a:t>
            </a:r>
            <a:endParaRPr lang="en-IN" sz="4000" dirty="0"/>
          </a:p>
        </p:txBody>
      </p:sp>
      <p:pic>
        <p:nvPicPr>
          <p:cNvPr id="6" name="Content Placeholder 5">
            <a:extLst>
              <a:ext uri="{FF2B5EF4-FFF2-40B4-BE49-F238E27FC236}">
                <a16:creationId xmlns:a16="http://schemas.microsoft.com/office/drawing/2014/main" id="{9E43D07E-0E3D-11DF-6CC5-9E1BA372E6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599" y="664029"/>
            <a:ext cx="6422571" cy="5921828"/>
          </a:xfrm>
        </p:spPr>
      </p:pic>
      <p:sp>
        <p:nvSpPr>
          <p:cNvPr id="4" name="Text Placeholder 3">
            <a:extLst>
              <a:ext uri="{FF2B5EF4-FFF2-40B4-BE49-F238E27FC236}">
                <a16:creationId xmlns:a16="http://schemas.microsoft.com/office/drawing/2014/main" id="{FC6318D9-51EC-516F-ADAF-D6834ABEE10B}"/>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err="1"/>
              <a:t>TrafficType</a:t>
            </a:r>
            <a:r>
              <a:rPr lang="en-US" sz="1800" dirty="0"/>
              <a:t> have lots of categories which are less than 2%.</a:t>
            </a:r>
          </a:p>
          <a:p>
            <a:pPr marL="285750" indent="-285750">
              <a:buFont typeface="Arial" panose="020B0604020202020204" pitchFamily="34" charset="0"/>
              <a:buChar char="•"/>
            </a:pPr>
            <a:r>
              <a:rPr lang="en-US" sz="1800" dirty="0"/>
              <a:t>So, these 2% aggregated to make a category others and new column created </a:t>
            </a:r>
            <a:r>
              <a:rPr lang="en-US" sz="1800" dirty="0" err="1"/>
              <a:t>TrafficType_agg</a:t>
            </a:r>
            <a:r>
              <a:rPr lang="en-US" sz="1800" dirty="0"/>
              <a:t> and old </a:t>
            </a:r>
            <a:r>
              <a:rPr lang="en-US" sz="1800" dirty="0" err="1"/>
              <a:t>TrafficType</a:t>
            </a:r>
            <a:r>
              <a:rPr lang="en-US" sz="1800"/>
              <a:t> dropped.</a:t>
            </a:r>
            <a:endParaRPr lang="en-IN" sz="1800" dirty="0"/>
          </a:p>
        </p:txBody>
      </p:sp>
    </p:spTree>
    <p:extLst>
      <p:ext uri="{BB962C8B-B14F-4D97-AF65-F5344CB8AC3E}">
        <p14:creationId xmlns:p14="http://schemas.microsoft.com/office/powerpoint/2010/main" val="771890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5EF3-6FF4-C000-EBAD-19FD7CA966E0}"/>
              </a:ext>
            </a:extLst>
          </p:cNvPr>
          <p:cNvSpPr>
            <a:spLocks noGrp="1"/>
          </p:cNvSpPr>
          <p:nvPr>
            <p:ph type="title"/>
          </p:nvPr>
        </p:nvSpPr>
        <p:spPr/>
        <p:txBody>
          <a:bodyPr>
            <a:normAutofit/>
          </a:bodyPr>
          <a:lstStyle/>
          <a:p>
            <a:r>
              <a:rPr lang="en-IN" sz="3600" dirty="0" err="1"/>
              <a:t>VisitorType</a:t>
            </a:r>
            <a:endParaRPr lang="en-IN" sz="3600" dirty="0"/>
          </a:p>
        </p:txBody>
      </p:sp>
      <p:pic>
        <p:nvPicPr>
          <p:cNvPr id="6" name="Content Placeholder 5">
            <a:extLst>
              <a:ext uri="{FF2B5EF4-FFF2-40B4-BE49-F238E27FC236}">
                <a16:creationId xmlns:a16="http://schemas.microsoft.com/office/drawing/2014/main" id="{2DF20CF6-70EF-18E0-6388-AEED364E0E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3743" y="544286"/>
            <a:ext cx="6270171" cy="6193971"/>
          </a:xfrm>
        </p:spPr>
      </p:pic>
      <p:sp>
        <p:nvSpPr>
          <p:cNvPr id="4" name="Text Placeholder 3">
            <a:extLst>
              <a:ext uri="{FF2B5EF4-FFF2-40B4-BE49-F238E27FC236}">
                <a16:creationId xmlns:a16="http://schemas.microsoft.com/office/drawing/2014/main" id="{209EDB09-579C-694C-5A9C-8DE0C4C383F8}"/>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IN" sz="1800" dirty="0" err="1"/>
              <a:t>VisitorType</a:t>
            </a:r>
            <a:r>
              <a:rPr lang="en-IN" sz="1800" dirty="0"/>
              <a:t> represent categories as </a:t>
            </a:r>
            <a:r>
              <a:rPr lang="en-IN" sz="1800" dirty="0" err="1"/>
              <a:t>returning_visitor</a:t>
            </a:r>
            <a:r>
              <a:rPr lang="en-IN" sz="1800" dirty="0"/>
              <a:t>, </a:t>
            </a:r>
            <a:r>
              <a:rPr lang="en-IN" sz="1800" dirty="0" err="1"/>
              <a:t>new_visitor</a:t>
            </a:r>
            <a:r>
              <a:rPr lang="en-IN" sz="1800" dirty="0"/>
              <a:t> and others, which helpful to grow the business.</a:t>
            </a:r>
          </a:p>
        </p:txBody>
      </p:sp>
    </p:spTree>
    <p:extLst>
      <p:ext uri="{BB962C8B-B14F-4D97-AF65-F5344CB8AC3E}">
        <p14:creationId xmlns:p14="http://schemas.microsoft.com/office/powerpoint/2010/main" val="411843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D5CD-4D5E-A394-FF0D-7B2A03DB0F1E}"/>
              </a:ext>
            </a:extLst>
          </p:cNvPr>
          <p:cNvSpPr>
            <a:spLocks noGrp="1"/>
          </p:cNvSpPr>
          <p:nvPr>
            <p:ph type="title"/>
          </p:nvPr>
        </p:nvSpPr>
        <p:spPr/>
        <p:txBody>
          <a:bodyPr/>
          <a:lstStyle/>
          <a:p>
            <a:r>
              <a:rPr lang="en-IN" dirty="0"/>
              <a:t>Goal</a:t>
            </a:r>
          </a:p>
        </p:txBody>
      </p:sp>
      <p:sp>
        <p:nvSpPr>
          <p:cNvPr id="3" name="Content Placeholder 2">
            <a:extLst>
              <a:ext uri="{FF2B5EF4-FFF2-40B4-BE49-F238E27FC236}">
                <a16:creationId xmlns:a16="http://schemas.microsoft.com/office/drawing/2014/main" id="{EA497027-6A97-6CD1-F4CA-2FE8C3200170}"/>
              </a:ext>
            </a:extLst>
          </p:cNvPr>
          <p:cNvSpPr>
            <a:spLocks noGrp="1"/>
          </p:cNvSpPr>
          <p:nvPr>
            <p:ph idx="1"/>
          </p:nvPr>
        </p:nvSpPr>
        <p:spPr/>
        <p:txBody>
          <a:bodyPr>
            <a:normAutofit/>
          </a:bodyPr>
          <a:lstStyle/>
          <a:p>
            <a:r>
              <a:rPr lang="en-IN" sz="2800" dirty="0"/>
              <a:t>Predict the shopping intent of </a:t>
            </a:r>
            <a:r>
              <a:rPr lang="en-IN" sz="2800" dirty="0" err="1"/>
              <a:t>of</a:t>
            </a:r>
            <a:r>
              <a:rPr lang="en-IN" sz="2800" dirty="0"/>
              <a:t> website visitor.</a:t>
            </a:r>
          </a:p>
          <a:p>
            <a:pPr lvl="1"/>
            <a:r>
              <a:rPr lang="en-IN" sz="2600" dirty="0"/>
              <a:t>Purchase </a:t>
            </a:r>
          </a:p>
          <a:p>
            <a:pPr lvl="1"/>
            <a:r>
              <a:rPr lang="en-IN" sz="2600" dirty="0"/>
              <a:t>No purchase</a:t>
            </a:r>
          </a:p>
        </p:txBody>
      </p:sp>
    </p:spTree>
    <p:extLst>
      <p:ext uri="{BB962C8B-B14F-4D97-AF65-F5344CB8AC3E}">
        <p14:creationId xmlns:p14="http://schemas.microsoft.com/office/powerpoint/2010/main" val="1201393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256E-8365-59F2-9EF6-7CB578D957AD}"/>
              </a:ext>
            </a:extLst>
          </p:cNvPr>
          <p:cNvSpPr>
            <a:spLocks noGrp="1"/>
          </p:cNvSpPr>
          <p:nvPr>
            <p:ph type="title"/>
          </p:nvPr>
        </p:nvSpPr>
        <p:spPr/>
        <p:txBody>
          <a:bodyPr>
            <a:normAutofit/>
          </a:bodyPr>
          <a:lstStyle/>
          <a:p>
            <a:r>
              <a:rPr lang="en-IN" sz="3600" dirty="0"/>
              <a:t>Weekend</a:t>
            </a:r>
          </a:p>
        </p:txBody>
      </p:sp>
      <p:pic>
        <p:nvPicPr>
          <p:cNvPr id="6" name="Content Placeholder 5">
            <a:extLst>
              <a:ext uri="{FF2B5EF4-FFF2-40B4-BE49-F238E27FC236}">
                <a16:creationId xmlns:a16="http://schemas.microsoft.com/office/drawing/2014/main" id="{2D916621-34F6-5CB7-4C8D-846A50C611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2" y="141515"/>
            <a:ext cx="6908573" cy="6096000"/>
          </a:xfrm>
        </p:spPr>
      </p:pic>
      <p:sp>
        <p:nvSpPr>
          <p:cNvPr id="4" name="Text Placeholder 3">
            <a:extLst>
              <a:ext uri="{FF2B5EF4-FFF2-40B4-BE49-F238E27FC236}">
                <a16:creationId xmlns:a16="http://schemas.microsoft.com/office/drawing/2014/main" id="{D42B3B58-9046-A2F6-CBEE-64CD3B6761CB}"/>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IN" sz="1800" dirty="0"/>
              <a:t>Weekend also a great parameter for business purpose.</a:t>
            </a:r>
          </a:p>
          <a:p>
            <a:pPr marL="285750" indent="-285750">
              <a:buFont typeface="Arial" panose="020B0604020202020204" pitchFamily="34" charset="0"/>
              <a:buChar char="•"/>
            </a:pPr>
            <a:r>
              <a:rPr lang="en-IN" sz="1800" dirty="0"/>
              <a:t>The graph clearly shows frequency of purchase in weekend is significantly higher than weekdays.</a:t>
            </a:r>
          </a:p>
        </p:txBody>
      </p:sp>
    </p:spTree>
    <p:extLst>
      <p:ext uri="{BB962C8B-B14F-4D97-AF65-F5344CB8AC3E}">
        <p14:creationId xmlns:p14="http://schemas.microsoft.com/office/powerpoint/2010/main" val="1229018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54532A-3B14-7E03-23C6-1658EA9318FD}"/>
              </a:ext>
            </a:extLst>
          </p:cNvPr>
          <p:cNvSpPr>
            <a:spLocks noGrp="1"/>
          </p:cNvSpPr>
          <p:nvPr>
            <p:ph type="title"/>
          </p:nvPr>
        </p:nvSpPr>
        <p:spPr>
          <a:xfrm>
            <a:off x="677334" y="609600"/>
            <a:ext cx="8596668" cy="1143000"/>
          </a:xfrm>
        </p:spPr>
        <p:txBody>
          <a:bodyPr/>
          <a:lstStyle/>
          <a:p>
            <a:r>
              <a:rPr lang="en-IN" dirty="0"/>
              <a:t>Statistical test results</a:t>
            </a:r>
          </a:p>
        </p:txBody>
      </p:sp>
      <p:sp>
        <p:nvSpPr>
          <p:cNvPr id="6" name="Text Placeholder 5">
            <a:extLst>
              <a:ext uri="{FF2B5EF4-FFF2-40B4-BE49-F238E27FC236}">
                <a16:creationId xmlns:a16="http://schemas.microsoft.com/office/drawing/2014/main" id="{404E86E2-43E8-3454-6390-37EFC30FBD9B}"/>
              </a:ext>
            </a:extLst>
          </p:cNvPr>
          <p:cNvSpPr>
            <a:spLocks noGrp="1"/>
          </p:cNvSpPr>
          <p:nvPr>
            <p:ph type="body" idx="1"/>
          </p:nvPr>
        </p:nvSpPr>
        <p:spPr>
          <a:xfrm>
            <a:off x="675745" y="1920816"/>
            <a:ext cx="4185623" cy="816429"/>
          </a:xfrm>
        </p:spPr>
        <p:txBody>
          <a:bodyPr/>
          <a:lstStyle/>
          <a:p>
            <a:r>
              <a:rPr lang="en-IN" dirty="0"/>
              <a:t>Numerical columns(2 sampled t-test)</a:t>
            </a:r>
          </a:p>
        </p:txBody>
      </p:sp>
      <p:pic>
        <p:nvPicPr>
          <p:cNvPr id="11" name="Content Placeholder 10">
            <a:extLst>
              <a:ext uri="{FF2B5EF4-FFF2-40B4-BE49-F238E27FC236}">
                <a16:creationId xmlns:a16="http://schemas.microsoft.com/office/drawing/2014/main" id="{4795AABA-B566-9CA8-9E8E-F9F25F548B9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3174" y="2900286"/>
            <a:ext cx="3930852" cy="2978303"/>
          </a:xfrm>
        </p:spPr>
      </p:pic>
      <p:sp>
        <p:nvSpPr>
          <p:cNvPr id="8" name="Text Placeholder 7">
            <a:extLst>
              <a:ext uri="{FF2B5EF4-FFF2-40B4-BE49-F238E27FC236}">
                <a16:creationId xmlns:a16="http://schemas.microsoft.com/office/drawing/2014/main" id="{32D53F23-A13D-7673-9850-D220BBAC680E}"/>
              </a:ext>
            </a:extLst>
          </p:cNvPr>
          <p:cNvSpPr>
            <a:spLocks noGrp="1"/>
          </p:cNvSpPr>
          <p:nvPr>
            <p:ph type="body" sz="quarter" idx="3"/>
          </p:nvPr>
        </p:nvSpPr>
        <p:spPr>
          <a:xfrm>
            <a:off x="5779795" y="772885"/>
            <a:ext cx="6150948" cy="1132116"/>
          </a:xfrm>
        </p:spPr>
        <p:txBody>
          <a:bodyPr/>
          <a:lstStyle/>
          <a:p>
            <a:r>
              <a:rPr lang="en-IN" dirty="0"/>
              <a:t>Categorical Columns(chi-square test)</a:t>
            </a:r>
          </a:p>
        </p:txBody>
      </p:sp>
      <p:pic>
        <p:nvPicPr>
          <p:cNvPr id="13" name="Content Placeholder 12">
            <a:extLst>
              <a:ext uri="{FF2B5EF4-FFF2-40B4-BE49-F238E27FC236}">
                <a16:creationId xmlns:a16="http://schemas.microsoft.com/office/drawing/2014/main" id="{6CD5B05E-356F-A970-01B5-E363D3B8D75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79795" y="1905001"/>
            <a:ext cx="6150948" cy="4800600"/>
          </a:xfrm>
        </p:spPr>
      </p:pic>
    </p:spTree>
    <p:extLst>
      <p:ext uri="{BB962C8B-B14F-4D97-AF65-F5344CB8AC3E}">
        <p14:creationId xmlns:p14="http://schemas.microsoft.com/office/powerpoint/2010/main" val="35059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2318-3FA6-2FF0-D9FE-97074D737642}"/>
              </a:ext>
            </a:extLst>
          </p:cNvPr>
          <p:cNvSpPr>
            <a:spLocks noGrp="1"/>
          </p:cNvSpPr>
          <p:nvPr>
            <p:ph type="title"/>
          </p:nvPr>
        </p:nvSpPr>
        <p:spPr/>
        <p:txBody>
          <a:bodyPr/>
          <a:lstStyle/>
          <a:p>
            <a:r>
              <a:rPr lang="en-IN" dirty="0"/>
              <a:t>Featuring Engineering</a:t>
            </a:r>
            <a:br>
              <a:rPr lang="en-IN" dirty="0"/>
            </a:br>
            <a:endParaRPr lang="en-IN" dirty="0"/>
          </a:p>
        </p:txBody>
      </p:sp>
      <p:sp>
        <p:nvSpPr>
          <p:cNvPr id="3" name="Text Placeholder 2">
            <a:extLst>
              <a:ext uri="{FF2B5EF4-FFF2-40B4-BE49-F238E27FC236}">
                <a16:creationId xmlns:a16="http://schemas.microsoft.com/office/drawing/2014/main" id="{B5D44C25-44A9-0639-2720-070671255C6A}"/>
              </a:ext>
            </a:extLst>
          </p:cNvPr>
          <p:cNvSpPr>
            <a:spLocks noGrp="1"/>
          </p:cNvSpPr>
          <p:nvPr>
            <p:ph type="body" idx="1"/>
          </p:nvPr>
        </p:nvSpPr>
        <p:spPr/>
        <p:txBody>
          <a:bodyPr/>
          <a:lstStyle/>
          <a:p>
            <a:r>
              <a:rPr lang="en-IN" dirty="0"/>
              <a:t>After feature engineering categorical columns</a:t>
            </a:r>
          </a:p>
        </p:txBody>
      </p:sp>
      <p:sp>
        <p:nvSpPr>
          <p:cNvPr id="4" name="Content Placeholder 3">
            <a:extLst>
              <a:ext uri="{FF2B5EF4-FFF2-40B4-BE49-F238E27FC236}">
                <a16:creationId xmlns:a16="http://schemas.microsoft.com/office/drawing/2014/main" id="{37522E33-DBEE-318A-4C08-C6E9D48C5C2C}"/>
              </a:ext>
            </a:extLst>
          </p:cNvPr>
          <p:cNvSpPr>
            <a:spLocks noGrp="1"/>
          </p:cNvSpPr>
          <p:nvPr>
            <p:ph sz="half" idx="2"/>
          </p:nvPr>
        </p:nvSpPr>
        <p:spPr/>
        <p:txBody>
          <a:bodyPr>
            <a:normAutofit fontScale="77500" lnSpcReduction="20000"/>
          </a:bodyPr>
          <a:lstStyle/>
          <a:p>
            <a:r>
              <a:rPr lang="en-IN" dirty="0"/>
              <a:t>Administrative</a:t>
            </a:r>
          </a:p>
          <a:p>
            <a:r>
              <a:rPr lang="en-IN" dirty="0"/>
              <a:t>Informational</a:t>
            </a:r>
          </a:p>
          <a:p>
            <a:r>
              <a:rPr lang="en-IN" dirty="0" err="1"/>
              <a:t>ProducrRelated</a:t>
            </a:r>
            <a:endParaRPr lang="en-IN" dirty="0"/>
          </a:p>
          <a:p>
            <a:r>
              <a:rPr lang="en-IN" dirty="0" err="1"/>
              <a:t>SpecialDay</a:t>
            </a:r>
            <a:r>
              <a:rPr lang="en-IN" dirty="0"/>
              <a:t> (probability)</a:t>
            </a:r>
          </a:p>
          <a:p>
            <a:r>
              <a:rPr lang="en-IN" dirty="0"/>
              <a:t>Month</a:t>
            </a:r>
          </a:p>
          <a:p>
            <a:r>
              <a:rPr lang="en-IN" dirty="0" err="1"/>
              <a:t>VisitorType</a:t>
            </a:r>
            <a:endParaRPr lang="en-IN" dirty="0"/>
          </a:p>
          <a:p>
            <a:r>
              <a:rPr lang="en-IN" dirty="0"/>
              <a:t>Weekend</a:t>
            </a:r>
          </a:p>
          <a:p>
            <a:r>
              <a:rPr lang="en-IN" dirty="0" err="1"/>
              <a:t>Allpagecount</a:t>
            </a:r>
            <a:endParaRPr lang="en-IN" dirty="0"/>
          </a:p>
          <a:p>
            <a:r>
              <a:rPr lang="en-IN" dirty="0"/>
              <a:t>Quarter</a:t>
            </a:r>
          </a:p>
          <a:p>
            <a:r>
              <a:rPr lang="en-IN" dirty="0" err="1"/>
              <a:t>Operatingsystem_aggr</a:t>
            </a:r>
            <a:endParaRPr lang="en-IN" dirty="0"/>
          </a:p>
          <a:p>
            <a:r>
              <a:rPr lang="en-IN" dirty="0" err="1"/>
              <a:t>TrafficType_agg</a:t>
            </a:r>
            <a:endParaRPr lang="en-IN" dirty="0"/>
          </a:p>
          <a:p>
            <a:endParaRPr lang="en-IN" dirty="0"/>
          </a:p>
        </p:txBody>
      </p:sp>
      <p:sp>
        <p:nvSpPr>
          <p:cNvPr id="5" name="Text Placeholder 4">
            <a:extLst>
              <a:ext uri="{FF2B5EF4-FFF2-40B4-BE49-F238E27FC236}">
                <a16:creationId xmlns:a16="http://schemas.microsoft.com/office/drawing/2014/main" id="{FED65BF8-CE36-D22C-1E90-16BB6EF22F69}"/>
              </a:ext>
            </a:extLst>
          </p:cNvPr>
          <p:cNvSpPr>
            <a:spLocks noGrp="1"/>
          </p:cNvSpPr>
          <p:nvPr>
            <p:ph type="body" sz="quarter" idx="3"/>
          </p:nvPr>
        </p:nvSpPr>
        <p:spPr/>
        <p:txBody>
          <a:bodyPr/>
          <a:lstStyle/>
          <a:p>
            <a:endParaRPr lang="en-IN" dirty="0"/>
          </a:p>
          <a:p>
            <a:r>
              <a:rPr lang="en-IN" dirty="0"/>
              <a:t>After feature engineering numerical columns</a:t>
            </a:r>
          </a:p>
        </p:txBody>
      </p:sp>
      <p:sp>
        <p:nvSpPr>
          <p:cNvPr id="6" name="Content Placeholder 5">
            <a:extLst>
              <a:ext uri="{FF2B5EF4-FFF2-40B4-BE49-F238E27FC236}">
                <a16:creationId xmlns:a16="http://schemas.microsoft.com/office/drawing/2014/main" id="{4BA331C0-EE54-B34A-B3A9-1B1FC03E5C82}"/>
              </a:ext>
            </a:extLst>
          </p:cNvPr>
          <p:cNvSpPr>
            <a:spLocks noGrp="1"/>
          </p:cNvSpPr>
          <p:nvPr>
            <p:ph sz="quarter" idx="4"/>
          </p:nvPr>
        </p:nvSpPr>
        <p:spPr/>
        <p:txBody>
          <a:bodyPr>
            <a:normAutofit fontScale="77500" lnSpcReduction="20000"/>
          </a:bodyPr>
          <a:lstStyle/>
          <a:p>
            <a:r>
              <a:rPr lang="en-IN" dirty="0" err="1"/>
              <a:t>Allpagecunt_Duration</a:t>
            </a:r>
            <a:endParaRPr lang="en-IN" dirty="0"/>
          </a:p>
          <a:p>
            <a:r>
              <a:rPr lang="en-IN" dirty="0" err="1"/>
              <a:t>BounceRate</a:t>
            </a:r>
            <a:r>
              <a:rPr lang="en-IN" dirty="0"/>
              <a:t> in %</a:t>
            </a:r>
          </a:p>
          <a:p>
            <a:r>
              <a:rPr lang="en-IN" dirty="0" err="1"/>
              <a:t>PageValues</a:t>
            </a:r>
            <a:endParaRPr lang="en-IN" dirty="0"/>
          </a:p>
          <a:p>
            <a:r>
              <a:rPr lang="en-IN" dirty="0" err="1"/>
              <a:t>BounceRates_x_PageValues</a:t>
            </a:r>
            <a:endParaRPr lang="en-IN" dirty="0"/>
          </a:p>
        </p:txBody>
      </p:sp>
    </p:spTree>
    <p:extLst>
      <p:ext uri="{BB962C8B-B14F-4D97-AF65-F5344CB8AC3E}">
        <p14:creationId xmlns:p14="http://schemas.microsoft.com/office/powerpoint/2010/main" val="3944202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FAF978-2B5E-D8C2-6780-74692671138A}"/>
              </a:ext>
            </a:extLst>
          </p:cNvPr>
          <p:cNvSpPr>
            <a:spLocks noGrp="1"/>
          </p:cNvSpPr>
          <p:nvPr>
            <p:ph type="title"/>
          </p:nvPr>
        </p:nvSpPr>
        <p:spPr/>
        <p:txBody>
          <a:bodyPr/>
          <a:lstStyle/>
          <a:p>
            <a:r>
              <a:rPr lang="en-IN" dirty="0"/>
              <a:t>Conclusion</a:t>
            </a:r>
          </a:p>
        </p:txBody>
      </p:sp>
      <p:sp>
        <p:nvSpPr>
          <p:cNvPr id="8" name="Text Placeholder 7">
            <a:extLst>
              <a:ext uri="{FF2B5EF4-FFF2-40B4-BE49-F238E27FC236}">
                <a16:creationId xmlns:a16="http://schemas.microsoft.com/office/drawing/2014/main" id="{72FDB837-88A4-7CBB-1F83-9998E53D319E}"/>
              </a:ext>
            </a:extLst>
          </p:cNvPr>
          <p:cNvSpPr>
            <a:spLocks noGrp="1"/>
          </p:cNvSpPr>
          <p:nvPr>
            <p:ph type="body" idx="1"/>
          </p:nvPr>
        </p:nvSpPr>
        <p:spPr/>
        <p:txBody>
          <a:bodyPr/>
          <a:lstStyle/>
          <a:p>
            <a:r>
              <a:rPr lang="en-IN" dirty="0"/>
              <a:t>Using these variables Machine Learning algorithms are used and  by looking at </a:t>
            </a:r>
            <a:r>
              <a:rPr lang="en-IN" dirty="0" err="1"/>
              <a:t>evalution</a:t>
            </a:r>
            <a:r>
              <a:rPr lang="en-IN" dirty="0"/>
              <a:t> metrics correct algorithm will be chosen.</a:t>
            </a:r>
          </a:p>
        </p:txBody>
      </p:sp>
    </p:spTree>
    <p:extLst>
      <p:ext uri="{BB962C8B-B14F-4D97-AF65-F5344CB8AC3E}">
        <p14:creationId xmlns:p14="http://schemas.microsoft.com/office/powerpoint/2010/main" val="149397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657697B-BFE1-0858-80FA-99496541C58D}"/>
              </a:ext>
            </a:extLst>
          </p:cNvPr>
          <p:cNvSpPr>
            <a:spLocks noGrp="1"/>
          </p:cNvSpPr>
          <p:nvPr>
            <p:ph type="title"/>
          </p:nvPr>
        </p:nvSpPr>
        <p:spPr/>
        <p:txBody>
          <a:bodyPr/>
          <a:lstStyle/>
          <a:p>
            <a:r>
              <a:rPr lang="en-IN" dirty="0"/>
              <a:t>Dataset – originally contain 18 columns </a:t>
            </a:r>
          </a:p>
        </p:txBody>
      </p:sp>
      <p:sp>
        <p:nvSpPr>
          <p:cNvPr id="10" name="Text Placeholder 9">
            <a:extLst>
              <a:ext uri="{FF2B5EF4-FFF2-40B4-BE49-F238E27FC236}">
                <a16:creationId xmlns:a16="http://schemas.microsoft.com/office/drawing/2014/main" id="{3932F288-96C5-3960-FBBD-1DC643B6CEDA}"/>
              </a:ext>
            </a:extLst>
          </p:cNvPr>
          <p:cNvSpPr>
            <a:spLocks noGrp="1"/>
          </p:cNvSpPr>
          <p:nvPr>
            <p:ph type="body" idx="1"/>
          </p:nvPr>
        </p:nvSpPr>
        <p:spPr/>
        <p:txBody>
          <a:bodyPr/>
          <a:lstStyle/>
          <a:p>
            <a:r>
              <a:rPr lang="en-IN" sz="3200" b="1" dirty="0"/>
              <a:t>Numerical columns</a:t>
            </a:r>
          </a:p>
        </p:txBody>
      </p:sp>
      <p:sp>
        <p:nvSpPr>
          <p:cNvPr id="11" name="Content Placeholder 10">
            <a:extLst>
              <a:ext uri="{FF2B5EF4-FFF2-40B4-BE49-F238E27FC236}">
                <a16:creationId xmlns:a16="http://schemas.microsoft.com/office/drawing/2014/main" id="{6E43970E-148C-3E98-F1A0-CC43E5F2470F}"/>
              </a:ext>
            </a:extLst>
          </p:cNvPr>
          <p:cNvSpPr>
            <a:spLocks noGrp="1"/>
          </p:cNvSpPr>
          <p:nvPr>
            <p:ph sz="half" idx="2"/>
          </p:nvPr>
        </p:nvSpPr>
        <p:spPr/>
        <p:txBody>
          <a:bodyPr>
            <a:normAutofit fontScale="85000" lnSpcReduction="20000"/>
          </a:bodyPr>
          <a:lstStyle/>
          <a:p>
            <a:pPr marL="342900" lvl="0" indent="-342900">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Cordia New" panose="020B0304020202020204" pitchFamily="34" charset="-34"/>
              </a:rPr>
              <a:t>Administrative_Duration</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Cordia New" panose="020B0304020202020204" pitchFamily="34" charset="-34"/>
              </a:rPr>
              <a:t>Informational_Duration</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Cordia New" panose="020B0304020202020204" pitchFamily="34" charset="-34"/>
              </a:rPr>
              <a:t>ProductRelated_Duration</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Cordia New" panose="020B0304020202020204" pitchFamily="34" charset="-34"/>
              </a:rPr>
              <a:t>BounceRates</a:t>
            </a:r>
            <a:r>
              <a:rPr lang="en-IN" sz="1800" dirty="0">
                <a:effectLst/>
                <a:latin typeface="Calibri" panose="020F0502020204030204" pitchFamily="34" charset="0"/>
                <a:ea typeface="Calibri" panose="020F0502020204030204" pitchFamily="34" charset="0"/>
                <a:cs typeface="Cordia New" panose="020B0304020202020204" pitchFamily="34" charset="-34"/>
              </a:rPr>
              <a:t> in %</a:t>
            </a:r>
          </a:p>
          <a:p>
            <a:pPr marL="342900" lvl="0" indent="-342900">
              <a:lnSpc>
                <a:spcPct val="107000"/>
              </a:lnSpc>
              <a:spcAft>
                <a:spcPts val="800"/>
              </a:spcAft>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Cordia New" panose="020B0304020202020204" pitchFamily="34" charset="-34"/>
              </a:rPr>
              <a:t>ExitRates</a:t>
            </a:r>
            <a:r>
              <a:rPr lang="en-IN" sz="1800" dirty="0">
                <a:effectLst/>
                <a:latin typeface="Calibri" panose="020F0502020204030204" pitchFamily="34" charset="0"/>
                <a:ea typeface="Calibri" panose="020F0502020204030204" pitchFamily="34" charset="0"/>
                <a:cs typeface="Cordia New" panose="020B0304020202020204" pitchFamily="34" charset="-34"/>
              </a:rPr>
              <a:t> in %</a:t>
            </a:r>
          </a:p>
          <a:p>
            <a:r>
              <a:rPr lang="en-IN" sz="1800" dirty="0" err="1">
                <a:effectLst/>
                <a:latin typeface="Calibri" panose="020F0502020204030204" pitchFamily="34" charset="0"/>
                <a:ea typeface="Calibri" panose="020F0502020204030204" pitchFamily="34" charset="0"/>
                <a:cs typeface="Cordia New" panose="020B0304020202020204" pitchFamily="34" charset="-34"/>
              </a:rPr>
              <a:t>PageValues</a:t>
            </a:r>
            <a:endParaRPr lang="en-IN" dirty="0"/>
          </a:p>
        </p:txBody>
      </p:sp>
      <p:sp>
        <p:nvSpPr>
          <p:cNvPr id="12" name="Text Placeholder 11">
            <a:extLst>
              <a:ext uri="{FF2B5EF4-FFF2-40B4-BE49-F238E27FC236}">
                <a16:creationId xmlns:a16="http://schemas.microsoft.com/office/drawing/2014/main" id="{276F2B64-1D5E-89EC-2A71-7C4C405C7131}"/>
              </a:ext>
            </a:extLst>
          </p:cNvPr>
          <p:cNvSpPr>
            <a:spLocks noGrp="1"/>
          </p:cNvSpPr>
          <p:nvPr>
            <p:ph type="body" sz="quarter" idx="3"/>
          </p:nvPr>
        </p:nvSpPr>
        <p:spPr>
          <a:xfrm>
            <a:off x="5088383" y="2013857"/>
            <a:ext cx="4185618" cy="723388"/>
          </a:xfrm>
        </p:spPr>
        <p:txBody>
          <a:bodyPr/>
          <a:lstStyle/>
          <a:p>
            <a:r>
              <a:rPr lang="en-IN" sz="3200" dirty="0"/>
              <a:t>Categorical</a:t>
            </a:r>
            <a:r>
              <a:rPr lang="en-IN" dirty="0"/>
              <a:t> </a:t>
            </a:r>
            <a:r>
              <a:rPr lang="en-IN" sz="3200" dirty="0"/>
              <a:t>Columns</a:t>
            </a:r>
          </a:p>
        </p:txBody>
      </p:sp>
      <p:sp>
        <p:nvSpPr>
          <p:cNvPr id="13" name="Content Placeholder 12">
            <a:extLst>
              <a:ext uri="{FF2B5EF4-FFF2-40B4-BE49-F238E27FC236}">
                <a16:creationId xmlns:a16="http://schemas.microsoft.com/office/drawing/2014/main" id="{F7FFF115-2AA4-F344-FFF4-275B41836F61}"/>
              </a:ext>
            </a:extLst>
          </p:cNvPr>
          <p:cNvSpPr>
            <a:spLocks noGrp="1"/>
          </p:cNvSpPr>
          <p:nvPr>
            <p:ph sz="quarter" idx="4"/>
          </p:nvPr>
        </p:nvSpPr>
        <p:spPr>
          <a:xfrm>
            <a:off x="5088384" y="2667000"/>
            <a:ext cx="5285702" cy="4049485"/>
          </a:xfrm>
        </p:spPr>
        <p:txBody>
          <a:bodyPr>
            <a:normAutofit fontScale="85000" lnSpcReduction="20000"/>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304020202020204" pitchFamily="34" charset="-34"/>
              </a:rPr>
              <a:t>Administrative</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304020202020204" pitchFamily="34" charset="-34"/>
              </a:rPr>
              <a:t>Informational</a:t>
            </a:r>
          </a:p>
          <a:p>
            <a:pPr marL="342900" lvl="0" indent="-342900">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Cordia New" panose="020B0304020202020204" pitchFamily="34" charset="-34"/>
              </a:rPr>
              <a:t>ProductRelated</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Cordia New" panose="020B0304020202020204" pitchFamily="34" charset="-34"/>
              </a:rPr>
              <a:t>SpecialDay</a:t>
            </a:r>
            <a:r>
              <a:rPr lang="en-IN" sz="1800" dirty="0">
                <a:effectLst/>
                <a:latin typeface="Calibri" panose="020F0502020204030204" pitchFamily="34" charset="0"/>
                <a:ea typeface="Calibri" panose="020F0502020204030204" pitchFamily="34" charset="0"/>
                <a:cs typeface="Cordia New" panose="020B0304020202020204" pitchFamily="34" charset="-34"/>
              </a:rPr>
              <a:t> (Probability)</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304020202020204" pitchFamily="34" charset="-34"/>
              </a:rPr>
              <a:t>Month</a:t>
            </a:r>
          </a:p>
          <a:p>
            <a:pPr marL="342900" lvl="0" indent="-342900">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Cordia New" panose="020B0304020202020204" pitchFamily="34" charset="-34"/>
              </a:rPr>
              <a:t>OperatingSystems</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304020202020204" pitchFamily="34" charset="-34"/>
              </a:rPr>
              <a:t>Browser </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304020202020204" pitchFamily="34" charset="-34"/>
              </a:rPr>
              <a:t>Regions</a:t>
            </a:r>
          </a:p>
          <a:p>
            <a:pPr marL="342900" lvl="0" indent="-342900">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Cordia New" panose="020B0304020202020204" pitchFamily="34" charset="-34"/>
              </a:rPr>
              <a:t>TrafficType</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Cordia New" panose="020B0304020202020204" pitchFamily="34" charset="-34"/>
              </a:rPr>
              <a:t>VisitorType</a:t>
            </a:r>
            <a:endParaRPr lang="en-IN" sz="18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304020202020204" pitchFamily="34" charset="-34"/>
              </a:rPr>
              <a:t>Weekend</a:t>
            </a:r>
          </a:p>
          <a:p>
            <a:r>
              <a:rPr lang="en-IN" sz="1800" dirty="0">
                <a:effectLst/>
                <a:latin typeface="Calibri" panose="020F0502020204030204" pitchFamily="34" charset="0"/>
                <a:ea typeface="Calibri" panose="020F0502020204030204" pitchFamily="34" charset="0"/>
                <a:cs typeface="Cordia New" panose="020B0304020202020204" pitchFamily="34" charset="-34"/>
              </a:rPr>
              <a:t>Revenue</a:t>
            </a:r>
            <a:endParaRPr lang="en-IN" dirty="0"/>
          </a:p>
        </p:txBody>
      </p:sp>
    </p:spTree>
    <p:extLst>
      <p:ext uri="{BB962C8B-B14F-4D97-AF65-F5344CB8AC3E}">
        <p14:creationId xmlns:p14="http://schemas.microsoft.com/office/powerpoint/2010/main" val="144662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03ED13-B4EF-B775-F176-00AEA2119548}"/>
              </a:ext>
            </a:extLst>
          </p:cNvPr>
          <p:cNvSpPr>
            <a:spLocks noGrp="1"/>
          </p:cNvSpPr>
          <p:nvPr>
            <p:ph type="title"/>
          </p:nvPr>
        </p:nvSpPr>
        <p:spPr/>
        <p:txBody>
          <a:bodyPr/>
          <a:lstStyle/>
          <a:p>
            <a:r>
              <a:rPr lang="en-IN" dirty="0"/>
              <a:t>Administrative and </a:t>
            </a:r>
            <a:r>
              <a:rPr lang="en-IN" dirty="0" err="1"/>
              <a:t>Administrative_Duration</a:t>
            </a:r>
            <a:r>
              <a:rPr lang="en-IN" dirty="0"/>
              <a:t> </a:t>
            </a:r>
            <a:r>
              <a:rPr lang="en-IN" dirty="0" err="1"/>
              <a:t>wrt</a:t>
            </a:r>
            <a:r>
              <a:rPr lang="en-IN" dirty="0"/>
              <a:t> Revenue</a:t>
            </a:r>
          </a:p>
        </p:txBody>
      </p:sp>
      <p:pic>
        <p:nvPicPr>
          <p:cNvPr id="15" name="Content Placeholder 14">
            <a:extLst>
              <a:ext uri="{FF2B5EF4-FFF2-40B4-BE49-F238E27FC236}">
                <a16:creationId xmlns:a16="http://schemas.microsoft.com/office/drawing/2014/main" id="{C59F482F-4804-086C-5CB9-C597095EDA1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4171" y="2340429"/>
            <a:ext cx="5519058" cy="3842448"/>
          </a:xfrm>
        </p:spPr>
      </p:pic>
      <p:sp>
        <p:nvSpPr>
          <p:cNvPr id="13" name="Content Placeholder 12">
            <a:extLst>
              <a:ext uri="{FF2B5EF4-FFF2-40B4-BE49-F238E27FC236}">
                <a16:creationId xmlns:a16="http://schemas.microsoft.com/office/drawing/2014/main" id="{C33866DE-7CF6-C82F-9D05-D973216FAEB8}"/>
              </a:ext>
            </a:extLst>
          </p:cNvPr>
          <p:cNvSpPr>
            <a:spLocks noGrp="1"/>
          </p:cNvSpPr>
          <p:nvPr>
            <p:ph sz="half" idx="2"/>
          </p:nvPr>
        </p:nvSpPr>
        <p:spPr>
          <a:xfrm>
            <a:off x="6096000" y="2198914"/>
            <a:ext cx="4005942" cy="3842448"/>
          </a:xfrm>
        </p:spPr>
        <p:txBody>
          <a:bodyPr/>
          <a:lstStyle/>
          <a:p>
            <a:r>
              <a:rPr lang="en-IN" dirty="0"/>
              <a:t>From this scatter plot it is clear that Administrative and </a:t>
            </a:r>
            <a:r>
              <a:rPr lang="en-IN" dirty="0" err="1"/>
              <a:t>Administrative_Duration</a:t>
            </a:r>
            <a:r>
              <a:rPr lang="en-IN" dirty="0"/>
              <a:t> didn’t provide any conclusion about revenue generation </a:t>
            </a:r>
            <a:r>
              <a:rPr lang="en-IN" dirty="0" err="1"/>
              <a:t>i.e</a:t>
            </a:r>
            <a:r>
              <a:rPr lang="en-IN" dirty="0"/>
              <a:t> intention of purchasing.</a:t>
            </a:r>
          </a:p>
          <a:p>
            <a:r>
              <a:rPr lang="en-IN" dirty="0"/>
              <a:t>In this graph all points are </a:t>
            </a:r>
            <a:r>
              <a:rPr lang="en-IN" dirty="0" err="1"/>
              <a:t>spreaded</a:t>
            </a:r>
            <a:r>
              <a:rPr lang="en-IN" dirty="0"/>
              <a:t> equally.</a:t>
            </a:r>
          </a:p>
          <a:p>
            <a:r>
              <a:rPr lang="en-IN" dirty="0"/>
              <a:t>So, we need to drop this columns.</a:t>
            </a:r>
          </a:p>
        </p:txBody>
      </p:sp>
    </p:spTree>
    <p:extLst>
      <p:ext uri="{BB962C8B-B14F-4D97-AF65-F5344CB8AC3E}">
        <p14:creationId xmlns:p14="http://schemas.microsoft.com/office/powerpoint/2010/main" val="220890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5A10-95A2-D65B-B85B-85FCF56F1D95}"/>
              </a:ext>
            </a:extLst>
          </p:cNvPr>
          <p:cNvSpPr>
            <a:spLocks noGrp="1"/>
          </p:cNvSpPr>
          <p:nvPr>
            <p:ph type="title"/>
          </p:nvPr>
        </p:nvSpPr>
        <p:spPr>
          <a:xfrm>
            <a:off x="576943" y="576942"/>
            <a:ext cx="8582760" cy="1320800"/>
          </a:xfrm>
        </p:spPr>
        <p:txBody>
          <a:bodyPr>
            <a:normAutofit fontScale="90000"/>
          </a:bodyPr>
          <a:lstStyle/>
          <a:p>
            <a:r>
              <a:rPr lang="en-IN" dirty="0">
                <a:effectLst/>
                <a:latin typeface="Calibri" panose="020F0502020204030204" pitchFamily="34" charset="0"/>
                <a:ea typeface="Calibri" panose="020F0502020204030204" pitchFamily="34" charset="0"/>
                <a:cs typeface="Cordia New" panose="020B0304020202020204" pitchFamily="34" charset="-34"/>
              </a:rPr>
              <a:t>Informational and </a:t>
            </a:r>
            <a:r>
              <a:rPr lang="en-IN" dirty="0" err="1">
                <a:effectLst/>
                <a:latin typeface="Calibri" panose="020F0502020204030204" pitchFamily="34" charset="0"/>
                <a:ea typeface="Calibri" panose="020F0502020204030204" pitchFamily="34" charset="0"/>
                <a:cs typeface="Cordia New" panose="020B0304020202020204" pitchFamily="34" charset="-34"/>
              </a:rPr>
              <a:t>Informational_Duration</a:t>
            </a:r>
            <a:r>
              <a:rPr lang="en-IN" dirty="0">
                <a:effectLst/>
                <a:latin typeface="Calibri" panose="020F0502020204030204" pitchFamily="34" charset="0"/>
                <a:ea typeface="Calibri" panose="020F0502020204030204" pitchFamily="34" charset="0"/>
                <a:cs typeface="Cordia New" panose="020B0304020202020204" pitchFamily="34" charset="-34"/>
              </a:rPr>
              <a:t> </a:t>
            </a:r>
            <a:r>
              <a:rPr lang="en-IN" dirty="0" err="1">
                <a:effectLst/>
                <a:latin typeface="Calibri" panose="020F0502020204030204" pitchFamily="34" charset="0"/>
                <a:ea typeface="Calibri" panose="020F0502020204030204" pitchFamily="34" charset="0"/>
                <a:cs typeface="Cordia New" panose="020B0304020202020204" pitchFamily="34" charset="-34"/>
              </a:rPr>
              <a:t>wrt</a:t>
            </a:r>
            <a:r>
              <a:rPr lang="en-IN" dirty="0">
                <a:effectLst/>
                <a:latin typeface="Calibri" panose="020F0502020204030204" pitchFamily="34" charset="0"/>
                <a:ea typeface="Calibri" panose="020F0502020204030204" pitchFamily="34" charset="0"/>
                <a:cs typeface="Cordia New" panose="020B0304020202020204" pitchFamily="34" charset="-34"/>
              </a:rPr>
              <a:t> Revenue</a:t>
            </a:r>
            <a:br>
              <a:rPr lang="en-IN" sz="1800" dirty="0">
                <a:effectLst/>
                <a:latin typeface="Calibri" panose="020F0502020204030204" pitchFamily="34" charset="0"/>
                <a:ea typeface="Calibri" panose="020F0502020204030204" pitchFamily="34" charset="0"/>
                <a:cs typeface="Cordia New" panose="020B0304020202020204" pitchFamily="34" charset="-34"/>
              </a:rPr>
            </a:br>
            <a:endParaRPr lang="en-IN" dirty="0"/>
          </a:p>
        </p:txBody>
      </p:sp>
      <p:pic>
        <p:nvPicPr>
          <p:cNvPr id="6" name="Content Placeholder 5">
            <a:extLst>
              <a:ext uri="{FF2B5EF4-FFF2-40B4-BE49-F238E27FC236}">
                <a16:creationId xmlns:a16="http://schemas.microsoft.com/office/drawing/2014/main" id="{76FAD9EE-82B4-1145-819B-A4E101E9AE7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5969" y="2160589"/>
            <a:ext cx="5193459" cy="4468811"/>
          </a:xfrm>
        </p:spPr>
      </p:pic>
      <p:sp>
        <p:nvSpPr>
          <p:cNvPr id="4" name="Content Placeholder 3">
            <a:extLst>
              <a:ext uri="{FF2B5EF4-FFF2-40B4-BE49-F238E27FC236}">
                <a16:creationId xmlns:a16="http://schemas.microsoft.com/office/drawing/2014/main" id="{3B254F4B-87CF-897C-EB46-9ABED7934DB9}"/>
              </a:ext>
            </a:extLst>
          </p:cNvPr>
          <p:cNvSpPr>
            <a:spLocks noGrp="1"/>
          </p:cNvSpPr>
          <p:nvPr>
            <p:ph sz="half" idx="2"/>
          </p:nvPr>
        </p:nvSpPr>
        <p:spPr>
          <a:xfrm>
            <a:off x="5976257" y="2160589"/>
            <a:ext cx="3907972" cy="3880773"/>
          </a:xfrm>
        </p:spPr>
        <p:txBody>
          <a:bodyPr/>
          <a:lstStyle/>
          <a:p>
            <a:r>
              <a:rPr lang="en-IN" dirty="0"/>
              <a:t>From this graph, it clearly shows Informational and </a:t>
            </a:r>
            <a:r>
              <a:rPr lang="en-IN" dirty="0" err="1"/>
              <a:t>Informational_Duration</a:t>
            </a:r>
            <a:r>
              <a:rPr lang="en-IN" dirty="0"/>
              <a:t> column doesn’t provide any concrete solution about intention of buying.</a:t>
            </a:r>
          </a:p>
          <a:p>
            <a:endParaRPr lang="en-IN" dirty="0"/>
          </a:p>
        </p:txBody>
      </p:sp>
    </p:spTree>
    <p:extLst>
      <p:ext uri="{BB962C8B-B14F-4D97-AF65-F5344CB8AC3E}">
        <p14:creationId xmlns:p14="http://schemas.microsoft.com/office/powerpoint/2010/main" val="363670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4FA0-76A2-3F58-7F8E-1E6ECA7C08A7}"/>
              </a:ext>
            </a:extLst>
          </p:cNvPr>
          <p:cNvSpPr>
            <a:spLocks noGrp="1"/>
          </p:cNvSpPr>
          <p:nvPr>
            <p:ph type="title"/>
          </p:nvPr>
        </p:nvSpPr>
        <p:spPr/>
        <p:txBody>
          <a:bodyPr/>
          <a:lstStyle/>
          <a:p>
            <a:r>
              <a:rPr lang="en-IN" dirty="0" err="1"/>
              <a:t>ProductRelated</a:t>
            </a:r>
            <a:r>
              <a:rPr lang="en-IN" dirty="0"/>
              <a:t> and </a:t>
            </a:r>
            <a:r>
              <a:rPr lang="en-IN" dirty="0" err="1"/>
              <a:t>ProductRelated_Duration</a:t>
            </a:r>
            <a:r>
              <a:rPr lang="en-IN" dirty="0"/>
              <a:t> </a:t>
            </a:r>
            <a:r>
              <a:rPr lang="en-IN" dirty="0" err="1"/>
              <a:t>wrt</a:t>
            </a:r>
            <a:r>
              <a:rPr lang="en-IN" dirty="0"/>
              <a:t> to revenue</a:t>
            </a:r>
          </a:p>
        </p:txBody>
      </p:sp>
      <p:pic>
        <p:nvPicPr>
          <p:cNvPr id="6" name="Content Placeholder 5">
            <a:extLst>
              <a:ext uri="{FF2B5EF4-FFF2-40B4-BE49-F238E27FC236}">
                <a16:creationId xmlns:a16="http://schemas.microsoft.com/office/drawing/2014/main" id="{18C3C4E9-5617-7F08-9461-D97CDFB597F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399" y="1930400"/>
            <a:ext cx="5617029" cy="4633686"/>
          </a:xfrm>
        </p:spPr>
      </p:pic>
      <p:sp>
        <p:nvSpPr>
          <p:cNvPr id="4" name="Content Placeholder 3">
            <a:extLst>
              <a:ext uri="{FF2B5EF4-FFF2-40B4-BE49-F238E27FC236}">
                <a16:creationId xmlns:a16="http://schemas.microsoft.com/office/drawing/2014/main" id="{0C4D7F16-2ED9-C9B5-21B3-3505353AFEC7}"/>
              </a:ext>
            </a:extLst>
          </p:cNvPr>
          <p:cNvSpPr>
            <a:spLocks noGrp="1"/>
          </p:cNvSpPr>
          <p:nvPr>
            <p:ph sz="half" idx="2"/>
          </p:nvPr>
        </p:nvSpPr>
        <p:spPr>
          <a:xfrm>
            <a:off x="6281057" y="2160589"/>
            <a:ext cx="3864428" cy="3880773"/>
          </a:xfrm>
        </p:spPr>
        <p:txBody>
          <a:bodyPr/>
          <a:lstStyle/>
          <a:p>
            <a:r>
              <a:rPr lang="en-IN" dirty="0"/>
              <a:t>This graph also shows </a:t>
            </a:r>
            <a:r>
              <a:rPr lang="en-IN" dirty="0" err="1"/>
              <a:t>ProductRelated</a:t>
            </a:r>
            <a:r>
              <a:rPr lang="en-IN" dirty="0"/>
              <a:t> and </a:t>
            </a:r>
            <a:r>
              <a:rPr lang="en-IN" dirty="0" err="1"/>
              <a:t>ProductRelated_Duration</a:t>
            </a:r>
            <a:r>
              <a:rPr lang="en-IN" dirty="0"/>
              <a:t> doesn’t provide any concrete conclusion about purchasing intention range.</a:t>
            </a:r>
          </a:p>
        </p:txBody>
      </p:sp>
    </p:spTree>
    <p:extLst>
      <p:ext uri="{BB962C8B-B14F-4D97-AF65-F5344CB8AC3E}">
        <p14:creationId xmlns:p14="http://schemas.microsoft.com/office/powerpoint/2010/main" val="6548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97CC-BA3C-0403-EC77-E81FEF5AE74C}"/>
              </a:ext>
            </a:extLst>
          </p:cNvPr>
          <p:cNvSpPr>
            <a:spLocks noGrp="1"/>
          </p:cNvSpPr>
          <p:nvPr>
            <p:ph type="title"/>
          </p:nvPr>
        </p:nvSpPr>
        <p:spPr/>
        <p:txBody>
          <a:bodyPr/>
          <a:lstStyle/>
          <a:p>
            <a:r>
              <a:rPr lang="en-IN" dirty="0" err="1"/>
              <a:t>Allpagecount</a:t>
            </a:r>
            <a:r>
              <a:rPr lang="en-IN" dirty="0"/>
              <a:t> and </a:t>
            </a:r>
            <a:r>
              <a:rPr lang="en-IN" dirty="0" err="1"/>
              <a:t>Allpagescount_Duration</a:t>
            </a:r>
            <a:r>
              <a:rPr lang="en-IN" dirty="0"/>
              <a:t> </a:t>
            </a:r>
            <a:r>
              <a:rPr lang="en-IN" dirty="0" err="1"/>
              <a:t>wrt</a:t>
            </a:r>
            <a:r>
              <a:rPr lang="en-IN" dirty="0"/>
              <a:t> Revenue</a:t>
            </a:r>
          </a:p>
        </p:txBody>
      </p:sp>
      <p:pic>
        <p:nvPicPr>
          <p:cNvPr id="6" name="Content Placeholder 5">
            <a:extLst>
              <a:ext uri="{FF2B5EF4-FFF2-40B4-BE49-F238E27FC236}">
                <a16:creationId xmlns:a16="http://schemas.microsoft.com/office/drawing/2014/main" id="{ACD92444-D81E-FE27-6496-5CA7D4FF9CF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4297" y="2046514"/>
            <a:ext cx="4441371" cy="4931229"/>
          </a:xfrm>
        </p:spPr>
      </p:pic>
      <p:sp>
        <p:nvSpPr>
          <p:cNvPr id="4" name="Content Placeholder 3">
            <a:extLst>
              <a:ext uri="{FF2B5EF4-FFF2-40B4-BE49-F238E27FC236}">
                <a16:creationId xmlns:a16="http://schemas.microsoft.com/office/drawing/2014/main" id="{76784DCD-EE64-45D2-AE84-90097E7A36A2}"/>
              </a:ext>
            </a:extLst>
          </p:cNvPr>
          <p:cNvSpPr>
            <a:spLocks noGrp="1"/>
          </p:cNvSpPr>
          <p:nvPr>
            <p:ph sz="half" idx="2"/>
          </p:nvPr>
        </p:nvSpPr>
        <p:spPr>
          <a:xfrm>
            <a:off x="5660570" y="2160589"/>
            <a:ext cx="3613433" cy="3880773"/>
          </a:xfrm>
        </p:spPr>
        <p:txBody>
          <a:bodyPr/>
          <a:lstStyle/>
          <a:p>
            <a:r>
              <a:rPr lang="en-IN" dirty="0" err="1"/>
              <a:t>Allpagecount</a:t>
            </a:r>
            <a:r>
              <a:rPr lang="en-IN" dirty="0"/>
              <a:t> is column is </a:t>
            </a:r>
            <a:r>
              <a:rPr lang="en-IN" dirty="0" err="1"/>
              <a:t>summesion</a:t>
            </a:r>
            <a:r>
              <a:rPr lang="en-IN" dirty="0"/>
              <a:t> of Administrative, Informational and </a:t>
            </a:r>
            <a:r>
              <a:rPr lang="en-IN" dirty="0" err="1"/>
              <a:t>ProductRelated</a:t>
            </a:r>
            <a:r>
              <a:rPr lang="en-IN" dirty="0"/>
              <a:t> columns.</a:t>
            </a:r>
          </a:p>
          <a:p>
            <a:r>
              <a:rPr lang="en-IN" dirty="0" err="1"/>
              <a:t>Allpagecount_Duration</a:t>
            </a:r>
            <a:r>
              <a:rPr lang="en-IN" dirty="0"/>
              <a:t> is </a:t>
            </a:r>
            <a:r>
              <a:rPr lang="en-IN" dirty="0" err="1"/>
              <a:t>summesion</a:t>
            </a:r>
            <a:r>
              <a:rPr lang="en-IN" dirty="0"/>
              <a:t> of </a:t>
            </a:r>
            <a:r>
              <a:rPr lang="en-IN" dirty="0" err="1"/>
              <a:t>Administrative_Duration</a:t>
            </a:r>
            <a:r>
              <a:rPr lang="en-IN" dirty="0"/>
              <a:t>, </a:t>
            </a:r>
            <a:r>
              <a:rPr lang="en-IN" dirty="0" err="1"/>
              <a:t>Informational_Duration</a:t>
            </a:r>
            <a:r>
              <a:rPr lang="en-IN" dirty="0"/>
              <a:t> and </a:t>
            </a:r>
            <a:r>
              <a:rPr lang="en-IN" dirty="0" err="1"/>
              <a:t>ProductRelated_Duration</a:t>
            </a:r>
            <a:r>
              <a:rPr lang="en-IN" dirty="0"/>
              <a:t> columns.</a:t>
            </a:r>
          </a:p>
          <a:p>
            <a:r>
              <a:rPr lang="en-IN" dirty="0"/>
              <a:t>These 2 columns are created for better analysis purpose.</a:t>
            </a:r>
          </a:p>
        </p:txBody>
      </p:sp>
    </p:spTree>
    <p:extLst>
      <p:ext uri="{BB962C8B-B14F-4D97-AF65-F5344CB8AC3E}">
        <p14:creationId xmlns:p14="http://schemas.microsoft.com/office/powerpoint/2010/main" val="351582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0AE0-16AB-9742-2333-81BF0AED6403}"/>
              </a:ext>
            </a:extLst>
          </p:cNvPr>
          <p:cNvSpPr>
            <a:spLocks noGrp="1"/>
          </p:cNvSpPr>
          <p:nvPr>
            <p:ph type="title"/>
          </p:nvPr>
        </p:nvSpPr>
        <p:spPr/>
        <p:txBody>
          <a:bodyPr/>
          <a:lstStyle/>
          <a:p>
            <a:r>
              <a:rPr lang="en-IN" dirty="0" err="1"/>
              <a:t>BounceRate</a:t>
            </a:r>
            <a:r>
              <a:rPr lang="en-IN" dirty="0"/>
              <a:t> in %  </a:t>
            </a:r>
            <a:r>
              <a:rPr lang="en-IN" dirty="0" err="1"/>
              <a:t>wrt</a:t>
            </a:r>
            <a:r>
              <a:rPr lang="en-IN" dirty="0"/>
              <a:t> revenue generation</a:t>
            </a:r>
          </a:p>
        </p:txBody>
      </p:sp>
      <p:pic>
        <p:nvPicPr>
          <p:cNvPr id="6" name="Picture 5">
            <a:extLst>
              <a:ext uri="{FF2B5EF4-FFF2-40B4-BE49-F238E27FC236}">
                <a16:creationId xmlns:a16="http://schemas.microsoft.com/office/drawing/2014/main" id="{D33FC893-A177-1089-A425-9C940518B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7" y="1360714"/>
            <a:ext cx="12007163" cy="2558143"/>
          </a:xfrm>
          <a:prstGeom prst="rect">
            <a:avLst/>
          </a:prstGeom>
        </p:spPr>
      </p:pic>
      <p:pic>
        <p:nvPicPr>
          <p:cNvPr id="8" name="Picture 7">
            <a:extLst>
              <a:ext uri="{FF2B5EF4-FFF2-40B4-BE49-F238E27FC236}">
                <a16:creationId xmlns:a16="http://schemas.microsoft.com/office/drawing/2014/main" id="{C819B46F-8834-7357-B6F9-1C91437B0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37" y="4005943"/>
            <a:ext cx="12083363" cy="2852057"/>
          </a:xfrm>
          <a:prstGeom prst="rect">
            <a:avLst/>
          </a:prstGeom>
        </p:spPr>
      </p:pic>
    </p:spTree>
    <p:extLst>
      <p:ext uri="{BB962C8B-B14F-4D97-AF65-F5344CB8AC3E}">
        <p14:creationId xmlns:p14="http://schemas.microsoft.com/office/powerpoint/2010/main" val="243118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29560-6ED6-D598-AE59-8AF9318670D3}"/>
              </a:ext>
            </a:extLst>
          </p:cNvPr>
          <p:cNvSpPr>
            <a:spLocks noGrp="1"/>
          </p:cNvSpPr>
          <p:nvPr>
            <p:ph type="title"/>
          </p:nvPr>
        </p:nvSpPr>
        <p:spPr/>
        <p:txBody>
          <a:bodyPr/>
          <a:lstStyle/>
          <a:p>
            <a:r>
              <a:rPr lang="en-IN" dirty="0" err="1"/>
              <a:t>ExitRate</a:t>
            </a:r>
            <a:r>
              <a:rPr lang="en-IN" dirty="0"/>
              <a:t> in % column </a:t>
            </a:r>
            <a:r>
              <a:rPr lang="en-IN" dirty="0" err="1"/>
              <a:t>wrt</a:t>
            </a:r>
            <a:r>
              <a:rPr lang="en-IN" dirty="0"/>
              <a:t> Revenue</a:t>
            </a:r>
          </a:p>
        </p:txBody>
      </p:sp>
      <p:pic>
        <p:nvPicPr>
          <p:cNvPr id="6" name="Picture 5">
            <a:extLst>
              <a:ext uri="{FF2B5EF4-FFF2-40B4-BE49-F238E27FC236}">
                <a16:creationId xmlns:a16="http://schemas.microsoft.com/office/drawing/2014/main" id="{52272C49-9F64-121C-BB5B-5335C0DA2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1270000"/>
            <a:ext cx="12115800" cy="2659743"/>
          </a:xfrm>
          <a:prstGeom prst="rect">
            <a:avLst/>
          </a:prstGeom>
        </p:spPr>
      </p:pic>
      <p:pic>
        <p:nvPicPr>
          <p:cNvPr id="8" name="Picture 7">
            <a:extLst>
              <a:ext uri="{FF2B5EF4-FFF2-40B4-BE49-F238E27FC236}">
                <a16:creationId xmlns:a16="http://schemas.microsoft.com/office/drawing/2014/main" id="{AEA50C56-F800-E487-CD1D-3651DBA9A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27714"/>
            <a:ext cx="12192000" cy="2830287"/>
          </a:xfrm>
          <a:prstGeom prst="rect">
            <a:avLst/>
          </a:prstGeom>
        </p:spPr>
      </p:pic>
    </p:spTree>
    <p:extLst>
      <p:ext uri="{BB962C8B-B14F-4D97-AF65-F5344CB8AC3E}">
        <p14:creationId xmlns:p14="http://schemas.microsoft.com/office/powerpoint/2010/main" val="26560156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512</TotalTime>
  <Words>796</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Symbol</vt:lpstr>
      <vt:lpstr>Trebuchet MS</vt:lpstr>
      <vt:lpstr>Wingdings 3</vt:lpstr>
      <vt:lpstr>Facet</vt:lpstr>
      <vt:lpstr>Predict Purchasing Intention of online Shoppers </vt:lpstr>
      <vt:lpstr>Goal</vt:lpstr>
      <vt:lpstr>Dataset – originally contain 18 columns </vt:lpstr>
      <vt:lpstr>Administrative and Administrative_Duration wrt Revenue</vt:lpstr>
      <vt:lpstr>Informational and Informational_Duration wrt Revenue </vt:lpstr>
      <vt:lpstr>ProductRelated and ProductRelated_Duration wrt to revenue</vt:lpstr>
      <vt:lpstr>Allpagecount and Allpagescount_Duration wrt Revenue</vt:lpstr>
      <vt:lpstr>BounceRate in %  wrt revenue generation</vt:lpstr>
      <vt:lpstr>ExitRate in % column wrt Revenue</vt:lpstr>
      <vt:lpstr>Analysis of BounceRate in % and ExitRate in %</vt:lpstr>
      <vt:lpstr>Multicolinearity </vt:lpstr>
      <vt:lpstr>PageValue Analysis : From below graph we conclude that higher the page value higher the revenue generation, so we have to make sure how can our PageValue remain high to do that we have lower BounceRate.</vt:lpstr>
      <vt:lpstr>Month </vt:lpstr>
      <vt:lpstr>Browser</vt:lpstr>
      <vt:lpstr>Operating System</vt:lpstr>
      <vt:lpstr>SpecialDay (Probability)</vt:lpstr>
      <vt:lpstr>Region</vt:lpstr>
      <vt:lpstr>TrafficType</vt:lpstr>
      <vt:lpstr>VisitorType</vt:lpstr>
      <vt:lpstr>Weekend</vt:lpstr>
      <vt:lpstr>Statistical test results</vt:lpstr>
      <vt:lpstr>Featuring Engineering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Purchasing Intention of online Shoppers</dc:title>
  <dc:creator>Jyoti Ranjan Sahoo</dc:creator>
  <cp:lastModifiedBy>Jyoti Ranjan Sahoo</cp:lastModifiedBy>
  <cp:revision>3</cp:revision>
  <dcterms:created xsi:type="dcterms:W3CDTF">2023-05-23T01:58:38Z</dcterms:created>
  <dcterms:modified xsi:type="dcterms:W3CDTF">2023-06-01T19:16:52Z</dcterms:modified>
</cp:coreProperties>
</file>