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E3BE-9F49-43A8-8E03-8A33616A8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081470-8BA0-47A3-8C4C-7AAD04704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7CA2FF-C636-4767-8963-4798E47A1FE2}"/>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5" name="Footer Placeholder 4">
            <a:extLst>
              <a:ext uri="{FF2B5EF4-FFF2-40B4-BE49-F238E27FC236}">
                <a16:creationId xmlns:a16="http://schemas.microsoft.com/office/drawing/2014/main" id="{80F90A29-2F74-4222-A719-0753EEE167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B5DF9-9C69-4D9D-B56E-563164E572C8}"/>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129673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9365-7203-43A9-BFD6-F15008CE46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7587C-425F-4AA0-9997-95F712EE9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0A7A6-4DFC-452D-B553-A39CB91695A2}"/>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5" name="Footer Placeholder 4">
            <a:extLst>
              <a:ext uri="{FF2B5EF4-FFF2-40B4-BE49-F238E27FC236}">
                <a16:creationId xmlns:a16="http://schemas.microsoft.com/office/drawing/2014/main" id="{1EEFD3BB-181A-42F4-BB45-B5A0600A1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23746-7EDF-4647-AD36-A19BAB960F07}"/>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427568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01705-1779-42C3-993C-0409A1F944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3DEBCB-956B-4D87-8F07-CDCE6EAF7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A452B-4ADD-4B29-9847-A2C4C4D5DB28}"/>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5" name="Footer Placeholder 4">
            <a:extLst>
              <a:ext uri="{FF2B5EF4-FFF2-40B4-BE49-F238E27FC236}">
                <a16:creationId xmlns:a16="http://schemas.microsoft.com/office/drawing/2014/main" id="{D4BF1E26-A2F8-4999-933C-535E0CF7F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C51B9-E2BF-4A08-9144-F9806102BA88}"/>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229859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2CC7-8D74-4830-919C-4D174D5D82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377F22-C396-41B0-A664-F9B6ADA51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4868A-61DD-4981-BBA2-E1FB338B36DF}"/>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5" name="Footer Placeholder 4">
            <a:extLst>
              <a:ext uri="{FF2B5EF4-FFF2-40B4-BE49-F238E27FC236}">
                <a16:creationId xmlns:a16="http://schemas.microsoft.com/office/drawing/2014/main" id="{28F58F03-8B69-42FB-9F0F-66FCF2693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715BC-56A9-4627-8647-5E4E2C94EA31}"/>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812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9043-DAB3-4AF1-8E75-D0CC23AAA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4D95B7-C77C-4770-9942-3B83E61C2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0EFCB-E0F2-49FB-B8FA-43A4CBEE9B26}"/>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5" name="Footer Placeholder 4">
            <a:extLst>
              <a:ext uri="{FF2B5EF4-FFF2-40B4-BE49-F238E27FC236}">
                <a16:creationId xmlns:a16="http://schemas.microsoft.com/office/drawing/2014/main" id="{B013A99F-4422-4DEE-8FF8-933CCA2AA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97979-8A3A-4B28-AB7B-02605498BCF7}"/>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281451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C81B-0F09-4E80-888B-C20B96AA2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19E6E-BAEC-46FA-AF94-E82CA806C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A450B3-61CA-4262-9FF7-3C5C3A5819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BD0065-5903-4894-8BD1-48826AE4B305}"/>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6" name="Footer Placeholder 5">
            <a:extLst>
              <a:ext uri="{FF2B5EF4-FFF2-40B4-BE49-F238E27FC236}">
                <a16:creationId xmlns:a16="http://schemas.microsoft.com/office/drawing/2014/main" id="{5CCB3175-D7FE-47DF-B286-0C352F4D6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A82555-A624-4D64-94BD-C2A541ADDB1B}"/>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253378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7AEE-1998-491C-A383-A0EE6FA0D1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1250-8BEA-48C8-8CF1-BF1243E04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F6AC6-CB86-4C39-973F-CC58CC68A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72143D-FEAA-4156-BC92-0F6B82C39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C8B1D-3A2C-41FC-96AB-CB13239D3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585F0A-5C68-4CCA-880D-FB3C5F69081C}"/>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8" name="Footer Placeholder 7">
            <a:extLst>
              <a:ext uri="{FF2B5EF4-FFF2-40B4-BE49-F238E27FC236}">
                <a16:creationId xmlns:a16="http://schemas.microsoft.com/office/drawing/2014/main" id="{BC149682-6750-494B-9F9E-45618FCB27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D7111F-EB12-4395-90CE-DF3A829EA985}"/>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296308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8D4D-A3D1-45E0-AA68-1C095CA4E5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E8D9E1-1001-4192-9FCB-C30624A01676}"/>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4" name="Footer Placeholder 3">
            <a:extLst>
              <a:ext uri="{FF2B5EF4-FFF2-40B4-BE49-F238E27FC236}">
                <a16:creationId xmlns:a16="http://schemas.microsoft.com/office/drawing/2014/main" id="{592299A2-5CFE-46D3-90AF-A5FF0AD970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5917F8-6DCF-4E23-A3C0-B54CD72A9E89}"/>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407084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818A4-029A-4F1F-BA1C-667353CB4D10}"/>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3" name="Footer Placeholder 2">
            <a:extLst>
              <a:ext uri="{FF2B5EF4-FFF2-40B4-BE49-F238E27FC236}">
                <a16:creationId xmlns:a16="http://schemas.microsoft.com/office/drawing/2014/main" id="{64126A2F-A9AE-4DCD-B2C2-AF1CBAC96B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A0EE29-D02A-4303-A146-EE8DD8CBD424}"/>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393830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F2B9-881B-4C0B-B61B-5179A32B1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C1421D-C16C-4349-AB2F-73916D7F2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7773C1-EBA8-48A2-981C-667BB4287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1969A-9D27-4DED-9247-C00235975127}"/>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6" name="Footer Placeholder 5">
            <a:extLst>
              <a:ext uri="{FF2B5EF4-FFF2-40B4-BE49-F238E27FC236}">
                <a16:creationId xmlns:a16="http://schemas.microsoft.com/office/drawing/2014/main" id="{BF17B642-142D-45C1-848E-CD8C61AC1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1F03F-0AED-4113-9C62-1FF3EE8530BD}"/>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334068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EE40-A89A-4554-8ED0-EF9E040AB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6E3781-9FA3-48D0-B75F-082FE7C96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FB34F-6390-4C2A-B001-84DEA4527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06A79-6C1C-4A6A-8E35-F431A88F839C}"/>
              </a:ext>
            </a:extLst>
          </p:cNvPr>
          <p:cNvSpPr>
            <a:spLocks noGrp="1"/>
          </p:cNvSpPr>
          <p:nvPr>
            <p:ph type="dt" sz="half" idx="10"/>
          </p:nvPr>
        </p:nvSpPr>
        <p:spPr/>
        <p:txBody>
          <a:bodyPr/>
          <a:lstStyle/>
          <a:p>
            <a:fld id="{67166003-BB52-42E9-9E54-EBEBA57030DA}" type="datetimeFigureOut">
              <a:rPr lang="en-IN" smtClean="0"/>
              <a:t>15-09-2019</a:t>
            </a:fld>
            <a:endParaRPr lang="en-IN"/>
          </a:p>
        </p:txBody>
      </p:sp>
      <p:sp>
        <p:nvSpPr>
          <p:cNvPr id="6" name="Footer Placeholder 5">
            <a:extLst>
              <a:ext uri="{FF2B5EF4-FFF2-40B4-BE49-F238E27FC236}">
                <a16:creationId xmlns:a16="http://schemas.microsoft.com/office/drawing/2014/main" id="{537F3AFF-3562-4C38-8FEA-A12CB6A70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DAF735-8938-4FB9-8CFB-17E035492571}"/>
              </a:ext>
            </a:extLst>
          </p:cNvPr>
          <p:cNvSpPr>
            <a:spLocks noGrp="1"/>
          </p:cNvSpPr>
          <p:nvPr>
            <p:ph type="sldNum" sz="quarter" idx="12"/>
          </p:nvPr>
        </p:nvSpPr>
        <p:spPr/>
        <p:txBody>
          <a:bodyPr/>
          <a:lstStyle/>
          <a:p>
            <a:fld id="{C883520D-AE1B-4904-98BF-DB56C945A2CE}" type="slidenum">
              <a:rPr lang="en-IN" smtClean="0"/>
              <a:t>‹#›</a:t>
            </a:fld>
            <a:endParaRPr lang="en-IN"/>
          </a:p>
        </p:txBody>
      </p:sp>
    </p:spTree>
    <p:extLst>
      <p:ext uri="{BB962C8B-B14F-4D97-AF65-F5344CB8AC3E}">
        <p14:creationId xmlns:p14="http://schemas.microsoft.com/office/powerpoint/2010/main" val="212472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E741F-D934-477B-B4CB-AA700DC28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6E4E9E-D00A-4102-8EEB-113FA8D81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00BD5-C9A0-4A25-8460-41BA27CB9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66003-BB52-42E9-9E54-EBEBA57030DA}" type="datetimeFigureOut">
              <a:rPr lang="en-IN" smtClean="0"/>
              <a:t>15-09-2019</a:t>
            </a:fld>
            <a:endParaRPr lang="en-IN"/>
          </a:p>
        </p:txBody>
      </p:sp>
      <p:sp>
        <p:nvSpPr>
          <p:cNvPr id="5" name="Footer Placeholder 4">
            <a:extLst>
              <a:ext uri="{FF2B5EF4-FFF2-40B4-BE49-F238E27FC236}">
                <a16:creationId xmlns:a16="http://schemas.microsoft.com/office/drawing/2014/main" id="{2792E33F-B392-474B-AE3C-298D9D3A2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D2DF76-620A-43F5-BB43-7A6F39349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3520D-AE1B-4904-98BF-DB56C945A2CE}" type="slidenum">
              <a:rPr lang="en-IN" smtClean="0"/>
              <a:t>‹#›</a:t>
            </a:fld>
            <a:endParaRPr lang="en-IN"/>
          </a:p>
        </p:txBody>
      </p:sp>
    </p:spTree>
    <p:extLst>
      <p:ext uri="{BB962C8B-B14F-4D97-AF65-F5344CB8AC3E}">
        <p14:creationId xmlns:p14="http://schemas.microsoft.com/office/powerpoint/2010/main" val="3146352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ocl.us/Geospatial_data"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9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9565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C2A4044-1F10-47D4-A888-B9A7C5298997}"/>
              </a:ext>
            </a:extLst>
          </p:cNvPr>
          <p:cNvSpPr>
            <a:spLocks noGrp="1"/>
          </p:cNvSpPr>
          <p:nvPr>
            <p:ph type="ctrTitle"/>
          </p:nvPr>
        </p:nvSpPr>
        <p:spPr>
          <a:xfrm>
            <a:off x="1109980" y="4277356"/>
            <a:ext cx="9966960" cy="1560320"/>
          </a:xfrm>
        </p:spPr>
        <p:txBody>
          <a:bodyPr>
            <a:normAutofit/>
          </a:bodyPr>
          <a:lstStyle/>
          <a:p>
            <a:r>
              <a:rPr lang="en-IN" sz="5800" b="1">
                <a:solidFill>
                  <a:srgbClr val="695653"/>
                </a:solidFill>
              </a:rPr>
              <a:t>Battle of Neighbourhood</a:t>
            </a:r>
          </a:p>
        </p:txBody>
      </p:sp>
      <p:sp>
        <p:nvSpPr>
          <p:cNvPr id="3" name="Subtitle 2">
            <a:extLst>
              <a:ext uri="{FF2B5EF4-FFF2-40B4-BE49-F238E27FC236}">
                <a16:creationId xmlns:a16="http://schemas.microsoft.com/office/drawing/2014/main" id="{C7AB7BC0-CD0D-4614-85E6-9A5C3ECCE97D}"/>
              </a:ext>
            </a:extLst>
          </p:cNvPr>
          <p:cNvSpPr>
            <a:spLocks noGrp="1"/>
          </p:cNvSpPr>
          <p:nvPr>
            <p:ph type="subTitle" idx="1"/>
          </p:nvPr>
        </p:nvSpPr>
        <p:spPr>
          <a:xfrm>
            <a:off x="1709530" y="5799489"/>
            <a:ext cx="8767860" cy="440822"/>
          </a:xfrm>
        </p:spPr>
        <p:txBody>
          <a:bodyPr>
            <a:normAutofit/>
          </a:bodyPr>
          <a:lstStyle/>
          <a:p>
            <a:r>
              <a:rPr lang="en-IN" sz="2000" b="1">
                <a:solidFill>
                  <a:srgbClr val="695653"/>
                </a:solidFill>
              </a:rPr>
              <a:t>Analysis of Indian Restaurants in Toronto</a:t>
            </a:r>
          </a:p>
        </p:txBody>
      </p:sp>
      <p:pic>
        <p:nvPicPr>
          <p:cNvPr id="4" name="Picture 3">
            <a:extLst>
              <a:ext uri="{FF2B5EF4-FFF2-40B4-BE49-F238E27FC236}">
                <a16:creationId xmlns:a16="http://schemas.microsoft.com/office/drawing/2014/main" id="{35D3620C-DE8F-4BE4-BF58-426439CCB951}"/>
              </a:ext>
            </a:extLst>
          </p:cNvPr>
          <p:cNvPicPr>
            <a:picLocks noChangeAspect="1"/>
          </p:cNvPicPr>
          <p:nvPr/>
        </p:nvPicPr>
        <p:blipFill rotWithShape="1">
          <a:blip r:embed="rId2"/>
          <a:srcRect l="4389"/>
          <a:stretch/>
        </p:blipFill>
        <p:spPr>
          <a:xfrm>
            <a:off x="243840" y="256540"/>
            <a:ext cx="11704320" cy="3764276"/>
          </a:xfrm>
          <a:prstGeom prst="rect">
            <a:avLst/>
          </a:prstGeom>
        </p:spPr>
      </p:pic>
    </p:spTree>
    <p:extLst>
      <p:ext uri="{BB962C8B-B14F-4D97-AF65-F5344CB8AC3E}">
        <p14:creationId xmlns:p14="http://schemas.microsoft.com/office/powerpoint/2010/main" val="192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1E6C-AF62-460B-B040-3062FA0B8F00}"/>
              </a:ext>
            </a:extLst>
          </p:cNvPr>
          <p:cNvSpPr>
            <a:spLocks noGrp="1"/>
          </p:cNvSpPr>
          <p:nvPr>
            <p:ph type="title"/>
          </p:nvPr>
        </p:nvSpPr>
        <p:spPr/>
        <p:txBody>
          <a:bodyPr/>
          <a:lstStyle/>
          <a:p>
            <a:r>
              <a:rPr lang="en-IN" b="1" dirty="0">
                <a:solidFill>
                  <a:srgbClr val="C00000"/>
                </a:solidFill>
              </a:rPr>
              <a:t>Introduction</a:t>
            </a:r>
          </a:p>
        </p:txBody>
      </p:sp>
      <p:sp>
        <p:nvSpPr>
          <p:cNvPr id="3" name="Rectangle 2">
            <a:extLst>
              <a:ext uri="{FF2B5EF4-FFF2-40B4-BE49-F238E27FC236}">
                <a16:creationId xmlns:a16="http://schemas.microsoft.com/office/drawing/2014/main" id="{DC5C5CFA-F585-4F27-BFFD-23BEC7C9E8A6}"/>
              </a:ext>
            </a:extLst>
          </p:cNvPr>
          <p:cNvSpPr/>
          <p:nvPr/>
        </p:nvSpPr>
        <p:spPr>
          <a:xfrm>
            <a:off x="838200" y="1571632"/>
            <a:ext cx="10723536" cy="968278"/>
          </a:xfrm>
          <a:prstGeom prst="rect">
            <a:avLst/>
          </a:prstGeom>
        </p:spPr>
        <p:txBody>
          <a:bodyPr wrap="square">
            <a:spAutoFit/>
          </a:bodyPr>
          <a:lstStyle/>
          <a:p>
            <a:pPr>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Toronto a city with a diverse ethnicity. Toronto has an estimated population of just over 2.8 million in 2016, which makes it the 4th most populous city in North America and the most populous Great Lakes city. Toronto, which is located on Lake Ontario, is the most populous city in Canada and the provincial capital of Ontario.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262DB743-037E-480E-8CA6-976534084E95}"/>
              </a:ext>
            </a:extLst>
          </p:cNvPr>
          <p:cNvSpPr/>
          <p:nvPr/>
        </p:nvSpPr>
        <p:spPr>
          <a:xfrm>
            <a:off x="838199" y="2897195"/>
            <a:ext cx="10723535" cy="2826095"/>
          </a:xfrm>
          <a:prstGeom prst="rect">
            <a:avLst/>
          </a:prstGeom>
        </p:spPr>
        <p:txBody>
          <a:bodyPr wrap="square">
            <a:spAutoFit/>
          </a:bodyPr>
          <a:lstStyle/>
          <a:p>
            <a:pPr>
              <a:lnSpc>
                <a:spcPct val="107000"/>
              </a:lnSpc>
              <a:spcAft>
                <a:spcPts val="800"/>
              </a:spcAft>
            </a:pPr>
            <a:r>
              <a:rPr lang="en-IN" sz="2000" dirty="0">
                <a:effectLst/>
                <a:latin typeface="Calibri" panose="020F0502020204030204" pitchFamily="34" charset="0"/>
                <a:ea typeface="Times New Roman" panose="02020603050405020304" pitchFamily="18" charset="0"/>
                <a:cs typeface="Calibri" panose="020F0502020204030204" pitchFamily="34" charset="0"/>
              </a:rPr>
              <a:t>So as part of this project, we will list and visualize all major parts of Toronto that has great Indian restaurants.</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3200" b="1" dirty="0">
                <a:effectLst/>
                <a:latin typeface="Calibri" panose="020F0502020204030204" pitchFamily="34" charset="0"/>
                <a:ea typeface="Times New Roman" panose="02020603050405020304" pitchFamily="18" charset="0"/>
              </a:rPr>
              <a:t>Question to be answered</a:t>
            </a:r>
            <a:endParaRPr lang="en-IN" sz="3200" b="1"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latin typeface="Calibri" panose="020F0502020204030204" pitchFamily="34" charset="0"/>
                <a:ea typeface="Calibri" panose="020F0502020204030204" pitchFamily="34" charset="0"/>
                <a:cs typeface="Calibri" panose="020F0502020204030204" pitchFamily="34" charset="0"/>
              </a:rPr>
              <a:t>What is best location in Toronto for Indian Cuisine?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latin typeface="Calibri" panose="020F0502020204030204" pitchFamily="34" charset="0"/>
                <a:ea typeface="Calibri" panose="020F0502020204030204" pitchFamily="34" charset="0"/>
                <a:cs typeface="Calibri" panose="020F0502020204030204" pitchFamily="34" charset="0"/>
              </a:rPr>
              <a:t>Which areas have potential Indian Restaurant Market?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latin typeface="Calibri" panose="020F0502020204030204" pitchFamily="34" charset="0"/>
                <a:ea typeface="Calibri" panose="020F0502020204030204" pitchFamily="34" charset="0"/>
                <a:cs typeface="Calibri" panose="020F0502020204030204" pitchFamily="34" charset="0"/>
              </a:rPr>
              <a:t>Which all areas lack Indian Restaurants?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dirty="0">
                <a:latin typeface="Calibri" panose="020F0502020204030204" pitchFamily="34" charset="0"/>
                <a:ea typeface="Calibri" panose="020F0502020204030204" pitchFamily="34" charset="0"/>
                <a:cs typeface="Calibri" panose="020F0502020204030204" pitchFamily="34" charset="0"/>
              </a:rPr>
              <a:t>Which is the best place to stay if I prefer Indian Cuisine?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161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FADE-23C5-4D7C-AD1A-390566FB4F44}"/>
              </a:ext>
            </a:extLst>
          </p:cNvPr>
          <p:cNvSpPr>
            <a:spLocks noGrp="1"/>
          </p:cNvSpPr>
          <p:nvPr>
            <p:ph type="title"/>
          </p:nvPr>
        </p:nvSpPr>
        <p:spPr/>
        <p:txBody>
          <a:bodyPr/>
          <a:lstStyle/>
          <a:p>
            <a:r>
              <a:rPr lang="en-IN" b="1" dirty="0">
                <a:solidFill>
                  <a:srgbClr val="C00000"/>
                </a:solidFill>
              </a:rPr>
              <a:t>Data Collection and Analysis</a:t>
            </a:r>
            <a:endParaRPr lang="en-IN" dirty="0"/>
          </a:p>
        </p:txBody>
      </p:sp>
      <p:sp>
        <p:nvSpPr>
          <p:cNvPr id="3" name="Rectangle 2">
            <a:extLst>
              <a:ext uri="{FF2B5EF4-FFF2-40B4-BE49-F238E27FC236}">
                <a16:creationId xmlns:a16="http://schemas.microsoft.com/office/drawing/2014/main" id="{31B6EDFD-50D3-499E-9FF3-713834292CF1}"/>
              </a:ext>
            </a:extLst>
          </p:cNvPr>
          <p:cNvSpPr/>
          <p:nvPr/>
        </p:nvSpPr>
        <p:spPr>
          <a:xfrm>
            <a:off x="838199" y="1574458"/>
            <a:ext cx="10801027" cy="1477328"/>
          </a:xfrm>
          <a:prstGeom prst="rect">
            <a:avLst/>
          </a:prstGeom>
        </p:spPr>
        <p:txBody>
          <a:bodyPr wrap="square">
            <a:spAutoFit/>
          </a:bodyPr>
          <a:lstStyle/>
          <a:p>
            <a:r>
              <a:rPr lang="en-IN" dirty="0">
                <a:latin typeface="Calibri" panose="020F0502020204030204" pitchFamily="34" charset="0"/>
                <a:ea typeface="Calibri" panose="020F0502020204030204" pitchFamily="34" charset="0"/>
              </a:rPr>
              <a:t>Toronto Boroughs, Neighbourhoods along with the postal codes are collected form the Wikipedia page. Then these postal codes are mapped with the details present in the CSV files (</a:t>
            </a:r>
            <a:r>
              <a:rPr lang="en-IN"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http://cocl.us/Geospatial_data</a:t>
            </a:r>
            <a:r>
              <a:rPr lang="en-IN" dirty="0">
                <a:latin typeface="Calibri" panose="020F0502020204030204" pitchFamily="34" charset="0"/>
                <a:ea typeface="Calibri" panose="020F0502020204030204" pitchFamily="34" charset="0"/>
              </a:rPr>
              <a:t>) to get the required coordinates. </a:t>
            </a:r>
          </a:p>
          <a:p>
            <a:endParaRPr lang="en-IN" dirty="0">
              <a:latin typeface="Calibri" panose="020F0502020204030204" pitchFamily="34" charset="0"/>
            </a:endParaRPr>
          </a:p>
          <a:p>
            <a:r>
              <a:rPr lang="en-IN" dirty="0">
                <a:latin typeface="Calibri" panose="020F0502020204030204" pitchFamily="34" charset="0"/>
              </a:rPr>
              <a:t>Indian Restaurant details</a:t>
            </a:r>
            <a:endParaRPr lang="en-IN" dirty="0"/>
          </a:p>
        </p:txBody>
      </p:sp>
      <p:pic>
        <p:nvPicPr>
          <p:cNvPr id="4" name="Picture 3">
            <a:extLst>
              <a:ext uri="{FF2B5EF4-FFF2-40B4-BE49-F238E27FC236}">
                <a16:creationId xmlns:a16="http://schemas.microsoft.com/office/drawing/2014/main" id="{4648F4F5-5261-4DD9-A1BC-C6B3D412AFD3}"/>
              </a:ext>
            </a:extLst>
          </p:cNvPr>
          <p:cNvPicPr>
            <a:picLocks noChangeAspect="1"/>
          </p:cNvPicPr>
          <p:nvPr/>
        </p:nvPicPr>
        <p:blipFill>
          <a:blip r:embed="rId3"/>
          <a:stretch>
            <a:fillRect/>
          </a:stretch>
        </p:blipFill>
        <p:spPr>
          <a:xfrm>
            <a:off x="838200" y="3103220"/>
            <a:ext cx="10515600" cy="3419475"/>
          </a:xfrm>
          <a:prstGeom prst="rect">
            <a:avLst/>
          </a:prstGeom>
        </p:spPr>
      </p:pic>
    </p:spTree>
    <p:extLst>
      <p:ext uri="{BB962C8B-B14F-4D97-AF65-F5344CB8AC3E}">
        <p14:creationId xmlns:p14="http://schemas.microsoft.com/office/powerpoint/2010/main" val="146701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FADE-23C5-4D7C-AD1A-390566FB4F44}"/>
              </a:ext>
            </a:extLst>
          </p:cNvPr>
          <p:cNvSpPr>
            <a:spLocks noGrp="1"/>
          </p:cNvSpPr>
          <p:nvPr>
            <p:ph type="title"/>
          </p:nvPr>
        </p:nvSpPr>
        <p:spPr>
          <a:xfrm>
            <a:off x="838200" y="365125"/>
            <a:ext cx="10515600" cy="1325563"/>
          </a:xfrm>
        </p:spPr>
        <p:txBody>
          <a:bodyPr/>
          <a:lstStyle/>
          <a:p>
            <a:r>
              <a:rPr lang="en-IN" b="1" dirty="0">
                <a:solidFill>
                  <a:srgbClr val="C00000"/>
                </a:solidFill>
              </a:rPr>
              <a:t>Data Collection and  Analysis</a:t>
            </a:r>
            <a:endParaRPr lang="en-IN" dirty="0"/>
          </a:p>
        </p:txBody>
      </p:sp>
      <p:sp>
        <p:nvSpPr>
          <p:cNvPr id="3" name="Rectangle 2">
            <a:extLst>
              <a:ext uri="{FF2B5EF4-FFF2-40B4-BE49-F238E27FC236}">
                <a16:creationId xmlns:a16="http://schemas.microsoft.com/office/drawing/2014/main" id="{31B6EDFD-50D3-499E-9FF3-713834292CF1}"/>
              </a:ext>
            </a:extLst>
          </p:cNvPr>
          <p:cNvSpPr/>
          <p:nvPr/>
        </p:nvSpPr>
        <p:spPr>
          <a:xfrm>
            <a:off x="838200" y="1422058"/>
            <a:ext cx="10801027" cy="369332"/>
          </a:xfrm>
          <a:prstGeom prst="rect">
            <a:avLst/>
          </a:prstGeom>
        </p:spPr>
        <p:txBody>
          <a:bodyPr wrap="square">
            <a:spAutoFit/>
          </a:bodyPr>
          <a:lstStyle/>
          <a:p>
            <a:r>
              <a:rPr lang="en-IN" dirty="0">
                <a:latin typeface="Calibri" panose="020F0502020204030204" pitchFamily="34" charset="0"/>
              </a:rPr>
              <a:t>Venue details are derived from Foursquare API. Indian Restaurants are then filtered out for analysis.</a:t>
            </a:r>
            <a:endParaRPr lang="en-IN" dirty="0"/>
          </a:p>
        </p:txBody>
      </p:sp>
      <p:pic>
        <p:nvPicPr>
          <p:cNvPr id="5" name="Picture 4">
            <a:extLst>
              <a:ext uri="{FF2B5EF4-FFF2-40B4-BE49-F238E27FC236}">
                <a16:creationId xmlns:a16="http://schemas.microsoft.com/office/drawing/2014/main" id="{E651A5F0-6BC2-4501-8A14-7B64E5B47447}"/>
              </a:ext>
            </a:extLst>
          </p:cNvPr>
          <p:cNvPicPr/>
          <p:nvPr/>
        </p:nvPicPr>
        <p:blipFill>
          <a:blip r:embed="rId2"/>
          <a:stretch>
            <a:fillRect/>
          </a:stretch>
        </p:blipFill>
        <p:spPr>
          <a:xfrm>
            <a:off x="699135" y="1837213"/>
            <a:ext cx="11235690" cy="24564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442199E6-5350-4D0F-8C72-7D8D01FC029C}"/>
              </a:ext>
            </a:extLst>
          </p:cNvPr>
          <p:cNvPicPr/>
          <p:nvPr/>
        </p:nvPicPr>
        <p:blipFill>
          <a:blip r:embed="rId3"/>
          <a:stretch>
            <a:fillRect/>
          </a:stretch>
        </p:blipFill>
        <p:spPr>
          <a:xfrm>
            <a:off x="699135" y="4599940"/>
            <a:ext cx="11349990" cy="20662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0715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FADE-23C5-4D7C-AD1A-390566FB4F44}"/>
              </a:ext>
            </a:extLst>
          </p:cNvPr>
          <p:cNvSpPr>
            <a:spLocks noGrp="1"/>
          </p:cNvSpPr>
          <p:nvPr>
            <p:ph type="title"/>
          </p:nvPr>
        </p:nvSpPr>
        <p:spPr>
          <a:xfrm>
            <a:off x="838200" y="365125"/>
            <a:ext cx="10515600" cy="1325563"/>
          </a:xfrm>
        </p:spPr>
        <p:txBody>
          <a:bodyPr/>
          <a:lstStyle/>
          <a:p>
            <a:r>
              <a:rPr lang="en-IN" b="1" dirty="0">
                <a:solidFill>
                  <a:srgbClr val="C00000"/>
                </a:solidFill>
              </a:rPr>
              <a:t>Conclusion</a:t>
            </a:r>
            <a:endParaRPr lang="en-IN" dirty="0"/>
          </a:p>
        </p:txBody>
      </p:sp>
      <p:sp>
        <p:nvSpPr>
          <p:cNvPr id="3" name="Rectangle 2">
            <a:extLst>
              <a:ext uri="{FF2B5EF4-FFF2-40B4-BE49-F238E27FC236}">
                <a16:creationId xmlns:a16="http://schemas.microsoft.com/office/drawing/2014/main" id="{31B6EDFD-50D3-499E-9FF3-713834292CF1}"/>
              </a:ext>
            </a:extLst>
          </p:cNvPr>
          <p:cNvSpPr/>
          <p:nvPr/>
        </p:nvSpPr>
        <p:spPr>
          <a:xfrm>
            <a:off x="838200" y="1422058"/>
            <a:ext cx="10801027" cy="369332"/>
          </a:xfrm>
          <a:prstGeom prst="rect">
            <a:avLst/>
          </a:prstGeom>
        </p:spPr>
        <p:txBody>
          <a:bodyPr wrap="square">
            <a:spAutoFit/>
          </a:bodyPr>
          <a:lstStyle/>
          <a:p>
            <a:r>
              <a:rPr lang="en-IN" dirty="0"/>
              <a:t>Below is the final conclusion of the analysis:</a:t>
            </a:r>
          </a:p>
        </p:txBody>
      </p:sp>
      <p:sp>
        <p:nvSpPr>
          <p:cNvPr id="4" name="Rectangle 3">
            <a:extLst>
              <a:ext uri="{FF2B5EF4-FFF2-40B4-BE49-F238E27FC236}">
                <a16:creationId xmlns:a16="http://schemas.microsoft.com/office/drawing/2014/main" id="{3CA9FFDC-D2B3-4A31-836C-7957501DD002}"/>
              </a:ext>
            </a:extLst>
          </p:cNvPr>
          <p:cNvSpPr/>
          <p:nvPr/>
        </p:nvSpPr>
        <p:spPr>
          <a:xfrm>
            <a:off x="838199" y="2012377"/>
            <a:ext cx="10125075" cy="2461508"/>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tabLst>
                <a:tab pos="457200" algn="l"/>
              </a:tabLst>
            </a:pPr>
            <a:r>
              <a:rPr lang="en-IN" b="1" dirty="0">
                <a:latin typeface="Calibri" panose="020F0502020204030204" pitchFamily="34" charset="0"/>
                <a:ea typeface="Times New Roman" panose="02020603050405020304" pitchFamily="18" charset="0"/>
                <a:cs typeface="Calibri" panose="020F0502020204030204" pitchFamily="34" charset="0"/>
              </a:rPr>
              <a:t>Etobicoke</a:t>
            </a:r>
            <a:r>
              <a:rPr lang="en-IN" dirty="0">
                <a:latin typeface="Calibri" panose="020F0502020204030204" pitchFamily="34" charset="0"/>
                <a:ea typeface="Times New Roman" panose="02020603050405020304" pitchFamily="18" charset="0"/>
                <a:cs typeface="Calibri" panose="020F0502020204030204" pitchFamily="34" charset="0"/>
              </a:rPr>
              <a:t> has the maximum number of neighbourhoods. Etobicoke does not have an </a:t>
            </a:r>
            <a:r>
              <a:rPr lang="en-IN" b="1" dirty="0">
                <a:latin typeface="Calibri" panose="020F0502020204030204" pitchFamily="34" charset="0"/>
                <a:ea typeface="Times New Roman" panose="02020603050405020304" pitchFamily="18" charset="0"/>
                <a:cs typeface="Calibri" panose="020F0502020204030204" pitchFamily="34" charset="0"/>
              </a:rPr>
              <a:t>Indian Restaurant</a:t>
            </a:r>
            <a:r>
              <a:rPr lang="en-IN" dirty="0">
                <a:latin typeface="Calibri" panose="020F0502020204030204" pitchFamily="34" charset="0"/>
                <a:ea typeface="Times New Roman" panose="02020603050405020304" pitchFamily="18"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b="1" dirty="0">
                <a:latin typeface="Calibri" panose="020F0502020204030204" pitchFamily="34" charset="0"/>
                <a:ea typeface="Times New Roman" panose="02020603050405020304" pitchFamily="18" charset="0"/>
                <a:cs typeface="Calibri" panose="020F0502020204030204" pitchFamily="34" charset="0"/>
              </a:rPr>
              <a:t>North York</a:t>
            </a:r>
            <a:r>
              <a:rPr lang="en-IN" dirty="0">
                <a:latin typeface="Calibri" panose="020F0502020204030204" pitchFamily="34" charset="0"/>
                <a:ea typeface="Times New Roman" panose="02020603050405020304" pitchFamily="18" charset="0"/>
                <a:cs typeface="Calibri" panose="020F0502020204030204" pitchFamily="34" charset="0"/>
              </a:rPr>
              <a:t> has 2 Indian Restaurant with the lowest rating. North York are potential Borough to open new good Indian Restaurant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b="1" dirty="0">
                <a:latin typeface="Calibri" panose="020F0502020204030204" pitchFamily="34" charset="0"/>
                <a:ea typeface="Times New Roman" panose="02020603050405020304" pitchFamily="18" charset="0"/>
                <a:cs typeface="Calibri" panose="020F0502020204030204" pitchFamily="34" charset="0"/>
              </a:rPr>
              <a:t>Scarborough</a:t>
            </a:r>
            <a:r>
              <a:rPr lang="en-IN" dirty="0">
                <a:latin typeface="Calibri" panose="020F0502020204030204" pitchFamily="34" charset="0"/>
                <a:ea typeface="Times New Roman" panose="02020603050405020304" pitchFamily="18" charset="0"/>
                <a:cs typeface="Calibri" panose="020F0502020204030204" pitchFamily="34" charset="0"/>
              </a:rPr>
              <a:t> has 6 Indian Restaurant. It is the best place to stay if you prefer Indian Cuisine.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b="1" dirty="0">
                <a:latin typeface="Calibri" panose="020F0502020204030204" pitchFamily="34" charset="0"/>
                <a:ea typeface="Times New Roman" panose="02020603050405020304" pitchFamily="18" charset="0"/>
                <a:cs typeface="Calibri" panose="020F0502020204030204" pitchFamily="34" charset="0"/>
              </a:rPr>
              <a:t>Central Toronto</a:t>
            </a:r>
            <a:r>
              <a:rPr lang="en-IN" dirty="0">
                <a:latin typeface="Calibri" panose="020F0502020204030204" pitchFamily="34" charset="0"/>
                <a:ea typeface="Times New Roman" panose="02020603050405020304" pitchFamily="18" charset="0"/>
                <a:cs typeface="Calibri" panose="020F0502020204030204" pitchFamily="34" charset="0"/>
              </a:rPr>
              <a:t> and </a:t>
            </a:r>
            <a:r>
              <a:rPr lang="en-IN" b="1" dirty="0">
                <a:latin typeface="Calibri" panose="020F0502020204030204" pitchFamily="34" charset="0"/>
                <a:ea typeface="Times New Roman" panose="02020603050405020304" pitchFamily="18" charset="0"/>
                <a:cs typeface="Calibri" panose="020F0502020204030204" pitchFamily="34" charset="0"/>
              </a:rPr>
              <a:t>Downtown Toronto</a:t>
            </a:r>
            <a:r>
              <a:rPr lang="en-IN" dirty="0">
                <a:latin typeface="Calibri" panose="020F0502020204030204" pitchFamily="34" charset="0"/>
                <a:ea typeface="Times New Roman" panose="02020603050405020304" pitchFamily="18" charset="0"/>
                <a:cs typeface="Calibri" panose="020F0502020204030204" pitchFamily="34" charset="0"/>
              </a:rPr>
              <a:t> has good restaurants. These places need to be visited for good food.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824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299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Symbol</vt:lpstr>
      <vt:lpstr>Times New Roman</vt:lpstr>
      <vt:lpstr>Office Theme</vt:lpstr>
      <vt:lpstr>Battle of Neighbourhood</vt:lpstr>
      <vt:lpstr>Introduction</vt:lpstr>
      <vt:lpstr>Data Collection and Analysis</vt:lpstr>
      <vt:lpstr>Data Collection and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dc:title>
  <dc:creator>Jyoti Ranjas Das</dc:creator>
  <cp:lastModifiedBy>Jyoti Ranjas Das</cp:lastModifiedBy>
  <cp:revision>4</cp:revision>
  <dcterms:created xsi:type="dcterms:W3CDTF">2019-09-15T12:07:46Z</dcterms:created>
  <dcterms:modified xsi:type="dcterms:W3CDTF">2019-09-15T12:27:14Z</dcterms:modified>
</cp:coreProperties>
</file>