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40"/>
    <a:srgbClr val="CBE008"/>
    <a:srgbClr val="666666"/>
    <a:srgbClr val="2F854B"/>
    <a:srgbClr val="009444"/>
    <a:srgbClr val="2623BE"/>
    <a:srgbClr val="009440"/>
    <a:srgbClr val="DFDF00"/>
    <a:srgbClr val="CC6600"/>
    <a:srgbClr val="94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0" autoAdjust="0"/>
    <p:restoredTop sz="50000" autoAdjust="0"/>
  </p:normalViewPr>
  <p:slideViewPr>
    <p:cSldViewPr>
      <p:cViewPr varScale="1">
        <p:scale>
          <a:sx n="14" d="100"/>
          <a:sy n="14" d="100"/>
        </p:scale>
        <p:origin x="2554" y="7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91000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95E7F-F79E-924D-99D8-EE6E5ED6057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55200" y="5292725"/>
            <a:ext cx="10109200" cy="14290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1325" y="20377150"/>
            <a:ext cx="23856950" cy="16671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219313"/>
            <a:ext cx="12922250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91000" y="40219313"/>
            <a:ext cx="12922250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9961-52F1-D44D-99FA-74A12535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8396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31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8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31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9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9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8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7" y="1704421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8" y="8958088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5" y="29965972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5" y="3825025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5" y="33503624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8837-6CC2-406B-9BAA-FAC933BBF99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CDF4-7649-4F11-9B67-EAE4E0AE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ounded Rectangle 270"/>
          <p:cNvSpPr/>
          <p:nvPr/>
        </p:nvSpPr>
        <p:spPr>
          <a:xfrm>
            <a:off x="11970350" y="26159067"/>
            <a:ext cx="17872324" cy="6867207"/>
          </a:xfrm>
          <a:prstGeom prst="roundRect">
            <a:avLst/>
          </a:prstGeom>
          <a:noFill/>
          <a:ln w="38100"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/>
          <p:cNvSpPr/>
          <p:nvPr/>
        </p:nvSpPr>
        <p:spPr>
          <a:xfrm>
            <a:off x="11970350" y="20756190"/>
            <a:ext cx="17824200" cy="4748303"/>
          </a:xfrm>
          <a:prstGeom prst="roundRect">
            <a:avLst/>
          </a:prstGeom>
          <a:noFill/>
          <a:ln w="38100"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ounded Rectangle 1024"/>
          <p:cNvSpPr/>
          <p:nvPr/>
        </p:nvSpPr>
        <p:spPr>
          <a:xfrm>
            <a:off x="522363" y="20787329"/>
            <a:ext cx="10516599" cy="8659553"/>
          </a:xfrm>
          <a:prstGeom prst="roundRect">
            <a:avLst/>
          </a:prstGeom>
          <a:noFill/>
          <a:ln w="38100"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5953" y="-180832"/>
            <a:ext cx="30335928" cy="4111724"/>
          </a:xfrm>
          <a:prstGeom prst="rect">
            <a:avLst/>
          </a:prstGeom>
          <a:solidFill>
            <a:srgbClr val="019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17853" y="4266358"/>
            <a:ext cx="30297827" cy="18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500" b="1" dirty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Spatial and Channel </a:t>
            </a:r>
            <a:r>
              <a:rPr lang="en-US" sz="55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‘Squeeze &amp; Excitation’ </a:t>
            </a:r>
            <a:r>
              <a:rPr lang="en-US" sz="5500" b="1" dirty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Fully Convolutional Networks</a:t>
            </a:r>
            <a:endParaRPr lang="fr-FR" sz="55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22363" y="5072553"/>
            <a:ext cx="29223788" cy="32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4572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Abhijit Guha Roy</a:t>
            </a:r>
            <a:r>
              <a:rPr lang="en-US" sz="4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Nassir Navab</a:t>
            </a:r>
            <a:r>
              <a:rPr lang="en-US" sz="4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Christian Wachinger</a:t>
            </a:r>
            <a:r>
              <a:rPr lang="en-US" sz="4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eaLnBrk="1" hangingPunct="1"/>
            <a:endParaRPr lang="en-US" sz="4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fr-FR" sz="3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 in Medical Imaging (AI-Med, www.ai-med.de), KJP, LMU Munich, Germany</a:t>
            </a: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fr-FR" sz="3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Aided Medical Procedures, TUM, Munich, Germany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Aided Medical Procedures, Johns Hopkins University, USA 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-55953" y="14077978"/>
            <a:ext cx="30279975" cy="0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tp://prosecurityexpo.de/wp-content/uploads/zdb_logo_50mm_cmy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99" b="-3250"/>
          <a:stretch/>
        </p:blipFill>
        <p:spPr bwMode="auto">
          <a:xfrm>
            <a:off x="14275891" y="41350478"/>
            <a:ext cx="3744416" cy="97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r="19388" b="23229"/>
          <a:stretch/>
        </p:blipFill>
        <p:spPr>
          <a:xfrm>
            <a:off x="2178547" y="-126130"/>
            <a:ext cx="25922880" cy="405702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-18308" y="8370814"/>
            <a:ext cx="30279975" cy="0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331" y="14298117"/>
            <a:ext cx="840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Re-calibration is needed?</a:t>
            </a:r>
            <a:endParaRPr lang="en-US" sz="44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901" y="8576846"/>
            <a:ext cx="8496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propose in this work?</a:t>
            </a:r>
            <a:endParaRPr lang="en-US" sz="44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55953" y="33421006"/>
            <a:ext cx="30279975" cy="0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307" y="19244022"/>
            <a:ext cx="30279975" cy="0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4901" y="19563293"/>
            <a:ext cx="9785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 and Excitation (SE) Blocks</a:t>
            </a:r>
            <a:endParaRPr lang="en-US" sz="44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4331" y="33587669"/>
            <a:ext cx="6930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2363" y="12614898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Basic F-CNN architecture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31472" y="9916800"/>
            <a:ext cx="4274037" cy="2345368"/>
            <a:chOff x="1554518" y="274796"/>
            <a:chExt cx="2264797" cy="1445896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554518" y="280830"/>
              <a:ext cx="144462" cy="720725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51380" y="857092"/>
              <a:ext cx="127000" cy="57626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70518" y="857092"/>
              <a:ext cx="127000" cy="576263"/>
            </a:xfrm>
            <a:prstGeom prst="rect">
              <a:avLst/>
            </a:prstGeom>
            <a:solidFill>
              <a:srgbClr val="996633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2218" y="1360330"/>
              <a:ext cx="147637" cy="360362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49918" y="280830"/>
              <a:ext cx="144462" cy="720725"/>
            </a:xfrm>
            <a:prstGeom prst="rect">
              <a:avLst/>
            </a:prstGeom>
            <a:solidFill>
              <a:srgbClr val="996633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46" name="Curved Connector 45"/>
            <p:cNvCxnSpPr>
              <a:stCxn id="40" idx="2"/>
              <a:endCxn id="41" idx="1"/>
            </p:cNvCxnSpPr>
            <p:nvPr/>
          </p:nvCxnSpPr>
          <p:spPr bwMode="auto">
            <a:xfrm rot="16200000" flipH="1">
              <a:off x="1667230" y="960280"/>
              <a:ext cx="142875" cy="225425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Curved Connector 46"/>
            <p:cNvCxnSpPr>
              <a:stCxn id="41" idx="2"/>
              <a:endCxn id="44" idx="1"/>
            </p:cNvCxnSpPr>
            <p:nvPr/>
          </p:nvCxnSpPr>
          <p:spPr bwMode="auto">
            <a:xfrm rot="16200000" flipH="1">
              <a:off x="2004574" y="1343661"/>
              <a:ext cx="107950" cy="287338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Curved Connector 47"/>
            <p:cNvCxnSpPr>
              <a:stCxn id="44" idx="3"/>
              <a:endCxn id="43" idx="2"/>
            </p:cNvCxnSpPr>
            <p:nvPr/>
          </p:nvCxnSpPr>
          <p:spPr bwMode="auto">
            <a:xfrm flipV="1">
              <a:off x="2349855" y="1433355"/>
              <a:ext cx="284163" cy="107950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Curved Connector 48"/>
            <p:cNvCxnSpPr>
              <a:stCxn id="43" idx="3"/>
              <a:endCxn id="45" idx="2"/>
            </p:cNvCxnSpPr>
            <p:nvPr/>
          </p:nvCxnSpPr>
          <p:spPr bwMode="auto">
            <a:xfrm flipV="1">
              <a:off x="2697518" y="1001555"/>
              <a:ext cx="225425" cy="142875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/>
            <p:cNvCxnSpPr>
              <a:stCxn id="40" idx="3"/>
              <a:endCxn id="45" idx="1"/>
            </p:cNvCxnSpPr>
            <p:nvPr/>
          </p:nvCxnSpPr>
          <p:spPr bwMode="auto">
            <a:xfrm>
              <a:off x="1698980" y="641192"/>
              <a:ext cx="1150938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51" name="Straight Connector 50"/>
            <p:cNvCxnSpPr>
              <a:stCxn id="41" idx="3"/>
              <a:endCxn id="43" idx="1"/>
            </p:cNvCxnSpPr>
            <p:nvPr/>
          </p:nvCxnSpPr>
          <p:spPr bwMode="auto">
            <a:xfrm>
              <a:off x="1978380" y="1144430"/>
              <a:ext cx="592138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52" name="Straight Arrow Connector 51"/>
            <p:cNvCxnSpPr>
              <a:stCxn id="45" idx="3"/>
            </p:cNvCxnSpPr>
            <p:nvPr/>
          </p:nvCxnSpPr>
          <p:spPr>
            <a:xfrm flipV="1">
              <a:off x="2994380" y="641192"/>
              <a:ext cx="27866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3256954" y="280829"/>
              <a:ext cx="144462" cy="72072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3400002" y="642168"/>
              <a:ext cx="27866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5" name="Rectangle 54"/>
            <p:cNvSpPr/>
            <p:nvPr/>
          </p:nvSpPr>
          <p:spPr bwMode="auto">
            <a:xfrm>
              <a:off x="3674853" y="274796"/>
              <a:ext cx="144462" cy="720725"/>
            </a:xfrm>
            <a:prstGeom prst="rect">
              <a:avLst/>
            </a:prstGeom>
            <a:solidFill>
              <a:srgbClr val="FF66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138987" y="9738966"/>
            <a:ext cx="10801200" cy="3312368"/>
          </a:xfrm>
          <a:prstGeom prst="roundRect">
            <a:avLst/>
          </a:prstGeom>
          <a:noFill/>
          <a:ln w="38100"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3" idx="0"/>
          </p:cNvCxnSpPr>
          <p:nvPr/>
        </p:nvCxnSpPr>
        <p:spPr>
          <a:xfrm flipV="1">
            <a:off x="3268663" y="9761703"/>
            <a:ext cx="3277762" cy="1099632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3" idx="2"/>
          </p:cNvCxnSpPr>
          <p:nvPr/>
        </p:nvCxnSpPr>
        <p:spPr>
          <a:xfrm>
            <a:off x="3268663" y="11796083"/>
            <a:ext cx="3277762" cy="1246903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01743" y="10609934"/>
            <a:ext cx="1595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7851" y="10708964"/>
            <a:ext cx="1371600" cy="1371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917961" y="10708964"/>
            <a:ext cx="1371600" cy="1371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748071" y="10708964"/>
            <a:ext cx="1371600" cy="1371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3483803" y="10708964"/>
            <a:ext cx="1538751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357" y="5564431"/>
            <a:ext cx="4308657" cy="1901194"/>
          </a:xfrm>
          <a:prstGeom prst="rect">
            <a:avLst/>
          </a:prstGeom>
        </p:spPr>
      </p:pic>
      <p:pic>
        <p:nvPicPr>
          <p:cNvPr id="68" name="Picture 2" descr="Image result for camp t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625" y="6410991"/>
            <a:ext cx="4669360" cy="17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5340581" y="10609934"/>
            <a:ext cx="1595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69158" y="10881339"/>
            <a:ext cx="1208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987246" y="10881339"/>
            <a:ext cx="12330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817356" y="11127357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461517" y="10730235"/>
            <a:ext cx="1604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Excite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07739" y="10019851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Re-calibration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Smiley Face 85"/>
          <p:cNvSpPr/>
          <p:nvPr/>
        </p:nvSpPr>
        <p:spPr>
          <a:xfrm>
            <a:off x="17941199" y="9446286"/>
            <a:ext cx="914400" cy="914400"/>
          </a:xfrm>
          <a:prstGeom prst="smileyFac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488366" y="9523812"/>
            <a:ext cx="10371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Enhances Segmentation Performance</a:t>
            </a:r>
          </a:p>
        </p:txBody>
      </p:sp>
      <p:sp>
        <p:nvSpPr>
          <p:cNvPr id="89" name="Smiley Face 88"/>
          <p:cNvSpPr/>
          <p:nvPr/>
        </p:nvSpPr>
        <p:spPr>
          <a:xfrm>
            <a:off x="17941199" y="10869909"/>
            <a:ext cx="914400" cy="914400"/>
          </a:xfrm>
          <a:prstGeom prst="smileyFac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88366" y="10935176"/>
            <a:ext cx="843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Minimal Additional Parameters</a:t>
            </a:r>
          </a:p>
        </p:txBody>
      </p:sp>
      <p:sp>
        <p:nvSpPr>
          <p:cNvPr id="92" name="Smiley Face 91"/>
          <p:cNvSpPr/>
          <p:nvPr/>
        </p:nvSpPr>
        <p:spPr>
          <a:xfrm>
            <a:off x="17941199" y="12287896"/>
            <a:ext cx="914400" cy="914400"/>
          </a:xfrm>
          <a:prstGeom prst="smileyFac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488366" y="12360375"/>
            <a:ext cx="102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Easy to integrate in any Fully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4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Nets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743986" y="15166440"/>
            <a:ext cx="7418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Some channel dependencies are learnt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implicitly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Association learnt between some channels </a:t>
            </a: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8601845" y="15949238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Conv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Layer</a:t>
            </a:r>
          </a:p>
        </p:txBody>
      </p:sp>
      <p:grpSp>
        <p:nvGrpSpPr>
          <p:cNvPr id="1030" name="Group 1029"/>
          <p:cNvGrpSpPr/>
          <p:nvPr/>
        </p:nvGrpSpPr>
        <p:grpSpPr>
          <a:xfrm>
            <a:off x="6397114" y="14961147"/>
            <a:ext cx="1331017" cy="2499403"/>
            <a:chOff x="6397114" y="15041834"/>
            <a:chExt cx="1331017" cy="2499403"/>
          </a:xfrm>
        </p:grpSpPr>
        <p:sp>
          <p:nvSpPr>
            <p:cNvPr id="127" name="Rectangle 126"/>
            <p:cNvSpPr/>
            <p:nvPr/>
          </p:nvSpPr>
          <p:spPr>
            <a:xfrm>
              <a:off x="6963498" y="15211574"/>
              <a:ext cx="436880" cy="41703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963498" y="15770374"/>
              <a:ext cx="436880" cy="417036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963498" y="16319014"/>
              <a:ext cx="436880" cy="417036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963498" y="16867654"/>
              <a:ext cx="436880" cy="417036"/>
            </a:xfrm>
            <a:prstGeom prst="rect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5409022" y="16029926"/>
              <a:ext cx="2499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First 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Conv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Layer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465580" y="15235426"/>
              <a:ext cx="262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465579" y="15780387"/>
              <a:ext cx="262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465578" y="16348112"/>
              <a:ext cx="262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465577" y="16901260"/>
              <a:ext cx="262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388800" y="15632125"/>
            <a:ext cx="1150084" cy="1157446"/>
            <a:chOff x="10196297" y="16305595"/>
            <a:chExt cx="1150084" cy="1157446"/>
          </a:xfrm>
        </p:grpSpPr>
        <p:sp>
          <p:nvSpPr>
            <p:cNvPr id="136" name="Rectangle 135"/>
            <p:cNvSpPr/>
            <p:nvPr/>
          </p:nvSpPr>
          <p:spPr>
            <a:xfrm>
              <a:off x="10196297" y="16305595"/>
              <a:ext cx="461606" cy="445920"/>
            </a:xfrm>
            <a:prstGeom prst="rect">
              <a:avLst/>
            </a:prstGeom>
            <a:noFill/>
            <a:ln w="57150" cap="flat" cmpd="sng" algn="ctr">
              <a:solidFill>
                <a:srgbClr val="CBE008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196297" y="16988458"/>
              <a:ext cx="461606" cy="474583"/>
            </a:xfrm>
            <a:prstGeom prst="rect">
              <a:avLst/>
            </a:prstGeom>
            <a:noFill/>
            <a:ln w="57150" cap="flat" cmpd="sng" algn="ctr">
              <a:solidFill>
                <a:srgbClr val="CC00FF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58372" y="16340799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1 + 2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0658372" y="17045030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</a:rPr>
                <a:t>3 + 4</a:t>
              </a:r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>
            <a:off x="7930019" y="16210848"/>
            <a:ext cx="1737360" cy="0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68" y="15436138"/>
            <a:ext cx="4389120" cy="3291840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191644" y="16064485"/>
            <a:ext cx="600420" cy="5731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903770" y="16795484"/>
            <a:ext cx="600420" cy="57314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11803" y="17795930"/>
            <a:ext cx="600420" cy="57314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165819" y="17081731"/>
            <a:ext cx="600420" cy="57314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55590" y="15949467"/>
            <a:ext cx="1560176" cy="1566363"/>
          </a:xfrm>
          <a:prstGeom prst="rect">
            <a:avLst/>
          </a:prstGeom>
          <a:noFill/>
          <a:ln w="76200" cap="flat" cmpd="sng" algn="ctr">
            <a:solidFill>
              <a:srgbClr val="CBE008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51227" y="16960318"/>
            <a:ext cx="1563624" cy="1563624"/>
          </a:xfrm>
          <a:prstGeom prst="rect">
            <a:avLst/>
          </a:prstGeom>
          <a:noFill/>
          <a:ln w="76200" cap="flat" cmpd="sng" algn="ctr">
            <a:solidFill>
              <a:srgbClr val="CC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37798" y="16076671"/>
            <a:ext cx="480710" cy="71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057877" y="16796749"/>
            <a:ext cx="480710" cy="71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570045" y="17804864"/>
            <a:ext cx="480710" cy="71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66779" y="17011775"/>
            <a:ext cx="480710" cy="71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57" name="Arc 156"/>
          <p:cNvSpPr/>
          <p:nvPr/>
        </p:nvSpPr>
        <p:spPr>
          <a:xfrm rot="10180577">
            <a:off x="2245441" y="16464266"/>
            <a:ext cx="1783608" cy="1680313"/>
          </a:xfrm>
          <a:prstGeom prst="arc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12731" y="17875870"/>
            <a:ext cx="13275636" cy="1323439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Can we encode channel dependencies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to improve features?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1705184" y="30372962"/>
            <a:ext cx="8644534" cy="1704651"/>
            <a:chOff x="666380" y="26077754"/>
            <a:chExt cx="8644534" cy="1704651"/>
          </a:xfrm>
        </p:grpSpPr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270" y="26227925"/>
              <a:ext cx="8193781" cy="1554480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74" name="Rectangle 173"/>
            <p:cNvSpPr/>
            <p:nvPr/>
          </p:nvSpPr>
          <p:spPr>
            <a:xfrm>
              <a:off x="666380" y="26077754"/>
              <a:ext cx="8644534" cy="170465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6" name="Picture 1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61" y="22368262"/>
            <a:ext cx="9307757" cy="3401444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49741" y="21819118"/>
            <a:ext cx="7934091" cy="3401568"/>
          </a:xfrm>
          <a:prstGeom prst="rect">
            <a:avLst/>
          </a:prstGeom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49741" y="26996135"/>
            <a:ext cx="12157682" cy="5550439"/>
          </a:xfrm>
          <a:prstGeom prst="rect">
            <a:avLst/>
          </a:prstGeom>
        </p:spPr>
      </p:pic>
      <p:sp>
        <p:nvSpPr>
          <p:cNvPr id="1028" name="TextBox 1027"/>
          <p:cNvSpPr txBox="1"/>
          <p:nvPr/>
        </p:nvSpPr>
        <p:spPr>
          <a:xfrm>
            <a:off x="7465577" y="20995663"/>
            <a:ext cx="66127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082589" y="21128158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squeeze &amp; Channel excitation (</a:t>
            </a:r>
            <a:r>
              <a:rPr lang="en-US" sz="3600" b="1" dirty="0" err="1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sz="36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349741" y="21048225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squeeze &amp; Spatial excitation (</a:t>
            </a:r>
            <a:r>
              <a:rPr lang="en-US" sz="3600" b="1" dirty="0" err="1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36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4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2349741" y="26402758"/>
            <a:ext cx="1085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and Channel squeeze &amp; excitation (</a:t>
            </a:r>
            <a:r>
              <a:rPr lang="en-US" sz="3600" b="1" dirty="0" err="1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scSE</a:t>
            </a:r>
            <a:r>
              <a:rPr lang="en-US" sz="36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4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056198" y="26224730"/>
            <a:ext cx="9475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Context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Adaptive Channel recalibration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encoding of channel dependencies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Emphasizes relevant channels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Hu et al., CVPR, 2018 (ILSRVC winner)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0612595" y="22642608"/>
            <a:ext cx="913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Operates pixel-wise, same receptive field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Adaptive spatial recalibration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Attention mechanism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Emphasizes relevant spatial locations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4804695" y="27524942"/>
            <a:ext cx="49414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are complementary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Jointly emphasizes spatial and channel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Max-out provides inherent selectivity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2" name="Straight Connector 1031"/>
          <p:cNvCxnSpPr/>
          <p:nvPr/>
        </p:nvCxnSpPr>
        <p:spPr>
          <a:xfrm>
            <a:off x="19488366" y="14077978"/>
            <a:ext cx="0" cy="5166043"/>
          </a:xfrm>
          <a:prstGeom prst="line">
            <a:avLst/>
          </a:prstGeom>
          <a:ln w="38100">
            <a:solidFill>
              <a:srgbClr val="019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19770173" y="14298117"/>
            <a:ext cx="7148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SE blocks in F-CNN</a:t>
            </a:r>
            <a:endParaRPr lang="en-US" sz="4400" b="1" dirty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5" name="Group 284"/>
          <p:cNvGrpSpPr>
            <a:grpSpLocks noChangeAspect="1"/>
          </p:cNvGrpSpPr>
          <p:nvPr/>
        </p:nvGrpSpPr>
        <p:grpSpPr>
          <a:xfrm>
            <a:off x="19889431" y="15377605"/>
            <a:ext cx="3580704" cy="2286000"/>
            <a:chOff x="1554518" y="274796"/>
            <a:chExt cx="2264797" cy="1445896"/>
          </a:xfrm>
        </p:grpSpPr>
        <p:sp>
          <p:nvSpPr>
            <p:cNvPr id="286" name="Rectangle 285"/>
            <p:cNvSpPr/>
            <p:nvPr/>
          </p:nvSpPr>
          <p:spPr bwMode="auto">
            <a:xfrm>
              <a:off x="1554518" y="280830"/>
              <a:ext cx="144462" cy="720725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1851380" y="857092"/>
              <a:ext cx="127000" cy="57626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70518" y="857092"/>
              <a:ext cx="127000" cy="576263"/>
            </a:xfrm>
            <a:prstGeom prst="rect">
              <a:avLst/>
            </a:prstGeom>
            <a:solidFill>
              <a:srgbClr val="996633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202218" y="1360330"/>
              <a:ext cx="147637" cy="360362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49918" y="280830"/>
              <a:ext cx="144462" cy="720725"/>
            </a:xfrm>
            <a:prstGeom prst="rect">
              <a:avLst/>
            </a:prstGeom>
            <a:solidFill>
              <a:srgbClr val="996633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91" name="Curved Connector 290"/>
            <p:cNvCxnSpPr>
              <a:stCxn id="286" idx="2"/>
              <a:endCxn id="287" idx="1"/>
            </p:cNvCxnSpPr>
            <p:nvPr/>
          </p:nvCxnSpPr>
          <p:spPr bwMode="auto">
            <a:xfrm rot="16200000" flipH="1">
              <a:off x="1667230" y="960280"/>
              <a:ext cx="142875" cy="225425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2" name="Curved Connector 291"/>
            <p:cNvCxnSpPr>
              <a:stCxn id="287" idx="2"/>
              <a:endCxn id="289" idx="1"/>
            </p:cNvCxnSpPr>
            <p:nvPr/>
          </p:nvCxnSpPr>
          <p:spPr bwMode="auto">
            <a:xfrm rot="16200000" flipH="1">
              <a:off x="2004574" y="1343661"/>
              <a:ext cx="107950" cy="287338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3" name="Curved Connector 292"/>
            <p:cNvCxnSpPr>
              <a:stCxn id="289" idx="3"/>
              <a:endCxn id="288" idx="2"/>
            </p:cNvCxnSpPr>
            <p:nvPr/>
          </p:nvCxnSpPr>
          <p:spPr bwMode="auto">
            <a:xfrm flipV="1">
              <a:off x="2349855" y="1433355"/>
              <a:ext cx="284163" cy="107950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4" name="Curved Connector 293"/>
            <p:cNvCxnSpPr>
              <a:stCxn id="288" idx="3"/>
              <a:endCxn id="290" idx="2"/>
            </p:cNvCxnSpPr>
            <p:nvPr/>
          </p:nvCxnSpPr>
          <p:spPr bwMode="auto">
            <a:xfrm flipV="1">
              <a:off x="2697518" y="1001555"/>
              <a:ext cx="225425" cy="142875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5" name="Straight Connector 294"/>
            <p:cNvCxnSpPr>
              <a:stCxn id="286" idx="3"/>
              <a:endCxn id="290" idx="1"/>
            </p:cNvCxnSpPr>
            <p:nvPr/>
          </p:nvCxnSpPr>
          <p:spPr bwMode="auto">
            <a:xfrm>
              <a:off x="1698980" y="641192"/>
              <a:ext cx="1150938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96" name="Straight Connector 295"/>
            <p:cNvCxnSpPr>
              <a:stCxn id="287" idx="3"/>
              <a:endCxn id="288" idx="1"/>
            </p:cNvCxnSpPr>
            <p:nvPr/>
          </p:nvCxnSpPr>
          <p:spPr bwMode="auto">
            <a:xfrm>
              <a:off x="1978380" y="1144430"/>
              <a:ext cx="592138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97" name="Straight Arrow Connector 296"/>
            <p:cNvCxnSpPr>
              <a:stCxn id="290" idx="3"/>
            </p:cNvCxnSpPr>
            <p:nvPr/>
          </p:nvCxnSpPr>
          <p:spPr>
            <a:xfrm flipV="1">
              <a:off x="2994380" y="641192"/>
              <a:ext cx="27866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98" name="Rectangle 297"/>
            <p:cNvSpPr/>
            <p:nvPr/>
          </p:nvSpPr>
          <p:spPr bwMode="auto">
            <a:xfrm>
              <a:off x="3256954" y="280829"/>
              <a:ext cx="144462" cy="72072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 flipV="1">
              <a:off x="3400002" y="642168"/>
              <a:ext cx="27866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00" name="Rectangle 299"/>
            <p:cNvSpPr/>
            <p:nvPr/>
          </p:nvSpPr>
          <p:spPr bwMode="auto">
            <a:xfrm>
              <a:off x="3674853" y="274796"/>
              <a:ext cx="144462" cy="720725"/>
            </a:xfrm>
            <a:prstGeom prst="rect">
              <a:avLst/>
            </a:prstGeom>
            <a:solidFill>
              <a:srgbClr val="FF66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21" name="Group 320"/>
          <p:cNvGrpSpPr>
            <a:grpSpLocks noChangeAspect="1"/>
          </p:cNvGrpSpPr>
          <p:nvPr/>
        </p:nvGrpSpPr>
        <p:grpSpPr>
          <a:xfrm>
            <a:off x="25353963" y="15389597"/>
            <a:ext cx="4187624" cy="2286000"/>
            <a:chOff x="4592953" y="5619301"/>
            <a:chExt cx="2786047" cy="1520887"/>
          </a:xfrm>
        </p:grpSpPr>
        <p:sp>
          <p:nvSpPr>
            <p:cNvPr id="323" name="Rectangle 322"/>
            <p:cNvSpPr/>
            <p:nvPr/>
          </p:nvSpPr>
          <p:spPr bwMode="auto">
            <a:xfrm>
              <a:off x="4592953" y="5631273"/>
              <a:ext cx="144462" cy="720725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5068700" y="6207535"/>
              <a:ext cx="127000" cy="57626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5935475" y="6207535"/>
              <a:ext cx="127000" cy="576263"/>
            </a:xfrm>
            <a:prstGeom prst="rect">
              <a:avLst/>
            </a:prstGeom>
            <a:solidFill>
              <a:srgbClr val="996633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5540981" y="6779826"/>
              <a:ext cx="147637" cy="360362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6291075" y="5631273"/>
              <a:ext cx="144462" cy="720725"/>
            </a:xfrm>
            <a:prstGeom prst="rect">
              <a:avLst/>
            </a:prstGeom>
            <a:solidFill>
              <a:srgbClr val="996633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328" name="Curved Connector 327"/>
            <p:cNvCxnSpPr/>
            <p:nvPr/>
          </p:nvCxnSpPr>
          <p:spPr bwMode="auto">
            <a:xfrm rot="16200000" flipH="1">
              <a:off x="4865606" y="6300720"/>
              <a:ext cx="143669" cy="255111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9" name="Curved Connector 328"/>
            <p:cNvCxnSpPr/>
            <p:nvPr/>
          </p:nvCxnSpPr>
          <p:spPr bwMode="auto">
            <a:xfrm rot="16200000" flipH="1">
              <a:off x="5354450" y="6694103"/>
              <a:ext cx="107950" cy="287338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0" name="Curved Connector 329"/>
            <p:cNvCxnSpPr/>
            <p:nvPr/>
          </p:nvCxnSpPr>
          <p:spPr bwMode="auto">
            <a:xfrm flipV="1">
              <a:off x="5700187" y="6791414"/>
              <a:ext cx="284163" cy="107950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1" name="Curved Connector 330"/>
            <p:cNvCxnSpPr/>
            <p:nvPr/>
          </p:nvCxnSpPr>
          <p:spPr bwMode="auto">
            <a:xfrm flipV="1">
              <a:off x="6159273" y="6355962"/>
              <a:ext cx="225425" cy="142875"/>
            </a:xfrm>
            <a:prstGeom prst="curvedConnector2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2" name="Straight Connector 331"/>
            <p:cNvCxnSpPr>
              <a:endCxn id="327" idx="1"/>
            </p:cNvCxnSpPr>
            <p:nvPr/>
          </p:nvCxnSpPr>
          <p:spPr bwMode="auto">
            <a:xfrm>
              <a:off x="4897497" y="5991635"/>
              <a:ext cx="1393578" cy="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33" name="Straight Connector 332"/>
            <p:cNvCxnSpPr>
              <a:endCxn id="325" idx="1"/>
            </p:cNvCxnSpPr>
            <p:nvPr/>
          </p:nvCxnSpPr>
          <p:spPr bwMode="auto">
            <a:xfrm>
              <a:off x="5332225" y="6495667"/>
              <a:ext cx="60325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34" name="Rectangle 333"/>
            <p:cNvSpPr/>
            <p:nvPr/>
          </p:nvSpPr>
          <p:spPr bwMode="auto">
            <a:xfrm>
              <a:off x="4780656" y="5631273"/>
              <a:ext cx="64551" cy="720725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5235388" y="6207535"/>
              <a:ext cx="58737" cy="57626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6104087" y="6207535"/>
              <a:ext cx="60027" cy="57626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6484382" y="5631273"/>
              <a:ext cx="64551" cy="720725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 flipV="1">
              <a:off x="6554065" y="5985697"/>
              <a:ext cx="27866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9" name="Rectangle 338"/>
            <p:cNvSpPr/>
            <p:nvPr/>
          </p:nvSpPr>
          <p:spPr bwMode="auto">
            <a:xfrm>
              <a:off x="6816639" y="5625334"/>
              <a:ext cx="144462" cy="72072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340" name="Straight Arrow Connector 339"/>
            <p:cNvCxnSpPr/>
            <p:nvPr/>
          </p:nvCxnSpPr>
          <p:spPr>
            <a:xfrm flipV="1">
              <a:off x="6959687" y="5986673"/>
              <a:ext cx="27866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41" name="Rectangle 340"/>
            <p:cNvSpPr/>
            <p:nvPr/>
          </p:nvSpPr>
          <p:spPr bwMode="auto">
            <a:xfrm>
              <a:off x="7234538" y="5619301"/>
              <a:ext cx="144462" cy="720725"/>
            </a:xfrm>
            <a:prstGeom prst="rect">
              <a:avLst/>
            </a:prstGeom>
            <a:solidFill>
              <a:srgbClr val="FF66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22052755" y="18029159"/>
            <a:ext cx="4904762" cy="1093579"/>
            <a:chOff x="22052755" y="18029159"/>
            <a:chExt cx="4904762" cy="1093579"/>
          </a:xfrm>
        </p:grpSpPr>
        <p:grpSp>
          <p:nvGrpSpPr>
            <p:cNvPr id="301" name="Group 300"/>
            <p:cNvGrpSpPr/>
            <p:nvPr/>
          </p:nvGrpSpPr>
          <p:grpSpPr>
            <a:xfrm>
              <a:off x="22165303" y="18147377"/>
              <a:ext cx="4792214" cy="897145"/>
              <a:chOff x="10525575" y="2482726"/>
              <a:chExt cx="4792214" cy="897145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12280511" y="2482726"/>
                <a:ext cx="3037278" cy="307777"/>
                <a:chOff x="6783701" y="1789224"/>
                <a:chExt cx="3037278" cy="307777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6783701" y="1832938"/>
                  <a:ext cx="191710" cy="20574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>
                  <a:off x="6944871" y="1789224"/>
                  <a:ext cx="28761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Squeeze &amp; Excitation (SE) Blocks</a:t>
                  </a:r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12280511" y="2780246"/>
                <a:ext cx="1554820" cy="307777"/>
                <a:chOff x="7033585" y="5139637"/>
                <a:chExt cx="1554820" cy="307777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7033585" y="5191289"/>
                  <a:ext cx="191710" cy="205740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7177441" y="5139637"/>
                  <a:ext cx="1410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Classifier Block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2278380" y="3072094"/>
                <a:ext cx="1520102" cy="307777"/>
                <a:chOff x="8419259" y="5147533"/>
                <a:chExt cx="1520102" cy="307777"/>
              </a:xfrm>
            </p:grpSpPr>
            <p:sp>
              <p:nvSpPr>
                <p:cNvPr id="314" name="TextBox 313"/>
                <p:cNvSpPr txBox="1"/>
                <p:nvPr/>
              </p:nvSpPr>
              <p:spPr>
                <a:xfrm>
                  <a:off x="8548733" y="5147533"/>
                  <a:ext cx="1390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Soft-max layer</a:t>
                  </a:r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8419259" y="5191231"/>
                  <a:ext cx="191710" cy="205740"/>
                </a:xfrm>
                <a:prstGeom prst="rect">
                  <a:avLst/>
                </a:prstGeom>
                <a:solidFill>
                  <a:srgbClr val="FF6600"/>
                </a:solidFill>
                <a:ln w="12700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05" name="Group 304"/>
              <p:cNvGrpSpPr/>
              <p:nvPr/>
            </p:nvGrpSpPr>
            <p:grpSpPr>
              <a:xfrm>
                <a:off x="10525575" y="2486070"/>
                <a:ext cx="1583665" cy="307777"/>
                <a:chOff x="273463" y="1811569"/>
                <a:chExt cx="1583665" cy="307777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73463" y="1849501"/>
                  <a:ext cx="191710" cy="205740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426929" y="1811569"/>
                  <a:ext cx="1430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Encoder Blocks</a:t>
                  </a:r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10525575" y="3069878"/>
                <a:ext cx="1176993" cy="307777"/>
                <a:chOff x="1722227" y="1811010"/>
                <a:chExt cx="1176993" cy="307777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1722227" y="1851430"/>
                  <a:ext cx="191710" cy="205740"/>
                </a:xfrm>
                <a:prstGeom prst="rect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1877786" y="1811010"/>
                  <a:ext cx="1021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Bottleneck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0525575" y="2777974"/>
                <a:ext cx="1588475" cy="307777"/>
                <a:chOff x="273463" y="1811569"/>
                <a:chExt cx="1588475" cy="307777"/>
              </a:xfrm>
            </p:grpSpPr>
            <p:sp>
              <p:nvSpPr>
                <p:cNvPr id="308" name="Rectangle 307"/>
                <p:cNvSpPr/>
                <p:nvPr/>
              </p:nvSpPr>
              <p:spPr>
                <a:xfrm>
                  <a:off x="273463" y="1849501"/>
                  <a:ext cx="191710" cy="205740"/>
                </a:xfrm>
                <a:prstGeom prst="rect">
                  <a:avLst/>
                </a:prstGeom>
                <a:solidFill>
                  <a:srgbClr val="996633"/>
                </a:solidFill>
                <a:ln w="12700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422120" y="1811569"/>
                  <a:ext cx="1439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Decoder Blocks</a:t>
                  </a:r>
                </a:p>
              </p:txBody>
            </p:sp>
          </p:grpSp>
        </p:grpSp>
        <p:sp>
          <p:nvSpPr>
            <p:cNvPr id="1034" name="Rounded Rectangle 1033"/>
            <p:cNvSpPr/>
            <p:nvPr/>
          </p:nvSpPr>
          <p:spPr>
            <a:xfrm>
              <a:off x="22052755" y="18029159"/>
              <a:ext cx="4875519" cy="1093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6" name="Right Arrow 1035"/>
          <p:cNvSpPr/>
          <p:nvPr/>
        </p:nvSpPr>
        <p:spPr>
          <a:xfrm>
            <a:off x="23815827" y="16106724"/>
            <a:ext cx="1261264" cy="71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0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13605" y="33614484"/>
            <a:ext cx="11093961" cy="8528082"/>
          </a:xfrm>
          <a:prstGeom prst="rect">
            <a:avLst/>
          </a:prstGeom>
        </p:spPr>
      </p:pic>
      <p:sp>
        <p:nvSpPr>
          <p:cNvPr id="167" name="Rounded Rectangle 166"/>
          <p:cNvSpPr/>
          <p:nvPr/>
        </p:nvSpPr>
        <p:spPr>
          <a:xfrm>
            <a:off x="522362" y="39941318"/>
            <a:ext cx="18310475" cy="263820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solidFill>
              <a:srgbClr val="019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80664" y="39999163"/>
            <a:ext cx="180317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19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 blocks as light-weight generic component for any F-CNN architecture.</a:t>
            </a:r>
            <a:endParaRPr lang="en-US" sz="3600" b="1" dirty="0" smtClean="0">
              <a:solidFill>
                <a:srgbClr val="019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squeeze &amp; spatial excitation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Concurrent spatial and channel SE block using max-out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331" y="35805862"/>
            <a:ext cx="18598506" cy="2220429"/>
          </a:xfrm>
          <a:prstGeom prst="rect">
            <a:avLst/>
          </a:prstGeom>
        </p:spPr>
      </p:pic>
      <p:sp>
        <p:nvSpPr>
          <p:cNvPr id="178" name="Rounded Rectangle 177"/>
          <p:cNvSpPr/>
          <p:nvPr/>
        </p:nvSpPr>
        <p:spPr>
          <a:xfrm>
            <a:off x="7867179" y="37308318"/>
            <a:ext cx="10315806" cy="640080"/>
          </a:xfrm>
          <a:prstGeom prst="roundRect">
            <a:avLst/>
          </a:prstGeom>
          <a:noFill/>
          <a:ln w="76200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791698" y="37894094"/>
            <a:ext cx="6237605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Dice Score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Increase in Model Complexity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2373312" y="38006243"/>
            <a:ext cx="1492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+7%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0.02%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840311" y="38012072"/>
            <a:ext cx="1492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+6%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1.52%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6117504" y="37970968"/>
            <a:ext cx="1492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+9%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1.57%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098" y="34347086"/>
            <a:ext cx="12378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Whole-brain segmentation (Multi-Atlas Challenge Dataset)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Whole body segmentation (Visceral Dataset)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58" grpId="0" animBg="1"/>
      <p:bldP spid="178" grpId="0" animBg="1"/>
      <p:bldP spid="179" grpId="0"/>
      <p:bldP spid="180" grpId="0"/>
      <p:bldP spid="181" grpId="0"/>
      <p:bldP spid="1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25643</TotalTime>
  <Words>293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Abhijit</cp:lastModifiedBy>
  <cp:revision>284</cp:revision>
  <cp:lastPrinted>2017-08-10T07:11:42Z</cp:lastPrinted>
  <dcterms:created xsi:type="dcterms:W3CDTF">2012-09-05T15:23:52Z</dcterms:created>
  <dcterms:modified xsi:type="dcterms:W3CDTF">2018-09-11T16:00:52Z</dcterms:modified>
</cp:coreProperties>
</file>