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301" r:id="rId9"/>
    <p:sldId id="302" r:id="rId10"/>
    <p:sldId id="293" r:id="rId11"/>
    <p:sldId id="300" r:id="rId12"/>
    <p:sldId id="294" r:id="rId13"/>
    <p:sldId id="295" r:id="rId14"/>
    <p:sldId id="296" r:id="rId15"/>
    <p:sldId id="297" r:id="rId16"/>
    <p:sldId id="298" r:id="rId17"/>
    <p:sldId id="273" r:id="rId18"/>
    <p:sldId id="274" r:id="rId19"/>
    <p:sldId id="275" r:id="rId20"/>
    <p:sldId id="277" r:id="rId21"/>
    <p:sldId id="282" r:id="rId22"/>
    <p:sldId id="278" r:id="rId23"/>
    <p:sldId id="264" r:id="rId24"/>
    <p:sldId id="283" r:id="rId25"/>
    <p:sldId id="280" r:id="rId26"/>
    <p:sldId id="271" r:id="rId27"/>
    <p:sldId id="279" r:id="rId28"/>
    <p:sldId id="270" r:id="rId29"/>
    <p:sldId id="281" r:id="rId30"/>
    <p:sldId id="284" r:id="rId31"/>
    <p:sldId id="265" r:id="rId32"/>
    <p:sldId id="272" r:id="rId33"/>
    <p:sldId id="256" r:id="rId34"/>
    <p:sldId id="276" r:id="rId35"/>
    <p:sldId id="269" r:id="rId36"/>
    <p:sldId id="268" r:id="rId37"/>
    <p:sldId id="26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DBE1"/>
    <a:srgbClr val="FF5050"/>
    <a:srgbClr val="CC00FF"/>
    <a:srgbClr val="996600"/>
    <a:srgbClr val="01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66941" autoAdjust="0"/>
  </p:normalViewPr>
  <p:slideViewPr>
    <p:cSldViewPr snapToGrid="0">
      <p:cViewPr>
        <p:scale>
          <a:sx n="66" d="100"/>
          <a:sy n="66" d="100"/>
        </p:scale>
        <p:origin x="11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87101-50A0-4304-B2D5-43D7CAF1E2D6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7418E-9357-490D-A03F-401B14EC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1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everyone, I am Abhijit, a PhD student from the</a:t>
            </a:r>
            <a:r>
              <a:rPr lang="en-US" baseline="0" dirty="0"/>
              <a:t> Ludwig Maximilian University of Munich, Germany. Today I will be talking about our recent work titled “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Concurrent Spatial and Channel ‘Squeeze &amp; Excitation’ in Fully Convolutional Networks</a:t>
            </a:r>
            <a:r>
              <a:rPr lang="en-US" baseline="0" dirty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1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Intuitively one can imagine, as </a:t>
            </a:r>
            <a:r>
              <a:rPr lang="en-US" baseline="0" dirty="0" err="1"/>
              <a:t>cSE</a:t>
            </a:r>
            <a:r>
              <a:rPr lang="en-US" baseline="0" dirty="0"/>
              <a:t> provides global receptive field it is more effective in encoders than in decoders. Similarly, as </a:t>
            </a:r>
            <a:r>
              <a:rPr lang="en-US" baseline="0" dirty="0" err="1"/>
              <a:t>sSE</a:t>
            </a:r>
            <a:r>
              <a:rPr lang="en-US" baseline="0" dirty="0"/>
              <a:t> provides spatial emphasis, which is less prominent near bottleneck where spatial resolution is very low.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is very difficult to make the decision which SE block is effective in which part of the F-CNN.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achieving joint adaptive calibration of space and channel, we use Max-out layer to combine them.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5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performed different experiments to determine the positions within a F-CNN where the SE blocks should be placed.</a:t>
            </a:r>
          </a:p>
          <a:p>
            <a:endParaRPr lang="en-US" baseline="0" dirty="0"/>
          </a:p>
          <a:p>
            <a:r>
              <a:rPr lang="en-US" baseline="0" dirty="0"/>
              <a:t>The optimal position was observed as after every encoder and decoder blocks.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 us take a look at the experimental</a:t>
            </a:r>
            <a:r>
              <a:rPr lang="en-US" baseline="0" dirty="0"/>
              <a:t>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8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conducted experiments on Whole Body segmentation task on Visceral Dataset</a:t>
            </a:r>
            <a:r>
              <a:rPr lang="en-US" baseline="0" dirty="0"/>
              <a:t> and observed similar behavior. We show a sample segmentation, with an indicated ROI. We can observe that over segmentation of spleen is rectified using SE blocks along with FC-</a:t>
            </a:r>
            <a:r>
              <a:rPr lang="en-US" baseline="0" dirty="0" err="1"/>
              <a:t>DenseNets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43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4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conclusion, I would like to give some final takeaways.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conclusion, I would like to give some final takeaways.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investigate further into the effect of the three SE blocks per structure or class.</a:t>
            </a:r>
          </a:p>
          <a:p>
            <a:endParaRPr lang="en-US" baseline="0" dirty="0"/>
          </a:p>
          <a:p>
            <a:r>
              <a:rPr lang="en-US" baseline="0" dirty="0"/>
              <a:t>We see the improvement in performance for spatial SE and combined SE is consistent across all the classes.</a:t>
            </a:r>
          </a:p>
          <a:p>
            <a:endParaRPr lang="en-US" baseline="0" dirty="0"/>
          </a:p>
          <a:p>
            <a:r>
              <a:rPr lang="en-US" baseline="0" dirty="0"/>
              <a:t>Whereas, channel SE although provides an overall increase in mean Dice score, degrades performance of some small structures like amygdala. </a:t>
            </a:r>
          </a:p>
          <a:p>
            <a:endParaRPr lang="en-US" baseline="0" dirty="0"/>
          </a:p>
          <a:p>
            <a:r>
              <a:rPr lang="en-US" baseline="0" dirty="0"/>
              <a:t>This again substantiate the importance of joint recalibration.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35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everyone, I am Abhijit, a PhD student from the</a:t>
            </a:r>
            <a:r>
              <a:rPr lang="en-US" baseline="0" dirty="0"/>
              <a:t> Ludwig Maximilian University of Munich, Germany. Today I will be talking about our recent work titled “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Concurrent Spatial and Channel ‘Squeeze &amp; Excitation’ in Fully Convolutional Networks</a:t>
            </a:r>
            <a:r>
              <a:rPr lang="en-US" baseline="0" dirty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the two kind of SE blocks</a:t>
            </a:r>
            <a:r>
              <a:rPr lang="en-US" baseline="0" dirty="0"/>
              <a:t> i.e. </a:t>
            </a:r>
            <a:r>
              <a:rPr lang="en-US" baseline="0" dirty="0" err="1"/>
              <a:t>cSE</a:t>
            </a:r>
            <a:r>
              <a:rPr lang="en-US" baseline="0" dirty="0"/>
              <a:t> and </a:t>
            </a:r>
            <a:r>
              <a:rPr lang="en-US" baseline="0" dirty="0" err="1"/>
              <a:t>sSE</a:t>
            </a:r>
            <a:r>
              <a:rPr lang="en-US" baseline="0" dirty="0"/>
              <a:t> have complementary properties, </a:t>
            </a:r>
            <a:r>
              <a:rPr lang="en-US" baseline="0" dirty="0" err="1"/>
              <a:t>cSE</a:t>
            </a:r>
            <a:r>
              <a:rPr lang="en-US" baseline="0" dirty="0"/>
              <a:t>  emphasizes certain channels using global context, whereas </a:t>
            </a:r>
            <a:r>
              <a:rPr lang="en-US" baseline="0" dirty="0" err="1"/>
              <a:t>sSE</a:t>
            </a:r>
            <a:r>
              <a:rPr lang="en-US" baseline="0" dirty="0"/>
              <a:t> emphasizes certain spatial locations. It is very difficult to make the decision which SE block is effective in which part of the F-CNN.</a:t>
            </a:r>
          </a:p>
          <a:p>
            <a:endParaRPr lang="en-US" baseline="0" dirty="0"/>
          </a:p>
          <a:p>
            <a:r>
              <a:rPr lang="en-US" baseline="0" dirty="0"/>
              <a:t>Intuitively one can imagine, as </a:t>
            </a:r>
            <a:r>
              <a:rPr lang="en-US" baseline="0" dirty="0" err="1"/>
              <a:t>cSE</a:t>
            </a:r>
            <a:r>
              <a:rPr lang="en-US" baseline="0" dirty="0"/>
              <a:t> provides global receptive field it is more effective in encoders than in decoders. Similarly, as </a:t>
            </a:r>
            <a:r>
              <a:rPr lang="en-US" baseline="0" dirty="0" err="1"/>
              <a:t>sSE</a:t>
            </a:r>
            <a:r>
              <a:rPr lang="en-US" baseline="0" dirty="0"/>
              <a:t> provides spatial emphasis, which is less prominent near bottleneck where spatial resolution is very low.</a:t>
            </a:r>
          </a:p>
          <a:p>
            <a:endParaRPr lang="en-US" baseline="0" dirty="0"/>
          </a:p>
          <a:p>
            <a:r>
              <a:rPr lang="en-US" baseline="0" dirty="0"/>
              <a:t>This poses the question, “Can we jointly emphasize both channel and spatial information?”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conclusion, I would like to give some final takeaways.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</a:t>
            </a:r>
            <a:r>
              <a:rPr lang="en-US" baseline="0" dirty="0"/>
              <a:t> I will brief the main contribution of our work.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Fully</a:t>
            </a:r>
            <a:r>
              <a:rPr lang="en-US" baseline="0" dirty="0"/>
              <a:t> </a:t>
            </a:r>
            <a:r>
              <a:rPr lang="en-US" baseline="0" dirty="0" err="1"/>
              <a:t>ConvNets</a:t>
            </a:r>
            <a:r>
              <a:rPr lang="en-US" baseline="0" dirty="0"/>
              <a:t> are the most commonly used tool for segmentation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basic F-CNN has a structure like this, with an encoding path, a decoding path, separated by a Bottleneck layer.</a:t>
            </a:r>
          </a:p>
          <a:p>
            <a:pPr marL="228600" indent="-228600">
              <a:buAutoNum type="arabicPeriod"/>
            </a:pPr>
            <a:r>
              <a:rPr lang="en-US" baseline="0" dirty="0"/>
              <a:t>Each Encoder or Decoder involves a non-linear mapping of the feature maps, consisting of </a:t>
            </a:r>
            <a:r>
              <a:rPr lang="en-US" baseline="0" dirty="0" err="1"/>
              <a:t>Conv</a:t>
            </a:r>
            <a:r>
              <a:rPr lang="en-US" baseline="0" dirty="0"/>
              <a:t> Layer, Batch Norm, </a:t>
            </a:r>
            <a:r>
              <a:rPr lang="en-US" baseline="0" dirty="0" err="1"/>
              <a:t>ReLU</a:t>
            </a:r>
            <a:r>
              <a:rPr lang="en-US" baseline="0" dirty="0"/>
              <a:t> activations.</a:t>
            </a:r>
          </a:p>
          <a:p>
            <a:pPr marL="228600" indent="-228600">
              <a:buAutoNum type="arabicPeriod"/>
            </a:pPr>
            <a:r>
              <a:rPr lang="en-US" baseline="0" dirty="0"/>
              <a:t>In this work, we propose a new computational block, which can be added within the Encoders or Decoders, providing feature re-calibration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Which results in enhanced segmentation performance with minimal additional parameters and can be easily integrated within any F-CNN architecture.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going into the details,</a:t>
            </a:r>
            <a:r>
              <a:rPr lang="en-US" baseline="0" dirty="0"/>
              <a:t> let us take a closer look at the Convolutional Layer, which is the core component of any CNN.</a:t>
            </a:r>
          </a:p>
          <a:p>
            <a:endParaRPr lang="en-US" baseline="0" dirty="0"/>
          </a:p>
          <a:p>
            <a:r>
              <a:rPr lang="en-US" baseline="0" dirty="0"/>
              <a:t>Given an input image, it learns a joint encoding of local spatial and channel-wise information.</a:t>
            </a:r>
          </a:p>
          <a:p>
            <a:r>
              <a:rPr lang="en-US" baseline="0" dirty="0"/>
              <a:t>Let us take an example with the image of a bird.</a:t>
            </a:r>
          </a:p>
          <a:p>
            <a:r>
              <a:rPr lang="en-US" baseline="0" dirty="0"/>
              <a:t>We assume, the first layer of </a:t>
            </a:r>
            <a:r>
              <a:rPr lang="en-US" baseline="0" dirty="0" err="1"/>
              <a:t>Conv</a:t>
            </a:r>
            <a:r>
              <a:rPr lang="en-US" baseline="0" dirty="0"/>
              <a:t> Layers learnt some basic features like beak, neck, feet and tail feature. </a:t>
            </a:r>
          </a:p>
          <a:p>
            <a:r>
              <a:rPr lang="en-US" baseline="0" dirty="0"/>
              <a:t>In the second </a:t>
            </a:r>
            <a:r>
              <a:rPr lang="en-US" baseline="0" dirty="0" err="1"/>
              <a:t>conv</a:t>
            </a:r>
            <a:r>
              <a:rPr lang="en-US" baseline="0" dirty="0"/>
              <a:t> layer the receptive field increases, and in a </a:t>
            </a:r>
            <a:r>
              <a:rPr lang="en-US" baseline="0" dirty="0" err="1"/>
              <a:t>hierarchial</a:t>
            </a:r>
            <a:r>
              <a:rPr lang="en-US" baseline="0" dirty="0"/>
              <a:t> fashion it learns associations between the feature maps of </a:t>
            </a:r>
            <a:r>
              <a:rPr lang="en-US" baseline="0" dirty="0" err="1"/>
              <a:t>Conv</a:t>
            </a:r>
            <a:r>
              <a:rPr lang="en-US" baseline="0" dirty="0"/>
              <a:t> 1.</a:t>
            </a:r>
          </a:p>
          <a:p>
            <a:r>
              <a:rPr lang="en-US" baseline="0" dirty="0"/>
              <a:t>The similar encoding continues as depth increases.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Thus, dependencies between the channels are learnt implicitly, for </a:t>
            </a:r>
            <a:r>
              <a:rPr lang="en-US" baseline="0" dirty="0" err="1"/>
              <a:t>eg</a:t>
            </a:r>
            <a:r>
              <a:rPr lang="en-US" baseline="0" dirty="0"/>
              <a:t>: (1+2) and (3+4)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Due to the implicit nature, some associations may be left unlearnt, for </a:t>
            </a:r>
            <a:r>
              <a:rPr lang="en-US" baseline="0" dirty="0" err="1"/>
              <a:t>eg</a:t>
            </a:r>
            <a:r>
              <a:rPr lang="en-US" baseline="0" dirty="0"/>
              <a:t>: (1+3), (2+4) in this example.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Towards this end, we pose the question that, “Can we encode this channel dependencies explicitly to improve the learnt features?”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Recently, a work was presented</a:t>
            </a:r>
            <a:r>
              <a:rPr lang="en-US" baseline="0" dirty="0"/>
              <a:t> at CVPR 2018 this year</a:t>
            </a:r>
            <a:r>
              <a:rPr lang="en-US" dirty="0"/>
              <a:t>, which introduces “Squeeze-and-Excitation” computational block for explicit encoding of channel dependencies.</a:t>
            </a:r>
          </a:p>
          <a:p>
            <a:endParaRPr lang="en-US" dirty="0"/>
          </a:p>
          <a:p>
            <a:r>
              <a:rPr lang="en-US" dirty="0"/>
              <a:t>More specific</a:t>
            </a:r>
            <a:r>
              <a:rPr lang="en-US" baseline="0" dirty="0"/>
              <a:t>, a spatial squeeze and channel excitation, which we abbreviate as channel SE in the presentation.</a:t>
            </a:r>
          </a:p>
          <a:p>
            <a:r>
              <a:rPr lang="en-US" baseline="0" dirty="0"/>
              <a:t>Given an input of spatial resolution H and W, with C channels, a global average pooling is used to generate a 1*C vector. This operation is termed spatial squeeze as it factors out spatial dimensions.</a:t>
            </a:r>
          </a:p>
          <a:p>
            <a:r>
              <a:rPr lang="en-US" baseline="0" dirty="0"/>
              <a:t>Two fully connected layer learns a non-linear relationships among the channels, generating a channel descriptor, which is used to re-scale the channels of the input map. This stage is termed channel excitation.</a:t>
            </a:r>
          </a:p>
          <a:p>
            <a:endParaRPr lang="en-US" baseline="0" dirty="0"/>
          </a:p>
          <a:p>
            <a:r>
              <a:rPr lang="en-US" baseline="0" dirty="0"/>
              <a:t>A scalar value is adaptively assigned to each channel, which is estimated using global context, which average pooling provided. </a:t>
            </a:r>
          </a:p>
          <a:p>
            <a:r>
              <a:rPr lang="en-US" baseline="0" dirty="0"/>
              <a:t>Thus, channel dependencies are explicitly enforced, emphasizing relevant channels.</a:t>
            </a:r>
          </a:p>
          <a:p>
            <a:r>
              <a:rPr lang="en-US" baseline="0" dirty="0"/>
              <a:t>This block was the integral part of the winning submission for </a:t>
            </a:r>
            <a:r>
              <a:rPr lang="en-US" baseline="0" dirty="0" err="1"/>
              <a:t>ImageNet</a:t>
            </a:r>
            <a:r>
              <a:rPr lang="en-US" baseline="0" dirty="0"/>
              <a:t> Image Classification Challenge on 2017, indicating its importance for classification.</a:t>
            </a:r>
          </a:p>
          <a:p>
            <a:endParaRPr lang="en-US" baseline="0" dirty="0"/>
          </a:p>
          <a:p>
            <a:r>
              <a:rPr lang="en-US" baseline="0" dirty="0"/>
              <a:t>This is custom made for classification, but we want to modify it for segmentation tasks where spatial information is also relevant.</a:t>
            </a:r>
          </a:p>
          <a:p>
            <a:endParaRPr lang="en-US" baseline="0" dirty="0"/>
          </a:p>
          <a:p>
            <a:r>
              <a:rPr lang="en-US" baseline="0" dirty="0"/>
              <a:t>Now thinking in a parallel direction, for segmentation, a similar importance needs to incorporated spatially.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7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Towards this end, we propose a</a:t>
            </a:r>
            <a:r>
              <a:rPr lang="en-US" baseline="0" dirty="0"/>
              <a:t> block termed “Channel Squeeze and Spatial Excitation”, abbreviated as </a:t>
            </a:r>
            <a:r>
              <a:rPr lang="en-US" baseline="0" dirty="0" err="1"/>
              <a:t>sSE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Given a similar input with (H*W) spatial dimension with C channels, we a 1*1 </a:t>
            </a:r>
            <a:r>
              <a:rPr lang="en-US" baseline="0" dirty="0" err="1"/>
              <a:t>conv</a:t>
            </a:r>
            <a:r>
              <a:rPr lang="en-US" baseline="0" dirty="0"/>
              <a:t> layer with one output channel followed by a sigmoid layer to learn a spatial map, with a scalar weight for each spatial location. This is termed as Channel squeeze.</a:t>
            </a:r>
          </a:p>
          <a:p>
            <a:endParaRPr lang="en-US" baseline="0" dirty="0"/>
          </a:p>
          <a:p>
            <a:r>
              <a:rPr lang="en-US" baseline="0" dirty="0"/>
              <a:t>This is multiplied with input to spatially re-calibrate it, termed as spatial excitation.</a:t>
            </a:r>
          </a:p>
          <a:p>
            <a:endParaRPr lang="en-US" baseline="0" dirty="0"/>
          </a:p>
          <a:p>
            <a:r>
              <a:rPr lang="en-US" baseline="0" dirty="0"/>
              <a:t>This operates pixel-wise using 1*1 </a:t>
            </a:r>
            <a:r>
              <a:rPr lang="en-US" baseline="0" dirty="0" err="1"/>
              <a:t>conv</a:t>
            </a:r>
            <a:r>
              <a:rPr lang="en-US" baseline="0" dirty="0"/>
              <a:t>, thus doesn’t effect receptive field. Instead for a spatial location learns its relative importance providing an inherent attention map, emphasizing regions for segmentation.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5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the two kind of SE blocks</a:t>
            </a:r>
            <a:r>
              <a:rPr lang="en-US" baseline="0" dirty="0"/>
              <a:t> i.e. </a:t>
            </a:r>
            <a:r>
              <a:rPr lang="en-US" baseline="0" dirty="0" err="1"/>
              <a:t>cSE</a:t>
            </a:r>
            <a:r>
              <a:rPr lang="en-US" baseline="0" dirty="0"/>
              <a:t> and </a:t>
            </a:r>
            <a:r>
              <a:rPr lang="en-US" baseline="0" dirty="0" err="1"/>
              <a:t>sSE</a:t>
            </a:r>
            <a:r>
              <a:rPr lang="en-US" baseline="0" dirty="0"/>
              <a:t> have complementary properties, </a:t>
            </a:r>
            <a:r>
              <a:rPr lang="en-US" baseline="0" dirty="0" err="1"/>
              <a:t>cSE</a:t>
            </a:r>
            <a:r>
              <a:rPr lang="en-US" baseline="0" dirty="0"/>
              <a:t>  emphasizes certain channels using global context, whereas </a:t>
            </a:r>
            <a:r>
              <a:rPr lang="en-US" baseline="0" dirty="0" err="1"/>
              <a:t>sSE</a:t>
            </a:r>
            <a:r>
              <a:rPr lang="en-US" baseline="0" dirty="0"/>
              <a:t> emphasizes certain spatial locations. </a:t>
            </a:r>
          </a:p>
          <a:p>
            <a:endParaRPr lang="en-US" baseline="0" dirty="0"/>
          </a:p>
          <a:p>
            <a:r>
              <a:rPr lang="en-US" baseline="0" dirty="0"/>
              <a:t>This poses the question, “Can we jointly emphasize both channel and spatial information?”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7418E-9357-490D-A03F-401B14ECB7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3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03EA-4000-5841-B7F0-B8D77A782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E1AC4-6B93-B14B-BE05-6B1477A1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B85D-61D8-A14F-B0AA-BCE3BFF1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B24-2D69-4BB5-804F-631294932546}" type="datetime1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A618-B90A-FC48-8737-BC398913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EE79-0742-8D48-BAAD-CC9FA509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A8F8-EC1B-BC4B-8479-1C64E2B4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4FD49-59F0-FE45-AAB3-A5F788477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A816-62CF-F440-8E39-9722BC34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3A13-9A74-4145-B0F7-6B09A9027A35}" type="datetime1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D3EF-75A0-214B-9D63-3B1BB53E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1E84-95AE-A54D-832C-8105B620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428A7-4DCD-E04F-92EC-B791BBACD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E20C4-BFA6-EC49-BCDC-32FC65B51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E3A3-03D8-C54C-99C0-0A303BE6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DAC5-942C-428D-88C8-0608E3737F9E}" type="datetime1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03BA-FC36-3A44-A038-CE42A48B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64AB-A18A-C745-82A1-E66EC1B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F7E6-4F3F-DD40-B26A-0B86B1FC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C873-FA7D-514C-A018-046626E9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ED66-4A8B-8E4B-BA16-64A1BC7B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5F0-EE78-4B7B-9399-B759C31F004E}" type="datetime1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A272-37E0-E147-B167-D4F37973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071F-3FAE-8641-B0A4-1D1BE370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15E6-1D1A-8748-A9BB-460B65D9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A0EF5-441C-F745-906F-E7D76D3D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46F3-D22B-B049-AF97-E1C890F2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899-51EA-475D-99C1-1C516A2077DF}" type="datetime1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C78C-AFCE-B142-880B-342FA606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E78A-E146-8445-8027-1D0D116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37F9-8776-874D-A6A7-6329827C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EA0B-6BC9-654B-B9E9-8D8EAF4E3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C54DE-91BF-F944-B989-48CF6D35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1AF1A-DCFB-304E-B89B-8CC0B9AC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B3C1-6334-4239-9FC1-5587B23CE286}" type="datetime1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4B8A4-102C-9D40-921E-D691D7BB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18B8-42C6-8347-8C20-26CD7148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7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4F58-074B-FE4D-8235-1F8A52B3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6A3B-63B3-794D-A1B1-C7EACF408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05119-CA4B-0D43-BB15-17B26F5C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6B1C2-B8D6-1540-A1FF-460135FF2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90D6-C86A-A14B-A64A-91C71F6EF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2900-E317-5641-A86E-AF22976E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3804-5E5A-4B31-86FC-D6BD7DF2B3DE}" type="datetime1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F9C4D-DDE0-974F-89E4-F75D32B8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CCA4A-2BDF-C749-BB51-A64025F8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3E14-BCCD-7B4F-B385-0A6EE5AE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BBC92-193E-9D40-8F28-F0D3CA7D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92A-94A1-4390-9492-5044B0CDD08C}" type="datetime1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CD35B-6CF1-A947-BC72-DAA4B9CB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88056-E391-A745-8EB8-6B55265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3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4CD9C-F964-0943-9604-89D06E9C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70EF-3C41-4C93-8275-CA89F866FEF2}" type="datetime1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4E249-5F12-F243-9673-CB0C8350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4E039-E157-0B45-9210-6A51B2B8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D64B-CCAC-3740-8B38-E42A1D50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E927-E83B-C148-AC68-37429B91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6DF64-1030-F046-9372-F1F0EDC9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083D8-69C8-654C-B82C-D81DBDFD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26F-50BB-4AA4-AC76-59FC7A4EE49F}" type="datetime1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91AF-0B4A-A34E-AE45-61A45292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01609-007C-7D42-8CAC-868B7DC6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A712-9C24-F241-BEDF-38C55AC5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DB6D0-5196-8D44-BE0D-B3BE41487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45EF3-577E-4B47-842C-D24F192AA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ED205-3E39-2C41-BA87-34DBC869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1552-6BCC-4B0E-88E0-817A6AA03220}" type="datetime1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AB77B-2E29-4541-894F-E75619F9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8D9AD-684C-534E-8136-5F5FF6A2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F9A6A-688C-5345-9623-220419BF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5B9DC-F9CB-364F-B0B0-E91D9428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1454-8EB1-0848-8A85-FCDD2FB4B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9E35-A53B-454B-91E0-B36B297E267C}" type="datetime1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7310-608B-3F45-8A38-324350206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E626-8306-5F4E-A122-1349392E5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8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ai-med.d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11" Type="http://schemas.openxmlformats.org/officeDocument/2006/relationships/image" Target="../media/image18.png"/><Relationship Id="rId5" Type="http://schemas.openxmlformats.org/officeDocument/2006/relationships/image" Target="../media/image12.gif"/><Relationship Id="rId10" Type="http://schemas.openxmlformats.org/officeDocument/2006/relationships/image" Target="../media/image17.png"/><Relationship Id="rId4" Type="http://schemas.openxmlformats.org/officeDocument/2006/relationships/image" Target="../media/image11.gif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10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med.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4055"/>
            <a:ext cx="9144000" cy="2387600"/>
          </a:xfrm>
        </p:spPr>
        <p:txBody>
          <a:bodyPr>
            <a:noAutofit/>
          </a:bodyPr>
          <a:lstStyle/>
          <a:p>
            <a:r>
              <a:rPr lang="en-IN" sz="40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Bayesian Neural Networks for Uncertainty Estimation of Imaging Biomarkers</a:t>
            </a:r>
            <a:endParaRPr lang="en-US" sz="4000" b="1" dirty="0">
              <a:ln>
                <a:solidFill>
                  <a:schemeClr val="accent1">
                    <a:shade val="5000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681" y="3640347"/>
            <a:ext cx="11408636" cy="3001988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J. Senapati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A. Guha Roy, S.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Pölsterl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D. Gutmann,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IN" sz="3600" dirty="0" err="1">
                <a:latin typeface="Arial" panose="020B0604020202020204" pitchFamily="34" charset="0"/>
                <a:cs typeface="Arial" panose="020B0604020202020204" pitchFamily="34" charset="0"/>
              </a:rPr>
              <a:t>Gatidis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IN" sz="3600" dirty="0" err="1">
                <a:latin typeface="Arial" panose="020B0604020202020204" pitchFamily="34" charset="0"/>
                <a:cs typeface="Arial" panose="020B0604020202020204" pitchFamily="34" charset="0"/>
              </a:rPr>
              <a:t>Schlett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, A. Peters, F. Bamberg,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Wachinger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/>
              <a:t>Artificial Intelligence in Medical Imaging (AI-Med), KJP, LMU München, Germany </a:t>
            </a:r>
          </a:p>
          <a:p>
            <a:r>
              <a:rPr lang="en-IN" sz="3200" dirty="0"/>
              <a:t>Department of Diagnostic and Interventional Rad., University of Tübingen, Germany</a:t>
            </a:r>
          </a:p>
          <a:p>
            <a:r>
              <a:rPr lang="en-IN" sz="3200" dirty="0"/>
              <a:t>Department of Diagnostic and Interventional Rad., University Freiburg, Germany </a:t>
            </a:r>
          </a:p>
          <a:p>
            <a:r>
              <a:rPr lang="en-IN" sz="3200" dirty="0"/>
              <a:t>Institute of Epidemiology, Helmholtz </a:t>
            </a:r>
            <a:r>
              <a:rPr lang="en-IN" sz="3200" dirty="0" err="1"/>
              <a:t>Zentrum</a:t>
            </a:r>
            <a:r>
              <a:rPr lang="en-IN" sz="3200" dirty="0"/>
              <a:t> München, Germany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6795" y="51461"/>
            <a:ext cx="11760558" cy="784657"/>
            <a:chOff x="216795" y="51461"/>
            <a:chExt cx="11760558" cy="784657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69595" y="812304"/>
              <a:ext cx="8407758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16795" y="826856"/>
              <a:ext cx="6428704" cy="92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2" descr="Image result for lmu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130" y="51461"/>
              <a:ext cx="1536192" cy="7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 descr="A picture containing object, meter&#10;&#10;Description automatically generated">
            <a:extLst>
              <a:ext uri="{FF2B5EF4-FFF2-40B4-BE49-F238E27FC236}">
                <a16:creationId xmlns:a16="http://schemas.microsoft.com/office/drawing/2014/main" id="{1FC68D92-EECD-F243-8629-9FD16FF60E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60"/>
          <a:stretch/>
        </p:blipFill>
        <p:spPr>
          <a:xfrm>
            <a:off x="139700" y="143035"/>
            <a:ext cx="2768600" cy="70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2863-1707-534C-82C9-2BD576EB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58D7-ED28-2F45-A665-DA83E14E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6D00C-523C-DA47-8149-190EABBC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2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C0771-BE86-B64A-A2CD-08CD1B77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87" y="1413982"/>
            <a:ext cx="4119113" cy="411911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98549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br>
              <a:rPr lang="en-US" sz="96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4465167"/>
            <a:ext cx="9144000" cy="1655762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Check out our work at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www.ai-med.de</a:t>
            </a: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795" y="51461"/>
            <a:ext cx="11760558" cy="784657"/>
            <a:chOff x="216795" y="51461"/>
            <a:chExt cx="11760558" cy="784657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569595" y="812304"/>
              <a:ext cx="8407758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16795" y="826856"/>
              <a:ext cx="6428704" cy="92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" name="Picture 2" descr="Image result for lmu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130" y="51461"/>
              <a:ext cx="1536192" cy="7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065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170B-C393-5F40-8E73-23F7D703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8B8-7E97-F94F-8612-B64FBB27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7E3E-1448-5F40-ACBC-E1C056F3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175B-A9C4-3B4D-9A91-23183FC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35F3-24C0-A74E-8688-44FF2F9A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3B96C-DA88-7141-A193-32713A60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D62-E30C-E841-A2FC-6EB9EB2F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9C40-96DF-FC47-83B5-8395351B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715DA-7F7A-A14E-AB0A-BF8A872E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DCFB-5019-0D4B-B0A5-30BC1F62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8D1A-24C0-7F4A-9A39-A6BDD971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2434D-0831-5148-AA7E-81854296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38B-3472-9246-A9E5-10EF84E0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D0D2-C9CB-B349-B49A-7DA68648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ADB78-D545-384B-83B5-56D1EFA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5460639" y="4541656"/>
            <a:ext cx="5396248" cy="1973755"/>
          </a:xfrm>
          <a:prstGeom prst="roundRect">
            <a:avLst/>
          </a:prstGeom>
          <a:noFill/>
          <a:ln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01077" y="5353953"/>
            <a:ext cx="3482726" cy="915205"/>
          </a:xfrm>
          <a:prstGeom prst="roundRect">
            <a:avLst/>
          </a:prstGeom>
          <a:noFill/>
          <a:ln w="12700"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Contribution of our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4814" y="2342957"/>
            <a:ext cx="4621778" cy="2695744"/>
            <a:chOff x="1212108" y="272443"/>
            <a:chExt cx="2449064" cy="1661899"/>
          </a:xfrm>
        </p:grpSpPr>
        <p:sp>
          <p:nvSpPr>
            <p:cNvPr id="5" name="TextBox 4"/>
            <p:cNvSpPr txBox="1"/>
            <p:nvPr/>
          </p:nvSpPr>
          <p:spPr>
            <a:xfrm>
              <a:off x="1212108" y="272443"/>
              <a:ext cx="2449064" cy="227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Basic F-CNN architecture for segmentation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0765" y="488446"/>
              <a:ext cx="2264797" cy="1445896"/>
              <a:chOff x="1554518" y="274796"/>
              <a:chExt cx="2264797" cy="1445896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1554518" y="280830"/>
                <a:ext cx="144462" cy="7207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1851380" y="857092"/>
                <a:ext cx="127000" cy="5762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570518" y="857092"/>
                <a:ext cx="127000" cy="576263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02218" y="1360330"/>
                <a:ext cx="147637" cy="3603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849918" y="280830"/>
                <a:ext cx="144462" cy="720725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" name="Curved Connector 11"/>
              <p:cNvCxnSpPr>
                <a:stCxn id="7" idx="2"/>
                <a:endCxn id="8" idx="1"/>
              </p:cNvCxnSpPr>
              <p:nvPr/>
            </p:nvCxnSpPr>
            <p:spPr bwMode="auto">
              <a:xfrm rot="16200000" flipH="1">
                <a:off x="1667230" y="960280"/>
                <a:ext cx="142875" cy="22542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8" idx="2"/>
                <a:endCxn id="10" idx="1"/>
              </p:cNvCxnSpPr>
              <p:nvPr/>
            </p:nvCxnSpPr>
            <p:spPr bwMode="auto">
              <a:xfrm rot="16200000" flipH="1">
                <a:off x="2004574" y="1343661"/>
                <a:ext cx="107950" cy="287338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10" idx="3"/>
                <a:endCxn id="9" idx="2"/>
              </p:cNvCxnSpPr>
              <p:nvPr/>
            </p:nvCxnSpPr>
            <p:spPr bwMode="auto">
              <a:xfrm flipV="1">
                <a:off x="2349855" y="1433355"/>
                <a:ext cx="284163" cy="10795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/>
              <p:cNvCxnSpPr>
                <a:stCxn id="9" idx="3"/>
                <a:endCxn id="11" idx="2"/>
              </p:cNvCxnSpPr>
              <p:nvPr/>
            </p:nvCxnSpPr>
            <p:spPr bwMode="auto">
              <a:xfrm flipV="1">
                <a:off x="2697518" y="1001555"/>
                <a:ext cx="225425" cy="14287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3"/>
                <a:endCxn id="11" idx="1"/>
              </p:cNvCxnSpPr>
              <p:nvPr/>
            </p:nvCxnSpPr>
            <p:spPr bwMode="auto">
              <a:xfrm>
                <a:off x="1698980" y="641192"/>
                <a:ext cx="11509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3"/>
                <a:endCxn id="9" idx="1"/>
              </p:cNvCxnSpPr>
              <p:nvPr/>
            </p:nvCxnSpPr>
            <p:spPr bwMode="auto">
              <a:xfrm>
                <a:off x="1978380" y="1144430"/>
                <a:ext cx="59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3"/>
              </p:cNvCxnSpPr>
              <p:nvPr/>
            </p:nvCxnSpPr>
            <p:spPr>
              <a:xfrm flipV="1">
                <a:off x="2994380" y="641192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 bwMode="auto">
              <a:xfrm>
                <a:off x="3256954" y="280829"/>
                <a:ext cx="144462" cy="72072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400002" y="642168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 bwMode="auto">
              <a:xfrm>
                <a:off x="3674853" y="274796"/>
                <a:ext cx="144462" cy="72072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58627" y="424339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6955" y="4243390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620876" y="4719234"/>
            <a:ext cx="5518297" cy="457200"/>
            <a:chOff x="6251944" y="4925298"/>
            <a:chExt cx="5518297" cy="457200"/>
          </a:xfrm>
        </p:grpSpPr>
        <p:sp>
          <p:nvSpPr>
            <p:cNvPr id="32" name="Smiley Face 31"/>
            <p:cNvSpPr/>
            <p:nvPr/>
          </p:nvSpPr>
          <p:spPr>
            <a:xfrm>
              <a:off x="6251944" y="4925298"/>
              <a:ext cx="457200" cy="457200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43060" y="4953843"/>
              <a:ext cx="4827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Enhances segmentation performance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23314" y="5330719"/>
            <a:ext cx="5513421" cy="457200"/>
            <a:chOff x="6256820" y="5581774"/>
            <a:chExt cx="5513421" cy="457200"/>
          </a:xfrm>
        </p:grpSpPr>
        <p:sp>
          <p:nvSpPr>
            <p:cNvPr id="33" name="Smiley Face 32"/>
            <p:cNvSpPr/>
            <p:nvPr/>
          </p:nvSpPr>
          <p:spPr>
            <a:xfrm>
              <a:off x="6256820" y="5581774"/>
              <a:ext cx="457200" cy="457200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43060" y="5610319"/>
              <a:ext cx="4827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Minimal additional parameters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8200" y="5397620"/>
            <a:ext cx="3313291" cy="871538"/>
            <a:chOff x="838200" y="5216863"/>
            <a:chExt cx="3313291" cy="871538"/>
          </a:xfrm>
        </p:grpSpPr>
        <p:grpSp>
          <p:nvGrpSpPr>
            <p:cNvPr id="53" name="Group 81"/>
            <p:cNvGrpSpPr>
              <a:grpSpLocks/>
            </p:cNvGrpSpPr>
            <p:nvPr/>
          </p:nvGrpSpPr>
          <p:grpSpPr bwMode="auto">
            <a:xfrm>
              <a:off x="2582863" y="5377231"/>
              <a:ext cx="1568628" cy="307777"/>
              <a:chOff x="5278649" y="6117490"/>
              <a:chExt cx="1569291" cy="30757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5278649" y="6169843"/>
                <a:ext cx="192169" cy="2046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TextBox 95"/>
              <p:cNvSpPr txBox="1">
                <a:spLocks noChangeArrowheads="1"/>
              </p:cNvSpPr>
              <p:nvPr/>
            </p:nvSpPr>
            <p:spPr bwMode="auto">
              <a:xfrm>
                <a:off x="5428362" y="6117490"/>
                <a:ext cx="1419578" cy="307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400" dirty="0"/>
                  <a:t>Classifier Layer</a:t>
                </a:r>
              </a:p>
            </p:txBody>
          </p:sp>
        </p:grpSp>
        <p:grpSp>
          <p:nvGrpSpPr>
            <p:cNvPr id="56" name="Group 82"/>
            <p:cNvGrpSpPr>
              <a:grpSpLocks/>
            </p:cNvGrpSpPr>
            <p:nvPr/>
          </p:nvGrpSpPr>
          <p:grpSpPr bwMode="auto">
            <a:xfrm>
              <a:off x="2582859" y="5669328"/>
              <a:ext cx="1544875" cy="307975"/>
              <a:chOff x="6666454" y="6125444"/>
              <a:chExt cx="1545754" cy="307777"/>
            </a:xfrm>
          </p:grpSpPr>
          <p:sp>
            <p:nvSpPr>
              <p:cNvPr id="57" name="TextBox 92"/>
              <p:cNvSpPr txBox="1">
                <a:spLocks noChangeArrowheads="1"/>
              </p:cNvSpPr>
              <p:nvPr/>
            </p:nvSpPr>
            <p:spPr bwMode="auto">
              <a:xfrm>
                <a:off x="6821580" y="6125444"/>
                <a:ext cx="139062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400" dirty="0"/>
                  <a:t>Soft-max Layer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66454" y="6169872"/>
                <a:ext cx="192197" cy="204655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" name="Group 83"/>
            <p:cNvGrpSpPr>
              <a:grpSpLocks/>
            </p:cNvGrpSpPr>
            <p:nvPr/>
          </p:nvGrpSpPr>
          <p:grpSpPr bwMode="auto">
            <a:xfrm>
              <a:off x="838200" y="5216863"/>
              <a:ext cx="1584325" cy="307975"/>
              <a:chOff x="273463" y="1811569"/>
              <a:chExt cx="1583665" cy="30777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273463" y="1849645"/>
                <a:ext cx="192007" cy="2062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TextBox 91"/>
              <p:cNvSpPr txBox="1">
                <a:spLocks noChangeArrowheads="1"/>
              </p:cNvSpPr>
              <p:nvPr/>
            </p:nvSpPr>
            <p:spPr bwMode="auto">
              <a:xfrm>
                <a:off x="426929" y="1811569"/>
                <a:ext cx="143019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400"/>
                  <a:t>Encoder Blocks</a:t>
                </a:r>
              </a:p>
            </p:txBody>
          </p:sp>
        </p:grpSp>
        <p:grpSp>
          <p:nvGrpSpPr>
            <p:cNvPr id="62" name="Group 84"/>
            <p:cNvGrpSpPr>
              <a:grpSpLocks/>
            </p:cNvGrpSpPr>
            <p:nvPr/>
          </p:nvGrpSpPr>
          <p:grpSpPr bwMode="auto">
            <a:xfrm>
              <a:off x="838200" y="5780426"/>
              <a:ext cx="1177925" cy="307975"/>
              <a:chOff x="1722227" y="1811010"/>
              <a:chExt cx="1176993" cy="30777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722227" y="1850671"/>
                <a:ext cx="191935" cy="2062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TextBox 89"/>
              <p:cNvSpPr txBox="1">
                <a:spLocks noChangeArrowheads="1"/>
              </p:cNvSpPr>
              <p:nvPr/>
            </p:nvSpPr>
            <p:spPr bwMode="auto">
              <a:xfrm>
                <a:off x="1877786" y="1811010"/>
                <a:ext cx="102143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400"/>
                  <a:t>Bottleneck</a:t>
                </a:r>
              </a:p>
            </p:txBody>
          </p:sp>
        </p:grpSp>
        <p:grpSp>
          <p:nvGrpSpPr>
            <p:cNvPr id="65" name="Group 85"/>
            <p:cNvGrpSpPr>
              <a:grpSpLocks/>
            </p:cNvGrpSpPr>
            <p:nvPr/>
          </p:nvGrpSpPr>
          <p:grpSpPr bwMode="auto">
            <a:xfrm>
              <a:off x="838200" y="5488326"/>
              <a:ext cx="1589087" cy="307975"/>
              <a:chOff x="273463" y="1811569"/>
              <a:chExt cx="1588475" cy="30777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73463" y="1849645"/>
                <a:ext cx="192013" cy="206242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TextBox 87"/>
              <p:cNvSpPr txBox="1">
                <a:spLocks noChangeArrowheads="1"/>
              </p:cNvSpPr>
              <p:nvPr/>
            </p:nvSpPr>
            <p:spPr bwMode="auto">
              <a:xfrm>
                <a:off x="422120" y="1811569"/>
                <a:ext cx="143981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400"/>
                  <a:t>Decoder Blocks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5618438" y="5942205"/>
            <a:ext cx="5518297" cy="457200"/>
            <a:chOff x="6251944" y="6253907"/>
            <a:chExt cx="5518297" cy="457200"/>
          </a:xfrm>
        </p:grpSpPr>
        <p:sp>
          <p:nvSpPr>
            <p:cNvPr id="69" name="Smiley Face 68"/>
            <p:cNvSpPr/>
            <p:nvPr/>
          </p:nvSpPr>
          <p:spPr>
            <a:xfrm>
              <a:off x="6251944" y="6253907"/>
              <a:ext cx="457200" cy="457200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43060" y="6282452"/>
              <a:ext cx="4827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Easy to integrate in any F-CNNs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91424" y="1656552"/>
            <a:ext cx="920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ConvNets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(F-CNNs) are widely used for image segmentation</a:t>
            </a:r>
          </a:p>
        </p:txBody>
      </p:sp>
      <p:cxnSp>
        <p:nvCxnSpPr>
          <p:cNvPr id="42" name="Straight Connector 41"/>
          <p:cNvCxnSpPr>
            <a:stCxn id="9" idx="0"/>
          </p:cNvCxnSpPr>
          <p:nvPr/>
        </p:nvCxnSpPr>
        <p:spPr>
          <a:xfrm flipV="1">
            <a:off x="2867058" y="2578215"/>
            <a:ext cx="2825462" cy="1059652"/>
          </a:xfrm>
          <a:prstGeom prst="line">
            <a:avLst/>
          </a:prstGeom>
          <a:ln w="38100">
            <a:solidFill>
              <a:srgbClr val="019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2"/>
          </p:cNvCxnSpPr>
          <p:nvPr/>
        </p:nvCxnSpPr>
        <p:spPr>
          <a:xfrm flipV="1">
            <a:off x="2867058" y="4331072"/>
            <a:ext cx="3015582" cy="241543"/>
          </a:xfrm>
          <a:prstGeom prst="line">
            <a:avLst/>
          </a:prstGeom>
          <a:ln w="38100">
            <a:solidFill>
              <a:srgbClr val="019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418346" y="2577091"/>
            <a:ext cx="6438525" cy="1753979"/>
          </a:xfrm>
          <a:prstGeom prst="roundRect">
            <a:avLst/>
          </a:prstGeom>
          <a:noFill/>
          <a:ln w="38100"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07112" y="3067863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877116" y="3067863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522313" y="3072328"/>
            <a:ext cx="914400" cy="914400"/>
            <a:chOff x="7874599" y="3186011"/>
            <a:chExt cx="914400" cy="914400"/>
          </a:xfrm>
        </p:grpSpPr>
        <p:sp>
          <p:nvSpPr>
            <p:cNvPr id="92" name="Rectangle 91"/>
            <p:cNvSpPr/>
            <p:nvPr/>
          </p:nvSpPr>
          <p:spPr>
            <a:xfrm>
              <a:off x="7874599" y="3186011"/>
              <a:ext cx="914400" cy="914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950926" y="3320046"/>
              <a:ext cx="761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60175" y="3072328"/>
            <a:ext cx="914400" cy="914400"/>
            <a:chOff x="9707916" y="3186011"/>
            <a:chExt cx="914400" cy="914400"/>
          </a:xfrm>
        </p:grpSpPr>
        <p:sp>
          <p:nvSpPr>
            <p:cNvPr id="93" name="Rectangle 92"/>
            <p:cNvSpPr/>
            <p:nvPr/>
          </p:nvSpPr>
          <p:spPr>
            <a:xfrm>
              <a:off x="9707916" y="3186011"/>
              <a:ext cx="914400" cy="914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777831" y="3320046"/>
              <a:ext cx="7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Batch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756187" y="3072328"/>
            <a:ext cx="914400" cy="914400"/>
            <a:chOff x="11538025" y="3186011"/>
            <a:chExt cx="914400" cy="914400"/>
          </a:xfrm>
        </p:grpSpPr>
        <p:sp>
          <p:nvSpPr>
            <p:cNvPr id="94" name="Rectangle 93"/>
            <p:cNvSpPr/>
            <p:nvPr/>
          </p:nvSpPr>
          <p:spPr>
            <a:xfrm>
              <a:off x="11538025" y="3186011"/>
              <a:ext cx="914400" cy="914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607940" y="345854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07654" y="3067863"/>
            <a:ext cx="1095172" cy="923330"/>
            <a:chOff x="13310711" y="3196646"/>
            <a:chExt cx="1095172" cy="923330"/>
          </a:xfrm>
        </p:grpSpPr>
        <p:sp>
          <p:nvSpPr>
            <p:cNvPr id="95" name="Rectangle 94"/>
            <p:cNvSpPr/>
            <p:nvPr/>
          </p:nvSpPr>
          <p:spPr>
            <a:xfrm>
              <a:off x="13355377" y="3201111"/>
              <a:ext cx="1005840" cy="9144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310711" y="3196646"/>
              <a:ext cx="10951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Squeeze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b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Excite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553176" y="266432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Re-calibration</a:t>
            </a:r>
          </a:p>
        </p:txBody>
      </p:sp>
    </p:spTree>
    <p:extLst>
      <p:ext uri="{BB962C8B-B14F-4D97-AF65-F5344CB8AC3E}">
        <p14:creationId xmlns:p14="http://schemas.microsoft.com/office/powerpoint/2010/main" val="5637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24" grpId="0" animBg="1"/>
      <p:bldP spid="22" grpId="0"/>
      <p:bldP spid="23" grpId="0"/>
      <p:bldP spid="47" grpId="0"/>
      <p:bldP spid="90" grpId="0" animBg="1"/>
      <p:bldP spid="91" grpId="0"/>
      <p:bldP spid="96" grpId="0"/>
      <p:bldP spid="1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Convolutional Layer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Joint encoding of local spatial and channel-wise information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2803684"/>
            <a:ext cx="3193627" cy="2395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71393" y="2939486"/>
            <a:ext cx="436880" cy="4170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71393" y="3498286"/>
            <a:ext cx="436880" cy="4170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71393" y="4046926"/>
            <a:ext cx="436880" cy="4170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71393" y="4595566"/>
            <a:ext cx="436880" cy="4170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32560" y="3260884"/>
            <a:ext cx="436880" cy="4170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50720" y="3792776"/>
            <a:ext cx="436880" cy="4170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4520724"/>
            <a:ext cx="436880" cy="4170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96640" y="4001056"/>
            <a:ext cx="436880" cy="4170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73319" y="3377905"/>
            <a:ext cx="461606" cy="44592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23315" y="3253156"/>
            <a:ext cx="955040" cy="94869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73319" y="4060768"/>
            <a:ext cx="461606" cy="474583"/>
          </a:xfrm>
          <a:prstGeom prst="rect">
            <a:avLst/>
          </a:prstGeom>
          <a:noFill/>
          <a:ln w="38100">
            <a:solidFill>
              <a:srgbClr val="CC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0" y="3989070"/>
            <a:ext cx="992981" cy="948690"/>
          </a:xfrm>
          <a:prstGeom prst="rect">
            <a:avLst/>
          </a:prstGeom>
          <a:solidFill>
            <a:srgbClr val="CC00FF">
              <a:alpha val="41000"/>
            </a:srgbClr>
          </a:solidFill>
          <a:ln w="38100">
            <a:solidFill>
              <a:srgbClr val="CC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23493" y="3217763"/>
            <a:ext cx="2726669" cy="2031325"/>
          </a:xfrm>
          <a:prstGeom prst="rect">
            <a:avLst/>
          </a:prstGeom>
          <a:noFill/>
          <a:ln w="28575">
            <a:solidFill>
              <a:srgbClr val="01944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channel dependencies are learnt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implicitly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association learnt between some channels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0320" y="5174133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8694" y="4639624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(Increased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Receptive Field)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73475" y="2963338"/>
            <a:ext cx="2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73474" y="3508299"/>
            <a:ext cx="2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3473" y="4076024"/>
            <a:ext cx="2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3472" y="4629172"/>
            <a:ext cx="2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5394" y="341310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+ 2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35394" y="411734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3 + 4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96000" y="4046926"/>
            <a:ext cx="811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476482" y="3194649"/>
            <a:ext cx="862856" cy="1036300"/>
            <a:chOff x="1476482" y="3194649"/>
            <a:chExt cx="862856" cy="1036300"/>
          </a:xfrm>
        </p:grpSpPr>
        <p:sp>
          <p:nvSpPr>
            <p:cNvPr id="34" name="TextBox 33"/>
            <p:cNvSpPr txBox="1"/>
            <p:nvPr/>
          </p:nvSpPr>
          <p:spPr>
            <a:xfrm>
              <a:off x="1476482" y="3194649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89562" y="3707729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FF00"/>
                  </a:solidFill>
                </a:rPr>
                <a:t>x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91552" y="3913907"/>
            <a:ext cx="898416" cy="1045764"/>
            <a:chOff x="3091552" y="3913907"/>
            <a:chExt cx="898416" cy="1045764"/>
          </a:xfrm>
        </p:grpSpPr>
        <p:sp>
          <p:nvSpPr>
            <p:cNvPr id="37" name="TextBox 36"/>
            <p:cNvSpPr txBox="1"/>
            <p:nvPr/>
          </p:nvSpPr>
          <p:spPr>
            <a:xfrm>
              <a:off x="3091552" y="443645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6FF66"/>
                  </a:solidFill>
                </a:rPr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40192" y="3913907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6FF66"/>
                  </a:solidFill>
                </a:rPr>
                <a:t>x</a:t>
              </a:r>
            </a:p>
          </p:txBody>
        </p:sp>
      </p:grpSp>
      <p:sp>
        <p:nvSpPr>
          <p:cNvPr id="41" name="Arc 40"/>
          <p:cNvSpPr/>
          <p:nvPr/>
        </p:nvSpPr>
        <p:spPr>
          <a:xfrm rot="10180577">
            <a:off x="2199328" y="3551774"/>
            <a:ext cx="1297795" cy="1222635"/>
          </a:xfrm>
          <a:prstGeom prst="arc">
            <a:avLst/>
          </a:pr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3157" y="3959849"/>
            <a:ext cx="1140568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encode channel dependencies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improve features?</a:t>
            </a:r>
          </a:p>
        </p:txBody>
      </p:sp>
    </p:spTree>
    <p:extLst>
      <p:ext uri="{BB962C8B-B14F-4D97-AF65-F5344CB8AC3E}">
        <p14:creationId xmlns:p14="http://schemas.microsoft.com/office/powerpoint/2010/main" val="362319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build="allAtOnce" animBg="1"/>
      <p:bldP spid="3" grpId="0"/>
      <p:bldP spid="3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41" grpId="0" animBg="1"/>
      <p:bldP spid="41" grpId="1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682580" y="5434885"/>
            <a:ext cx="6140583" cy="869204"/>
          </a:xfrm>
          <a:prstGeom prst="roundRect">
            <a:avLst/>
          </a:prstGeom>
          <a:noFill/>
          <a:ln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885132" y="2115692"/>
            <a:ext cx="3341320" cy="2342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58800" y="2115692"/>
            <a:ext cx="2679915" cy="2342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Squeeze and Channel Excitation (channel SE)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82800" y="6449169"/>
            <a:ext cx="787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Hu, J., </a:t>
            </a:r>
            <a:r>
              <a:rPr lang="en-US" sz="1400" dirty="0" err="1"/>
              <a:t>Shen</a:t>
            </a:r>
            <a:r>
              <a:rPr lang="en-US" sz="1400" dirty="0"/>
              <a:t>, L. and Sun, G. Squeeze-and-excitation networks. </a:t>
            </a:r>
            <a:r>
              <a:rPr lang="en-US" sz="1400" i="1" dirty="0"/>
              <a:t>In CVPR 2018. 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1082208" y="2960070"/>
            <a:ext cx="1161633" cy="1135380"/>
          </a:xfrm>
          <a:prstGeom prst="cube">
            <a:avLst>
              <a:gd name="adj" fmla="val 3715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13" idx="1"/>
          </p:cNvCxnSpPr>
          <p:nvPr/>
        </p:nvCxnSpPr>
        <p:spPr>
          <a:xfrm flipV="1">
            <a:off x="2011000" y="2684344"/>
            <a:ext cx="749602" cy="89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29201" y="3578560"/>
            <a:ext cx="2959923" cy="19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5" idx="3"/>
          </p:cNvCxnSpPr>
          <p:nvPr/>
        </p:nvCxnSpPr>
        <p:spPr>
          <a:xfrm>
            <a:off x="4561958" y="2684344"/>
            <a:ext cx="532651" cy="711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44747" y="3578560"/>
            <a:ext cx="4415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14" idx="1"/>
          </p:cNvCxnSpPr>
          <p:nvPr/>
        </p:nvCxnSpPr>
        <p:spPr>
          <a:xfrm flipV="1">
            <a:off x="2871698" y="2684343"/>
            <a:ext cx="73403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9050" y="3750144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Channel-wise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Recalibrate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60602" y="2193056"/>
            <a:ext cx="111096" cy="9825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05732" y="2455743"/>
            <a:ext cx="11109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45" idx="1"/>
          </p:cNvCxnSpPr>
          <p:nvPr/>
        </p:nvCxnSpPr>
        <p:spPr>
          <a:xfrm>
            <a:off x="3716828" y="2684343"/>
            <a:ext cx="73403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450339" y="2190153"/>
            <a:ext cx="112231" cy="985478"/>
            <a:chOff x="3577920" y="3078183"/>
            <a:chExt cx="112231" cy="985478"/>
          </a:xfrm>
        </p:grpSpPr>
        <p:sp>
          <p:nvSpPr>
            <p:cNvPr id="45" name="Rectangle 44"/>
            <p:cNvSpPr/>
            <p:nvPr/>
          </p:nvSpPr>
          <p:spPr>
            <a:xfrm>
              <a:off x="3578443" y="3081086"/>
              <a:ext cx="111096" cy="9825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79055" y="3078183"/>
              <a:ext cx="111096" cy="3291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79055" y="3405636"/>
              <a:ext cx="111096" cy="3291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77920" y="3731122"/>
              <a:ext cx="111096" cy="329184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03101" y="2865929"/>
            <a:ext cx="1162684" cy="1141821"/>
            <a:chOff x="4930682" y="3753959"/>
            <a:chExt cx="1162684" cy="1141821"/>
          </a:xfrm>
        </p:grpSpPr>
        <p:sp>
          <p:nvSpPr>
            <p:cNvPr id="41" name="Cube 40"/>
            <p:cNvSpPr/>
            <p:nvPr/>
          </p:nvSpPr>
          <p:spPr>
            <a:xfrm>
              <a:off x="5219882" y="3753959"/>
              <a:ext cx="873484" cy="850426"/>
            </a:xfrm>
            <a:prstGeom prst="cube">
              <a:avLst>
                <a:gd name="adj" fmla="val 16547"/>
              </a:avLst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5072820" y="3900087"/>
              <a:ext cx="877924" cy="879558"/>
            </a:xfrm>
            <a:prstGeom prst="cube">
              <a:avLst>
                <a:gd name="adj" fmla="val 1747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4938373" y="4060306"/>
              <a:ext cx="865709" cy="835474"/>
            </a:xfrm>
            <a:prstGeom prst="cube">
              <a:avLst>
                <a:gd name="adj" fmla="val 1507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4930682" y="3760399"/>
              <a:ext cx="1161633" cy="1135380"/>
            </a:xfrm>
            <a:prstGeom prst="cube">
              <a:avLst>
                <a:gd name="adj" fmla="val 37159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89124" y="3291142"/>
            <a:ext cx="347409" cy="461665"/>
            <a:chOff x="4116705" y="4179172"/>
            <a:chExt cx="347409" cy="461665"/>
          </a:xfrm>
        </p:grpSpPr>
        <p:sp>
          <p:nvSpPr>
            <p:cNvPr id="39" name="Oval 38"/>
            <p:cNvSpPr/>
            <p:nvPr/>
          </p:nvSpPr>
          <p:spPr>
            <a:xfrm>
              <a:off x="4116705" y="4267200"/>
              <a:ext cx="347409" cy="33718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28851" y="4179172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67697" y="2565306"/>
            <a:ext cx="329435" cy="290859"/>
            <a:chOff x="4523486" y="6020831"/>
            <a:chExt cx="397826" cy="410449"/>
          </a:xfrm>
        </p:grpSpPr>
        <p:sp>
          <p:nvSpPr>
            <p:cNvPr id="36" name="Rectangle 35"/>
            <p:cNvSpPr/>
            <p:nvPr/>
          </p:nvSpPr>
          <p:spPr>
            <a:xfrm>
              <a:off x="4523486" y="6020831"/>
              <a:ext cx="397826" cy="4104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0"/>
              <a:endCxn id="36" idx="2"/>
            </p:cNvCxnSpPr>
            <p:nvPr/>
          </p:nvCxnSpPr>
          <p:spPr>
            <a:xfrm>
              <a:off x="4722399" y="6020831"/>
              <a:ext cx="0" cy="4104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1"/>
              <a:endCxn id="36" idx="3"/>
            </p:cNvCxnSpPr>
            <p:nvPr/>
          </p:nvCxnSpPr>
          <p:spPr>
            <a:xfrm>
              <a:off x="4523486" y="6226056"/>
              <a:ext cx="3978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4" descr="https://latex.codecogs.com/gif.latex?%5Chuge%20%5Csigma%28%5Ccdot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27" y="2801971"/>
            <a:ext cx="367636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3046979" y="2844563"/>
            <a:ext cx="365760" cy="70485"/>
            <a:chOff x="6461240" y="4951134"/>
            <a:chExt cx="365760" cy="7048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461240" y="5021619"/>
              <a:ext cx="19869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8900000">
              <a:off x="6628306" y="4951134"/>
              <a:ext cx="19869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12" descr="https://latex.codecogs.com/gif.latex?%5Chuge%20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95414"/>
            <a:ext cx="216746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https://latex.codecogs.com/gif.latex?%5Chuge%20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30" y="4138020"/>
            <a:ext cx="250614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latex.codecogs.com/gif.latex?%5Chuge%20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85" y="2958916"/>
            <a:ext cx="189653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https://latex.codecogs.com/gif.latex?%5Chuge%20%5Cmathbf%7BU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91" y="2585839"/>
            <a:ext cx="295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https://latex.codecogs.com/gif.latex?%5Chuge%20%5Chat%7B%5Cmathbf%7BU%7D%7D_%7BcSE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77" y="2327943"/>
            <a:ext cx="8572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6" descr="https://latex.codecogs.com/gif.latex?%5Chuge%20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56" y="3253257"/>
            <a:ext cx="182880" cy="17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6" descr="https://latex.codecogs.com/gif.latex?%5Chuge%20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90" y="3256045"/>
            <a:ext cx="182880" cy="17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8" descr="https://latex.codecogs.com/gif.latex?%5Chuge%20%5Cfrac%7BC%7D%7B2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18" y="2995931"/>
            <a:ext cx="164592" cy="43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069182" y="443134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Squeeze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32457" y="443134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Channel Excitation</a:t>
            </a:r>
          </a:p>
        </p:txBody>
      </p:sp>
      <p:pic>
        <p:nvPicPr>
          <p:cNvPr id="53" name="Picture 2" descr="https://latex.codecogs.com/png.latex?%5Chuge%20%5Cstar_%7B1%5Ctimes1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01" y="2329082"/>
            <a:ext cx="507240" cy="1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latex.codecogs.com/png.latex?%5Chuge%20%5Cstar_%7B1%5Ctimes1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04" y="2329082"/>
            <a:ext cx="507240" cy="1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78672" y="2534655"/>
            <a:ext cx="3794952" cy="2585323"/>
          </a:xfrm>
          <a:prstGeom prst="rect">
            <a:avLst/>
          </a:prstGeom>
          <a:noFill/>
          <a:ln w="28575">
            <a:solidFill>
              <a:srgbClr val="01944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Adaptively assigns a scalar weight to each channel using global context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Encodes channel dependencies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Emphasizes relevant channels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Winner of ILSVRC 2017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331516" y="5595098"/>
            <a:ext cx="1496122" cy="378903"/>
            <a:chOff x="5331516" y="4629182"/>
            <a:chExt cx="1496122" cy="378903"/>
          </a:xfrm>
        </p:grpSpPr>
        <p:pic>
          <p:nvPicPr>
            <p:cNvPr id="59" name="Picture 14" descr="https://latex.codecogs.com/gif.latex?%5Chuge%20%5Csigma%28%5Ccdot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516" y="4629182"/>
              <a:ext cx="544066" cy="378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5903987" y="4633967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Sigmoid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6113" y="5541277"/>
            <a:ext cx="1873935" cy="338554"/>
            <a:chOff x="816113" y="4575361"/>
            <a:chExt cx="1873935" cy="338554"/>
          </a:xfrm>
        </p:grpSpPr>
        <p:sp>
          <p:nvSpPr>
            <p:cNvPr id="57" name="Rectangle 56"/>
            <p:cNvSpPr/>
            <p:nvPr/>
          </p:nvSpPr>
          <p:spPr>
            <a:xfrm>
              <a:off x="1174890" y="4575361"/>
              <a:ext cx="15151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Global Pooling</a:t>
              </a:r>
              <a:endParaRPr lang="en-US" sz="1600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16113" y="4590215"/>
              <a:ext cx="329435" cy="290859"/>
              <a:chOff x="4523486" y="6020831"/>
              <a:chExt cx="397826" cy="41044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523486" y="6020831"/>
                <a:ext cx="397826" cy="41044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stCxn id="65" idx="0"/>
                <a:endCxn id="65" idx="2"/>
              </p:cNvCxnSpPr>
              <p:nvPr/>
            </p:nvCxnSpPr>
            <p:spPr>
              <a:xfrm>
                <a:off x="4722399" y="6020831"/>
                <a:ext cx="0" cy="4104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5" idx="1"/>
                <a:endCxn id="65" idx="3"/>
              </p:cNvCxnSpPr>
              <p:nvPr/>
            </p:nvCxnSpPr>
            <p:spPr>
              <a:xfrm>
                <a:off x="4523486" y="6226056"/>
                <a:ext cx="3978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2949976" y="5577205"/>
            <a:ext cx="2052068" cy="726884"/>
            <a:chOff x="2949976" y="4611289"/>
            <a:chExt cx="2052068" cy="726884"/>
          </a:xfrm>
        </p:grpSpPr>
        <p:grpSp>
          <p:nvGrpSpPr>
            <p:cNvPr id="5" name="Group 4"/>
            <p:cNvGrpSpPr/>
            <p:nvPr/>
          </p:nvGrpSpPr>
          <p:grpSpPr>
            <a:xfrm>
              <a:off x="3398468" y="4999619"/>
              <a:ext cx="1051285" cy="338554"/>
              <a:chOff x="1526262" y="4564203"/>
              <a:chExt cx="1051285" cy="33855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870302" y="4564203"/>
                <a:ext cx="707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526262" y="4760027"/>
                <a:ext cx="365760" cy="70485"/>
                <a:chOff x="6461240" y="4951134"/>
                <a:chExt cx="365760" cy="7048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461240" y="5021619"/>
                  <a:ext cx="198694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rot="18900000">
                  <a:off x="6628306" y="4951134"/>
                  <a:ext cx="198694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8" name="Picture 2" descr="https://latex.codecogs.com/png.latex?%5Chuge%20%5Cstar_%7B1%5Ctimes1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976" y="4646227"/>
              <a:ext cx="811709" cy="30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3769014" y="4611289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34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0" grpId="0" animBg="1"/>
      <p:bldP spid="49" grpId="0" animBg="1"/>
      <p:bldP spid="6" grpId="0" animBg="1"/>
      <p:bldP spid="12" grpId="0"/>
      <p:bldP spid="13" grpId="0" animBg="1"/>
      <p:bldP spid="14" grpId="0" animBg="1"/>
      <p:bldP spid="51" grpId="0"/>
      <p:bldP spid="5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9EC3-3B7D-9043-A3BA-51926C71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397EF-CC67-9F44-AD64-C265B8AA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05878" y="2474826"/>
            <a:ext cx="3243516" cy="2342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09744" y="2487262"/>
            <a:ext cx="3918215" cy="2342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Channel Squeeze and Spatial Excitation (spatial SE)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92824" y="2676412"/>
            <a:ext cx="730122" cy="706121"/>
            <a:chOff x="8550522" y="2105628"/>
            <a:chExt cx="730122" cy="706121"/>
          </a:xfrm>
        </p:grpSpPr>
        <p:sp>
          <p:nvSpPr>
            <p:cNvPr id="39" name="Rectangle 38"/>
            <p:cNvSpPr/>
            <p:nvPr/>
          </p:nvSpPr>
          <p:spPr>
            <a:xfrm>
              <a:off x="8551664" y="2105629"/>
              <a:ext cx="728980" cy="7061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>
              <a:off x="8916154" y="2105629"/>
              <a:ext cx="0" cy="706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  <a:endCxn id="39" idx="3"/>
            </p:cNvCxnSpPr>
            <p:nvPr/>
          </p:nvCxnSpPr>
          <p:spPr>
            <a:xfrm>
              <a:off x="8551664" y="2458689"/>
              <a:ext cx="7289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550903" y="2105629"/>
              <a:ext cx="365251" cy="3530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915393" y="2105628"/>
              <a:ext cx="365251" cy="3530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915392" y="2458689"/>
              <a:ext cx="365251" cy="35306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550522" y="2458689"/>
              <a:ext cx="365251" cy="35306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27248" y="3255630"/>
            <a:ext cx="1168752" cy="1140809"/>
            <a:chOff x="9796598" y="512702"/>
            <a:chExt cx="1168752" cy="1140809"/>
          </a:xfrm>
        </p:grpSpPr>
        <p:sp>
          <p:nvSpPr>
            <p:cNvPr id="26" name="Cube 25"/>
            <p:cNvSpPr/>
            <p:nvPr/>
          </p:nvSpPr>
          <p:spPr>
            <a:xfrm>
              <a:off x="9796598" y="518131"/>
              <a:ext cx="1161633" cy="1135380"/>
            </a:xfrm>
            <a:prstGeom prst="cube">
              <a:avLst>
                <a:gd name="adj" fmla="val 3715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799162" y="943770"/>
              <a:ext cx="730122" cy="706121"/>
              <a:chOff x="8550522" y="2105628"/>
              <a:chExt cx="730122" cy="70612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551664" y="2105629"/>
                <a:ext cx="728980" cy="706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>
                <a:stCxn id="32" idx="0"/>
                <a:endCxn id="32" idx="2"/>
              </p:cNvCxnSpPr>
              <p:nvPr/>
            </p:nvCxnSpPr>
            <p:spPr>
              <a:xfrm>
                <a:off x="8916154" y="2105629"/>
                <a:ext cx="0" cy="706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1"/>
                <a:endCxn id="32" idx="3"/>
              </p:cNvCxnSpPr>
              <p:nvPr/>
            </p:nvCxnSpPr>
            <p:spPr>
              <a:xfrm>
                <a:off x="8551664" y="2458689"/>
                <a:ext cx="7289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8550903" y="2105629"/>
                <a:ext cx="365251" cy="3530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915393" y="2105628"/>
                <a:ext cx="365251" cy="3530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915392" y="2458689"/>
                <a:ext cx="365251" cy="35306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550522" y="2458689"/>
                <a:ext cx="365251" cy="35306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Parallelogram 27"/>
            <p:cNvSpPr/>
            <p:nvPr/>
          </p:nvSpPr>
          <p:spPr>
            <a:xfrm>
              <a:off x="9807445" y="512702"/>
              <a:ext cx="795155" cy="429258"/>
            </a:xfrm>
            <a:prstGeom prst="parallelogram">
              <a:avLst>
                <a:gd name="adj" fmla="val 1029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10163076" y="516400"/>
              <a:ext cx="795155" cy="421863"/>
            </a:xfrm>
            <a:prstGeom prst="parallelogram">
              <a:avLst>
                <a:gd name="adj" fmla="val 10294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 rot="5400000" flipV="1">
              <a:off x="10357701" y="688460"/>
              <a:ext cx="771353" cy="429708"/>
            </a:xfrm>
            <a:prstGeom prst="parallelogram">
              <a:avLst>
                <a:gd name="adj" fmla="val 98815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30"/>
            <p:cNvSpPr/>
            <p:nvPr/>
          </p:nvSpPr>
          <p:spPr>
            <a:xfrm rot="5400000" flipV="1">
              <a:off x="10364819" y="1045959"/>
              <a:ext cx="771353" cy="429708"/>
            </a:xfrm>
            <a:prstGeom prst="parallelogram">
              <a:avLst>
                <a:gd name="adj" fmla="val 98815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endCxn id="24" idx="2"/>
          </p:cNvCxnSpPr>
          <p:nvPr/>
        </p:nvCxnSpPr>
        <p:spPr>
          <a:xfrm>
            <a:off x="1737873" y="3848367"/>
            <a:ext cx="2340468" cy="1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57115" y="3858943"/>
            <a:ext cx="4415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9" idx="1"/>
          </p:cNvCxnSpPr>
          <p:nvPr/>
        </p:nvCxnSpPr>
        <p:spPr>
          <a:xfrm flipV="1">
            <a:off x="1726298" y="3029473"/>
            <a:ext cx="1067668" cy="806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9" idx="3"/>
          </p:cNvCxnSpPr>
          <p:nvPr/>
        </p:nvCxnSpPr>
        <p:spPr>
          <a:xfrm>
            <a:off x="3522946" y="3029473"/>
            <a:ext cx="635123" cy="704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6953" y="4028779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Spatially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Recalibrate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078341" y="3588210"/>
            <a:ext cx="347409" cy="461665"/>
            <a:chOff x="8947691" y="845282"/>
            <a:chExt cx="347409" cy="461665"/>
          </a:xfrm>
        </p:grpSpPr>
        <p:sp>
          <p:nvSpPr>
            <p:cNvPr id="24" name="Oval 23"/>
            <p:cNvSpPr/>
            <p:nvPr/>
          </p:nvSpPr>
          <p:spPr>
            <a:xfrm>
              <a:off x="8947691" y="938263"/>
              <a:ext cx="347409" cy="33718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65610" y="845282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endParaRPr lang="en-US" dirty="0"/>
            </a:p>
          </p:txBody>
        </p:sp>
      </p:grpSp>
      <p:pic>
        <p:nvPicPr>
          <p:cNvPr id="14" name="Picture 14" descr="https://latex.codecogs.com/gif.latex?%5Chuge%20%5Csigma%28%5Ccdot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76" y="3455863"/>
            <a:ext cx="367636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latex.codecogs.com/gif.latex?%5Chuge%20%5Cstar_%7B1%5Ctimes1%7D%5E%7B1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15" y="2867242"/>
            <a:ext cx="474652" cy="31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s://latex.codecogs.com/gif.latex?%5Chuge%20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62" y="2761502"/>
            <a:ext cx="216746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latex.codecogs.com/gif.latex?%5Chuge%20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70" y="3427484"/>
            <a:ext cx="250614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563228" y="2797039"/>
            <a:ext cx="1411883" cy="1852238"/>
            <a:chOff x="563228" y="2797039"/>
            <a:chExt cx="1411883" cy="1852238"/>
          </a:xfrm>
        </p:grpSpPr>
        <p:sp>
          <p:nvSpPr>
            <p:cNvPr id="5" name="Cube 4"/>
            <p:cNvSpPr/>
            <p:nvPr/>
          </p:nvSpPr>
          <p:spPr>
            <a:xfrm>
              <a:off x="813478" y="3261059"/>
              <a:ext cx="1161633" cy="1135380"/>
            </a:xfrm>
            <a:prstGeom prst="cube">
              <a:avLst>
                <a:gd name="adj" fmla="val 37159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2" descr="https://latex.codecogs.com/gif.latex?%5Chuge%20H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228" y="3923791"/>
              <a:ext cx="21674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6" descr="https://latex.codecogs.com/gif.latex?%5Chuge%20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58" y="4466397"/>
              <a:ext cx="250614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8" descr="https://latex.codecogs.com/gif.latex?%5Chuge%20C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3" y="3306198"/>
              <a:ext cx="189653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https://latex.codecogs.com/gif.latex?%5Chuge%20%5Cmathbf%7BU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291" y="2797039"/>
              <a:ext cx="295275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2" descr="https://latex.codecogs.com/gif.latex?%5Chuge%20%5Chat%7B%5Cmathbf%7BU%7D%7D_%7BsSE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35" y="2735240"/>
            <a:ext cx="8667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204301" y="483009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Channel Squeeze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7115" y="48300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Excitation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2895" y="2610712"/>
            <a:ext cx="4377032" cy="2308324"/>
          </a:xfrm>
          <a:prstGeom prst="rect">
            <a:avLst/>
          </a:prstGeom>
          <a:noFill/>
          <a:ln w="28575">
            <a:solidFill>
              <a:srgbClr val="01944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Operates pixel-wise, same receptive field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Estimates spatial weights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inherent spatial attention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Emphasizes spatial locations</a:t>
            </a:r>
          </a:p>
        </p:txBody>
      </p:sp>
      <p:pic>
        <p:nvPicPr>
          <p:cNvPr id="52" name="Picture 2" descr="https://latex.codecogs.com/png.latex?%5Chuge%20%5Cstar_%7B1%5Ctimes1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8" y="5441664"/>
            <a:ext cx="811709" cy="30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967156" y="5406726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357828" y="5883162"/>
            <a:ext cx="1496122" cy="378903"/>
            <a:chOff x="5331516" y="4629182"/>
            <a:chExt cx="1496122" cy="378903"/>
          </a:xfrm>
        </p:grpSpPr>
        <p:pic>
          <p:nvPicPr>
            <p:cNvPr id="55" name="Picture 14" descr="https://latex.codecogs.com/gif.latex?%5Chuge%20%5Csigma%28%5Ccdot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516" y="4629182"/>
              <a:ext cx="544066" cy="378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5903987" y="4633967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Sigmoid</a:t>
              </a: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975111" y="5419605"/>
            <a:ext cx="2339312" cy="855339"/>
          </a:xfrm>
          <a:prstGeom prst="roundRect">
            <a:avLst/>
          </a:prstGeom>
          <a:noFill/>
          <a:ln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12" grpId="0"/>
      <p:bldP spid="47" grpId="0"/>
      <p:bldP spid="49" grpId="0"/>
      <p:bldP spid="50" grpId="0" animBg="1"/>
      <p:bldP spid="5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7105" y="2705725"/>
            <a:ext cx="969779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jointly emphasize channel and spatial information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0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8" y="365125"/>
            <a:ext cx="11468455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and Channel Squeeze and Excitation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38995" y="4307707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Channel-wise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Recalibrate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331949" y="3418328"/>
            <a:ext cx="1189545" cy="2058707"/>
            <a:chOff x="1331949" y="3984157"/>
            <a:chExt cx="1189545" cy="2058707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867814" y="3984157"/>
              <a:ext cx="1" cy="2058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881414" y="6042864"/>
              <a:ext cx="64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331949" y="4729455"/>
              <a:ext cx="5479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67" idx="2"/>
            </p:cNvCxnSpPr>
            <p:nvPr/>
          </p:nvCxnSpPr>
          <p:spPr>
            <a:xfrm>
              <a:off x="1867814" y="3990856"/>
              <a:ext cx="64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882000" y="5465460"/>
            <a:ext cx="4415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8" idx="2"/>
          </p:cNvCxnSpPr>
          <p:nvPr/>
        </p:nvCxnSpPr>
        <p:spPr>
          <a:xfrm flipV="1">
            <a:off x="4808176" y="3449091"/>
            <a:ext cx="496077" cy="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28762" y="2327074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Spatially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Recalibrate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36699" y="3220169"/>
            <a:ext cx="2174502" cy="1891543"/>
            <a:chOff x="5136699" y="2692135"/>
            <a:chExt cx="2174502" cy="1891543"/>
          </a:xfrm>
        </p:grpSpPr>
        <p:sp>
          <p:nvSpPr>
            <p:cNvPr id="22" name="TextBox 21"/>
            <p:cNvSpPr txBox="1"/>
            <p:nvPr/>
          </p:nvSpPr>
          <p:spPr>
            <a:xfrm>
              <a:off x="5136699" y="3330843"/>
              <a:ext cx="1569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Element-wise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Max-out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600824" y="2934504"/>
              <a:ext cx="378630" cy="1015663"/>
              <a:chOff x="10190187" y="3706956"/>
              <a:chExt cx="378630" cy="1015663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0205022" y="4249010"/>
                <a:ext cx="347409" cy="3371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190187" y="3706956"/>
                <a:ext cx="3786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.</a:t>
                </a: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6972003" y="3645150"/>
              <a:ext cx="339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84" idx="4"/>
              <a:endCxn id="82" idx="4"/>
            </p:cNvCxnSpPr>
            <p:nvPr/>
          </p:nvCxnSpPr>
          <p:spPr>
            <a:xfrm flipV="1">
              <a:off x="6335397" y="3813743"/>
              <a:ext cx="453967" cy="76993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>
              <a:off x="6330355" y="2692135"/>
              <a:ext cx="453967" cy="76993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40421" y="3122482"/>
            <a:ext cx="1417153" cy="1852238"/>
            <a:chOff x="140421" y="3688311"/>
            <a:chExt cx="1417153" cy="1852238"/>
          </a:xfrm>
        </p:grpSpPr>
        <p:sp>
          <p:nvSpPr>
            <p:cNvPr id="24" name="Cube 23"/>
            <p:cNvSpPr/>
            <p:nvPr/>
          </p:nvSpPr>
          <p:spPr>
            <a:xfrm>
              <a:off x="395941" y="4173279"/>
              <a:ext cx="1161633" cy="1135380"/>
            </a:xfrm>
            <a:prstGeom prst="cube">
              <a:avLst>
                <a:gd name="adj" fmla="val 37159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12" descr="https://latex.codecogs.com/gif.latex?%5Chuge%20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1" y="4815063"/>
              <a:ext cx="21674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6" descr="https://latex.codecogs.com/gif.latex?%5Chuge%20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851" y="5357669"/>
              <a:ext cx="250614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8" descr="https://latex.codecogs.com/gif.latex?%5Chuge%20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706" y="4209045"/>
              <a:ext cx="189653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0" descr="https://latex.codecogs.com/gif.latex?%5Chuge%20%5Cmathbf%7BU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484" y="3688311"/>
              <a:ext cx="295275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5304253" y="2182993"/>
            <a:ext cx="1636571" cy="1622840"/>
            <a:chOff x="5304253" y="1654959"/>
            <a:chExt cx="1636571" cy="1622840"/>
          </a:xfrm>
        </p:grpSpPr>
        <p:grpSp>
          <p:nvGrpSpPr>
            <p:cNvPr id="20" name="Group 19"/>
            <p:cNvGrpSpPr/>
            <p:nvPr/>
          </p:nvGrpSpPr>
          <p:grpSpPr>
            <a:xfrm>
              <a:off x="5304253" y="2136990"/>
              <a:ext cx="1168752" cy="1140809"/>
              <a:chOff x="9796598" y="512702"/>
              <a:chExt cx="1168752" cy="1140809"/>
            </a:xfrm>
          </p:grpSpPr>
          <p:sp>
            <p:nvSpPr>
              <p:cNvPr id="88" name="Cube 87"/>
              <p:cNvSpPr/>
              <p:nvPr/>
            </p:nvSpPr>
            <p:spPr>
              <a:xfrm>
                <a:off x="9796598" y="518131"/>
                <a:ext cx="1161633" cy="1135380"/>
              </a:xfrm>
              <a:prstGeom prst="cube">
                <a:avLst>
                  <a:gd name="adj" fmla="val 3715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9799162" y="943770"/>
                <a:ext cx="730122" cy="706121"/>
                <a:chOff x="8550522" y="2105628"/>
                <a:chExt cx="730122" cy="706121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8551664" y="2105629"/>
                  <a:ext cx="728980" cy="7061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Connector 94"/>
                <p:cNvCxnSpPr>
                  <a:stCxn id="94" idx="0"/>
                  <a:endCxn id="94" idx="2"/>
                </p:cNvCxnSpPr>
                <p:nvPr/>
              </p:nvCxnSpPr>
              <p:spPr>
                <a:xfrm>
                  <a:off x="8916154" y="2105629"/>
                  <a:ext cx="0" cy="706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4" idx="1"/>
                  <a:endCxn id="94" idx="3"/>
                </p:cNvCxnSpPr>
                <p:nvPr/>
              </p:nvCxnSpPr>
              <p:spPr>
                <a:xfrm>
                  <a:off x="8551664" y="2458689"/>
                  <a:ext cx="7289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/>
                <p:cNvSpPr/>
                <p:nvPr/>
              </p:nvSpPr>
              <p:spPr>
                <a:xfrm>
                  <a:off x="8550903" y="2105629"/>
                  <a:ext cx="365251" cy="3530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915393" y="2105628"/>
                  <a:ext cx="365251" cy="35306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915392" y="2458689"/>
                  <a:ext cx="365251" cy="353060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8550522" y="2458689"/>
                  <a:ext cx="365251" cy="35306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Parallelogram 89"/>
              <p:cNvSpPr/>
              <p:nvPr/>
            </p:nvSpPr>
            <p:spPr>
              <a:xfrm>
                <a:off x="9807445" y="512702"/>
                <a:ext cx="795155" cy="429258"/>
              </a:xfrm>
              <a:prstGeom prst="parallelogram">
                <a:avLst>
                  <a:gd name="adj" fmla="val 10294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Parallelogram 90"/>
              <p:cNvSpPr/>
              <p:nvPr/>
            </p:nvSpPr>
            <p:spPr>
              <a:xfrm>
                <a:off x="10163076" y="516400"/>
                <a:ext cx="795155" cy="421863"/>
              </a:xfrm>
              <a:prstGeom prst="parallelogram">
                <a:avLst>
                  <a:gd name="adj" fmla="val 10294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Parallelogram 91"/>
              <p:cNvSpPr/>
              <p:nvPr/>
            </p:nvSpPr>
            <p:spPr>
              <a:xfrm rot="5400000" flipV="1">
                <a:off x="10357701" y="688460"/>
                <a:ext cx="771353" cy="429708"/>
              </a:xfrm>
              <a:prstGeom prst="parallelogram">
                <a:avLst>
                  <a:gd name="adj" fmla="val 9881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Parallelogram 92"/>
              <p:cNvSpPr/>
              <p:nvPr/>
            </p:nvSpPr>
            <p:spPr>
              <a:xfrm rot="5400000" flipV="1">
                <a:off x="10364819" y="1045959"/>
                <a:ext cx="771353" cy="429708"/>
              </a:xfrm>
              <a:prstGeom prst="parallelogram">
                <a:avLst>
                  <a:gd name="adj" fmla="val 9881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22" descr="https://latex.codecogs.com/gif.latex?%5Chuge%20%5Chat%7B%5Cmathbf%7BU%7D%7D_%7BsSE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049" y="1654959"/>
              <a:ext cx="86677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313433" y="4616139"/>
            <a:ext cx="2044232" cy="1153040"/>
            <a:chOff x="5313433" y="4088105"/>
            <a:chExt cx="2044232" cy="1153040"/>
          </a:xfrm>
        </p:grpSpPr>
        <p:grpSp>
          <p:nvGrpSpPr>
            <p:cNvPr id="21" name="Group 20"/>
            <p:cNvGrpSpPr/>
            <p:nvPr/>
          </p:nvGrpSpPr>
          <p:grpSpPr>
            <a:xfrm>
              <a:off x="5313433" y="4088105"/>
              <a:ext cx="1162684" cy="1141821"/>
              <a:chOff x="4930682" y="3753959"/>
              <a:chExt cx="1162684" cy="1141821"/>
            </a:xfrm>
          </p:grpSpPr>
          <p:sp>
            <p:nvSpPr>
              <p:cNvPr id="84" name="Cube 83"/>
              <p:cNvSpPr/>
              <p:nvPr/>
            </p:nvSpPr>
            <p:spPr>
              <a:xfrm>
                <a:off x="5219882" y="3753959"/>
                <a:ext cx="873484" cy="850426"/>
              </a:xfrm>
              <a:prstGeom prst="cube">
                <a:avLst>
                  <a:gd name="adj" fmla="val 16547"/>
                </a:avLst>
              </a:prstGeom>
              <a:solidFill>
                <a:srgbClr val="FF66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/>
              <p:cNvSpPr/>
              <p:nvPr/>
            </p:nvSpPr>
            <p:spPr>
              <a:xfrm>
                <a:off x="5072820" y="3900087"/>
                <a:ext cx="877924" cy="879558"/>
              </a:xfrm>
              <a:prstGeom prst="cube">
                <a:avLst>
                  <a:gd name="adj" fmla="val 1747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/>
              <p:cNvSpPr/>
              <p:nvPr/>
            </p:nvSpPr>
            <p:spPr>
              <a:xfrm>
                <a:off x="4938373" y="4060306"/>
                <a:ext cx="865709" cy="835474"/>
              </a:xfrm>
              <a:prstGeom prst="cube">
                <a:avLst>
                  <a:gd name="adj" fmla="val 1507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4930682" y="3760399"/>
                <a:ext cx="1161633" cy="1135380"/>
              </a:xfrm>
              <a:prstGeom prst="cube">
                <a:avLst>
                  <a:gd name="adj" fmla="val 37159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0" name="Picture 24" descr="https://latex.codecogs.com/gif.latex?%5Chuge%20%5Chat%7B%5Cmathbf%7BU%7D%7D_%7BcSE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415" y="4793470"/>
              <a:ext cx="857250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294355" y="2880288"/>
            <a:ext cx="1161635" cy="1708885"/>
            <a:chOff x="7294355" y="2352254"/>
            <a:chExt cx="1161635" cy="1708885"/>
          </a:xfrm>
        </p:grpSpPr>
        <p:sp>
          <p:nvSpPr>
            <p:cNvPr id="6" name="Cube 5"/>
            <p:cNvSpPr/>
            <p:nvPr/>
          </p:nvSpPr>
          <p:spPr>
            <a:xfrm>
              <a:off x="7294355" y="2925759"/>
              <a:ext cx="1161633" cy="1135380"/>
            </a:xfrm>
            <a:prstGeom prst="cube">
              <a:avLst>
                <a:gd name="adj" fmla="val 3715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96919" y="3351398"/>
              <a:ext cx="730122" cy="706121"/>
              <a:chOff x="8550522" y="2105628"/>
              <a:chExt cx="730122" cy="706121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551664" y="2105629"/>
                <a:ext cx="728980" cy="706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1" idx="0"/>
                <a:endCxn id="101" idx="2"/>
              </p:cNvCxnSpPr>
              <p:nvPr/>
            </p:nvCxnSpPr>
            <p:spPr>
              <a:xfrm>
                <a:off x="8916154" y="2105629"/>
                <a:ext cx="0" cy="706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1" idx="1"/>
                <a:endCxn id="101" idx="3"/>
              </p:cNvCxnSpPr>
              <p:nvPr/>
            </p:nvCxnSpPr>
            <p:spPr>
              <a:xfrm>
                <a:off x="8551664" y="2458689"/>
                <a:ext cx="7289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8550903" y="2105629"/>
                <a:ext cx="365251" cy="3530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915393" y="2105628"/>
                <a:ext cx="365251" cy="3530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915392" y="2458689"/>
                <a:ext cx="365251" cy="35306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8550522" y="2458689"/>
                <a:ext cx="365251" cy="35306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Parallelogram 7"/>
            <p:cNvSpPr/>
            <p:nvPr/>
          </p:nvSpPr>
          <p:spPr>
            <a:xfrm>
              <a:off x="7302283" y="3190280"/>
              <a:ext cx="541155" cy="151468"/>
            </a:xfrm>
            <a:prstGeom prst="parallelogram">
              <a:avLst>
                <a:gd name="adj" fmla="val 1029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 rot="5400000" flipV="1">
              <a:off x="7850091" y="3362551"/>
              <a:ext cx="510259" cy="157880"/>
            </a:xfrm>
            <a:prstGeom prst="parallelogram">
              <a:avLst>
                <a:gd name="adj" fmla="val 98815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5400000" flipV="1">
              <a:off x="7853860" y="3723820"/>
              <a:ext cx="509839" cy="150762"/>
            </a:xfrm>
            <a:prstGeom prst="parallelogram">
              <a:avLst>
                <a:gd name="adj" fmla="val 98815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7465005" y="3028521"/>
              <a:ext cx="511521" cy="157839"/>
            </a:xfrm>
            <a:prstGeom prst="parallelogram">
              <a:avLst>
                <a:gd name="adj" fmla="val 102942"/>
              </a:avLst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43004" y="3190280"/>
              <a:ext cx="541155" cy="151468"/>
            </a:xfrm>
            <a:prstGeom prst="parallelogram">
              <a:avLst>
                <a:gd name="adj" fmla="val 10294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7624573" y="2894084"/>
              <a:ext cx="487843" cy="133023"/>
            </a:xfrm>
            <a:prstGeom prst="parallelogram">
              <a:avLst>
                <a:gd name="adj" fmla="val 102942"/>
              </a:avLst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7976527" y="2894084"/>
              <a:ext cx="479461" cy="127716"/>
            </a:xfrm>
            <a:prstGeom prst="parallelogram">
              <a:avLst>
                <a:gd name="adj" fmla="val 1029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7822684" y="3021800"/>
              <a:ext cx="512354" cy="164559"/>
            </a:xfrm>
            <a:prstGeom prst="parallelogram">
              <a:avLst>
                <a:gd name="adj" fmla="val 102942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8008379" y="3196286"/>
              <a:ext cx="510259" cy="157880"/>
            </a:xfrm>
            <a:prstGeom prst="parallelogram">
              <a:avLst>
                <a:gd name="adj" fmla="val 98815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8166325" y="3084604"/>
              <a:ext cx="464353" cy="114972"/>
            </a:xfrm>
            <a:prstGeom prst="parallelogram">
              <a:avLst>
                <a:gd name="adj" fmla="val 9881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 rot="5400000" flipV="1">
              <a:off x="8005353" y="3562127"/>
              <a:ext cx="514589" cy="150762"/>
            </a:xfrm>
            <a:prstGeom prst="parallelogram">
              <a:avLst>
                <a:gd name="adj" fmla="val 98815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/>
            <p:cNvSpPr/>
            <p:nvPr/>
          </p:nvSpPr>
          <p:spPr>
            <a:xfrm rot="5400000" flipV="1">
              <a:off x="8150543" y="3442924"/>
              <a:ext cx="489839" cy="121054"/>
            </a:xfrm>
            <a:prstGeom prst="parallelogram">
              <a:avLst>
                <a:gd name="adj" fmla="val 98815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6" descr="https://latex.codecogs.com/gif.latex?%5Chuge%20%5Chat%7B%5Cmathbf%7BU%7D%7D_%7BscSE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9678" y="2352254"/>
              <a:ext cx="10001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Rounded Rectangle 107"/>
          <p:cNvSpPr/>
          <p:nvPr/>
        </p:nvSpPr>
        <p:spPr>
          <a:xfrm>
            <a:off x="2500980" y="2859997"/>
            <a:ext cx="2523507" cy="11465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Channel Squeeze and Spatial Excitation (spatial SE)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2498490" y="4836068"/>
            <a:ext cx="2526709" cy="11465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Squeeze and Channel Excitation (channel SE)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91344" y="3122482"/>
            <a:ext cx="2919277" cy="2308324"/>
          </a:xfrm>
          <a:prstGeom prst="rect">
            <a:avLst/>
          </a:prstGeom>
          <a:noFill/>
          <a:ln w="28575">
            <a:solidFill>
              <a:srgbClr val="0194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 of Max-out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Competitive nature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Inherent selectivity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excess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3" grpId="0"/>
      <p:bldP spid="108" grpId="0" animBg="1"/>
      <p:bldP spid="109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of SE blocks within F-CNNs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7559" y="2612723"/>
            <a:ext cx="3076486" cy="2070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0773" y="2792317"/>
            <a:ext cx="2800767" cy="1874766"/>
            <a:chOff x="1034079" y="488446"/>
            <a:chExt cx="2800767" cy="1874766"/>
          </a:xfrm>
        </p:grpSpPr>
        <p:sp>
          <p:nvSpPr>
            <p:cNvPr id="6" name="TextBox 5"/>
            <p:cNvSpPr txBox="1"/>
            <p:nvPr/>
          </p:nvSpPr>
          <p:spPr>
            <a:xfrm>
              <a:off x="1034079" y="1993880"/>
              <a:ext cx="280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Basic F-CNN architecture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20765" y="488446"/>
              <a:ext cx="2264797" cy="1445896"/>
              <a:chOff x="1554518" y="274796"/>
              <a:chExt cx="2264797" cy="1445896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554518" y="280830"/>
                <a:ext cx="144462" cy="7207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1851380" y="857092"/>
                <a:ext cx="127000" cy="5762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570518" y="857092"/>
                <a:ext cx="127000" cy="576263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202218" y="1360330"/>
                <a:ext cx="147637" cy="3603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849918" y="280830"/>
                <a:ext cx="144462" cy="720725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" name="Curved Connector 12"/>
              <p:cNvCxnSpPr>
                <a:stCxn id="8" idx="2"/>
                <a:endCxn id="9" idx="1"/>
              </p:cNvCxnSpPr>
              <p:nvPr/>
            </p:nvCxnSpPr>
            <p:spPr bwMode="auto">
              <a:xfrm rot="16200000" flipH="1">
                <a:off x="1667230" y="960280"/>
                <a:ext cx="142875" cy="22542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9" idx="2"/>
                <a:endCxn id="11" idx="1"/>
              </p:cNvCxnSpPr>
              <p:nvPr/>
            </p:nvCxnSpPr>
            <p:spPr bwMode="auto">
              <a:xfrm rot="16200000" flipH="1">
                <a:off x="2004574" y="1343661"/>
                <a:ext cx="107950" cy="287338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/>
              <p:cNvCxnSpPr>
                <a:stCxn id="11" idx="3"/>
                <a:endCxn id="10" idx="2"/>
              </p:cNvCxnSpPr>
              <p:nvPr/>
            </p:nvCxnSpPr>
            <p:spPr bwMode="auto">
              <a:xfrm flipV="1">
                <a:off x="2349855" y="1433355"/>
                <a:ext cx="284163" cy="10795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/>
              <p:cNvCxnSpPr>
                <a:stCxn id="10" idx="3"/>
                <a:endCxn id="12" idx="2"/>
              </p:cNvCxnSpPr>
              <p:nvPr/>
            </p:nvCxnSpPr>
            <p:spPr bwMode="auto">
              <a:xfrm flipV="1">
                <a:off x="2697518" y="1001555"/>
                <a:ext cx="225425" cy="14287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3"/>
                <a:endCxn id="12" idx="1"/>
              </p:cNvCxnSpPr>
              <p:nvPr/>
            </p:nvCxnSpPr>
            <p:spPr bwMode="auto">
              <a:xfrm>
                <a:off x="1698980" y="641192"/>
                <a:ext cx="11509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9" idx="3"/>
                <a:endCxn id="10" idx="1"/>
              </p:cNvCxnSpPr>
              <p:nvPr/>
            </p:nvCxnSpPr>
            <p:spPr bwMode="auto">
              <a:xfrm>
                <a:off x="1978380" y="1144430"/>
                <a:ext cx="59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2" idx="3"/>
              </p:cNvCxnSpPr>
              <p:nvPr/>
            </p:nvCxnSpPr>
            <p:spPr>
              <a:xfrm flipV="1">
                <a:off x="2994380" y="641192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 bwMode="auto">
              <a:xfrm>
                <a:off x="3256954" y="280829"/>
                <a:ext cx="144462" cy="72072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V="1">
                <a:off x="3400002" y="642168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 bwMode="auto">
              <a:xfrm>
                <a:off x="3674853" y="274796"/>
                <a:ext cx="144462" cy="72072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1811275" y="5421578"/>
            <a:ext cx="4792214" cy="897145"/>
            <a:chOff x="10525575" y="2482726"/>
            <a:chExt cx="4792214" cy="897145"/>
          </a:xfrm>
        </p:grpSpPr>
        <p:grpSp>
          <p:nvGrpSpPr>
            <p:cNvPr id="24" name="Group 23"/>
            <p:cNvGrpSpPr/>
            <p:nvPr/>
          </p:nvGrpSpPr>
          <p:grpSpPr>
            <a:xfrm>
              <a:off x="12280511" y="2482726"/>
              <a:ext cx="3037278" cy="307777"/>
              <a:chOff x="6783701" y="1789224"/>
              <a:chExt cx="3037278" cy="3077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783701" y="1832938"/>
                <a:ext cx="191710" cy="2057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44871" y="1789224"/>
                <a:ext cx="287610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Squeeze &amp; Excitation (SE) Blocks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2280511" y="2780246"/>
              <a:ext cx="1554820" cy="307777"/>
              <a:chOff x="7033585" y="5139637"/>
              <a:chExt cx="1554820" cy="3077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033585" y="5191289"/>
                <a:ext cx="191710" cy="2057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77441" y="5139637"/>
                <a:ext cx="1410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Classifier Block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2278380" y="3072094"/>
              <a:ext cx="1520102" cy="307777"/>
              <a:chOff x="8419259" y="5147533"/>
              <a:chExt cx="1520102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8548733" y="5147533"/>
                <a:ext cx="13906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Soft-max layer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419259" y="5191231"/>
                <a:ext cx="191710" cy="205740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525575" y="2486070"/>
              <a:ext cx="1583665" cy="307777"/>
              <a:chOff x="273463" y="1811569"/>
              <a:chExt cx="1583665" cy="30777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3463" y="1849501"/>
                <a:ext cx="191710" cy="2057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6929" y="1811569"/>
                <a:ext cx="1430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Encoder Blocks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0525575" y="3069878"/>
              <a:ext cx="1176993" cy="307777"/>
              <a:chOff x="1722227" y="1811010"/>
              <a:chExt cx="1176993" cy="30777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722227" y="1851430"/>
                <a:ext cx="191710" cy="2057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877786" y="1811010"/>
                <a:ext cx="1021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Bottleneck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0525575" y="2777974"/>
              <a:ext cx="1588475" cy="307777"/>
              <a:chOff x="273463" y="1811569"/>
              <a:chExt cx="1588475" cy="30777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3463" y="1849501"/>
                <a:ext cx="191710" cy="205740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22120" y="1811569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Decoder Blocks</a:t>
                </a:r>
              </a:p>
            </p:txBody>
          </p:sp>
        </p:grpSp>
      </p:grpSp>
      <p:grpSp>
        <p:nvGrpSpPr>
          <p:cNvPr id="143" name="Group 142"/>
          <p:cNvGrpSpPr/>
          <p:nvPr/>
        </p:nvGrpSpPr>
        <p:grpSpPr>
          <a:xfrm>
            <a:off x="3961032" y="2775679"/>
            <a:ext cx="2786047" cy="1908042"/>
            <a:chOff x="3704144" y="4433139"/>
            <a:chExt cx="2786047" cy="1908042"/>
          </a:xfrm>
        </p:grpSpPr>
        <p:grpSp>
          <p:nvGrpSpPr>
            <p:cNvPr id="144" name="Group 143"/>
            <p:cNvGrpSpPr/>
            <p:nvPr/>
          </p:nvGrpSpPr>
          <p:grpSpPr>
            <a:xfrm>
              <a:off x="3704144" y="4433139"/>
              <a:ext cx="2786047" cy="1520887"/>
              <a:chOff x="4592953" y="5619301"/>
              <a:chExt cx="2786047" cy="1520887"/>
            </a:xfrm>
          </p:grpSpPr>
          <p:sp>
            <p:nvSpPr>
              <p:cNvPr id="146" name="Rectangle 145"/>
              <p:cNvSpPr/>
              <p:nvPr/>
            </p:nvSpPr>
            <p:spPr bwMode="auto">
              <a:xfrm>
                <a:off x="4592953" y="5631273"/>
                <a:ext cx="144462" cy="7207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5068700" y="6207535"/>
                <a:ext cx="127000" cy="5762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5935475" y="6207535"/>
                <a:ext cx="127000" cy="576263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5540981" y="6779826"/>
                <a:ext cx="147637" cy="3603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6291075" y="5631273"/>
                <a:ext cx="144462" cy="720725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1" name="Curved Connector 150"/>
              <p:cNvCxnSpPr/>
              <p:nvPr/>
            </p:nvCxnSpPr>
            <p:spPr bwMode="auto">
              <a:xfrm rot="16200000" flipH="1">
                <a:off x="4865606" y="6300720"/>
                <a:ext cx="143669" cy="255111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urved Connector 151"/>
              <p:cNvCxnSpPr/>
              <p:nvPr/>
            </p:nvCxnSpPr>
            <p:spPr bwMode="auto">
              <a:xfrm rot="16200000" flipH="1">
                <a:off x="5354450" y="6694103"/>
                <a:ext cx="107950" cy="287338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urved Connector 152"/>
              <p:cNvCxnSpPr/>
              <p:nvPr/>
            </p:nvCxnSpPr>
            <p:spPr bwMode="auto">
              <a:xfrm flipV="1">
                <a:off x="5700187" y="6791414"/>
                <a:ext cx="284163" cy="10795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 bwMode="auto">
              <a:xfrm flipV="1">
                <a:off x="6159273" y="6355962"/>
                <a:ext cx="225425" cy="14287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endCxn id="150" idx="1"/>
              </p:cNvCxnSpPr>
              <p:nvPr/>
            </p:nvCxnSpPr>
            <p:spPr bwMode="auto">
              <a:xfrm>
                <a:off x="4897497" y="5991635"/>
                <a:ext cx="1393578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endCxn id="148" idx="1"/>
              </p:cNvCxnSpPr>
              <p:nvPr/>
            </p:nvCxnSpPr>
            <p:spPr bwMode="auto">
              <a:xfrm>
                <a:off x="5332225" y="6495667"/>
                <a:ext cx="6032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 bwMode="auto">
              <a:xfrm>
                <a:off x="4780656" y="5631273"/>
                <a:ext cx="64551" cy="7207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5235388" y="6207535"/>
                <a:ext cx="58737" cy="5762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6104087" y="6207535"/>
                <a:ext cx="60027" cy="5762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6484382" y="5631273"/>
                <a:ext cx="64551" cy="7207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6554065" y="5985697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Rectangle 161"/>
              <p:cNvSpPr/>
              <p:nvPr/>
            </p:nvSpPr>
            <p:spPr bwMode="auto">
              <a:xfrm>
                <a:off x="6816639" y="5625334"/>
                <a:ext cx="144462" cy="72072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6959687" y="5986673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163"/>
              <p:cNvSpPr/>
              <p:nvPr/>
            </p:nvSpPr>
            <p:spPr bwMode="auto">
              <a:xfrm>
                <a:off x="7234538" y="5619301"/>
                <a:ext cx="144462" cy="72072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3710038" y="5971849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P5: Encoders / Decoders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56348" y="2817223"/>
            <a:ext cx="3331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 : Only Encoders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P2 : Only Decoders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P3 : Only Bottleneck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P4 : Only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 : Encoders / Decoders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P6 : Everywhere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8674645" y="4238213"/>
            <a:ext cx="2743200" cy="2662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633287" y="5369148"/>
            <a:ext cx="4969330" cy="954910"/>
          </a:xfrm>
          <a:prstGeom prst="roundRect">
            <a:avLst/>
          </a:prstGeom>
          <a:noFill/>
          <a:ln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105" y="2705725"/>
            <a:ext cx="969779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369788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Whole Brain Segmentation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7" y="1617981"/>
            <a:ext cx="11898145" cy="142049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059680" y="2590800"/>
            <a:ext cx="6563360" cy="375920"/>
          </a:xfrm>
          <a:prstGeom prst="round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94400" y="2966720"/>
            <a:ext cx="0" cy="45720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41360" y="2966720"/>
            <a:ext cx="0" cy="45720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49280" y="2987040"/>
            <a:ext cx="0" cy="45720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4979" y="3445824"/>
            <a:ext cx="271901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 Score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9958" y="3445824"/>
            <a:ext cx="1322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+ 7%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+ 0.02%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3000" y="3445824"/>
            <a:ext cx="1322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+ 6%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+ 1.52%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87879" y="3445824"/>
            <a:ext cx="1322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+ 9%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+ 1.54%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160" y="5394009"/>
            <a:ext cx="1148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Jégou</a:t>
            </a:r>
            <a:r>
              <a:rPr lang="en-US" sz="1200" dirty="0"/>
              <a:t>, S., </a:t>
            </a:r>
            <a:r>
              <a:rPr lang="en-US" sz="1200" dirty="0" err="1"/>
              <a:t>Drozdzal</a:t>
            </a:r>
            <a:r>
              <a:rPr lang="en-US" sz="1200" dirty="0"/>
              <a:t>, M., Vazquez, D., Romero, A. and </a:t>
            </a:r>
            <a:r>
              <a:rPr lang="en-US" sz="1200" dirty="0" err="1"/>
              <a:t>Bengio</a:t>
            </a:r>
            <a:r>
              <a:rPr lang="en-US" sz="1200" dirty="0"/>
              <a:t>, Y., 2017, July. The one hundred layers tiramisu: Fully convolutional </a:t>
            </a:r>
            <a:r>
              <a:rPr lang="en-US" sz="1200" dirty="0" err="1"/>
              <a:t>densenets</a:t>
            </a:r>
            <a:r>
              <a:rPr lang="en-US" sz="1200" dirty="0"/>
              <a:t> for semantic segmentation. In </a:t>
            </a:r>
            <a:r>
              <a:rPr lang="en-US" sz="1200" i="1" dirty="0"/>
              <a:t>Computer Vision and Pattern Recognition Workshops (CVPRW), 2017 IEEE Conference on</a:t>
            </a:r>
            <a:r>
              <a:rPr lang="en-US" sz="1200" dirty="0"/>
              <a:t> (pp. 1175-1183). IEEE.</a:t>
            </a:r>
          </a:p>
          <a:p>
            <a:r>
              <a:rPr lang="en-US" sz="1200" dirty="0"/>
              <a:t>[2] Roy, A.G., </a:t>
            </a:r>
            <a:r>
              <a:rPr lang="en-US" sz="1200" dirty="0" err="1"/>
              <a:t>Conjeti</a:t>
            </a:r>
            <a:r>
              <a:rPr lang="en-US" sz="1200" dirty="0"/>
              <a:t>, S., Sheet, D., </a:t>
            </a:r>
            <a:r>
              <a:rPr lang="en-US" sz="1200" dirty="0" err="1"/>
              <a:t>Katouzian</a:t>
            </a:r>
            <a:r>
              <a:rPr lang="en-US" sz="1200" dirty="0"/>
              <a:t>, A., </a:t>
            </a:r>
            <a:r>
              <a:rPr lang="en-US" sz="1200" dirty="0" err="1"/>
              <a:t>Navab</a:t>
            </a:r>
            <a:r>
              <a:rPr lang="en-US" sz="1200" dirty="0"/>
              <a:t>, N. and </a:t>
            </a:r>
            <a:r>
              <a:rPr lang="en-US" sz="1200" dirty="0" err="1"/>
              <a:t>Wachinger</a:t>
            </a:r>
            <a:r>
              <a:rPr lang="en-US" sz="1200" dirty="0"/>
              <a:t>, C., 2017, September. Error corrective boosting for learning fully convolutional networks with limited data. In </a:t>
            </a:r>
            <a:r>
              <a:rPr lang="en-US" sz="1200" i="1" dirty="0"/>
              <a:t>International Conference on Medical Image Computing and Computer-Assisted Intervention</a:t>
            </a:r>
            <a:r>
              <a:rPr lang="en-US" sz="1200" dirty="0"/>
              <a:t> (pp. 231-239). Springer, Cham.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Ronneberger</a:t>
            </a:r>
            <a:r>
              <a:rPr lang="en-US" sz="1200" dirty="0"/>
              <a:t>, O., Fischer, P. and </a:t>
            </a:r>
            <a:r>
              <a:rPr lang="en-US" sz="1200" dirty="0" err="1"/>
              <a:t>Brox</a:t>
            </a:r>
            <a:r>
              <a:rPr lang="en-US" sz="1200" dirty="0"/>
              <a:t>, T., 2015, October. U-net: Convolutional networks for biomedical image segmentation. In </a:t>
            </a:r>
            <a:r>
              <a:rPr lang="en-US" sz="1200" i="1" dirty="0"/>
              <a:t>International Conference on Medical image computing and computer-assisted intervention</a:t>
            </a:r>
            <a:r>
              <a:rPr lang="en-US" sz="1200" dirty="0"/>
              <a:t> (pp. 234-241). Springer, Cham.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480568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Multi-Atlas Labelling Challenge Benchmark</a:t>
            </a:r>
          </a:p>
        </p:txBody>
      </p:sp>
    </p:spTree>
    <p:extLst>
      <p:ext uri="{BB962C8B-B14F-4D97-AF65-F5344CB8AC3E}">
        <p14:creationId xmlns:p14="http://schemas.microsoft.com/office/powerpoint/2010/main" val="31774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Whole Brain Segmentation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257171" y="1465588"/>
            <a:ext cx="2379122" cy="3724528"/>
            <a:chOff x="6257171" y="1465588"/>
            <a:chExt cx="2379122" cy="3724528"/>
          </a:xfrm>
        </p:grpSpPr>
        <p:sp>
          <p:nvSpPr>
            <p:cNvPr id="4" name="TextBox 3"/>
            <p:cNvSpPr txBox="1"/>
            <p:nvPr/>
          </p:nvSpPr>
          <p:spPr>
            <a:xfrm>
              <a:off x="6563317" y="1465588"/>
              <a:ext cx="17668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FC-</a:t>
              </a: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DenseNet</a:t>
              </a:r>
              <a:b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Segmentation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7171" y="2145164"/>
              <a:ext cx="2379122" cy="304495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013455" y="3253925"/>
            <a:ext cx="645146" cy="594110"/>
            <a:chOff x="7013455" y="3253925"/>
            <a:chExt cx="645146" cy="594110"/>
          </a:xfrm>
        </p:grpSpPr>
        <p:sp>
          <p:nvSpPr>
            <p:cNvPr id="47" name="Rectangle 46"/>
            <p:cNvSpPr/>
            <p:nvPr/>
          </p:nvSpPr>
          <p:spPr>
            <a:xfrm>
              <a:off x="7013455" y="3253925"/>
              <a:ext cx="474759" cy="49108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7268847" y="3539480"/>
              <a:ext cx="389754" cy="3085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954118" y="1465588"/>
            <a:ext cx="2486241" cy="3724528"/>
            <a:chOff x="8954118" y="1465588"/>
            <a:chExt cx="2486241" cy="3724528"/>
          </a:xfrm>
        </p:grpSpPr>
        <p:sp>
          <p:nvSpPr>
            <p:cNvPr id="9" name="TextBox 8"/>
            <p:cNvSpPr txBox="1"/>
            <p:nvPr/>
          </p:nvSpPr>
          <p:spPr>
            <a:xfrm>
              <a:off x="8954118" y="1465588"/>
              <a:ext cx="2486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FC-DenseNet+scSE</a:t>
              </a:r>
              <a:b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Segmentation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5634" y="2145164"/>
              <a:ext cx="2371072" cy="304495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744316" y="3253925"/>
            <a:ext cx="645146" cy="594110"/>
            <a:chOff x="9744316" y="3253925"/>
            <a:chExt cx="645146" cy="594110"/>
          </a:xfrm>
        </p:grpSpPr>
        <p:sp>
          <p:nvSpPr>
            <p:cNvPr id="41" name="Rectangle 40"/>
            <p:cNvSpPr/>
            <p:nvPr/>
          </p:nvSpPr>
          <p:spPr>
            <a:xfrm>
              <a:off x="9744316" y="3253925"/>
              <a:ext cx="474759" cy="49108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9999708" y="3539480"/>
              <a:ext cx="389754" cy="3085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78972" y="1773364"/>
            <a:ext cx="2287786" cy="3416752"/>
            <a:chOff x="3478972" y="1773364"/>
            <a:chExt cx="2287786" cy="3416752"/>
          </a:xfrm>
        </p:grpSpPr>
        <p:sp>
          <p:nvSpPr>
            <p:cNvPr id="14" name="TextBox 13"/>
            <p:cNvSpPr txBox="1"/>
            <p:nvPr/>
          </p:nvSpPr>
          <p:spPr>
            <a:xfrm>
              <a:off x="3776159" y="1773364"/>
              <a:ext cx="169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Ground Truth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8972" y="2145164"/>
              <a:ext cx="2287786" cy="304495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153404" y="3245805"/>
            <a:ext cx="645146" cy="594110"/>
            <a:chOff x="4153404" y="3245805"/>
            <a:chExt cx="645146" cy="594110"/>
          </a:xfrm>
        </p:grpSpPr>
        <p:sp>
          <p:nvSpPr>
            <p:cNvPr id="35" name="Rectangle 34"/>
            <p:cNvSpPr/>
            <p:nvPr/>
          </p:nvSpPr>
          <p:spPr>
            <a:xfrm>
              <a:off x="4153404" y="3245805"/>
              <a:ext cx="474759" cy="49108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4408796" y="3531360"/>
              <a:ext cx="389754" cy="3085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5381" y="1773364"/>
            <a:ext cx="2307223" cy="3416752"/>
            <a:chOff x="525381" y="1773364"/>
            <a:chExt cx="2307223" cy="3416752"/>
          </a:xfrm>
        </p:grpSpPr>
        <p:sp>
          <p:nvSpPr>
            <p:cNvPr id="20" name="TextBox 19"/>
            <p:cNvSpPr txBox="1"/>
            <p:nvPr/>
          </p:nvSpPr>
          <p:spPr>
            <a:xfrm>
              <a:off x="995952" y="1773364"/>
              <a:ext cx="1366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Input scan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9" t="14064" r="23361" b="4706"/>
            <a:stretch/>
          </p:blipFill>
          <p:spPr>
            <a:xfrm>
              <a:off x="525381" y="2145164"/>
              <a:ext cx="2307223" cy="304495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234835" y="3245805"/>
            <a:ext cx="645146" cy="594110"/>
            <a:chOff x="1234835" y="3245805"/>
            <a:chExt cx="645146" cy="594110"/>
          </a:xfrm>
        </p:grpSpPr>
        <p:sp>
          <p:nvSpPr>
            <p:cNvPr id="29" name="Rectangle 28"/>
            <p:cNvSpPr/>
            <p:nvPr/>
          </p:nvSpPr>
          <p:spPr>
            <a:xfrm>
              <a:off x="1234835" y="3245805"/>
              <a:ext cx="474760" cy="49108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1490227" y="3531360"/>
              <a:ext cx="389754" cy="3085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457271" y="5675992"/>
            <a:ext cx="305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 segmentation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Left Putamen</a:t>
            </a:r>
          </a:p>
        </p:txBody>
      </p:sp>
    </p:spTree>
    <p:extLst>
      <p:ext uri="{BB962C8B-B14F-4D97-AF65-F5344CB8AC3E}">
        <p14:creationId xmlns:p14="http://schemas.microsoft.com/office/powerpoint/2010/main" val="29703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987709" y="1416726"/>
            <a:ext cx="2502609" cy="4647813"/>
            <a:chOff x="8987709" y="1416726"/>
            <a:chExt cx="2502609" cy="46478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5950" y="2105187"/>
              <a:ext cx="2266127" cy="395935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987709" y="1416726"/>
              <a:ext cx="25026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FC-DenseNet+scSE</a:t>
              </a:r>
              <a:b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Segmentation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62837" y="1428176"/>
            <a:ext cx="2279233" cy="4636363"/>
            <a:chOff x="6362837" y="1428176"/>
            <a:chExt cx="2279233" cy="46363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2837" y="2105187"/>
              <a:ext cx="2279233" cy="395935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617573" y="1428176"/>
              <a:ext cx="17668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FC-</a:t>
              </a: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DenseNet</a:t>
              </a:r>
              <a:b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Segmentation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2084" y="1701478"/>
            <a:ext cx="2273941" cy="4369673"/>
            <a:chOff x="3622084" y="1701478"/>
            <a:chExt cx="2273941" cy="436967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/>
            <a:srcRect r="770"/>
            <a:stretch/>
          </p:blipFill>
          <p:spPr>
            <a:xfrm>
              <a:off x="3622084" y="2111799"/>
              <a:ext cx="2273941" cy="395935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911169" y="1701478"/>
              <a:ext cx="169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Ground Truth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6912" y="1713090"/>
            <a:ext cx="2286000" cy="4355397"/>
            <a:chOff x="866912" y="1713090"/>
            <a:chExt cx="2286000" cy="435539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03" t="16165" r="36243" b="16623"/>
            <a:stretch/>
          </p:blipFill>
          <p:spPr>
            <a:xfrm>
              <a:off x="866912" y="2105187"/>
              <a:ext cx="2286000" cy="39633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26872" y="1713090"/>
              <a:ext cx="1366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Input scan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7" y="365125"/>
            <a:ext cx="1121749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Whole Body Segmentation: Visceral 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70672" y="4139348"/>
            <a:ext cx="568803" cy="609287"/>
            <a:chOff x="7770672" y="4139348"/>
            <a:chExt cx="568803" cy="609287"/>
          </a:xfrm>
        </p:grpSpPr>
        <p:sp>
          <p:nvSpPr>
            <p:cNvPr id="5" name="Rectangle 4"/>
            <p:cNvSpPr/>
            <p:nvPr/>
          </p:nvSpPr>
          <p:spPr>
            <a:xfrm>
              <a:off x="7924512" y="4139348"/>
              <a:ext cx="414963" cy="41496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7730188" y="4400471"/>
              <a:ext cx="388648" cy="3076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0495000" y="4152843"/>
            <a:ext cx="568803" cy="609286"/>
            <a:chOff x="10495000" y="4152843"/>
            <a:chExt cx="568803" cy="609286"/>
          </a:xfrm>
        </p:grpSpPr>
        <p:sp>
          <p:nvSpPr>
            <p:cNvPr id="9" name="Rectangle 8"/>
            <p:cNvSpPr/>
            <p:nvPr/>
          </p:nvSpPr>
          <p:spPr>
            <a:xfrm>
              <a:off x="10648840" y="4152843"/>
              <a:ext cx="414963" cy="41496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10454516" y="4413965"/>
              <a:ext cx="388648" cy="3076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029918" y="4145960"/>
            <a:ext cx="568803" cy="609287"/>
            <a:chOff x="5029918" y="4145960"/>
            <a:chExt cx="568803" cy="609287"/>
          </a:xfrm>
        </p:grpSpPr>
        <p:sp>
          <p:nvSpPr>
            <p:cNvPr id="13" name="Rectangle 12"/>
            <p:cNvSpPr/>
            <p:nvPr/>
          </p:nvSpPr>
          <p:spPr>
            <a:xfrm>
              <a:off x="5183758" y="4145960"/>
              <a:ext cx="414963" cy="41496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4989434" y="4407083"/>
              <a:ext cx="388648" cy="3076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284757" y="4138745"/>
            <a:ext cx="570148" cy="610728"/>
            <a:chOff x="2284757" y="4138745"/>
            <a:chExt cx="570148" cy="610728"/>
          </a:xfrm>
        </p:grpSpPr>
        <p:sp>
          <p:nvSpPr>
            <p:cNvPr id="17" name="Rectangle 16"/>
            <p:cNvSpPr/>
            <p:nvPr/>
          </p:nvSpPr>
          <p:spPr>
            <a:xfrm>
              <a:off x="2438961" y="4138745"/>
              <a:ext cx="415944" cy="41594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2244177" y="4400486"/>
              <a:ext cx="389567" cy="308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513936" y="4839968"/>
            <a:ext cx="197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segmentation</a:t>
            </a:r>
            <a:b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Spleen</a:t>
            </a:r>
          </a:p>
        </p:txBody>
      </p:sp>
    </p:spTree>
    <p:extLst>
      <p:ext uri="{BB962C8B-B14F-4D97-AF65-F5344CB8AC3E}">
        <p14:creationId xmlns:p14="http://schemas.microsoft.com/office/powerpoint/2010/main" val="8433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 Block vs. Network Depth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6122" y="2955200"/>
            <a:ext cx="2800767" cy="1874766"/>
            <a:chOff x="1034079" y="488446"/>
            <a:chExt cx="2800767" cy="1874766"/>
          </a:xfrm>
        </p:grpSpPr>
        <p:sp>
          <p:nvSpPr>
            <p:cNvPr id="7" name="TextBox 6"/>
            <p:cNvSpPr txBox="1"/>
            <p:nvPr/>
          </p:nvSpPr>
          <p:spPr>
            <a:xfrm>
              <a:off x="1034079" y="1993880"/>
              <a:ext cx="280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Basic F-CNN architecture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20765" y="488446"/>
              <a:ext cx="2264797" cy="1445896"/>
              <a:chOff x="1554518" y="274796"/>
              <a:chExt cx="2264797" cy="1445896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554518" y="280830"/>
                <a:ext cx="144462" cy="7207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851380" y="857092"/>
                <a:ext cx="127000" cy="5762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570518" y="857092"/>
                <a:ext cx="127000" cy="576263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202218" y="1360330"/>
                <a:ext cx="147637" cy="3603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2849918" y="280830"/>
                <a:ext cx="144462" cy="720725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" name="Curved Connector 13"/>
              <p:cNvCxnSpPr>
                <a:stCxn id="9" idx="2"/>
                <a:endCxn id="10" idx="1"/>
              </p:cNvCxnSpPr>
              <p:nvPr/>
            </p:nvCxnSpPr>
            <p:spPr bwMode="auto">
              <a:xfrm rot="16200000" flipH="1">
                <a:off x="1667230" y="960280"/>
                <a:ext cx="142875" cy="22542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/>
              <p:cNvCxnSpPr>
                <a:stCxn id="10" idx="2"/>
                <a:endCxn id="12" idx="1"/>
              </p:cNvCxnSpPr>
              <p:nvPr/>
            </p:nvCxnSpPr>
            <p:spPr bwMode="auto">
              <a:xfrm rot="16200000" flipH="1">
                <a:off x="2004574" y="1343661"/>
                <a:ext cx="107950" cy="287338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/>
              <p:cNvCxnSpPr>
                <a:stCxn id="12" idx="3"/>
                <a:endCxn id="11" idx="2"/>
              </p:cNvCxnSpPr>
              <p:nvPr/>
            </p:nvCxnSpPr>
            <p:spPr bwMode="auto">
              <a:xfrm flipV="1">
                <a:off x="2349855" y="1433355"/>
                <a:ext cx="284163" cy="10795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11" idx="3"/>
                <a:endCxn id="13" idx="2"/>
              </p:cNvCxnSpPr>
              <p:nvPr/>
            </p:nvCxnSpPr>
            <p:spPr bwMode="auto">
              <a:xfrm flipV="1">
                <a:off x="2697518" y="1001555"/>
                <a:ext cx="225425" cy="14287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9" idx="3"/>
                <a:endCxn id="13" idx="1"/>
              </p:cNvCxnSpPr>
              <p:nvPr/>
            </p:nvCxnSpPr>
            <p:spPr bwMode="auto">
              <a:xfrm>
                <a:off x="1698980" y="641192"/>
                <a:ext cx="11509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3"/>
                <a:endCxn id="11" idx="1"/>
              </p:cNvCxnSpPr>
              <p:nvPr/>
            </p:nvCxnSpPr>
            <p:spPr bwMode="auto">
              <a:xfrm>
                <a:off x="1978380" y="1144430"/>
                <a:ext cx="59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3"/>
              </p:cNvCxnSpPr>
              <p:nvPr/>
            </p:nvCxnSpPr>
            <p:spPr>
              <a:xfrm flipV="1">
                <a:off x="2994380" y="641192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 bwMode="auto">
              <a:xfrm>
                <a:off x="3256954" y="280829"/>
                <a:ext cx="144462" cy="72072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400002" y="642168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 bwMode="auto">
              <a:xfrm>
                <a:off x="3674853" y="274796"/>
                <a:ext cx="144462" cy="72072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616891" y="4359371"/>
            <a:ext cx="2786047" cy="1908042"/>
            <a:chOff x="5984149" y="1491636"/>
            <a:chExt cx="2786047" cy="1908042"/>
          </a:xfrm>
        </p:grpSpPr>
        <p:grpSp>
          <p:nvGrpSpPr>
            <p:cNvPr id="26" name="Group 25"/>
            <p:cNvGrpSpPr/>
            <p:nvPr/>
          </p:nvGrpSpPr>
          <p:grpSpPr>
            <a:xfrm>
              <a:off x="5984149" y="1491636"/>
              <a:ext cx="2786047" cy="1520887"/>
              <a:chOff x="4592953" y="5619301"/>
              <a:chExt cx="2786047" cy="1520887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4592953" y="5631273"/>
                <a:ext cx="144462" cy="7207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5068700" y="6207535"/>
                <a:ext cx="127000" cy="5762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5935475" y="6207535"/>
                <a:ext cx="127000" cy="576263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5540981" y="6779826"/>
                <a:ext cx="147637" cy="3603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6291075" y="5631273"/>
                <a:ext cx="144462" cy="720725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" name="Curved Connector 32"/>
              <p:cNvCxnSpPr/>
              <p:nvPr/>
            </p:nvCxnSpPr>
            <p:spPr bwMode="auto">
              <a:xfrm rot="16200000" flipH="1">
                <a:off x="4865606" y="6300720"/>
                <a:ext cx="143669" cy="255111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 bwMode="auto">
              <a:xfrm rot="16200000" flipH="1">
                <a:off x="5354450" y="6694103"/>
                <a:ext cx="107950" cy="287338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 bwMode="auto">
              <a:xfrm flipV="1">
                <a:off x="5700187" y="6791414"/>
                <a:ext cx="284163" cy="10795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/>
              <p:nvPr/>
            </p:nvCxnSpPr>
            <p:spPr bwMode="auto">
              <a:xfrm flipV="1">
                <a:off x="6159273" y="6355962"/>
                <a:ext cx="225425" cy="14287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endCxn id="32" idx="1"/>
              </p:cNvCxnSpPr>
              <p:nvPr/>
            </p:nvCxnSpPr>
            <p:spPr bwMode="auto">
              <a:xfrm>
                <a:off x="4897497" y="5991635"/>
                <a:ext cx="1393578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0" idx="1"/>
              </p:cNvCxnSpPr>
              <p:nvPr/>
            </p:nvCxnSpPr>
            <p:spPr bwMode="auto">
              <a:xfrm>
                <a:off x="5332225" y="6495667"/>
                <a:ext cx="6032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 bwMode="auto">
              <a:xfrm>
                <a:off x="4780656" y="5631273"/>
                <a:ext cx="64551" cy="7207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5235388" y="6207535"/>
                <a:ext cx="58737" cy="5762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6104087" y="6207535"/>
                <a:ext cx="60027" cy="5762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6484382" y="5631273"/>
                <a:ext cx="64551" cy="7207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6554065" y="5985697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 bwMode="auto">
              <a:xfrm>
                <a:off x="6816639" y="5625334"/>
                <a:ext cx="144462" cy="72072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959687" y="5986673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 bwMode="auto">
              <a:xfrm>
                <a:off x="7234538" y="5619301"/>
                <a:ext cx="144462" cy="72072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236475" y="3030346"/>
              <a:ext cx="228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F-CNN + SE Blocks 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519908" y="1600398"/>
            <a:ext cx="2980012" cy="2100482"/>
            <a:chOff x="7057198" y="3783965"/>
            <a:chExt cx="2980012" cy="2100482"/>
          </a:xfrm>
        </p:grpSpPr>
        <p:sp>
          <p:nvSpPr>
            <p:cNvPr id="48" name="TextBox 47"/>
            <p:cNvSpPr txBox="1"/>
            <p:nvPr/>
          </p:nvSpPr>
          <p:spPr>
            <a:xfrm>
              <a:off x="7685430" y="5515115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Deeper F-CNN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7057198" y="3783965"/>
              <a:ext cx="2980012" cy="1664575"/>
              <a:chOff x="7057198" y="3783965"/>
              <a:chExt cx="2980012" cy="1664575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7057198" y="3789999"/>
                <a:ext cx="144462" cy="7207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7354060" y="4366261"/>
                <a:ext cx="127000" cy="5762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8788413" y="4366261"/>
                <a:ext cx="127000" cy="576263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7750170" y="4869499"/>
                <a:ext cx="147637" cy="3603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9067813" y="3789999"/>
                <a:ext cx="144462" cy="720725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" name="Curved Connector 54"/>
              <p:cNvCxnSpPr>
                <a:stCxn id="50" idx="2"/>
                <a:endCxn id="51" idx="1"/>
              </p:cNvCxnSpPr>
              <p:nvPr/>
            </p:nvCxnSpPr>
            <p:spPr bwMode="auto">
              <a:xfrm rot="16200000" flipH="1">
                <a:off x="7169910" y="4469449"/>
                <a:ext cx="142875" cy="22542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51" idx="2"/>
                <a:endCxn id="53" idx="1"/>
              </p:cNvCxnSpPr>
              <p:nvPr/>
            </p:nvCxnSpPr>
            <p:spPr bwMode="auto">
              <a:xfrm rot="16200000" flipH="1">
                <a:off x="7530287" y="4829797"/>
                <a:ext cx="107156" cy="33261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endCxn id="52" idx="2"/>
              </p:cNvCxnSpPr>
              <p:nvPr/>
            </p:nvCxnSpPr>
            <p:spPr bwMode="auto">
              <a:xfrm flipV="1">
                <a:off x="8567750" y="4942524"/>
                <a:ext cx="284163" cy="10795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52" idx="3"/>
                <a:endCxn id="54" idx="2"/>
              </p:cNvCxnSpPr>
              <p:nvPr/>
            </p:nvCxnSpPr>
            <p:spPr bwMode="auto">
              <a:xfrm flipV="1">
                <a:off x="8915413" y="4510724"/>
                <a:ext cx="225425" cy="14287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0" idx="3"/>
                <a:endCxn id="54" idx="1"/>
              </p:cNvCxnSpPr>
              <p:nvPr/>
            </p:nvCxnSpPr>
            <p:spPr bwMode="auto">
              <a:xfrm>
                <a:off x="7201660" y="4150362"/>
                <a:ext cx="18661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1" idx="3"/>
                <a:endCxn id="52" idx="1"/>
              </p:cNvCxnSpPr>
              <p:nvPr/>
            </p:nvCxnSpPr>
            <p:spPr bwMode="auto">
              <a:xfrm>
                <a:off x="7481060" y="4654393"/>
                <a:ext cx="13073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4" idx="3"/>
              </p:cNvCxnSpPr>
              <p:nvPr/>
            </p:nvCxnSpPr>
            <p:spPr>
              <a:xfrm flipV="1">
                <a:off x="9212275" y="4150361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 bwMode="auto">
              <a:xfrm>
                <a:off x="9474849" y="3789998"/>
                <a:ext cx="144462" cy="72072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9617897" y="4151337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 bwMode="auto">
              <a:xfrm>
                <a:off x="9892748" y="3783965"/>
                <a:ext cx="144462" cy="72072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8430431" y="4869499"/>
                <a:ext cx="147637" cy="360362"/>
              </a:xfrm>
              <a:prstGeom prst="rect">
                <a:avLst/>
              </a:prstGeom>
              <a:solidFill>
                <a:srgbClr val="99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8113576" y="5265930"/>
                <a:ext cx="146304" cy="182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Curved Connector 68"/>
              <p:cNvCxnSpPr/>
              <p:nvPr/>
            </p:nvCxnSpPr>
            <p:spPr bwMode="auto">
              <a:xfrm rot="16200000" flipH="1">
                <a:off x="7885005" y="5120707"/>
                <a:ext cx="107156" cy="33261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 bwMode="auto">
              <a:xfrm flipV="1">
                <a:off x="8273507" y="5233085"/>
                <a:ext cx="284163" cy="10795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53" idx="3"/>
                <a:endCxn id="65" idx="1"/>
              </p:cNvCxnSpPr>
              <p:nvPr/>
            </p:nvCxnSpPr>
            <p:spPr bwMode="auto">
              <a:xfrm>
                <a:off x="7897807" y="5049680"/>
                <a:ext cx="5326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199214" y="5639434"/>
            <a:ext cx="4970202" cy="954910"/>
            <a:chOff x="330586" y="4633390"/>
            <a:chExt cx="4970202" cy="954910"/>
          </a:xfrm>
        </p:grpSpPr>
        <p:grpSp>
          <p:nvGrpSpPr>
            <p:cNvPr id="74" name="Group 73"/>
            <p:cNvGrpSpPr/>
            <p:nvPr/>
          </p:nvGrpSpPr>
          <p:grpSpPr>
            <a:xfrm>
              <a:off x="508574" y="4685820"/>
              <a:ext cx="4792214" cy="897145"/>
              <a:chOff x="10525575" y="2482726"/>
              <a:chExt cx="4792214" cy="897145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2280511" y="2482726"/>
                <a:ext cx="3037278" cy="307777"/>
                <a:chOff x="6783701" y="1789224"/>
                <a:chExt cx="3037278" cy="307777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6783701" y="1832938"/>
                  <a:ext cx="191710" cy="2057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4871" y="1789224"/>
                  <a:ext cx="287610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Squeeze &amp; Excitation (SE) Blocks</a:t>
                  </a: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12280511" y="2780246"/>
                <a:ext cx="1554820" cy="307777"/>
                <a:chOff x="7033585" y="5139637"/>
                <a:chExt cx="1554820" cy="307777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7033585" y="5191289"/>
                  <a:ext cx="191710" cy="20574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7177441" y="5139637"/>
                  <a:ext cx="14109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Classifier Block</a:t>
                  </a: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12278380" y="3072094"/>
                <a:ext cx="1520102" cy="307777"/>
                <a:chOff x="8419259" y="5147533"/>
                <a:chExt cx="1520102" cy="307777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8548733" y="5147533"/>
                  <a:ext cx="13906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Soft-max layer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8419259" y="5191231"/>
                  <a:ext cx="191710" cy="205740"/>
                </a:xfrm>
                <a:prstGeom prst="rect">
                  <a:avLst/>
                </a:prstGeom>
                <a:solidFill>
                  <a:srgbClr val="FF6600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10525575" y="2486070"/>
                <a:ext cx="1583665" cy="307777"/>
                <a:chOff x="273463" y="1811569"/>
                <a:chExt cx="1583665" cy="307777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73463" y="1849501"/>
                  <a:ext cx="191710" cy="2057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426929" y="1811569"/>
                  <a:ext cx="1430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Encoder Blocks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0525575" y="3069878"/>
                <a:ext cx="1176993" cy="307777"/>
                <a:chOff x="1722227" y="1811010"/>
                <a:chExt cx="1176993" cy="307777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722227" y="1851430"/>
                  <a:ext cx="191710" cy="2057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877786" y="1811010"/>
                  <a:ext cx="1021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Bottleneck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0525575" y="2777974"/>
                <a:ext cx="1588475" cy="307777"/>
                <a:chOff x="273463" y="1811569"/>
                <a:chExt cx="1588475" cy="30777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73463" y="1849501"/>
                  <a:ext cx="191710" cy="205740"/>
                </a:xfrm>
                <a:prstGeom prst="rect">
                  <a:avLst/>
                </a:prstGeom>
                <a:solidFill>
                  <a:srgbClr val="996633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22120" y="1811569"/>
                  <a:ext cx="14398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Decoder Blocks</a:t>
                  </a:r>
                </a:p>
              </p:txBody>
            </p:sp>
          </p:grpSp>
        </p:grpSp>
        <p:sp>
          <p:nvSpPr>
            <p:cNvPr id="93" name="Rounded Rectangle 92"/>
            <p:cNvSpPr/>
            <p:nvPr/>
          </p:nvSpPr>
          <p:spPr>
            <a:xfrm>
              <a:off x="330586" y="4633390"/>
              <a:ext cx="4969330" cy="954910"/>
            </a:xfrm>
            <a:prstGeom prst="roundRect">
              <a:avLst/>
            </a:prstGeom>
            <a:noFill/>
            <a:ln>
              <a:solidFill>
                <a:srgbClr val="019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993682" y="2489831"/>
            <a:ext cx="382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increase in Dice Score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+33%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in model complexity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930483" y="5177259"/>
            <a:ext cx="39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+9%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increase in Dice Score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in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4195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6795" y="785608"/>
            <a:ext cx="117605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Takeaways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new variant of ‘Squeeze &amp; Excitation’ blocks for F-CNNs.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Seamless integration within any F-CNN architecture.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Boosts segmentation performance while minimally effecting model complexity.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Recalibration of F-CNNs using SE blocks.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5721" y="415294"/>
            <a:ext cx="11760558" cy="784657"/>
            <a:chOff x="216795" y="51461"/>
            <a:chExt cx="11760558" cy="784657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569595" y="812304"/>
              <a:ext cx="8407758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16795" y="826856"/>
              <a:ext cx="6428704" cy="92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" name="Picture 2" descr="Image result for lmu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130" y="51461"/>
              <a:ext cx="1536192" cy="7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43" y="5321068"/>
            <a:ext cx="3098168" cy="129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844" y="5321068"/>
            <a:ext cx="2778158" cy="1292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329" y="4492548"/>
            <a:ext cx="4278471" cy="195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2A16-AFA4-354F-AD40-3ACE93B7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169F-BE29-7A44-AFD9-4E60FB60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6D0A-B5B8-BB4C-A97C-9AA77AC4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8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98549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b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4465167"/>
            <a:ext cx="9144000" cy="1655762"/>
          </a:xfrm>
        </p:spPr>
        <p:txBody>
          <a:bodyPr>
            <a:normAutofit fontScale="92500" lnSpcReduction="2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Check out our work at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www.ai-med.de</a:t>
            </a: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Visit our Poster (ID: M64)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795" y="51461"/>
            <a:ext cx="11760558" cy="784657"/>
            <a:chOff x="216795" y="51461"/>
            <a:chExt cx="11760558" cy="784657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569595" y="812304"/>
              <a:ext cx="8407758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16795" y="826856"/>
              <a:ext cx="6428704" cy="92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" name="Picture 2" descr="Image result for lmu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130" y="51461"/>
              <a:ext cx="1536192" cy="7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cartoon on questions sli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04" y="2203313"/>
            <a:ext cx="1951958" cy="19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2480" y="2198455"/>
            <a:ext cx="1956816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of Spatial Excitation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0" y="1374546"/>
            <a:ext cx="10991139" cy="35428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6363" y="5443870"/>
            <a:ext cx="7208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Limited Dynamics.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Global lower level foreground vs. background distinction.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Dynamics shows attention for different structures.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96363" y="1690688"/>
            <a:ext cx="8918117" cy="13471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96363" y="3255328"/>
            <a:ext cx="8918117" cy="13471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Structure-wise Performance Analysis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00942" y="1617664"/>
            <a:ext cx="11545154" cy="3687972"/>
            <a:chOff x="300942" y="1851585"/>
            <a:chExt cx="11545154" cy="36879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2" t="7204" r="6582" b="7710"/>
            <a:stretch/>
          </p:blipFill>
          <p:spPr>
            <a:xfrm>
              <a:off x="300942" y="1851585"/>
              <a:ext cx="11458936" cy="3310724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1602841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30840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4237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69208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85635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22183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35577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672120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97088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122057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838479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566477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291444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013383" y="1851585"/>
              <a:ext cx="0" cy="3182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47"/>
            <p:cNvGrpSpPr>
              <a:grpSpLocks/>
            </p:cNvGrpSpPr>
            <p:nvPr/>
          </p:nvGrpSpPr>
          <p:grpSpPr bwMode="auto">
            <a:xfrm>
              <a:off x="971894" y="3746174"/>
              <a:ext cx="2287096" cy="1099098"/>
              <a:chOff x="1224718" y="3736504"/>
              <a:chExt cx="2609428" cy="1298048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224718" y="3736504"/>
                <a:ext cx="2609428" cy="126754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438995" y="3852312"/>
                <a:ext cx="215865" cy="215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38995" y="4139453"/>
                <a:ext cx="215865" cy="215752"/>
              </a:xfrm>
              <a:prstGeom prst="ellipse">
                <a:avLst/>
              </a:prstGeom>
              <a:solidFill>
                <a:srgbClr val="33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438995" y="4428180"/>
                <a:ext cx="215865" cy="215752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38995" y="4715321"/>
                <a:ext cx="215865" cy="217339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TextBox 42"/>
              <p:cNvSpPr txBox="1">
                <a:spLocks noChangeArrowheads="1"/>
              </p:cNvSpPr>
              <p:nvPr/>
            </p:nvSpPr>
            <p:spPr bwMode="auto">
              <a:xfrm>
                <a:off x="1655168" y="3780803"/>
                <a:ext cx="1542514" cy="399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FC-</a:t>
                </a:r>
                <a:r>
                  <a:rPr lang="en-US" sz="1600" dirty="0" err="1"/>
                  <a:t>DenseNets</a:t>
                </a:r>
                <a:endParaRPr lang="en-US" sz="1600" dirty="0"/>
              </a:p>
            </p:txBody>
          </p:sp>
          <p:sp>
            <p:nvSpPr>
              <p:cNvPr id="41" name="TextBox 43"/>
              <p:cNvSpPr txBox="1">
                <a:spLocks noChangeArrowheads="1"/>
              </p:cNvSpPr>
              <p:nvPr/>
            </p:nvSpPr>
            <p:spPr bwMode="auto">
              <a:xfrm>
                <a:off x="1667749" y="4067944"/>
                <a:ext cx="2087532" cy="399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FC-</a:t>
                </a:r>
                <a:r>
                  <a:rPr lang="en-US" sz="1600" dirty="0" err="1"/>
                  <a:t>DenseNets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cSE</a:t>
                </a:r>
                <a:endParaRPr lang="en-US" sz="1600" dirty="0"/>
              </a:p>
            </p:txBody>
          </p:sp>
          <p:sp>
            <p:nvSpPr>
              <p:cNvPr id="42" name="TextBox 44"/>
              <p:cNvSpPr txBox="1">
                <a:spLocks noChangeArrowheads="1"/>
              </p:cNvSpPr>
              <p:nvPr/>
            </p:nvSpPr>
            <p:spPr bwMode="auto">
              <a:xfrm>
                <a:off x="1655168" y="4346685"/>
                <a:ext cx="2080217" cy="399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FC-</a:t>
                </a:r>
                <a:r>
                  <a:rPr lang="en-US" sz="1600" dirty="0" err="1"/>
                  <a:t>DenseNets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sSE</a:t>
                </a:r>
                <a:endParaRPr lang="en-US" sz="1600" dirty="0"/>
              </a:p>
            </p:txBody>
          </p:sp>
          <p:sp>
            <p:nvSpPr>
              <p:cNvPr id="43" name="TextBox 46"/>
              <p:cNvSpPr txBox="1">
                <a:spLocks noChangeArrowheads="1"/>
              </p:cNvSpPr>
              <p:nvPr/>
            </p:nvSpPr>
            <p:spPr bwMode="auto">
              <a:xfrm>
                <a:off x="1655168" y="4634716"/>
                <a:ext cx="2178978" cy="399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FC-</a:t>
                </a:r>
                <a:r>
                  <a:rPr lang="en-US" sz="1600" dirty="0" err="1"/>
                  <a:t>DenseNets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scSE</a:t>
                </a:r>
                <a:endParaRPr lang="en-US" sz="1600" dirty="0"/>
              </a:p>
            </p:txBody>
          </p:sp>
        </p:grpSp>
        <p:sp>
          <p:nvSpPr>
            <p:cNvPr id="20" name="TextBox 20"/>
            <p:cNvSpPr txBox="1">
              <a:spLocks noChangeArrowheads="1"/>
            </p:cNvSpPr>
            <p:nvPr/>
          </p:nvSpPr>
          <p:spPr bwMode="auto">
            <a:xfrm>
              <a:off x="970859" y="5016337"/>
              <a:ext cx="4988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WM</a:t>
              </a:r>
              <a:br>
                <a:rPr lang="en-US" sz="1400" dirty="0"/>
              </a:br>
              <a:r>
                <a:rPr lang="en-US" sz="1400" dirty="0"/>
                <a:t>Left</a:t>
              </a:r>
            </a:p>
          </p:txBody>
        </p:sp>
        <p:sp>
          <p:nvSpPr>
            <p:cNvPr id="21" name="TextBox 21"/>
            <p:cNvSpPr txBox="1">
              <a:spLocks noChangeArrowheads="1"/>
            </p:cNvSpPr>
            <p:nvPr/>
          </p:nvSpPr>
          <p:spPr bwMode="auto">
            <a:xfrm>
              <a:off x="2065936" y="5016337"/>
              <a:ext cx="10763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Ventricle</a:t>
              </a:r>
              <a:br>
                <a:rPr lang="en-US" sz="1400" dirty="0"/>
              </a:br>
              <a:r>
                <a:rPr lang="en-US" sz="1400" dirty="0"/>
                <a:t>Left</a:t>
              </a:r>
            </a:p>
          </p:txBody>
        </p:sp>
        <p:sp>
          <p:nvSpPr>
            <p:cNvPr id="22" name="TextBox 22"/>
            <p:cNvSpPr txBox="1">
              <a:spLocks noChangeArrowheads="1"/>
            </p:cNvSpPr>
            <p:nvPr/>
          </p:nvSpPr>
          <p:spPr bwMode="auto">
            <a:xfrm>
              <a:off x="3668892" y="5016337"/>
              <a:ext cx="937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Cerebellar</a:t>
              </a:r>
              <a:br>
                <a:rPr lang="en-US" sz="1400" dirty="0"/>
              </a:br>
              <a:r>
                <a:rPr lang="en-US" sz="1400" dirty="0"/>
                <a:t>GM Left</a:t>
              </a:r>
            </a:p>
          </p:txBody>
        </p:sp>
        <p:sp>
          <p:nvSpPr>
            <p:cNvPr id="23" name="TextBox 23"/>
            <p:cNvSpPr txBox="1">
              <a:spLocks noChangeArrowheads="1"/>
            </p:cNvSpPr>
            <p:nvPr/>
          </p:nvSpPr>
          <p:spPr bwMode="auto">
            <a:xfrm>
              <a:off x="5246101" y="5016337"/>
              <a:ext cx="7902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Caudate</a:t>
              </a:r>
              <a:br>
                <a:rPr lang="en-US" sz="1400" dirty="0"/>
              </a:br>
              <a:r>
                <a:rPr lang="en-US" sz="1400" dirty="0"/>
                <a:t>Left</a:t>
              </a:r>
            </a:p>
          </p:txBody>
        </p:sp>
        <p:sp>
          <p:nvSpPr>
            <p:cNvPr id="24" name="TextBox 24"/>
            <p:cNvSpPr txBox="1">
              <a:spLocks noChangeArrowheads="1"/>
            </p:cNvSpPr>
            <p:nvPr/>
          </p:nvSpPr>
          <p:spPr bwMode="auto">
            <a:xfrm>
              <a:off x="6625306" y="5016337"/>
              <a:ext cx="8172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/>
                <a:t>Pallidum</a:t>
              </a:r>
              <a:br>
                <a:rPr lang="en-US" sz="1400" dirty="0"/>
              </a:br>
              <a:r>
                <a:rPr lang="en-US" sz="1400" dirty="0"/>
                <a:t>Left</a:t>
              </a:r>
            </a:p>
          </p:txBody>
        </p:sp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9255798" y="5016337"/>
              <a:ext cx="11850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Hippocampus</a:t>
              </a:r>
              <a:br>
                <a:rPr lang="en-US" sz="1400" dirty="0"/>
              </a:br>
              <a:r>
                <a:rPr lang="en-US" sz="1400" dirty="0"/>
                <a:t>Left</a:t>
              </a:r>
            </a:p>
          </p:txBody>
        </p: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11012050" y="5016337"/>
              <a:ext cx="8340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Ventral</a:t>
              </a:r>
              <a:br>
                <a:rPr lang="en-US" sz="1400" dirty="0"/>
              </a:br>
              <a:r>
                <a:rPr lang="en-US" sz="1400" dirty="0"/>
                <a:t>DC Left</a:t>
              </a:r>
            </a:p>
          </p:txBody>
        </p:sp>
        <p:sp>
          <p:nvSpPr>
            <p:cNvPr id="27" name="TextBox 27"/>
            <p:cNvSpPr txBox="1">
              <a:spLocks noChangeArrowheads="1"/>
            </p:cNvSpPr>
            <p:nvPr/>
          </p:nvSpPr>
          <p:spPr bwMode="auto">
            <a:xfrm>
              <a:off x="1685845" y="5016337"/>
              <a:ext cx="4635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GM</a:t>
              </a:r>
              <a:br>
                <a:rPr lang="en-US" sz="1400" dirty="0"/>
              </a:br>
              <a:r>
                <a:rPr lang="en-US" sz="1400" dirty="0"/>
                <a:t>Left</a:t>
              </a:r>
            </a:p>
          </p:txBody>
        </p:sp>
        <p:sp>
          <p:nvSpPr>
            <p:cNvPr id="28" name="TextBox 28"/>
            <p:cNvSpPr txBox="1">
              <a:spLocks noChangeArrowheads="1"/>
            </p:cNvSpPr>
            <p:nvPr/>
          </p:nvSpPr>
          <p:spPr bwMode="auto">
            <a:xfrm>
              <a:off x="2888098" y="5016337"/>
              <a:ext cx="9373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Cerebellar</a:t>
              </a:r>
              <a:br>
                <a:rPr lang="en-US" sz="1400" dirty="0"/>
              </a:br>
              <a:r>
                <a:rPr lang="en-US" sz="1400" dirty="0"/>
                <a:t>WM Left</a:t>
              </a:r>
            </a:p>
          </p:txBody>
        </p: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4456139" y="5016337"/>
              <a:ext cx="8899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Thalamus</a:t>
              </a:r>
              <a:br>
                <a:rPr lang="en-US" sz="1400" dirty="0"/>
              </a:br>
              <a:r>
                <a:rPr lang="en-US" sz="1400" dirty="0"/>
                <a:t>Left</a:t>
              </a:r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5918807" y="5016337"/>
              <a:ext cx="8445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Putamen</a:t>
              </a:r>
              <a:br>
                <a:rPr lang="en-US" sz="1400" dirty="0"/>
              </a:br>
              <a:r>
                <a:rPr lang="en-US" sz="1400" dirty="0"/>
                <a:t>Left</a:t>
              </a: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7108438" y="5016337"/>
              <a:ext cx="12414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br>
                <a:rPr lang="en-US" sz="1400" dirty="0"/>
              </a:br>
              <a:r>
                <a:rPr lang="en-US" sz="1400" dirty="0"/>
                <a:t>Ventricle</a:t>
              </a:r>
            </a:p>
          </p:txBody>
        </p:sp>
        <p:sp>
          <p:nvSpPr>
            <p:cNvPr id="32" name="TextBox 32"/>
            <p:cNvSpPr txBox="1">
              <a:spLocks noChangeArrowheads="1"/>
            </p:cNvSpPr>
            <p:nvPr/>
          </p:nvSpPr>
          <p:spPr bwMode="auto">
            <a:xfrm>
              <a:off x="7848423" y="5016337"/>
              <a:ext cx="12414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4</a:t>
              </a:r>
              <a:r>
                <a:rPr lang="en-US" sz="1400" baseline="30000" dirty="0"/>
                <a:t>th</a:t>
              </a:r>
              <a:br>
                <a:rPr lang="en-US" sz="1400" dirty="0"/>
              </a:br>
              <a:r>
                <a:rPr lang="en-US" sz="1400" dirty="0"/>
                <a:t>Ventricle</a:t>
              </a:r>
            </a:p>
          </p:txBody>
        </p:sp>
        <p:sp>
          <p:nvSpPr>
            <p:cNvPr id="33" name="TextBox 33"/>
            <p:cNvSpPr txBox="1">
              <a:spLocks noChangeArrowheads="1"/>
            </p:cNvSpPr>
            <p:nvPr/>
          </p:nvSpPr>
          <p:spPr bwMode="auto">
            <a:xfrm>
              <a:off x="8825056" y="5016337"/>
              <a:ext cx="5641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Brain</a:t>
              </a:r>
              <a:br>
                <a:rPr lang="en-US" sz="1400" dirty="0"/>
              </a:br>
              <a:r>
                <a:rPr lang="en-US" sz="1400" dirty="0"/>
                <a:t>Stem</a:t>
              </a:r>
            </a:p>
          </p:txBody>
        </p: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10282757" y="5016337"/>
              <a:ext cx="9003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Amygdala</a:t>
              </a:r>
              <a:br>
                <a:rPr lang="en-US" sz="1400" dirty="0"/>
              </a:br>
              <a:r>
                <a:rPr lang="en-US" sz="1400" dirty="0"/>
                <a:t>Left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860117" y="5688932"/>
            <a:ext cx="8471765" cy="646331"/>
          </a:xfrm>
          <a:prstGeom prst="rect">
            <a:avLst/>
          </a:prstGeom>
          <a:noFill/>
          <a:ln w="28575">
            <a:solidFill>
              <a:srgbClr val="01944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shows a consistent improvement across all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degrades performance for small structures (ex: Amygdala)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281284" y="1493520"/>
            <a:ext cx="740978" cy="381211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8241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Concurrent Spatial and Channel ‘Squeeze &amp; Excitation’ in Fully Convolutional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681" y="3491777"/>
            <a:ext cx="11408636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Abhijit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Roy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Nassir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Christian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Wachinger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in Medical Imaging (AI-Med), Ludwig Maximilian University of Munich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Aided Medical Procedures, Technical University of Munich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6" t="21651" r="23739" b="32914"/>
          <a:stretch/>
        </p:blipFill>
        <p:spPr>
          <a:xfrm>
            <a:off x="216795" y="5578956"/>
            <a:ext cx="2198370" cy="1173481"/>
          </a:xfrm>
          <a:prstGeom prst="rect">
            <a:avLst/>
          </a:prstGeom>
        </p:spPr>
      </p:pic>
      <p:pic>
        <p:nvPicPr>
          <p:cNvPr id="1026" name="Picture 2" descr="Image result for camp t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620" y="5580480"/>
            <a:ext cx="3202010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92" y="5552421"/>
            <a:ext cx="2649415" cy="116905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6795" y="51461"/>
            <a:ext cx="11760558" cy="784657"/>
            <a:chOff x="216795" y="51461"/>
            <a:chExt cx="11760558" cy="784657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69595" y="812304"/>
              <a:ext cx="8407758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16795" y="826856"/>
              <a:ext cx="6428704" cy="92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2" descr="Image result for lmu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130" y="51461"/>
              <a:ext cx="1536192" cy="7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6394390" y="2334575"/>
            <a:ext cx="5242961" cy="3800541"/>
            <a:chOff x="6394390" y="2334575"/>
            <a:chExt cx="5242961" cy="3800541"/>
          </a:xfrm>
        </p:grpSpPr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6394390" y="2334575"/>
              <a:ext cx="5242961" cy="2656526"/>
              <a:chOff x="7387438" y="4359619"/>
              <a:chExt cx="3016784" cy="1528557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7387438" y="4371591"/>
                <a:ext cx="144462" cy="7207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7854639" y="4947853"/>
                <a:ext cx="127000" cy="5762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841056" y="4947853"/>
                <a:ext cx="127000" cy="576263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326920" y="5520144"/>
                <a:ext cx="147637" cy="3603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9196656" y="4371591"/>
                <a:ext cx="144462" cy="720725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1" name="Curved Connector 30"/>
              <p:cNvCxnSpPr/>
              <p:nvPr/>
            </p:nvCxnSpPr>
            <p:spPr bwMode="auto">
              <a:xfrm rot="16200000" flipH="1">
                <a:off x="7660091" y="5041038"/>
                <a:ext cx="143669" cy="255111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/>
              <p:nvPr/>
            </p:nvCxnSpPr>
            <p:spPr bwMode="auto">
              <a:xfrm rot="16200000" flipH="1">
                <a:off x="8140389" y="5434421"/>
                <a:ext cx="107950" cy="287338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urved Connector 32"/>
              <p:cNvCxnSpPr/>
              <p:nvPr/>
            </p:nvCxnSpPr>
            <p:spPr bwMode="auto">
              <a:xfrm flipV="1">
                <a:off x="8605768" y="5531732"/>
                <a:ext cx="284163" cy="107950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 bwMode="auto">
              <a:xfrm flipV="1">
                <a:off x="9064854" y="5096280"/>
                <a:ext cx="225425" cy="14287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7" idx="3"/>
                <a:endCxn id="30" idx="1"/>
              </p:cNvCxnSpPr>
              <p:nvPr/>
            </p:nvCxnSpPr>
            <p:spPr bwMode="auto">
              <a:xfrm>
                <a:off x="7639692" y="4731954"/>
                <a:ext cx="15569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8" idx="3"/>
                <a:endCxn id="28" idx="1"/>
              </p:cNvCxnSpPr>
              <p:nvPr/>
            </p:nvCxnSpPr>
            <p:spPr bwMode="auto">
              <a:xfrm>
                <a:off x="8080064" y="5235985"/>
                <a:ext cx="7609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 bwMode="auto">
              <a:xfrm>
                <a:off x="7575141" y="4371591"/>
                <a:ext cx="64551" cy="7207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8021327" y="4947853"/>
                <a:ext cx="58737" cy="5762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9009668" y="4947853"/>
                <a:ext cx="60027" cy="5762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9389963" y="4371591"/>
                <a:ext cx="64551" cy="7207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9459646" y="4726015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 bwMode="auto">
              <a:xfrm>
                <a:off x="9722220" y="4365652"/>
                <a:ext cx="144462" cy="72072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9984909" y="4726991"/>
                <a:ext cx="27866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 bwMode="auto">
              <a:xfrm>
                <a:off x="10259760" y="4359619"/>
                <a:ext cx="144462" cy="72072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9928093" y="4362131"/>
                <a:ext cx="64551" cy="7207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8520172" y="5527814"/>
                <a:ext cx="73819" cy="3603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634928" y="5237971"/>
              <a:ext cx="4792214" cy="897145"/>
              <a:chOff x="10525575" y="2482726"/>
              <a:chExt cx="4792214" cy="89714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2280511" y="2482726"/>
                <a:ext cx="3037278" cy="307777"/>
                <a:chOff x="6783701" y="1789224"/>
                <a:chExt cx="3037278" cy="307777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6783701" y="1832938"/>
                  <a:ext cx="191710" cy="2057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944871" y="1789224"/>
                  <a:ext cx="28761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Squeeze &amp; Excitation (SE) Blocks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2280511" y="2780246"/>
                <a:ext cx="1554820" cy="307777"/>
                <a:chOff x="7033585" y="5139637"/>
                <a:chExt cx="1554820" cy="30777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033585" y="5191289"/>
                  <a:ext cx="191710" cy="20574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177441" y="5139637"/>
                  <a:ext cx="14109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Classifier Block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2278380" y="3072094"/>
                <a:ext cx="1520102" cy="307777"/>
                <a:chOff x="8419259" y="5147533"/>
                <a:chExt cx="1520102" cy="307777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8548733" y="5147533"/>
                  <a:ext cx="13906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Soft-max layer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8419259" y="5191231"/>
                  <a:ext cx="191710" cy="205740"/>
                </a:xfrm>
                <a:prstGeom prst="rect">
                  <a:avLst/>
                </a:prstGeom>
                <a:solidFill>
                  <a:srgbClr val="FF6600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0525575" y="2486070"/>
                <a:ext cx="1583665" cy="307777"/>
                <a:chOff x="273463" y="1811569"/>
                <a:chExt cx="1583665" cy="30777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3463" y="1849501"/>
                  <a:ext cx="191710" cy="2057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26929" y="1811569"/>
                  <a:ext cx="1430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Encoder Blocks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0525575" y="3069878"/>
                <a:ext cx="1176993" cy="307777"/>
                <a:chOff x="1722227" y="1811010"/>
                <a:chExt cx="1176993" cy="30777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722227" y="1851430"/>
                  <a:ext cx="191710" cy="2057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877786" y="1811010"/>
                  <a:ext cx="1021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Bottleneck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0525575" y="2777974"/>
                <a:ext cx="1588475" cy="307777"/>
                <a:chOff x="273463" y="1811569"/>
                <a:chExt cx="1588475" cy="30777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73463" y="1849501"/>
                  <a:ext cx="191710" cy="205740"/>
                </a:xfrm>
                <a:prstGeom prst="rect">
                  <a:avLst/>
                </a:prstGeom>
                <a:solidFill>
                  <a:srgbClr val="996633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22120" y="1811569"/>
                  <a:ext cx="14398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Decoder Blocks</a:t>
                  </a: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SE blocks into Fully 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688378"/>
            <a:ext cx="56946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cSE</a:t>
            </a:r>
            <a:r>
              <a:rPr lang="en-US" dirty="0"/>
              <a:t> and </a:t>
            </a:r>
            <a:r>
              <a:rPr lang="en-US" dirty="0" err="1"/>
              <a:t>sSE</a:t>
            </a:r>
            <a:r>
              <a:rPr lang="en-US" dirty="0"/>
              <a:t> blocks have complementary properties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cSE</a:t>
            </a:r>
            <a:r>
              <a:rPr lang="en-US" dirty="0"/>
              <a:t>: Emphasizes some channels using global 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sSE</a:t>
            </a:r>
            <a:r>
              <a:rPr lang="en-US" dirty="0"/>
              <a:t>: Emphasizes certain spatial locations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r>
              <a:rPr lang="en-US" dirty="0"/>
              <a:t>Where to place the blocks?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cSE</a:t>
            </a:r>
            <a:r>
              <a:rPr lang="en-US" dirty="0"/>
              <a:t> less effective in Decoders : Global context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sSE</a:t>
            </a:r>
            <a:r>
              <a:rPr lang="en-US" dirty="0"/>
              <a:t> less effective near bottleneck: Low spatial resolution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997730">
            <a:off x="1791009" y="2805422"/>
            <a:ext cx="8338242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Can we jointly emphasize channel and spatial information ?</a:t>
            </a:r>
          </a:p>
        </p:txBody>
      </p:sp>
    </p:spTree>
    <p:extLst>
      <p:ext uri="{BB962C8B-B14F-4D97-AF65-F5344CB8AC3E}">
        <p14:creationId xmlns:p14="http://schemas.microsoft.com/office/powerpoint/2010/main" val="30252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Model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" y="3335354"/>
            <a:ext cx="11521441" cy="1744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499195"/>
            <a:ext cx="8612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Input Feature Map of ‘c’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Parameters in </a:t>
            </a:r>
            <a:r>
              <a:rPr lang="en-US" sz="2400" dirty="0" err="1"/>
              <a:t>cSE</a:t>
            </a:r>
            <a:r>
              <a:rPr lang="en-US" sz="2400" dirty="0"/>
              <a:t> = c</a:t>
            </a:r>
            <a:r>
              <a:rPr lang="en-US" sz="2400" baseline="30000" dirty="0"/>
              <a:t>2</a:t>
            </a:r>
            <a:r>
              <a:rPr lang="en-US" sz="2400" dirty="0"/>
              <a:t> (Two FC Layers of c</a:t>
            </a:r>
            <a:r>
              <a:rPr lang="en-US" sz="2400" baseline="30000" dirty="0"/>
              <a:t>2</a:t>
            </a:r>
            <a:r>
              <a:rPr lang="en-US" sz="2400" dirty="0"/>
              <a:t>/2)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Parameters in </a:t>
            </a:r>
            <a:r>
              <a:rPr lang="en-US" sz="2400" dirty="0" err="1"/>
              <a:t>sSE</a:t>
            </a:r>
            <a:r>
              <a:rPr lang="en-US" sz="2400" dirty="0"/>
              <a:t> =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Parameters in a </a:t>
            </a:r>
            <a:r>
              <a:rPr lang="en-US" sz="2400" dirty="0" err="1"/>
              <a:t>scSE</a:t>
            </a:r>
            <a:r>
              <a:rPr lang="en-US" sz="2400" dirty="0"/>
              <a:t> Block = c</a:t>
            </a:r>
            <a:r>
              <a:rPr lang="en-US" sz="2400" baseline="30000" dirty="0"/>
              <a:t>2</a:t>
            </a:r>
            <a:r>
              <a:rPr lang="en-US" sz="2400" dirty="0"/>
              <a:t> +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884" y="5346402"/>
            <a:ext cx="8380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 in U-Net: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cSE</a:t>
            </a:r>
            <a:r>
              <a:rPr lang="en-US" dirty="0"/>
              <a:t> Block: 2-5% Global Dice score increase with 1.52% parameter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sSE</a:t>
            </a:r>
            <a:r>
              <a:rPr lang="en-US" dirty="0"/>
              <a:t> Block: 3-7% Global Dice increase with 0.02% parameter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scSE</a:t>
            </a:r>
            <a:r>
              <a:rPr lang="en-US" dirty="0"/>
              <a:t> Block: 4-9% Global Dice increase with 1.57% parameter increase</a:t>
            </a:r>
          </a:p>
        </p:txBody>
      </p:sp>
    </p:spTree>
    <p:extLst>
      <p:ext uri="{BB962C8B-B14F-4D97-AF65-F5344CB8AC3E}">
        <p14:creationId xmlns:p14="http://schemas.microsoft.com/office/powerpoint/2010/main" val="2125546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10972800" cy="3149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9767" y="5124893"/>
            <a:ext cx="720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any SE Blocks increases the Dice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sSE</a:t>
            </a:r>
            <a:r>
              <a:rPr lang="en-US" dirty="0"/>
              <a:t> is more effective in F-CNNs than </a:t>
            </a:r>
            <a:r>
              <a:rPr lang="en-US" dirty="0" err="1"/>
              <a:t>cSE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Joint re-calibration using </a:t>
            </a:r>
            <a:r>
              <a:rPr lang="en-US" dirty="0" err="1"/>
              <a:t>scSE</a:t>
            </a:r>
            <a:r>
              <a:rPr lang="en-US" dirty="0"/>
              <a:t> provides the best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Margins are more prominent in U-Net and SD-Net than FC-</a:t>
            </a:r>
            <a:r>
              <a:rPr lang="en-US" dirty="0" err="1"/>
              <a:t>DenseNet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 when training is done with limited samples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3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Tasks and Datasets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Whole Brain Segmentation</a:t>
            </a:r>
          </a:p>
          <a:p>
            <a:r>
              <a:rPr lang="en-US" dirty="0"/>
              <a:t>MRI T1 scans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27 cortical and sub-cortical classes</a:t>
            </a:r>
          </a:p>
          <a:p>
            <a:pPr lvl="1"/>
            <a:r>
              <a:rPr lang="en-US" dirty="0"/>
              <a:t>High class imbalance</a:t>
            </a:r>
          </a:p>
          <a:p>
            <a:pPr lvl="1"/>
            <a:r>
              <a:rPr lang="en-US" dirty="0"/>
              <a:t>Limited Training samples</a:t>
            </a:r>
          </a:p>
          <a:p>
            <a:pPr lvl="1"/>
            <a:endParaRPr lang="en-US" dirty="0"/>
          </a:p>
          <a:p>
            <a:r>
              <a:rPr lang="en-US" dirty="0"/>
              <a:t>Multi Atlas Labelling Challenge (MALC) Dataset</a:t>
            </a:r>
          </a:p>
          <a:p>
            <a:pPr lvl="1"/>
            <a:r>
              <a:rPr lang="en-US" dirty="0"/>
              <a:t>15 Training volumes</a:t>
            </a:r>
          </a:p>
          <a:p>
            <a:pPr lvl="1"/>
            <a:r>
              <a:rPr lang="en-US" dirty="0"/>
              <a:t>15 Testing volumes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Whole Body Segmentation</a:t>
            </a:r>
          </a:p>
          <a:p>
            <a:r>
              <a:rPr lang="en-US" dirty="0"/>
              <a:t>Contrast Enhanced CT scans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10 abdominal structures</a:t>
            </a:r>
          </a:p>
          <a:p>
            <a:pPr lvl="1"/>
            <a:r>
              <a:rPr lang="en-US" dirty="0"/>
              <a:t>Highly variable anatomies</a:t>
            </a:r>
          </a:p>
          <a:p>
            <a:pPr lvl="1"/>
            <a:endParaRPr lang="en-US" dirty="0"/>
          </a:p>
          <a:p>
            <a:r>
              <a:rPr lang="en-US" dirty="0"/>
              <a:t>Visceral Dataset</a:t>
            </a:r>
          </a:p>
          <a:p>
            <a:pPr lvl="1"/>
            <a:r>
              <a:rPr lang="en-US" dirty="0"/>
              <a:t>65 scans from the Silver Corpus</a:t>
            </a:r>
          </a:p>
          <a:p>
            <a:pPr lvl="1"/>
            <a:r>
              <a:rPr lang="en-US" dirty="0"/>
              <a:t>20 scans from the Gold Corpus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4BCB44-C239-3149-BD7E-2E6887528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31" y="1471208"/>
            <a:ext cx="9333808" cy="52502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180C-39F7-5240-A3F1-8982111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708FAA-4B7B-6549-9309-043EA7CAA424}"/>
              </a:ext>
            </a:extLst>
          </p:cNvPr>
          <p:cNvSpPr/>
          <p:nvPr/>
        </p:nvSpPr>
        <p:spPr>
          <a:xfrm>
            <a:off x="972767" y="1322963"/>
            <a:ext cx="4046706" cy="2106038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5CDFD7-6F71-354D-BA33-E1C6F1392308}"/>
              </a:ext>
            </a:extLst>
          </p:cNvPr>
          <p:cNvSpPr/>
          <p:nvPr/>
        </p:nvSpPr>
        <p:spPr>
          <a:xfrm>
            <a:off x="972767" y="3577246"/>
            <a:ext cx="4046706" cy="3144229"/>
          </a:xfrm>
          <a:prstGeom prst="rect">
            <a:avLst/>
          </a:prstGeom>
          <a:solidFill>
            <a:srgbClr val="66FF6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65A47-9111-9B42-B0B8-27D9CF94D33E}"/>
              </a:ext>
            </a:extLst>
          </p:cNvPr>
          <p:cNvSpPr/>
          <p:nvPr/>
        </p:nvSpPr>
        <p:spPr>
          <a:xfrm>
            <a:off x="7153072" y="1322963"/>
            <a:ext cx="4046706" cy="2106038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2B8A2-D899-BC48-9F00-1BAA87152307}"/>
              </a:ext>
            </a:extLst>
          </p:cNvPr>
          <p:cNvSpPr/>
          <p:nvPr/>
        </p:nvSpPr>
        <p:spPr>
          <a:xfrm>
            <a:off x="7153072" y="3577246"/>
            <a:ext cx="4046706" cy="314422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D7582-68F1-F14B-B979-C439FFCA81F8}"/>
              </a:ext>
            </a:extLst>
          </p:cNvPr>
          <p:cNvSpPr/>
          <p:nvPr/>
        </p:nvSpPr>
        <p:spPr>
          <a:xfrm>
            <a:off x="2003898" y="3171216"/>
            <a:ext cx="1186774" cy="257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D1286-9C31-F148-8216-285D98F7611F}"/>
              </a:ext>
            </a:extLst>
          </p:cNvPr>
          <p:cNvSpPr/>
          <p:nvPr/>
        </p:nvSpPr>
        <p:spPr>
          <a:xfrm>
            <a:off x="8206896" y="3015574"/>
            <a:ext cx="1267844" cy="252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A219B0-F200-0D4D-A1CA-DDFF35B05E44}"/>
              </a:ext>
            </a:extLst>
          </p:cNvPr>
          <p:cNvSpPr/>
          <p:nvPr/>
        </p:nvSpPr>
        <p:spPr>
          <a:xfrm>
            <a:off x="8262021" y="6514285"/>
            <a:ext cx="1267844" cy="252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DA97F1-5484-1A4B-9892-18D4366A54E7}"/>
              </a:ext>
            </a:extLst>
          </p:cNvPr>
          <p:cNvSpPr/>
          <p:nvPr/>
        </p:nvSpPr>
        <p:spPr>
          <a:xfrm>
            <a:off x="2153055" y="6533748"/>
            <a:ext cx="1267844" cy="252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42919-96F7-9243-B63B-8F680CDD6A98}"/>
              </a:ext>
            </a:extLst>
          </p:cNvPr>
          <p:cNvSpPr txBox="1"/>
          <p:nvPr/>
        </p:nvSpPr>
        <p:spPr>
          <a:xfrm>
            <a:off x="4703640" y="64171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5CDB7-522D-2C46-B864-84DB481FEA31}"/>
              </a:ext>
            </a:extLst>
          </p:cNvPr>
          <p:cNvSpPr txBox="1"/>
          <p:nvPr/>
        </p:nvSpPr>
        <p:spPr>
          <a:xfrm>
            <a:off x="4684189" y="31032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2458B-CB77-9040-A2A4-E0B5ACB84969}"/>
              </a:ext>
            </a:extLst>
          </p:cNvPr>
          <p:cNvSpPr txBox="1"/>
          <p:nvPr/>
        </p:nvSpPr>
        <p:spPr>
          <a:xfrm>
            <a:off x="10817158" y="31520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9AF0FF-86B8-1944-BB4D-974AF5A28D09}"/>
              </a:ext>
            </a:extLst>
          </p:cNvPr>
          <p:cNvSpPr txBox="1"/>
          <p:nvPr/>
        </p:nvSpPr>
        <p:spPr>
          <a:xfrm>
            <a:off x="10845377" y="63876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8401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B173-4D21-834C-B7A4-3B775254922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CONFIDENCE MEASURES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190CA0-0B99-C94E-A2CB-276F61250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453"/>
            <a:ext cx="6502400" cy="1054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6903-4419-024C-97CD-AEE9C51E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41F81-2F01-554A-BA2F-C238A9D1955B}"/>
              </a:ext>
            </a:extLst>
          </p:cNvPr>
          <p:cNvSpPr/>
          <p:nvPr/>
        </p:nvSpPr>
        <p:spPr>
          <a:xfrm>
            <a:off x="771783" y="2922506"/>
            <a:ext cx="6502400" cy="1195032"/>
          </a:xfrm>
          <a:prstGeom prst="round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348D1F0-4E14-5C44-8646-4B0FEC3EA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67" y="3218505"/>
            <a:ext cx="3733800" cy="132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31624F-27C2-E948-9C55-268A8C142650}"/>
              </a:ext>
            </a:extLst>
          </p:cNvPr>
          <p:cNvSpPr txBox="1"/>
          <p:nvPr/>
        </p:nvSpPr>
        <p:spPr>
          <a:xfrm>
            <a:off x="6484024" y="3617295"/>
            <a:ext cx="3769493" cy="52322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Coefficient of Variation</a:t>
            </a:r>
            <a:endParaRPr lang="en-US" sz="2800" dirty="0">
              <a:ln>
                <a:solidFill>
                  <a:schemeClr val="accent1">
                    <a:shade val="5000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E71B6-0899-6349-9CB0-28FA3C8A947F}"/>
              </a:ext>
            </a:extLst>
          </p:cNvPr>
          <p:cNvSpPr txBox="1"/>
          <p:nvPr/>
        </p:nvSpPr>
        <p:spPr>
          <a:xfrm>
            <a:off x="7415171" y="2124893"/>
            <a:ext cx="3938630" cy="523220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Intersection Over Union</a:t>
            </a:r>
            <a:endParaRPr lang="en-US" sz="2800" dirty="0">
              <a:ln>
                <a:solidFill>
                  <a:schemeClr val="accent1">
                    <a:shade val="5000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8919A1-AEEA-7F4F-BB12-42AE2762E6A8}"/>
              </a:ext>
            </a:extLst>
          </p:cNvPr>
          <p:cNvSpPr/>
          <p:nvPr/>
        </p:nvSpPr>
        <p:spPr>
          <a:xfrm>
            <a:off x="2728334" y="3218505"/>
            <a:ext cx="3636523" cy="1320800"/>
          </a:xfrm>
          <a:prstGeom prst="round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311C3-0C03-8E44-AC17-853F2E29857A}"/>
              </a:ext>
            </a:extLst>
          </p:cNvPr>
          <p:cNvSpPr txBox="1"/>
          <p:nvPr/>
        </p:nvSpPr>
        <p:spPr>
          <a:xfrm>
            <a:off x="6964267" y="2709432"/>
            <a:ext cx="44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0B555-2FCA-8D4A-A43A-EB3E25B68D4A}"/>
              </a:ext>
            </a:extLst>
          </p:cNvPr>
          <p:cNvSpPr txBox="1"/>
          <p:nvPr/>
        </p:nvSpPr>
        <p:spPr>
          <a:xfrm>
            <a:off x="5988982" y="4198880"/>
            <a:ext cx="44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17EE2C-B2B7-184B-9A7C-03594FE91D7D}"/>
              </a:ext>
            </a:extLst>
          </p:cNvPr>
          <p:cNvSpPr/>
          <p:nvPr/>
        </p:nvSpPr>
        <p:spPr>
          <a:xfrm>
            <a:off x="0" y="5042118"/>
            <a:ext cx="120071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1, 5, 6] Roy, A.G.,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Conjeti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Navab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Wachinger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C. and Alzheimer's Disease Neuroimaging Initiative, 2019. Bayesian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QuickNAT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Model uncertainty in deep whole-brain segmentation for structure-wise quality control.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NeuroImage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195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pp.11-22.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Kingma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D.P.,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Salimans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T. and Welling, M., 2015. Variational dropout and the local reparameterization trick.  In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Advances in Neural Information Processing Systems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(pp. 2575-2583).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[3] Kohl, S.,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Romera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-Paredes, B., Meyer, C.,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Ledsam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J.R., Maier-Hein, K.,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Eslami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S.A., Rezende, D.J. 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Ronneberger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O., 2018. A probabilistic u-net for segmentation of ambiguous images. In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Advances in Neural information Processing Systems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(pp. 6965-6975).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[4] Kohl, S.A.,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Romera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-Paredes, B., Maier-Hein, K.H., Rezende, D.J.,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Eslami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S.M., Kohli, P., Zisserman, A.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Ronneberger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O., 2019. A Hierarchical Probabilistic U-Net for Modeling Multi-Scale Ambiguities.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preprint arXiv:1905.13077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4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CA26-DA03-404B-978C-BDD03D40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574" y="2881431"/>
            <a:ext cx="3831077" cy="20184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Group Analysis</a:t>
            </a:r>
          </a:p>
          <a:p>
            <a:endParaRPr lang="en-US" dirty="0"/>
          </a:p>
          <a:p>
            <a:r>
              <a:rPr lang="en-US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Disease Classification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8C4A4-82F0-D947-901E-E7905B2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A17418-B75B-A049-BCED-259452CAA667}"/>
              </a:ext>
            </a:extLst>
          </p:cNvPr>
          <p:cNvSpPr txBox="1">
            <a:spLocks/>
          </p:cNvSpPr>
          <p:nvPr/>
        </p:nvSpPr>
        <p:spPr>
          <a:xfrm rot="16200000">
            <a:off x="6621703" y="-986129"/>
            <a:ext cx="2371118" cy="53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Manual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Base</a:t>
            </a:r>
          </a:p>
          <a:p>
            <a:pPr marL="0" indent="0">
              <a:buNone/>
            </a:pPr>
            <a:endParaRPr lang="en-US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Variable</a:t>
            </a:r>
          </a:p>
          <a:p>
            <a:pPr marL="0" indent="0">
              <a:buNone/>
            </a:pPr>
            <a:endParaRPr lang="en-US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Instance</a:t>
            </a:r>
          </a:p>
          <a:p>
            <a:pPr marL="0" indent="0">
              <a:buNone/>
            </a:pPr>
            <a:endParaRPr lang="en-US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Interaction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9417FB-5E01-1046-A741-E79D3C578161}"/>
              </a:ext>
            </a:extLst>
          </p:cNvPr>
          <p:cNvCxnSpPr>
            <a:cxnSpLocks/>
          </p:cNvCxnSpPr>
          <p:nvPr/>
        </p:nvCxnSpPr>
        <p:spPr>
          <a:xfrm>
            <a:off x="1207850" y="4093301"/>
            <a:ext cx="10515600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EE00E2B4-AE33-D148-A9AD-CD41C969593F}"/>
              </a:ext>
            </a:extLst>
          </p:cNvPr>
          <p:cNvSpPr/>
          <p:nvPr/>
        </p:nvSpPr>
        <p:spPr>
          <a:xfrm>
            <a:off x="4869401" y="3153991"/>
            <a:ext cx="3970710" cy="705659"/>
          </a:xfrm>
          <a:custGeom>
            <a:avLst/>
            <a:gdLst>
              <a:gd name="connsiteX0" fmla="*/ 0 w 4281995"/>
              <a:gd name="connsiteY0" fmla="*/ 61778 h 705659"/>
              <a:gd name="connsiteX1" fmla="*/ 1206230 w 4281995"/>
              <a:gd name="connsiteY1" fmla="*/ 61778 h 705659"/>
              <a:gd name="connsiteX2" fmla="*/ 1964987 w 4281995"/>
              <a:gd name="connsiteY2" fmla="*/ 703803 h 705659"/>
              <a:gd name="connsiteX3" fmla="*/ 2704289 w 4281995"/>
              <a:gd name="connsiteY3" fmla="*/ 256331 h 705659"/>
              <a:gd name="connsiteX4" fmla="*/ 3287949 w 4281995"/>
              <a:gd name="connsiteY4" fmla="*/ 236876 h 705659"/>
              <a:gd name="connsiteX5" fmla="*/ 3521412 w 4281995"/>
              <a:gd name="connsiteY5" fmla="*/ 392518 h 705659"/>
              <a:gd name="connsiteX6" fmla="*/ 4202349 w 4281995"/>
              <a:gd name="connsiteY6" fmla="*/ 431429 h 705659"/>
              <a:gd name="connsiteX7" fmla="*/ 4241259 w 4281995"/>
              <a:gd name="connsiteY7" fmla="*/ 431429 h 70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1995" h="705659">
                <a:moveTo>
                  <a:pt x="0" y="61778"/>
                </a:moveTo>
                <a:cubicBezTo>
                  <a:pt x="439366" y="8276"/>
                  <a:pt x="878732" y="-45226"/>
                  <a:pt x="1206230" y="61778"/>
                </a:cubicBezTo>
                <a:cubicBezTo>
                  <a:pt x="1533728" y="168782"/>
                  <a:pt x="1715311" y="671378"/>
                  <a:pt x="1964987" y="703803"/>
                </a:cubicBezTo>
                <a:cubicBezTo>
                  <a:pt x="2214663" y="736228"/>
                  <a:pt x="2483795" y="334152"/>
                  <a:pt x="2704289" y="256331"/>
                </a:cubicBezTo>
                <a:cubicBezTo>
                  <a:pt x="2924783" y="178510"/>
                  <a:pt x="3151762" y="214178"/>
                  <a:pt x="3287949" y="236876"/>
                </a:cubicBezTo>
                <a:cubicBezTo>
                  <a:pt x="3424136" y="259574"/>
                  <a:pt x="3369012" y="360093"/>
                  <a:pt x="3521412" y="392518"/>
                </a:cubicBezTo>
                <a:cubicBezTo>
                  <a:pt x="3673812" y="424943"/>
                  <a:pt x="4082375" y="424944"/>
                  <a:pt x="4202349" y="431429"/>
                </a:cubicBezTo>
                <a:cubicBezTo>
                  <a:pt x="4322323" y="437914"/>
                  <a:pt x="4281791" y="434671"/>
                  <a:pt x="4241259" y="431429"/>
                </a:cubicBezTo>
              </a:path>
            </a:pathLst>
          </a:custGeom>
          <a:noFill/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D39164D-BCAD-CF47-A38E-CB55E739553E}"/>
              </a:ext>
            </a:extLst>
          </p:cNvPr>
          <p:cNvSpPr/>
          <p:nvPr/>
        </p:nvSpPr>
        <p:spPr>
          <a:xfrm>
            <a:off x="4883285" y="4266291"/>
            <a:ext cx="6031149" cy="986696"/>
          </a:xfrm>
          <a:custGeom>
            <a:avLst/>
            <a:gdLst>
              <a:gd name="connsiteX0" fmla="*/ 0 w 6031149"/>
              <a:gd name="connsiteY0" fmla="*/ 227886 h 986696"/>
              <a:gd name="connsiteX1" fmla="*/ 972766 w 6031149"/>
              <a:gd name="connsiteY1" fmla="*/ 227886 h 986696"/>
              <a:gd name="connsiteX2" fmla="*/ 1556426 w 6031149"/>
              <a:gd name="connsiteY2" fmla="*/ 986644 h 986696"/>
              <a:gd name="connsiteX3" fmla="*/ 2140085 w 6031149"/>
              <a:gd name="connsiteY3" fmla="*/ 266797 h 986696"/>
              <a:gd name="connsiteX4" fmla="*/ 2996119 w 6031149"/>
              <a:gd name="connsiteY4" fmla="*/ 188975 h 986696"/>
              <a:gd name="connsiteX5" fmla="*/ 3404681 w 6031149"/>
              <a:gd name="connsiteY5" fmla="*/ 500261 h 986696"/>
              <a:gd name="connsiteX6" fmla="*/ 4085617 w 6031149"/>
              <a:gd name="connsiteY6" fmla="*/ 578082 h 986696"/>
              <a:gd name="connsiteX7" fmla="*/ 4786009 w 6031149"/>
              <a:gd name="connsiteY7" fmla="*/ 52788 h 986696"/>
              <a:gd name="connsiteX8" fmla="*/ 5856051 w 6031149"/>
              <a:gd name="connsiteY8" fmla="*/ 13878 h 986696"/>
              <a:gd name="connsiteX9" fmla="*/ 6031149 w 6031149"/>
              <a:gd name="connsiteY9" fmla="*/ 13878 h 98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1149" h="986696">
                <a:moveTo>
                  <a:pt x="0" y="227886"/>
                </a:moveTo>
                <a:cubicBezTo>
                  <a:pt x="356681" y="164656"/>
                  <a:pt x="713362" y="101426"/>
                  <a:pt x="972766" y="227886"/>
                </a:cubicBezTo>
                <a:cubicBezTo>
                  <a:pt x="1232170" y="354346"/>
                  <a:pt x="1361873" y="980159"/>
                  <a:pt x="1556426" y="986644"/>
                </a:cubicBezTo>
                <a:cubicBezTo>
                  <a:pt x="1750979" y="993129"/>
                  <a:pt x="1900136" y="399742"/>
                  <a:pt x="2140085" y="266797"/>
                </a:cubicBezTo>
                <a:cubicBezTo>
                  <a:pt x="2380034" y="133852"/>
                  <a:pt x="2785353" y="150064"/>
                  <a:pt x="2996119" y="188975"/>
                </a:cubicBezTo>
                <a:cubicBezTo>
                  <a:pt x="3206885" y="227886"/>
                  <a:pt x="3223098" y="435410"/>
                  <a:pt x="3404681" y="500261"/>
                </a:cubicBezTo>
                <a:cubicBezTo>
                  <a:pt x="3586264" y="565112"/>
                  <a:pt x="3855396" y="652661"/>
                  <a:pt x="4085617" y="578082"/>
                </a:cubicBezTo>
                <a:cubicBezTo>
                  <a:pt x="4315838" y="503503"/>
                  <a:pt x="4490937" y="146822"/>
                  <a:pt x="4786009" y="52788"/>
                </a:cubicBezTo>
                <a:cubicBezTo>
                  <a:pt x="5081081" y="-41246"/>
                  <a:pt x="5648528" y="20363"/>
                  <a:pt x="5856051" y="13878"/>
                </a:cubicBezTo>
                <a:cubicBezTo>
                  <a:pt x="6063574" y="7393"/>
                  <a:pt x="6001966" y="17121"/>
                  <a:pt x="6031149" y="13878"/>
                </a:cubicBezTo>
              </a:path>
            </a:pathLst>
          </a:custGeom>
          <a:noFill/>
          <a:ln w="1016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A168F5-1733-6A4E-8F4B-0060966896E9}"/>
              </a:ext>
            </a:extLst>
          </p:cNvPr>
          <p:cNvSpPr/>
          <p:nvPr/>
        </p:nvSpPr>
        <p:spPr>
          <a:xfrm>
            <a:off x="5311302" y="3056543"/>
            <a:ext cx="155642" cy="20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F899EC-FFA0-E54F-B509-E2C079FE3B5D}"/>
              </a:ext>
            </a:extLst>
          </p:cNvPr>
          <p:cNvSpPr/>
          <p:nvPr/>
        </p:nvSpPr>
        <p:spPr>
          <a:xfrm>
            <a:off x="6553195" y="3714776"/>
            <a:ext cx="155642" cy="20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1AC475-9423-C44E-8FF6-DAFDD571514B}"/>
              </a:ext>
            </a:extLst>
          </p:cNvPr>
          <p:cNvSpPr/>
          <p:nvPr/>
        </p:nvSpPr>
        <p:spPr>
          <a:xfrm>
            <a:off x="7367078" y="3264065"/>
            <a:ext cx="155642" cy="20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825AD3-EA93-814C-9C49-B6E6F8A01BE8}"/>
              </a:ext>
            </a:extLst>
          </p:cNvPr>
          <p:cNvSpPr/>
          <p:nvPr/>
        </p:nvSpPr>
        <p:spPr>
          <a:xfrm>
            <a:off x="8398209" y="3478073"/>
            <a:ext cx="155642" cy="20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ADAFF-4DE3-234C-86C3-6D4C4FBB4840}"/>
              </a:ext>
            </a:extLst>
          </p:cNvPr>
          <p:cNvSpPr/>
          <p:nvPr/>
        </p:nvSpPr>
        <p:spPr>
          <a:xfrm flipV="1">
            <a:off x="5312922" y="4324656"/>
            <a:ext cx="154021" cy="208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3FFECD-79B0-5645-A27D-C5F7A917BB16}"/>
              </a:ext>
            </a:extLst>
          </p:cNvPr>
          <p:cNvSpPr/>
          <p:nvPr/>
        </p:nvSpPr>
        <p:spPr>
          <a:xfrm flipV="1">
            <a:off x="6340810" y="5157989"/>
            <a:ext cx="154021" cy="208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677669-3335-AF4C-8B7E-FEFA99904B76}"/>
              </a:ext>
            </a:extLst>
          </p:cNvPr>
          <p:cNvSpPr/>
          <p:nvPr/>
        </p:nvSpPr>
        <p:spPr>
          <a:xfrm flipV="1">
            <a:off x="7410852" y="4340871"/>
            <a:ext cx="154021" cy="208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5892A1-CCD4-7045-B1E7-49987F5E7FA2}"/>
              </a:ext>
            </a:extLst>
          </p:cNvPr>
          <p:cNvSpPr/>
          <p:nvPr/>
        </p:nvSpPr>
        <p:spPr>
          <a:xfrm flipV="1">
            <a:off x="8461443" y="4729971"/>
            <a:ext cx="154021" cy="208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441AC8-51E3-FA4D-82B0-01B6D676A0F8}"/>
              </a:ext>
            </a:extLst>
          </p:cNvPr>
          <p:cNvSpPr/>
          <p:nvPr/>
        </p:nvSpPr>
        <p:spPr>
          <a:xfrm flipV="1">
            <a:off x="9648216" y="4204686"/>
            <a:ext cx="154021" cy="208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442F8-321B-2D4C-BC1C-5C8DDD668420}"/>
              </a:ext>
            </a:extLst>
          </p:cNvPr>
          <p:cNvSpPr txBox="1"/>
          <p:nvPr/>
        </p:nvSpPr>
        <p:spPr>
          <a:xfrm>
            <a:off x="1110574" y="2178314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Statistical Models</a:t>
            </a:r>
          </a:p>
        </p:txBody>
      </p:sp>
    </p:spTree>
    <p:extLst>
      <p:ext uri="{BB962C8B-B14F-4D97-AF65-F5344CB8AC3E}">
        <p14:creationId xmlns:p14="http://schemas.microsoft.com/office/powerpoint/2010/main" val="406011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9586-60BE-5648-9BD0-73E34A76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1EB76-98A7-D047-92B5-80A12B1A4676}"/>
              </a:ext>
            </a:extLst>
          </p:cNvPr>
          <p:cNvSpPr/>
          <p:nvPr/>
        </p:nvSpPr>
        <p:spPr>
          <a:xfrm>
            <a:off x="911157" y="3059668"/>
            <a:ext cx="10369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81955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228F-CAC1-F844-B402-56FD82FE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GROUP ANALYSIS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E0E6A-79EF-3040-B046-EE0AFA58A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690688"/>
            <a:ext cx="8089900" cy="2514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949C-911F-A948-83DF-DC11D88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B5B7D-0BE0-264D-8027-661D42881BC0}"/>
              </a:ext>
            </a:extLst>
          </p:cNvPr>
          <p:cNvSpPr/>
          <p:nvPr/>
        </p:nvSpPr>
        <p:spPr>
          <a:xfrm>
            <a:off x="-397555" y="9045902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Segmentation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KORA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FD11-58A3-774E-B3DB-53CA8CC3A4C1}"/>
              </a:ext>
            </a:extLst>
          </p:cNvPr>
          <p:cNvSpPr/>
          <p:nvPr/>
        </p:nvSpPr>
        <p:spPr>
          <a:xfrm>
            <a:off x="-374722" y="9567435"/>
            <a:ext cx="671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Statistical Analysis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KORA Non-Imaging Features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2870E-C35E-2440-8593-57AC74919DD6}"/>
              </a:ext>
            </a:extLst>
          </p:cNvPr>
          <p:cNvSpPr/>
          <p:nvPr/>
        </p:nvSpPr>
        <p:spPr>
          <a:xfrm>
            <a:off x="-1926077" y="5797685"/>
            <a:ext cx="9046724" cy="2996119"/>
          </a:xfrm>
          <a:prstGeom prst="rect">
            <a:avLst/>
          </a:prstGeom>
          <a:solidFill>
            <a:srgbClr val="66FF6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C46E-54BD-694E-A2C6-6D9A8CF8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DISEASE CLASSIFICATION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364BFF-EF83-6F43-89EF-CACF45269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90688"/>
            <a:ext cx="10185400" cy="2514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7748-E369-C840-8015-F3B7D564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BB76A-AD7F-A441-A060-646A1C852631}"/>
              </a:ext>
            </a:extLst>
          </p:cNvPr>
          <p:cNvSpPr/>
          <p:nvPr/>
        </p:nvSpPr>
        <p:spPr>
          <a:xfrm>
            <a:off x="-1905000" y="5040852"/>
            <a:ext cx="10515600" cy="2996119"/>
          </a:xfrm>
          <a:prstGeom prst="rect">
            <a:avLst/>
          </a:prstGeom>
          <a:solidFill>
            <a:srgbClr val="66FF6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</TotalTime>
  <Words>2747</Words>
  <Application>Microsoft Macintosh PowerPoint</Application>
  <PresentationFormat>Widescreen</PresentationFormat>
  <Paragraphs>421</Paragraphs>
  <Slides>37</Slides>
  <Notes>20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Calibri</vt:lpstr>
      <vt:lpstr>Calibri Light</vt:lpstr>
      <vt:lpstr>Wingdings</vt:lpstr>
      <vt:lpstr>Office Theme</vt:lpstr>
      <vt:lpstr>Bayesian Neural Networks for Uncertainty Estimation of Imaging Biomarkers</vt:lpstr>
      <vt:lpstr>MOTIVATION</vt:lpstr>
      <vt:lpstr>MOTIVATION</vt:lpstr>
      <vt:lpstr>PowerPoint Presentation</vt:lpstr>
      <vt:lpstr>CONFIDENCE MEASURES</vt:lpstr>
      <vt:lpstr>PowerPoint Presentation</vt:lpstr>
      <vt:lpstr>PowerPoint Presentation</vt:lpstr>
      <vt:lpstr>GROUP ANALYSIS</vt:lpstr>
      <vt:lpstr>DISEASE CLASSIFICATION</vt:lpstr>
      <vt:lpstr>TAKEAWAYS</vt:lpstr>
      <vt:lpstr>Thank You! 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Contribution of our work</vt:lpstr>
      <vt:lpstr>Convolutional Layer</vt:lpstr>
      <vt:lpstr>Spatial Squeeze and Channel Excitation (channel SE)</vt:lpstr>
      <vt:lpstr>Channel Squeeze and Spatial Excitation (spatial SE)</vt:lpstr>
      <vt:lpstr>PowerPoint Presentation</vt:lpstr>
      <vt:lpstr>Spatial and Channel Squeeze and Excitation (scSE)</vt:lpstr>
      <vt:lpstr>Position of SE blocks within F-CNNs</vt:lpstr>
      <vt:lpstr>PowerPoint Presentation</vt:lpstr>
      <vt:lpstr>Whole Brain Segmentation</vt:lpstr>
      <vt:lpstr>Whole Brain Segmentation</vt:lpstr>
      <vt:lpstr>Whole Body Segmentation: Visceral Dataset</vt:lpstr>
      <vt:lpstr>SE Block vs. Network Depth</vt:lpstr>
      <vt:lpstr>PowerPoint Presentation</vt:lpstr>
      <vt:lpstr>Thank You! Questions?</vt:lpstr>
      <vt:lpstr>Dynamics of Spatial Excitation</vt:lpstr>
      <vt:lpstr>Structure-wise Performance Analysis</vt:lpstr>
      <vt:lpstr>Concurrent Spatial and Channel ‘Squeeze &amp; Excitation’ in Fully Convolutional Networks</vt:lpstr>
      <vt:lpstr>Integrating SE blocks into Fully ConvNets</vt:lpstr>
      <vt:lpstr>Effect on Model Complexity</vt:lpstr>
      <vt:lpstr>Segmentation Results</vt:lpstr>
      <vt:lpstr>Segmentation Tasks and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Abhijit</dc:creator>
  <cp:lastModifiedBy>jyotirmay senapati</cp:lastModifiedBy>
  <cp:revision>261</cp:revision>
  <dcterms:created xsi:type="dcterms:W3CDTF">2018-08-29T08:33:26Z</dcterms:created>
  <dcterms:modified xsi:type="dcterms:W3CDTF">2020-09-04T14:10:52Z</dcterms:modified>
</cp:coreProperties>
</file>