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7"/>
  </p:notesMasterIdLst>
  <p:sldIdLst>
    <p:sldId id="318" r:id="rId2"/>
    <p:sldId id="332" r:id="rId3"/>
    <p:sldId id="261" r:id="rId4"/>
    <p:sldId id="263" r:id="rId5"/>
    <p:sldId id="270" r:id="rId6"/>
    <p:sldId id="334" r:id="rId7"/>
    <p:sldId id="335" r:id="rId8"/>
    <p:sldId id="279" r:id="rId9"/>
    <p:sldId id="336" r:id="rId10"/>
    <p:sldId id="324" r:id="rId11"/>
    <p:sldId id="331" r:id="rId12"/>
    <p:sldId id="326" r:id="rId13"/>
    <p:sldId id="333" r:id="rId14"/>
    <p:sldId id="283" r:id="rId15"/>
    <p:sldId id="337"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E1"/>
    <a:srgbClr val="1F3864"/>
    <a:srgbClr val="00943F"/>
    <a:srgbClr val="F72D2B"/>
    <a:srgbClr val="9A9D9C"/>
    <a:srgbClr val="D2D3D3"/>
    <a:srgbClr val="AAABAA"/>
    <a:srgbClr val="AAD9FF"/>
    <a:srgbClr val="007E35"/>
    <a:srgbClr val="F7F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77572"/>
  </p:normalViewPr>
  <p:slideViewPr>
    <p:cSldViewPr snapToGrid="0" snapToObjects="1">
      <p:cViewPr varScale="1">
        <p:scale>
          <a:sx n="97" d="100"/>
          <a:sy n="97" d="100"/>
        </p:scale>
        <p:origin x="1136" y="184"/>
      </p:cViewPr>
      <p:guideLst/>
    </p:cSldViewPr>
  </p:slideViewPr>
  <p:notesTextViewPr>
    <p:cViewPr>
      <p:scale>
        <a:sx n="165" d="100"/>
        <a:sy n="165" d="100"/>
      </p:scale>
      <p:origin x="0" y="0"/>
    </p:cViewPr>
  </p:notesTextViewPr>
  <p:notesViewPr>
    <p:cSldViewPr snapToGrid="0" snapToObjects="1">
      <p:cViewPr varScale="1">
        <p:scale>
          <a:sx n="117" d="100"/>
          <a:sy n="117" d="100"/>
        </p:scale>
        <p:origin x="420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E81C4-4A71-6147-B907-5A29BE5FB6F2}" type="datetimeFigureOut">
              <a:rPr lang="en-US" smtClean="0"/>
              <a:t>9/11/20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285B6-B79A-704D-974B-159E00AE1743}" type="slidenum">
              <a:rPr lang="en-US" smtClean="0"/>
              <a:t>‹#›</a:t>
            </a:fld>
            <a:endParaRPr lang="en-US"/>
          </a:p>
        </p:txBody>
      </p:sp>
    </p:spTree>
    <p:extLst>
      <p:ext uri="{BB962C8B-B14F-4D97-AF65-F5344CB8AC3E}">
        <p14:creationId xmlns:p14="http://schemas.microsoft.com/office/powerpoint/2010/main" val="232322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Hello, I am </a:t>
            </a:r>
            <a:r>
              <a:rPr lang="en-US" dirty="0" err="1"/>
              <a:t>Jyotirmay</a:t>
            </a:r>
            <a:r>
              <a:rPr lang="en-US" dirty="0"/>
              <a:t> Senapati. Thank you for allowing me to present Bayesian Neural Networks for uncertainty estimation of imaging biomarkers on the MLMI workshop.  In this paper, we wanted to use imaging biomarkers efficiently in post-analysis. </a:t>
            </a:r>
          </a:p>
        </p:txBody>
      </p:sp>
      <p:sp>
        <p:nvSpPr>
          <p:cNvPr id="4" name="Foliennummernplatzhalter 3"/>
          <p:cNvSpPr>
            <a:spLocks noGrp="1"/>
          </p:cNvSpPr>
          <p:nvPr>
            <p:ph type="sldNum" sz="quarter" idx="5"/>
          </p:nvPr>
        </p:nvSpPr>
        <p:spPr/>
        <p:txBody>
          <a:bodyPr/>
          <a:lstStyle/>
          <a:p>
            <a:fld id="{C30285B6-B79A-704D-974B-159E00AE1743}" type="slidenum">
              <a:rPr lang="en-US" smtClean="0"/>
              <a:t>0</a:t>
            </a:fld>
            <a:endParaRPr lang="en-US"/>
          </a:p>
        </p:txBody>
      </p:sp>
    </p:spTree>
    <p:extLst>
      <p:ext uri="{BB962C8B-B14F-4D97-AF65-F5344CB8AC3E}">
        <p14:creationId xmlns:p14="http://schemas.microsoft.com/office/powerpoint/2010/main" val="334759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group analysis, where We have presented a regression co-efficient of diabetes status. </a:t>
            </a:r>
          </a:p>
          <a:p>
            <a:r>
              <a:rPr lang="en-US" dirty="0"/>
              <a:t>We found that the correlation of diabetes with the volume is higher in manual segmentation but decreases drastically with automated segmentation. That signifies that our automated segmentations are not as good as manual segmentations. Then we incorporate confidence scores in various ways to find out that Intersection Over Union as a variable improves the correlation and MC-Dropout as a Bayesian model works best among other models.</a:t>
            </a:r>
          </a:p>
        </p:txBody>
      </p:sp>
      <p:sp>
        <p:nvSpPr>
          <p:cNvPr id="4" name="Slide Number Placeholder 3"/>
          <p:cNvSpPr>
            <a:spLocks noGrp="1"/>
          </p:cNvSpPr>
          <p:nvPr>
            <p:ph type="sldNum" sz="quarter" idx="5"/>
          </p:nvPr>
        </p:nvSpPr>
        <p:spPr/>
        <p:txBody>
          <a:bodyPr/>
          <a:lstStyle/>
          <a:p>
            <a:fld id="{C30285B6-B79A-704D-974B-159E00AE1743}" type="slidenum">
              <a:rPr lang="en-US" smtClean="0"/>
              <a:t>9</a:t>
            </a:fld>
            <a:endParaRPr lang="en-US"/>
          </a:p>
        </p:txBody>
      </p:sp>
    </p:spTree>
    <p:extLst>
      <p:ext uri="{BB962C8B-B14F-4D97-AF65-F5344CB8AC3E}">
        <p14:creationId xmlns:p14="http://schemas.microsoft.com/office/powerpoint/2010/main" val="958868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In Disease classification, we found that </a:t>
            </a:r>
            <a:r>
              <a:rPr lang="en-US" dirty="0" err="1"/>
              <a:t>IoU</a:t>
            </a:r>
            <a:r>
              <a:rPr lang="en-US" dirty="0"/>
              <a:t> again as Variable and Interactive term improves the classification accuracy, and probabilistic U-Net works best among other </a:t>
            </a:r>
            <a:r>
              <a:rPr lang="en-US" dirty="0" err="1"/>
              <a:t>bayesian</a:t>
            </a:r>
            <a:r>
              <a:rPr lang="en-US" dirty="0"/>
              <a:t> models.</a:t>
            </a:r>
          </a:p>
        </p:txBody>
      </p:sp>
      <p:sp>
        <p:nvSpPr>
          <p:cNvPr id="4" name="Slide Number Placeholder 3"/>
          <p:cNvSpPr>
            <a:spLocks noGrp="1"/>
          </p:cNvSpPr>
          <p:nvPr>
            <p:ph type="sldNum" sz="quarter" idx="5"/>
          </p:nvPr>
        </p:nvSpPr>
        <p:spPr/>
        <p:txBody>
          <a:bodyPr/>
          <a:lstStyle/>
          <a:p>
            <a:fld id="{C30285B6-B79A-704D-974B-159E00AE1743}" type="slidenum">
              <a:rPr lang="en-US" smtClean="0"/>
              <a:t>10</a:t>
            </a:fld>
            <a:endParaRPr lang="en-US"/>
          </a:p>
        </p:txBody>
      </p:sp>
    </p:spTree>
    <p:extLst>
      <p:ext uri="{BB962C8B-B14F-4D97-AF65-F5344CB8AC3E}">
        <p14:creationId xmlns:p14="http://schemas.microsoft.com/office/powerpoint/2010/main" val="2299049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another figure where the red contour shows the manual segmentation, the region in white shows automated segmentation from various models and their respective structural uncertainty map below. As you can see, mc dropout and full </a:t>
            </a:r>
            <a:r>
              <a:rPr lang="en-US" dirty="0" err="1"/>
              <a:t>bayesian</a:t>
            </a:r>
            <a:r>
              <a:rPr lang="en-US" dirty="0"/>
              <a:t> is highly uncertain compare to probabilistic and hierarchical as later models have been designed to find out the uncertainty among Intra rater whereas we have segmentations from a single rater only, hence less uncertainty. Or we can say later models are designed to capture aleatoric uncertainty and the former designed to capture epistemic uncertainty.</a:t>
            </a:r>
          </a:p>
        </p:txBody>
      </p:sp>
      <p:sp>
        <p:nvSpPr>
          <p:cNvPr id="4" name="Slide Number Placeholder 3"/>
          <p:cNvSpPr>
            <a:spLocks noGrp="1"/>
          </p:cNvSpPr>
          <p:nvPr>
            <p:ph type="sldNum" sz="quarter" idx="5"/>
          </p:nvPr>
        </p:nvSpPr>
        <p:spPr/>
        <p:txBody>
          <a:bodyPr/>
          <a:lstStyle/>
          <a:p>
            <a:fld id="{C30285B6-B79A-704D-974B-159E00AE1743}" type="slidenum">
              <a:rPr lang="en-US" smtClean="0"/>
              <a:t>11</a:t>
            </a:fld>
            <a:endParaRPr lang="en-US"/>
          </a:p>
        </p:txBody>
      </p:sp>
    </p:spTree>
    <p:extLst>
      <p:ext uri="{BB962C8B-B14F-4D97-AF65-F5344CB8AC3E}">
        <p14:creationId xmlns:p14="http://schemas.microsoft.com/office/powerpoint/2010/main" val="256789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•At the end, we propose that the inclusion of confidence score improves post analysis results and quality. In our experiments, IOU is the best quality control compared to the coefficient of variations.</a:t>
            </a:r>
          </a:p>
          <a:p>
            <a:pPr marL="171450" indent="-171450">
              <a:buFont typeface="Arial" panose="020B0604020202020204" pitchFamily="34" charset="0"/>
              <a:buChar char="•"/>
            </a:pPr>
            <a:r>
              <a:rPr lang="en-US" dirty="0"/>
              <a:t>•Variation and Interaction way of including confidence scores improves the post-analysis quality better than other statistical models.</a:t>
            </a:r>
          </a:p>
          <a:p>
            <a:pPr marL="171450" indent="-171450">
              <a:buFont typeface="Arial" panose="020B0604020202020204" pitchFamily="34" charset="0"/>
              <a:buChar char="•"/>
            </a:pPr>
            <a:r>
              <a:rPr lang="en-US" dirty="0"/>
              <a:t>•MC dropout and Probabilistic u-net as the </a:t>
            </a:r>
            <a:r>
              <a:rPr lang="en-US" dirty="0" err="1"/>
              <a:t>bayesian</a:t>
            </a:r>
            <a:r>
              <a:rPr lang="en-US" dirty="0"/>
              <a:t> segmentation models work best in this analysis. </a:t>
            </a:r>
          </a:p>
        </p:txBody>
      </p:sp>
      <p:sp>
        <p:nvSpPr>
          <p:cNvPr id="4" name="Foliennummernplatzhalter 3"/>
          <p:cNvSpPr>
            <a:spLocks noGrp="1"/>
          </p:cNvSpPr>
          <p:nvPr>
            <p:ph type="sldNum" sz="quarter" idx="5"/>
          </p:nvPr>
        </p:nvSpPr>
        <p:spPr/>
        <p:txBody>
          <a:bodyPr/>
          <a:lstStyle/>
          <a:p>
            <a:fld id="{C30285B6-B79A-704D-974B-159E00AE1743}" type="slidenum">
              <a:rPr lang="en-US" smtClean="0"/>
              <a:t>12</a:t>
            </a:fld>
            <a:endParaRPr lang="en-US"/>
          </a:p>
        </p:txBody>
      </p:sp>
    </p:spTree>
    <p:extLst>
      <p:ext uri="{BB962C8B-B14F-4D97-AF65-F5344CB8AC3E}">
        <p14:creationId xmlns:p14="http://schemas.microsoft.com/office/powerpoint/2010/main" val="214396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Thank you. Let us know if any questions. </a:t>
            </a:r>
          </a:p>
        </p:txBody>
      </p:sp>
      <p:sp>
        <p:nvSpPr>
          <p:cNvPr id="4" name="Foliennummernplatzhalter 3"/>
          <p:cNvSpPr>
            <a:spLocks noGrp="1"/>
          </p:cNvSpPr>
          <p:nvPr>
            <p:ph type="sldNum" sz="quarter" idx="5"/>
          </p:nvPr>
        </p:nvSpPr>
        <p:spPr/>
        <p:txBody>
          <a:bodyPr/>
          <a:lstStyle/>
          <a:p>
            <a:fld id="{C30285B6-B79A-704D-974B-159E00AE1743}" type="slidenum">
              <a:rPr lang="en-US" smtClean="0"/>
              <a:t>13</a:t>
            </a:fld>
            <a:endParaRPr lang="en-US"/>
          </a:p>
        </p:txBody>
      </p:sp>
    </p:spTree>
    <p:extLst>
      <p:ext uri="{BB962C8B-B14F-4D97-AF65-F5344CB8AC3E}">
        <p14:creationId xmlns:p14="http://schemas.microsoft.com/office/powerpoint/2010/main" val="363075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30285B6-B79A-704D-974B-159E00AE1743}" type="slidenum">
              <a:rPr lang="en-US" smtClean="0"/>
              <a:t>14</a:t>
            </a:fld>
            <a:endParaRPr lang="en-US"/>
          </a:p>
        </p:txBody>
      </p:sp>
    </p:spTree>
    <p:extLst>
      <p:ext uri="{BB962C8B-B14F-4D97-AF65-F5344CB8AC3E}">
        <p14:creationId xmlns:p14="http://schemas.microsoft.com/office/powerpoint/2010/main" val="10599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•The usual process is we have pre-processed data that we fed into segmentation models that produced automated segmentation outputs.</a:t>
            </a:r>
          </a:p>
          <a:p>
            <a:pPr marL="171450" indent="-171450">
              <a:buFont typeface="Arial" panose="020B0604020202020204" pitchFamily="34" charset="0"/>
              <a:buChar char="•"/>
            </a:pPr>
            <a:r>
              <a:rPr lang="en-US" dirty="0"/>
              <a:t>•Although DL has improved a lot in the last few years, yet the segmentation outputs are not perfect and they contain errors. Hence, we cannot use the automated segmentation in our post analysis directly. We need a quality control measure. </a:t>
            </a:r>
          </a:p>
          <a:p>
            <a:pPr marL="171450" indent="-171450">
              <a:buFont typeface="Arial" panose="020B0604020202020204" pitchFamily="34" charset="0"/>
              <a:buChar char="•"/>
            </a:pPr>
            <a:r>
              <a:rPr lang="en-US" dirty="0"/>
              <a:t>•It usually happens manually by a doctor who checks if a particular segmentation is good or bad and approves or rejects based on his knowledge. The segmentations, he approves goes to post-analysis.</a:t>
            </a:r>
          </a:p>
          <a:p>
            <a:pPr marL="171450" indent="-171450">
              <a:buFont typeface="Arial" panose="020B0604020202020204" pitchFamily="34" charset="0"/>
              <a:buChar char="•"/>
            </a:pPr>
            <a:r>
              <a:rPr lang="en-US" dirty="0"/>
              <a:t>•Now, in this process, we have 2 major demerits, 1: the manual QC is binary and depends on the doctor.</a:t>
            </a:r>
          </a:p>
          <a:p>
            <a:pPr marL="171450" indent="-171450">
              <a:buFont typeface="Arial" panose="020B0604020202020204" pitchFamily="34" charset="0"/>
              <a:buChar char="•"/>
            </a:pPr>
            <a:r>
              <a:rPr lang="en-US" dirty="0"/>
              <a:t>•2: What if there is huge data, it will be really difficult for a Quality controller or a group of the quality controller to analyze such huge data. </a:t>
            </a:r>
          </a:p>
        </p:txBody>
      </p:sp>
      <p:sp>
        <p:nvSpPr>
          <p:cNvPr id="4" name="Foliennummernplatzhalter 3"/>
          <p:cNvSpPr>
            <a:spLocks noGrp="1"/>
          </p:cNvSpPr>
          <p:nvPr>
            <p:ph type="sldNum" sz="quarter" idx="5"/>
          </p:nvPr>
        </p:nvSpPr>
        <p:spPr/>
        <p:txBody>
          <a:bodyPr/>
          <a:lstStyle/>
          <a:p>
            <a:fld id="{C30285B6-B79A-704D-974B-159E00AE1743}" type="slidenum">
              <a:rPr lang="en-US" smtClean="0"/>
              <a:t>1</a:t>
            </a:fld>
            <a:endParaRPr lang="en-US"/>
          </a:p>
        </p:txBody>
      </p:sp>
    </p:spTree>
    <p:extLst>
      <p:ext uri="{BB962C8B-B14F-4D97-AF65-F5344CB8AC3E}">
        <p14:creationId xmlns:p14="http://schemas.microsoft.com/office/powerpoint/2010/main" val="414634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•Hence we wanted to test various QC measures we have on the different state of the art Bayesian models to test if the manual quality control can be automated and if that improves the quality of post-analysis.</a:t>
            </a:r>
          </a:p>
          <a:p>
            <a:pPr marL="171450" indent="-171450">
              <a:buFont typeface="Arial" panose="020B0604020202020204" pitchFamily="34" charset="0"/>
              <a:buChar char="•"/>
            </a:pPr>
            <a:r>
              <a:rPr lang="en-US" dirty="0"/>
              <a:t>•In the automated QC, the main aim is to </a:t>
            </a:r>
            <a:r>
              <a:rPr lang="en-US" dirty="0" err="1"/>
              <a:t>regularise</a:t>
            </a:r>
            <a:r>
              <a:rPr lang="en-US" dirty="0"/>
              <a:t> the effect of segmentation in post-analysis based on its confidence score. Hence good segmentations have more stake and bad segmentations have less stake in the post-analysis phase.</a:t>
            </a:r>
          </a:p>
        </p:txBody>
      </p:sp>
      <p:sp>
        <p:nvSpPr>
          <p:cNvPr id="4" name="Foliennummernplatzhalter 3"/>
          <p:cNvSpPr>
            <a:spLocks noGrp="1"/>
          </p:cNvSpPr>
          <p:nvPr>
            <p:ph type="sldNum" sz="quarter" idx="5"/>
          </p:nvPr>
        </p:nvSpPr>
        <p:spPr/>
        <p:txBody>
          <a:bodyPr/>
          <a:lstStyle/>
          <a:p>
            <a:fld id="{C30285B6-B79A-704D-974B-159E00AE1743}" type="slidenum">
              <a:rPr lang="en-US" smtClean="0"/>
              <a:t>2</a:t>
            </a:fld>
            <a:endParaRPr lang="en-US"/>
          </a:p>
        </p:txBody>
      </p:sp>
    </p:spTree>
    <p:extLst>
      <p:ext uri="{BB962C8B-B14F-4D97-AF65-F5344CB8AC3E}">
        <p14:creationId xmlns:p14="http://schemas.microsoft.com/office/powerpoint/2010/main" val="316666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test we used 4 different state of the art Bayesian neural networks. These are MC Dropout, Fully Bayesian, Probabilistic U-net, and Hierarchical U-net. Bayesian neural networks are capable of generating multiple segmentations for a particular slice, which is needed to measure confidence score and  …</a:t>
            </a:r>
          </a:p>
        </p:txBody>
      </p:sp>
      <p:sp>
        <p:nvSpPr>
          <p:cNvPr id="4" name="Slide Number Placeholder 3"/>
          <p:cNvSpPr>
            <a:spLocks noGrp="1"/>
          </p:cNvSpPr>
          <p:nvPr>
            <p:ph type="sldNum" sz="quarter" idx="5"/>
          </p:nvPr>
        </p:nvSpPr>
        <p:spPr/>
        <p:txBody>
          <a:bodyPr/>
          <a:lstStyle/>
          <a:p>
            <a:fld id="{C30285B6-B79A-704D-974B-159E00AE1743}" type="slidenum">
              <a:rPr lang="en-US" smtClean="0"/>
              <a:t>3</a:t>
            </a:fld>
            <a:endParaRPr lang="en-US"/>
          </a:p>
        </p:txBody>
      </p:sp>
    </p:spTree>
    <p:extLst>
      <p:ext uri="{BB962C8B-B14F-4D97-AF65-F5344CB8AC3E}">
        <p14:creationId xmlns:p14="http://schemas.microsoft.com/office/powerpoint/2010/main" val="53509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 that We used these two confidence measures that are intersection over union and coefficient of variation; in fact, we used the inverse of the coefficient of variation as that gives confidence score. The mean of samples generated from the Bayesian model became the final segmentation. We used 10 samples per slice for our experiment.</a:t>
            </a:r>
          </a:p>
        </p:txBody>
      </p:sp>
      <p:sp>
        <p:nvSpPr>
          <p:cNvPr id="4" name="Foliennummernplatzhalter 3"/>
          <p:cNvSpPr>
            <a:spLocks noGrp="1"/>
          </p:cNvSpPr>
          <p:nvPr>
            <p:ph type="sldNum" sz="quarter" idx="5"/>
          </p:nvPr>
        </p:nvSpPr>
        <p:spPr/>
        <p:txBody>
          <a:bodyPr/>
          <a:lstStyle/>
          <a:p>
            <a:fld id="{C30285B6-B79A-704D-974B-159E00AE1743}" type="slidenum">
              <a:rPr lang="en-US" smtClean="0"/>
              <a:t>4</a:t>
            </a:fld>
            <a:endParaRPr lang="en-US"/>
          </a:p>
        </p:txBody>
      </p:sp>
    </p:spTree>
    <p:extLst>
      <p:ext uri="{BB962C8B-B14F-4D97-AF65-F5344CB8AC3E}">
        <p14:creationId xmlns:p14="http://schemas.microsoft.com/office/powerpoint/2010/main" val="119785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segmentation and confidence score, We want to use them differently in various post-analysis task, one of them is group analysis where we defined 4 methods named Manual, Base, Variable, and Instance Weighting. </a:t>
            </a:r>
          </a:p>
          <a:p>
            <a:r>
              <a:rPr lang="en-US" dirty="0"/>
              <a:t>We had Kora non-imaging features like age sex BMI and diabetes status as well. </a:t>
            </a:r>
          </a:p>
          <a:p>
            <a:r>
              <a:rPr lang="en-US" dirty="0"/>
              <a:t>The manual and base used the same statistical model whereas, in manual we use manual segmentations and in the base, we used automated segmentations. In Variable, we used confidence score as an extra variable and in Instance weighting, we used confidence score as an instance weight, which regulates how much the loss should affect the training of the model in the back-propagation phase. </a:t>
            </a:r>
          </a:p>
          <a:p>
            <a:r>
              <a:rPr lang="en-US" dirty="0"/>
              <a:t>for training We used 153 KORA Subjects with their non-imaging features, we used regression and root mean squared loss. We presented the regression co-efficient of diabetes status in the result.</a:t>
            </a:r>
          </a:p>
        </p:txBody>
      </p:sp>
      <p:sp>
        <p:nvSpPr>
          <p:cNvPr id="4" name="Slide Number Placeholder 3"/>
          <p:cNvSpPr>
            <a:spLocks noGrp="1"/>
          </p:cNvSpPr>
          <p:nvPr>
            <p:ph type="sldNum" sz="quarter" idx="5"/>
          </p:nvPr>
        </p:nvSpPr>
        <p:spPr/>
        <p:txBody>
          <a:bodyPr/>
          <a:lstStyle/>
          <a:p>
            <a:fld id="{C30285B6-B79A-704D-974B-159E00AE1743}" type="slidenum">
              <a:rPr lang="en-US" smtClean="0"/>
              <a:t>5</a:t>
            </a:fld>
            <a:endParaRPr lang="en-US"/>
          </a:p>
        </p:txBody>
      </p:sp>
    </p:spTree>
    <p:extLst>
      <p:ext uri="{BB962C8B-B14F-4D97-AF65-F5344CB8AC3E}">
        <p14:creationId xmlns:p14="http://schemas.microsoft.com/office/powerpoint/2010/main" val="75881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here we do disease classification for diabetes status, which is diabetic or non-diabetic. we used an extra statistical model that is interaction, where the confidence score interacts with the volume from automated segmentation. </a:t>
            </a:r>
          </a:p>
          <a:p>
            <a:r>
              <a:rPr lang="en-US" dirty="0"/>
              <a:t>We Used the Logistic regression for the statistical model training. we equally distributed class’s into train and test set 1000 times randomly and train the model on train set and evaluated on the test set. We presented a mean of 1000 test set classification accuracy scores.</a:t>
            </a:r>
          </a:p>
        </p:txBody>
      </p:sp>
      <p:sp>
        <p:nvSpPr>
          <p:cNvPr id="4" name="Slide Number Placeholder 3"/>
          <p:cNvSpPr>
            <a:spLocks noGrp="1"/>
          </p:cNvSpPr>
          <p:nvPr>
            <p:ph type="sldNum" sz="quarter" idx="5"/>
          </p:nvPr>
        </p:nvSpPr>
        <p:spPr/>
        <p:txBody>
          <a:bodyPr/>
          <a:lstStyle/>
          <a:p>
            <a:fld id="{C30285B6-B79A-704D-974B-159E00AE1743}" type="slidenum">
              <a:rPr lang="en-US" smtClean="0"/>
              <a:t>6</a:t>
            </a:fld>
            <a:endParaRPr lang="en-US"/>
          </a:p>
        </p:txBody>
      </p:sp>
    </p:spTree>
    <p:extLst>
      <p:ext uri="{BB962C8B-B14F-4D97-AF65-F5344CB8AC3E}">
        <p14:creationId xmlns:p14="http://schemas.microsoft.com/office/powerpoint/2010/main" val="275891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C30285B6-B79A-704D-974B-159E00AE1743}" type="slidenum">
              <a:rPr lang="en-US" smtClean="0"/>
              <a:t>7</a:t>
            </a:fld>
            <a:endParaRPr lang="en-US"/>
          </a:p>
        </p:txBody>
      </p:sp>
    </p:spTree>
    <p:extLst>
      <p:ext uri="{BB962C8B-B14F-4D97-AF65-F5344CB8AC3E}">
        <p14:creationId xmlns:p14="http://schemas.microsoft.com/office/powerpoint/2010/main" val="736362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experiment we use liver as our target organ. </a:t>
            </a:r>
          </a:p>
          <a:p>
            <a:r>
              <a:rPr lang="en-US" dirty="0"/>
              <a:t>This graph shows the dice scores and variations in dice scores. The over all dice score is more than 90% which assures that Bayesian segmentation models has been well trained. </a:t>
            </a:r>
          </a:p>
          <a:p>
            <a:r>
              <a:rPr lang="en-US" dirty="0"/>
              <a:t>Here we can observe variations in segmentation results among the models we use. This shows various plausible segmentation results but not yet perfect and last we see there is a significant difference between liver volume for diabetic and non-diabetic patients which is why we presented </a:t>
            </a:r>
            <a:r>
              <a:rPr lang="en-US" dirty="0" err="1"/>
              <a:t>dibetes</a:t>
            </a:r>
            <a:r>
              <a:rPr lang="en-US" dirty="0"/>
              <a:t> </a:t>
            </a:r>
            <a:r>
              <a:rPr lang="en-US" dirty="0" err="1"/>
              <a:t>reression</a:t>
            </a:r>
            <a:r>
              <a:rPr lang="en-US" dirty="0"/>
              <a:t> coefficient while estimating liver volume in group analysis task to show correlation between them.  </a:t>
            </a:r>
          </a:p>
        </p:txBody>
      </p:sp>
      <p:sp>
        <p:nvSpPr>
          <p:cNvPr id="4" name="Slide Number Placeholder 3"/>
          <p:cNvSpPr>
            <a:spLocks noGrp="1"/>
          </p:cNvSpPr>
          <p:nvPr>
            <p:ph type="sldNum" sz="quarter" idx="5"/>
          </p:nvPr>
        </p:nvSpPr>
        <p:spPr/>
        <p:txBody>
          <a:bodyPr/>
          <a:lstStyle/>
          <a:p>
            <a:fld id="{C30285B6-B79A-704D-974B-159E00AE1743}" type="slidenum">
              <a:rPr lang="en-US" smtClean="0"/>
              <a:t>8</a:t>
            </a:fld>
            <a:endParaRPr lang="en-US"/>
          </a:p>
        </p:txBody>
      </p:sp>
    </p:spTree>
    <p:extLst>
      <p:ext uri="{BB962C8B-B14F-4D97-AF65-F5344CB8AC3E}">
        <p14:creationId xmlns:p14="http://schemas.microsoft.com/office/powerpoint/2010/main" val="92260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rgbClr val="09357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6DE09-2D75-5B4E-B2C4-4CC94F2F9302}"/>
              </a:ext>
            </a:extLst>
          </p:cNvPr>
          <p:cNvSpPr>
            <a:spLocks noGrp="1"/>
          </p:cNvSpPr>
          <p:nvPr>
            <p:ph type="ctrTitle"/>
          </p:nvPr>
        </p:nvSpPr>
        <p:spPr>
          <a:xfrm>
            <a:off x="1524000" y="406400"/>
            <a:ext cx="9144000" cy="2387600"/>
          </a:xfrm>
        </p:spPr>
        <p:txBody>
          <a:bodyPr anchor="b"/>
          <a:lstStyle>
            <a:lvl1pPr algn="ctr">
              <a:defRPr sz="6000">
                <a:solidFill>
                  <a:schemeClr val="tx1"/>
                </a:solidFill>
              </a:defRPr>
            </a:lvl1pPr>
          </a:lstStyle>
          <a:p>
            <a:r>
              <a:rPr lang="de-DE" dirty="0"/>
              <a:t>Mastertitelformat bearbeiten</a:t>
            </a:r>
          </a:p>
        </p:txBody>
      </p:sp>
      <p:sp>
        <p:nvSpPr>
          <p:cNvPr id="3" name="Untertitel 2">
            <a:extLst>
              <a:ext uri="{FF2B5EF4-FFF2-40B4-BE49-F238E27FC236}">
                <a16:creationId xmlns:a16="http://schemas.microsoft.com/office/drawing/2014/main" id="{D21F78BC-814D-0943-BA09-77476C597760}"/>
              </a:ext>
            </a:extLst>
          </p:cNvPr>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7" name="Datumsplatzhalter 6">
            <a:extLst>
              <a:ext uri="{FF2B5EF4-FFF2-40B4-BE49-F238E27FC236}">
                <a16:creationId xmlns:a16="http://schemas.microsoft.com/office/drawing/2014/main" id="{ED37C2B5-13B5-8146-9BFD-722FFBC84E97}"/>
              </a:ext>
            </a:extLst>
          </p:cNvPr>
          <p:cNvSpPr>
            <a:spLocks noGrp="1"/>
          </p:cNvSpPr>
          <p:nvPr>
            <p:ph type="dt" sz="half" idx="10"/>
          </p:nvPr>
        </p:nvSpPr>
        <p:spPr>
          <a:xfrm>
            <a:off x="295656" y="6356350"/>
            <a:ext cx="2743200" cy="365125"/>
          </a:xfrm>
          <a:prstGeom prst="rect">
            <a:avLst/>
          </a:prstGeom>
        </p:spPr>
        <p:txBody>
          <a:bodyPr/>
          <a:lstStyle/>
          <a:p>
            <a:fld id="{E711F6B9-09E3-264D-B911-B6748EE4FD25}" type="datetime1">
              <a:rPr lang="de-DE" smtClean="0"/>
              <a:t>11.09.20</a:t>
            </a:fld>
            <a:endParaRPr lang="en-US"/>
          </a:p>
        </p:txBody>
      </p:sp>
    </p:spTree>
    <p:extLst>
      <p:ext uri="{BB962C8B-B14F-4D97-AF65-F5344CB8AC3E}">
        <p14:creationId xmlns:p14="http://schemas.microsoft.com/office/powerpoint/2010/main" val="14367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3D309C-E107-E647-AFD3-FBD53ED57B5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192C68D-1713-064F-ADE8-0E3136FBA7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B1ED22-4960-604B-9920-043155CD0AE7}"/>
              </a:ext>
            </a:extLst>
          </p:cNvPr>
          <p:cNvSpPr>
            <a:spLocks noGrp="1"/>
          </p:cNvSpPr>
          <p:nvPr>
            <p:ph type="dt" sz="half" idx="10"/>
          </p:nvPr>
        </p:nvSpPr>
        <p:spPr>
          <a:xfrm>
            <a:off x="295656" y="6356350"/>
            <a:ext cx="2743200" cy="365125"/>
          </a:xfrm>
          <a:prstGeom prst="rect">
            <a:avLst/>
          </a:prstGeom>
        </p:spPr>
        <p:txBody>
          <a:bodyPr/>
          <a:lstStyle/>
          <a:p>
            <a:fld id="{8D6EE3F7-5D0E-CF40-8110-E2773D7F3EC5}" type="datetime1">
              <a:rPr lang="de-DE" smtClean="0"/>
              <a:t>11.09.20</a:t>
            </a:fld>
            <a:endParaRPr lang="en-US"/>
          </a:p>
        </p:txBody>
      </p:sp>
      <p:sp>
        <p:nvSpPr>
          <p:cNvPr id="5" name="Fußzeilenplatzhalter 4">
            <a:extLst>
              <a:ext uri="{FF2B5EF4-FFF2-40B4-BE49-F238E27FC236}">
                <a16:creationId xmlns:a16="http://schemas.microsoft.com/office/drawing/2014/main" id="{4992862C-AFD1-234A-BF00-22161647B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Foliennummernplatzhalter 5">
            <a:extLst>
              <a:ext uri="{FF2B5EF4-FFF2-40B4-BE49-F238E27FC236}">
                <a16:creationId xmlns:a16="http://schemas.microsoft.com/office/drawing/2014/main" id="{A101A87A-D24B-A845-8F93-39A6CB778E81}"/>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60793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796E28-D2A4-DF48-ABD8-D3B88911EC4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1616FF-1F44-C842-BFA4-07A594A7945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502A5C-28EC-AE49-A32F-6A10DE3F39D6}"/>
              </a:ext>
            </a:extLst>
          </p:cNvPr>
          <p:cNvSpPr>
            <a:spLocks noGrp="1"/>
          </p:cNvSpPr>
          <p:nvPr>
            <p:ph type="dt" sz="half" idx="10"/>
          </p:nvPr>
        </p:nvSpPr>
        <p:spPr>
          <a:xfrm>
            <a:off x="295656" y="6356350"/>
            <a:ext cx="2743200" cy="365125"/>
          </a:xfrm>
          <a:prstGeom prst="rect">
            <a:avLst/>
          </a:prstGeom>
        </p:spPr>
        <p:txBody>
          <a:bodyPr/>
          <a:lstStyle/>
          <a:p>
            <a:fld id="{EA97F92A-9F35-FA49-9E15-CF370BF909A6}" type="datetime1">
              <a:rPr lang="de-DE" smtClean="0"/>
              <a:t>11.09.20</a:t>
            </a:fld>
            <a:endParaRPr lang="en-US"/>
          </a:p>
        </p:txBody>
      </p:sp>
      <p:sp>
        <p:nvSpPr>
          <p:cNvPr id="5" name="Fußzeilenplatzhalter 4">
            <a:extLst>
              <a:ext uri="{FF2B5EF4-FFF2-40B4-BE49-F238E27FC236}">
                <a16:creationId xmlns:a16="http://schemas.microsoft.com/office/drawing/2014/main" id="{D28A5C2A-3749-EC49-9D00-DF44E9FD32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Foliennummernplatzhalter 5">
            <a:extLst>
              <a:ext uri="{FF2B5EF4-FFF2-40B4-BE49-F238E27FC236}">
                <a16:creationId xmlns:a16="http://schemas.microsoft.com/office/drawing/2014/main" id="{BD653D6E-40E5-EC49-8D21-8F72A4297AAD}"/>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35602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749F8-AF78-2E44-B08E-8C1EBF51DF19}"/>
              </a:ext>
            </a:extLst>
          </p:cNvPr>
          <p:cNvSpPr>
            <a:spLocks noGrp="1"/>
          </p:cNvSpPr>
          <p:nvPr>
            <p:ph type="title"/>
          </p:nvPr>
        </p:nvSpPr>
        <p:spPr/>
        <p:txBody>
          <a:bodyPr/>
          <a:lstStyle/>
          <a:p>
            <a:r>
              <a:rPr lang="de-DE"/>
              <a:t>Mastertitelformat bearbeiten</a:t>
            </a:r>
            <a:endParaRPr lang="en-US"/>
          </a:p>
        </p:txBody>
      </p:sp>
      <p:sp>
        <p:nvSpPr>
          <p:cNvPr id="3" name="Foliennummernplatzhalter 2">
            <a:extLst>
              <a:ext uri="{FF2B5EF4-FFF2-40B4-BE49-F238E27FC236}">
                <a16:creationId xmlns:a16="http://schemas.microsoft.com/office/drawing/2014/main" id="{F2BB0487-FA60-A14E-8B25-407B012D6C2C}"/>
              </a:ext>
            </a:extLst>
          </p:cNvPr>
          <p:cNvSpPr>
            <a:spLocks noGrp="1"/>
          </p:cNvSpPr>
          <p:nvPr>
            <p:ph type="sldNum" sz="quarter" idx="10"/>
          </p:nvPr>
        </p:nvSpPr>
        <p:spPr/>
        <p:txBody>
          <a:bodyPr/>
          <a:lstStyle/>
          <a:p>
            <a:fld id="{F01108D0-6833-6E41-9980-70D0165C0CF7}" type="slidenum">
              <a:rPr lang="en-US" smtClean="0"/>
              <a:pPr/>
              <a:t>‹#›</a:t>
            </a:fld>
            <a:endParaRPr lang="en-US" dirty="0"/>
          </a:p>
        </p:txBody>
      </p:sp>
    </p:spTree>
    <p:extLst>
      <p:ext uri="{BB962C8B-B14F-4D97-AF65-F5344CB8AC3E}">
        <p14:creationId xmlns:p14="http://schemas.microsoft.com/office/powerpoint/2010/main" val="290928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A1B439C-B3F3-4F48-B983-7BEF72935393}"/>
              </a:ext>
            </a:extLst>
          </p:cNvPr>
          <p:cNvSpPr>
            <a:spLocks noGrp="1"/>
          </p:cNvSpPr>
          <p:nvPr>
            <p:ph idx="1"/>
          </p:nvPr>
        </p:nvSpPr>
        <p:spPr>
          <a:xfrm>
            <a:off x="376428" y="1513113"/>
            <a:ext cx="11439144" cy="466384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liennummernplatzhalter 7">
            <a:extLst>
              <a:ext uri="{FF2B5EF4-FFF2-40B4-BE49-F238E27FC236}">
                <a16:creationId xmlns:a16="http://schemas.microsoft.com/office/drawing/2014/main" id="{5A20295D-2BF9-E745-8F4D-91D4AF9E9FD5}"/>
              </a:ext>
            </a:extLst>
          </p:cNvPr>
          <p:cNvSpPr>
            <a:spLocks noGrp="1"/>
          </p:cNvSpPr>
          <p:nvPr>
            <p:ph type="sldNum" sz="quarter" idx="11"/>
          </p:nvPr>
        </p:nvSpPr>
        <p:spPr>
          <a:xfrm>
            <a:off x="9072372" y="6396257"/>
            <a:ext cx="2743200" cy="365125"/>
          </a:xfrm>
        </p:spPr>
        <p:txBody>
          <a:bodyPr/>
          <a:lstStyle/>
          <a:p>
            <a:fld id="{F01108D0-6833-6E41-9980-70D0165C0CF7}" type="slidenum">
              <a:rPr lang="en-US" smtClean="0"/>
              <a:t>‹#›</a:t>
            </a:fld>
            <a:endParaRPr lang="en-US"/>
          </a:p>
        </p:txBody>
      </p:sp>
      <p:sp>
        <p:nvSpPr>
          <p:cNvPr id="10" name="Titel 9">
            <a:extLst>
              <a:ext uri="{FF2B5EF4-FFF2-40B4-BE49-F238E27FC236}">
                <a16:creationId xmlns:a16="http://schemas.microsoft.com/office/drawing/2014/main" id="{C89AC7B7-87B9-BA45-ABEE-2FF863ED18EA}"/>
              </a:ext>
            </a:extLst>
          </p:cNvPr>
          <p:cNvSpPr>
            <a:spLocks noGrp="1"/>
          </p:cNvSpPr>
          <p:nvPr>
            <p:ph type="title"/>
          </p:nvPr>
        </p:nvSpPr>
        <p:spPr>
          <a:xfrm>
            <a:off x="374904" y="713465"/>
            <a:ext cx="11521440" cy="536748"/>
          </a:xfrm>
        </p:spPr>
        <p:txBody>
          <a:bodyPr lIns="90000">
            <a:noAutofit/>
          </a:bodyPr>
          <a:lstStyle>
            <a:lvl1pPr>
              <a:defRPr sz="3800"/>
            </a:lvl1pPr>
          </a:lstStyle>
          <a:p>
            <a:r>
              <a:rPr lang="de-DE" dirty="0"/>
              <a:t>Mastertitelformat bearbeiten</a:t>
            </a:r>
            <a:endParaRPr lang="en-US" dirty="0"/>
          </a:p>
        </p:txBody>
      </p:sp>
      <p:sp>
        <p:nvSpPr>
          <p:cNvPr id="12" name="Textplatzhalter 11">
            <a:extLst>
              <a:ext uri="{FF2B5EF4-FFF2-40B4-BE49-F238E27FC236}">
                <a16:creationId xmlns:a16="http://schemas.microsoft.com/office/drawing/2014/main" id="{C2EC1B88-BED9-A44C-82C7-B70B291B3D3B}"/>
              </a:ext>
            </a:extLst>
          </p:cNvPr>
          <p:cNvSpPr>
            <a:spLocks noGrp="1"/>
          </p:cNvSpPr>
          <p:nvPr>
            <p:ph type="body" sz="quarter" idx="12" hasCustomPrompt="1"/>
          </p:nvPr>
        </p:nvSpPr>
        <p:spPr>
          <a:xfrm>
            <a:off x="374904" y="359226"/>
            <a:ext cx="11522075" cy="365125"/>
          </a:xfrm>
        </p:spPr>
        <p:txBody>
          <a:bodyPr lIns="108000">
            <a:noAutofit/>
          </a:bodyPr>
          <a:lstStyle>
            <a:lvl1pPr marL="0" indent="0">
              <a:buNone/>
              <a:defRPr sz="2000" b="1"/>
            </a:lvl1pPr>
          </a:lstStyle>
          <a:p>
            <a:pPr lvl="0"/>
            <a:r>
              <a:rPr lang="en-US" dirty="0" err="1"/>
              <a:t>Untertitel</a:t>
            </a:r>
            <a:r>
              <a:rPr lang="en-US" dirty="0"/>
              <a:t> </a:t>
            </a:r>
            <a:r>
              <a:rPr lang="en-US" dirty="0" err="1"/>
              <a:t>hinzufügen</a:t>
            </a:r>
            <a:endParaRPr lang="en-US" dirty="0"/>
          </a:p>
        </p:txBody>
      </p:sp>
    </p:spTree>
    <p:extLst>
      <p:ext uri="{BB962C8B-B14F-4D97-AF65-F5344CB8AC3E}">
        <p14:creationId xmlns:p14="http://schemas.microsoft.com/office/powerpoint/2010/main" val="179712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505FAA-226D-7E42-B955-D7809E10EA5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E7BFDE6-D92C-6149-8A5A-FF09BBC38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umsplatzhalter 6">
            <a:extLst>
              <a:ext uri="{FF2B5EF4-FFF2-40B4-BE49-F238E27FC236}">
                <a16:creationId xmlns:a16="http://schemas.microsoft.com/office/drawing/2014/main" id="{1BFB9A23-DDF3-6743-82B5-BE8A1E91B9D2}"/>
              </a:ext>
            </a:extLst>
          </p:cNvPr>
          <p:cNvSpPr>
            <a:spLocks noGrp="1"/>
          </p:cNvSpPr>
          <p:nvPr>
            <p:ph type="dt" sz="half" idx="10"/>
          </p:nvPr>
        </p:nvSpPr>
        <p:spPr>
          <a:xfrm>
            <a:off x="295656" y="6356350"/>
            <a:ext cx="2743200" cy="365125"/>
          </a:xfrm>
          <a:prstGeom prst="rect">
            <a:avLst/>
          </a:prstGeom>
        </p:spPr>
        <p:txBody>
          <a:bodyPr/>
          <a:lstStyle/>
          <a:p>
            <a:fld id="{BD669376-BA49-AA41-8BFC-6F94358A0AB4}" type="datetime1">
              <a:rPr lang="de-DE" smtClean="0"/>
              <a:t>11.09.20</a:t>
            </a:fld>
            <a:endParaRPr lang="en-US"/>
          </a:p>
        </p:txBody>
      </p:sp>
      <p:sp>
        <p:nvSpPr>
          <p:cNvPr id="8" name="Foliennummernplatzhalter 7">
            <a:extLst>
              <a:ext uri="{FF2B5EF4-FFF2-40B4-BE49-F238E27FC236}">
                <a16:creationId xmlns:a16="http://schemas.microsoft.com/office/drawing/2014/main" id="{DDF64459-660A-FA4F-9073-814B892EEDE6}"/>
              </a:ext>
            </a:extLst>
          </p:cNvPr>
          <p:cNvSpPr>
            <a:spLocks noGrp="1"/>
          </p:cNvSpPr>
          <p:nvPr>
            <p:ph type="sldNum" sz="quarter" idx="11"/>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266265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DB922E-E818-D040-9B79-D5D412383F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4B4D3C9-EE12-3546-AF5E-7683730A835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0028D1B-2D87-C44C-AD9F-81D43AAE47D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2663C82-4EF4-F844-9D58-9F94C332CAA8}"/>
              </a:ext>
            </a:extLst>
          </p:cNvPr>
          <p:cNvSpPr>
            <a:spLocks noGrp="1"/>
          </p:cNvSpPr>
          <p:nvPr>
            <p:ph type="dt" sz="half" idx="10"/>
          </p:nvPr>
        </p:nvSpPr>
        <p:spPr>
          <a:xfrm>
            <a:off x="295656" y="6356350"/>
            <a:ext cx="2743200" cy="365125"/>
          </a:xfrm>
          <a:prstGeom prst="rect">
            <a:avLst/>
          </a:prstGeom>
        </p:spPr>
        <p:txBody>
          <a:bodyPr/>
          <a:lstStyle/>
          <a:p>
            <a:fld id="{CD50BE3D-4964-AC43-8067-447D5126BD32}" type="datetime1">
              <a:rPr lang="de-DE" smtClean="0"/>
              <a:t>11.09.20</a:t>
            </a:fld>
            <a:endParaRPr lang="en-US"/>
          </a:p>
        </p:txBody>
      </p:sp>
      <p:sp>
        <p:nvSpPr>
          <p:cNvPr id="6" name="Fußzeilenplatzhalter 5">
            <a:extLst>
              <a:ext uri="{FF2B5EF4-FFF2-40B4-BE49-F238E27FC236}">
                <a16:creationId xmlns:a16="http://schemas.microsoft.com/office/drawing/2014/main" id="{B95F314E-2949-EF4E-918C-A2F7C3ED68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95CE8D2D-8D37-F44A-B660-E9155006C845}"/>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39442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2EF5D5-95A8-AB4F-A9E9-DAF31FCCEDA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45ADB-53A2-8A40-8968-9A61E08D6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9F7DD33-276A-2F42-B270-AD0B9A047D2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FE98FAE-E025-9847-BABA-E8022E7B8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F6E80C3-FEC4-F549-B022-DA3647FB3E4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867995B-6634-EF47-9014-1DD742690C61}"/>
              </a:ext>
            </a:extLst>
          </p:cNvPr>
          <p:cNvSpPr>
            <a:spLocks noGrp="1"/>
          </p:cNvSpPr>
          <p:nvPr>
            <p:ph type="dt" sz="half" idx="10"/>
          </p:nvPr>
        </p:nvSpPr>
        <p:spPr>
          <a:xfrm>
            <a:off x="295656" y="6356350"/>
            <a:ext cx="2743200" cy="365125"/>
          </a:xfrm>
          <a:prstGeom prst="rect">
            <a:avLst/>
          </a:prstGeom>
        </p:spPr>
        <p:txBody>
          <a:bodyPr/>
          <a:lstStyle/>
          <a:p>
            <a:fld id="{4F98BE7D-FD9E-4D4D-B63F-FD23C942A734}" type="datetime1">
              <a:rPr lang="de-DE" smtClean="0"/>
              <a:t>11.09.20</a:t>
            </a:fld>
            <a:endParaRPr lang="en-US"/>
          </a:p>
        </p:txBody>
      </p:sp>
      <p:sp>
        <p:nvSpPr>
          <p:cNvPr id="8" name="Fußzeilenplatzhalter 7">
            <a:extLst>
              <a:ext uri="{FF2B5EF4-FFF2-40B4-BE49-F238E27FC236}">
                <a16:creationId xmlns:a16="http://schemas.microsoft.com/office/drawing/2014/main" id="{AC44F841-5B84-8245-B388-E2FA2E316E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Foliennummernplatzhalter 8">
            <a:extLst>
              <a:ext uri="{FF2B5EF4-FFF2-40B4-BE49-F238E27FC236}">
                <a16:creationId xmlns:a16="http://schemas.microsoft.com/office/drawing/2014/main" id="{2199761F-7B46-2C45-A98B-8F48371ACDA3}"/>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313466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035F2-7F35-8841-B3F5-BF53BBE2F09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F0A2605-295D-974A-802E-221B757DAD57}"/>
              </a:ext>
            </a:extLst>
          </p:cNvPr>
          <p:cNvSpPr>
            <a:spLocks noGrp="1"/>
          </p:cNvSpPr>
          <p:nvPr>
            <p:ph type="dt" sz="half" idx="10"/>
          </p:nvPr>
        </p:nvSpPr>
        <p:spPr>
          <a:xfrm>
            <a:off x="295656" y="6356350"/>
            <a:ext cx="2743200" cy="365125"/>
          </a:xfrm>
          <a:prstGeom prst="rect">
            <a:avLst/>
          </a:prstGeom>
        </p:spPr>
        <p:txBody>
          <a:bodyPr/>
          <a:lstStyle/>
          <a:p>
            <a:fld id="{AA34F5DE-5439-9F49-9A0A-B425CC1E9792}" type="datetime1">
              <a:rPr lang="de-DE" smtClean="0"/>
              <a:t>11.09.20</a:t>
            </a:fld>
            <a:endParaRPr lang="en-US"/>
          </a:p>
        </p:txBody>
      </p:sp>
      <p:sp>
        <p:nvSpPr>
          <p:cNvPr id="4" name="Fußzeilenplatzhalter 3">
            <a:extLst>
              <a:ext uri="{FF2B5EF4-FFF2-40B4-BE49-F238E27FC236}">
                <a16:creationId xmlns:a16="http://schemas.microsoft.com/office/drawing/2014/main" id="{F0EFBC32-2E84-734D-A089-420FF6E617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Foliennummernplatzhalter 4">
            <a:extLst>
              <a:ext uri="{FF2B5EF4-FFF2-40B4-BE49-F238E27FC236}">
                <a16:creationId xmlns:a16="http://schemas.microsoft.com/office/drawing/2014/main" id="{DD90A39D-B5E3-4248-B698-04EDDFE0B0B7}"/>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206275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B9E8DC2-5C50-F840-BFC1-A1BD2120541F}"/>
              </a:ext>
            </a:extLst>
          </p:cNvPr>
          <p:cNvSpPr>
            <a:spLocks noGrp="1"/>
          </p:cNvSpPr>
          <p:nvPr>
            <p:ph type="dt" sz="half" idx="10"/>
          </p:nvPr>
        </p:nvSpPr>
        <p:spPr>
          <a:xfrm>
            <a:off x="295656" y="6356350"/>
            <a:ext cx="2743200" cy="365125"/>
          </a:xfrm>
          <a:prstGeom prst="rect">
            <a:avLst/>
          </a:prstGeom>
        </p:spPr>
        <p:txBody>
          <a:bodyPr/>
          <a:lstStyle/>
          <a:p>
            <a:fld id="{2354DFAC-CF9C-E04E-8ADF-1935F5ADA27A}" type="datetime1">
              <a:rPr lang="de-DE" smtClean="0"/>
              <a:t>11.09.20</a:t>
            </a:fld>
            <a:endParaRPr lang="en-US"/>
          </a:p>
        </p:txBody>
      </p:sp>
      <p:sp>
        <p:nvSpPr>
          <p:cNvPr id="3" name="Fußzeilenplatzhalter 2">
            <a:extLst>
              <a:ext uri="{FF2B5EF4-FFF2-40B4-BE49-F238E27FC236}">
                <a16:creationId xmlns:a16="http://schemas.microsoft.com/office/drawing/2014/main" id="{72A332C8-4A10-5A47-A278-133FCD1EA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Foliennummernplatzhalter 3">
            <a:extLst>
              <a:ext uri="{FF2B5EF4-FFF2-40B4-BE49-F238E27FC236}">
                <a16:creationId xmlns:a16="http://schemas.microsoft.com/office/drawing/2014/main" id="{3D990861-2C8E-B041-A3BE-E2D7F549B3D8}"/>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63655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626BEB-92FD-4A42-BD7C-E73F63CF192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6665192-C3D1-384A-828B-EDC303BC7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DDAF655-E63A-674D-A8E5-76C2B3C2E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41FEAC4-4057-FD49-87C6-54A4027A0688}"/>
              </a:ext>
            </a:extLst>
          </p:cNvPr>
          <p:cNvSpPr>
            <a:spLocks noGrp="1"/>
          </p:cNvSpPr>
          <p:nvPr>
            <p:ph type="dt" sz="half" idx="10"/>
          </p:nvPr>
        </p:nvSpPr>
        <p:spPr>
          <a:xfrm>
            <a:off x="295656" y="6356350"/>
            <a:ext cx="2743200" cy="365125"/>
          </a:xfrm>
          <a:prstGeom prst="rect">
            <a:avLst/>
          </a:prstGeom>
        </p:spPr>
        <p:txBody>
          <a:bodyPr/>
          <a:lstStyle/>
          <a:p>
            <a:fld id="{32565454-3FCF-214B-B9F3-13FBDC6AD5C1}" type="datetime1">
              <a:rPr lang="de-DE" smtClean="0"/>
              <a:t>11.09.20</a:t>
            </a:fld>
            <a:endParaRPr lang="en-US"/>
          </a:p>
        </p:txBody>
      </p:sp>
      <p:sp>
        <p:nvSpPr>
          <p:cNvPr id="6" name="Fußzeilenplatzhalter 5">
            <a:extLst>
              <a:ext uri="{FF2B5EF4-FFF2-40B4-BE49-F238E27FC236}">
                <a16:creationId xmlns:a16="http://schemas.microsoft.com/office/drawing/2014/main" id="{CB8D0F94-5DB6-BA4B-B1CA-110E71AB7C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CF73FAE1-6616-714E-9AEA-5862034180BD}"/>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22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53325-DF6C-F341-BF62-21DA2D431CA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23527D3-C13A-C444-A4F9-3ABA37253B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8D9E4B45-7371-0E40-A459-854CA0A6D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5E4F0B0-5C58-8A4D-A0F7-BCF9734EF1E9}"/>
              </a:ext>
            </a:extLst>
          </p:cNvPr>
          <p:cNvSpPr>
            <a:spLocks noGrp="1"/>
          </p:cNvSpPr>
          <p:nvPr>
            <p:ph type="dt" sz="half" idx="10"/>
          </p:nvPr>
        </p:nvSpPr>
        <p:spPr>
          <a:xfrm>
            <a:off x="295656" y="6356350"/>
            <a:ext cx="2743200" cy="365125"/>
          </a:xfrm>
          <a:prstGeom prst="rect">
            <a:avLst/>
          </a:prstGeom>
        </p:spPr>
        <p:txBody>
          <a:bodyPr/>
          <a:lstStyle/>
          <a:p>
            <a:fld id="{A9C716EC-92C3-084B-B3CE-5B8C359BCFBF}" type="datetime1">
              <a:rPr lang="de-DE" smtClean="0"/>
              <a:t>11.09.20</a:t>
            </a:fld>
            <a:endParaRPr lang="en-US"/>
          </a:p>
        </p:txBody>
      </p:sp>
      <p:sp>
        <p:nvSpPr>
          <p:cNvPr id="6" name="Fußzeilenplatzhalter 5">
            <a:extLst>
              <a:ext uri="{FF2B5EF4-FFF2-40B4-BE49-F238E27FC236}">
                <a16:creationId xmlns:a16="http://schemas.microsoft.com/office/drawing/2014/main" id="{26854211-D590-5D4B-91BC-68D1C4B408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Foliennummernplatzhalter 6">
            <a:extLst>
              <a:ext uri="{FF2B5EF4-FFF2-40B4-BE49-F238E27FC236}">
                <a16:creationId xmlns:a16="http://schemas.microsoft.com/office/drawing/2014/main" id="{BF0220CD-F1FD-3542-8C76-0B4861FCBE93}"/>
              </a:ext>
            </a:extLst>
          </p:cNvPr>
          <p:cNvSpPr>
            <a:spLocks noGrp="1"/>
          </p:cNvSpPr>
          <p:nvPr>
            <p:ph type="sldNum" sz="quarter" idx="12"/>
          </p:nvPr>
        </p:nvSpPr>
        <p:spPr/>
        <p:txBody>
          <a:bodyPr/>
          <a:lstStyle/>
          <a:p>
            <a:fld id="{F01108D0-6833-6E41-9980-70D0165C0CF7}" type="slidenum">
              <a:rPr lang="en-US" smtClean="0"/>
              <a:t>‹#›</a:t>
            </a:fld>
            <a:endParaRPr lang="en-US"/>
          </a:p>
        </p:txBody>
      </p:sp>
    </p:spTree>
    <p:extLst>
      <p:ext uri="{BB962C8B-B14F-4D97-AF65-F5344CB8AC3E}">
        <p14:creationId xmlns:p14="http://schemas.microsoft.com/office/powerpoint/2010/main" val="13292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5D6E548-D6A3-2F4D-A9DE-248E0B869DB4}"/>
              </a:ext>
            </a:extLst>
          </p:cNvPr>
          <p:cNvSpPr/>
          <p:nvPr userDrawn="1"/>
        </p:nvSpPr>
        <p:spPr>
          <a:xfrm>
            <a:off x="1" y="6254136"/>
            <a:ext cx="12192000" cy="603864"/>
          </a:xfrm>
          <a:prstGeom prst="rect">
            <a:avLst/>
          </a:prstGeom>
          <a:solidFill>
            <a:srgbClr val="007E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platzhalter 1">
            <a:extLst>
              <a:ext uri="{FF2B5EF4-FFF2-40B4-BE49-F238E27FC236}">
                <a16:creationId xmlns:a16="http://schemas.microsoft.com/office/drawing/2014/main" id="{6F62FC63-7936-F643-BAC0-045F47A2A514}"/>
              </a:ext>
            </a:extLst>
          </p:cNvPr>
          <p:cNvSpPr>
            <a:spLocks noGrp="1"/>
          </p:cNvSpPr>
          <p:nvPr>
            <p:ph type="title"/>
          </p:nvPr>
        </p:nvSpPr>
        <p:spPr>
          <a:xfrm>
            <a:off x="374904" y="136525"/>
            <a:ext cx="9959943" cy="900967"/>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299F0E6A-1331-FC49-9155-87BA3DCD8508}"/>
              </a:ext>
            </a:extLst>
          </p:cNvPr>
          <p:cNvSpPr>
            <a:spLocks noGrp="1"/>
          </p:cNvSpPr>
          <p:nvPr>
            <p:ph type="body" idx="1"/>
          </p:nvPr>
        </p:nvSpPr>
        <p:spPr>
          <a:xfrm>
            <a:off x="374904" y="1395046"/>
            <a:ext cx="11521440" cy="4781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A7AA7A5D-1D9E-D445-87EB-5210C189C431}"/>
              </a:ext>
            </a:extLst>
          </p:cNvPr>
          <p:cNvSpPr>
            <a:spLocks noGrp="1"/>
          </p:cNvSpPr>
          <p:nvPr>
            <p:ph type="sldNum" sz="quarter" idx="4"/>
          </p:nvPr>
        </p:nvSpPr>
        <p:spPr>
          <a:xfrm>
            <a:off x="9153144" y="6356350"/>
            <a:ext cx="2743200" cy="365125"/>
          </a:xfrm>
          <a:prstGeom prst="rect">
            <a:avLst/>
          </a:prstGeom>
        </p:spPr>
        <p:txBody>
          <a:bodyPr vert="horz" lIns="91440" tIns="45720" rIns="91440" bIns="45720" rtlCol="0" anchor="ctr"/>
          <a:lstStyle>
            <a:lvl1pPr algn="r">
              <a:defRPr sz="1800" b="1" i="0">
                <a:solidFill>
                  <a:schemeClr val="tx1"/>
                </a:solidFill>
                <a:latin typeface="Helvetica" pitchFamily="2" charset="0"/>
              </a:defRPr>
            </a:lvl1pPr>
          </a:lstStyle>
          <a:p>
            <a:fld id="{F01108D0-6833-6E41-9980-70D0165C0CF7}" type="slidenum">
              <a:rPr lang="en-US" smtClean="0"/>
              <a:pPr/>
              <a:t>‹#›</a:t>
            </a:fld>
            <a:endParaRPr lang="en-US" dirty="0"/>
          </a:p>
        </p:txBody>
      </p:sp>
      <p:pic>
        <p:nvPicPr>
          <p:cNvPr id="7" name="Grafik 6">
            <a:extLst>
              <a:ext uri="{FF2B5EF4-FFF2-40B4-BE49-F238E27FC236}">
                <a16:creationId xmlns:a16="http://schemas.microsoft.com/office/drawing/2014/main" id="{BBF0B163-C269-D44A-A496-9CEFEC355AE2}"/>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bwMode="gray">
          <a:xfrm>
            <a:off x="10254204" y="336484"/>
            <a:ext cx="1659144" cy="467339"/>
          </a:xfrm>
          <a:prstGeom prst="rect">
            <a:avLst/>
          </a:prstGeom>
        </p:spPr>
      </p:pic>
    </p:spTree>
    <p:extLst>
      <p:ext uri="{BB962C8B-B14F-4D97-AF65-F5344CB8AC3E}">
        <p14:creationId xmlns:p14="http://schemas.microsoft.com/office/powerpoint/2010/main" val="3181402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i="0" kern="1200">
          <a:solidFill>
            <a:srgbClr val="1D1E1E"/>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B3D3D"/>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B3D3D"/>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B3D3D"/>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ai-med.d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emf"/><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FD40D49A-8030-184B-AD08-417D2157E6DF}"/>
              </a:ext>
            </a:extLst>
          </p:cNvPr>
          <p:cNvSpPr/>
          <p:nvPr/>
        </p:nvSpPr>
        <p:spPr>
          <a:xfrm>
            <a:off x="9315603" y="-1"/>
            <a:ext cx="2876397" cy="1382057"/>
          </a:xfrm>
          <a:prstGeom prst="rect">
            <a:avLst/>
          </a:prstGeom>
          <a:solidFill>
            <a:srgbClr val="00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21">
            <a:extLst>
              <a:ext uri="{FF2B5EF4-FFF2-40B4-BE49-F238E27FC236}">
                <a16:creationId xmlns:a16="http://schemas.microsoft.com/office/drawing/2014/main" id="{E2006FE5-598C-B749-8FD8-3EC2453E9837}"/>
              </a:ext>
            </a:extLst>
          </p:cNvPr>
          <p:cNvSpPr/>
          <p:nvPr/>
        </p:nvSpPr>
        <p:spPr>
          <a:xfrm>
            <a:off x="0" y="-10432"/>
            <a:ext cx="2467718" cy="1392489"/>
          </a:xfrm>
          <a:prstGeom prst="rect">
            <a:avLst/>
          </a:prstGeom>
          <a:solidFill>
            <a:srgbClr val="009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8443C170-20AA-3240-9E70-82581C03B4D8}"/>
              </a:ext>
            </a:extLst>
          </p:cNvPr>
          <p:cNvSpPr/>
          <p:nvPr/>
        </p:nvSpPr>
        <p:spPr>
          <a:xfrm>
            <a:off x="0" y="5907321"/>
            <a:ext cx="4211997" cy="950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053D20CB-6816-6847-98F9-622F126255F1}"/>
              </a:ext>
            </a:extLst>
          </p:cNvPr>
          <p:cNvSpPr/>
          <p:nvPr/>
        </p:nvSpPr>
        <p:spPr>
          <a:xfrm>
            <a:off x="3072063" y="6171713"/>
            <a:ext cx="9119937" cy="6862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3">
            <a:extLst>
              <a:ext uri="{FF2B5EF4-FFF2-40B4-BE49-F238E27FC236}">
                <a16:creationId xmlns:a16="http://schemas.microsoft.com/office/drawing/2014/main" id="{E0D502B5-F913-7843-813F-5E00584AA0FF}"/>
              </a:ext>
            </a:extLst>
          </p:cNvPr>
          <p:cNvPicPr>
            <a:picLocks noChangeAspect="1"/>
          </p:cNvPicPr>
          <p:nvPr/>
        </p:nvPicPr>
        <p:blipFill rotWithShape="1">
          <a:blip r:embed="rId3">
            <a:extLst>
              <a:ext uri="{28A0092B-C50C-407E-A947-70E740481C1C}">
                <a14:useLocalDpi xmlns:a14="http://schemas.microsoft.com/office/drawing/2010/main" val="0"/>
              </a:ext>
            </a:extLst>
          </a:blip>
          <a:srcRect t="9844" r="19388" b="23229"/>
          <a:stretch/>
        </p:blipFill>
        <p:spPr>
          <a:xfrm>
            <a:off x="1856312" y="-10432"/>
            <a:ext cx="8897489" cy="1392489"/>
          </a:xfrm>
          <a:prstGeom prst="rect">
            <a:avLst/>
          </a:prstGeom>
        </p:spPr>
      </p:pic>
      <p:sp>
        <p:nvSpPr>
          <p:cNvPr id="12" name="Titel 2">
            <a:extLst>
              <a:ext uri="{FF2B5EF4-FFF2-40B4-BE49-F238E27FC236}">
                <a16:creationId xmlns:a16="http://schemas.microsoft.com/office/drawing/2014/main" id="{6053C6D2-0056-D049-8081-666CB52DBC7B}"/>
              </a:ext>
            </a:extLst>
          </p:cNvPr>
          <p:cNvSpPr>
            <a:spLocks noGrp="1"/>
          </p:cNvSpPr>
          <p:nvPr>
            <p:ph type="title"/>
          </p:nvPr>
        </p:nvSpPr>
        <p:spPr>
          <a:xfrm>
            <a:off x="335280" y="2801268"/>
            <a:ext cx="11521440" cy="536748"/>
          </a:xfrm>
        </p:spPr>
        <p:txBody>
          <a:bodyPr>
            <a:noAutofit/>
          </a:bodyPr>
          <a:lstStyle/>
          <a:p>
            <a:pPr algn="ctr"/>
            <a:r>
              <a:rPr lang="en-IN" sz="4000" dirty="0">
                <a:ln>
                  <a:solidFill>
                    <a:schemeClr val="accent1">
                      <a:shade val="50000"/>
                    </a:schemeClr>
                  </a:solidFill>
                </a:ln>
                <a:latin typeface="Arial" panose="020B0604020202020204" pitchFamily="34" charset="0"/>
                <a:cs typeface="Arial" panose="020B0604020202020204" pitchFamily="34" charset="0"/>
              </a:rPr>
              <a:t>Bayesian Neural Networks for Uncertainty Estimation of Imaging Biomarkers</a:t>
            </a:r>
            <a:endParaRPr lang="de-DE" sz="4000" dirty="0"/>
          </a:p>
        </p:txBody>
      </p:sp>
      <p:sp>
        <p:nvSpPr>
          <p:cNvPr id="5" name="Rechteck 4">
            <a:extLst>
              <a:ext uri="{FF2B5EF4-FFF2-40B4-BE49-F238E27FC236}">
                <a16:creationId xmlns:a16="http://schemas.microsoft.com/office/drawing/2014/main" id="{48BA9E62-19FE-9544-AA0C-19E48BB6DC9C}"/>
              </a:ext>
            </a:extLst>
          </p:cNvPr>
          <p:cNvSpPr/>
          <p:nvPr/>
        </p:nvSpPr>
        <p:spPr>
          <a:xfrm>
            <a:off x="1629905" y="4173962"/>
            <a:ext cx="8932190" cy="646331"/>
          </a:xfrm>
          <a:prstGeom prst="rect">
            <a:avLst/>
          </a:prstGeom>
        </p:spPr>
        <p:txBody>
          <a:bodyPr wrap="square">
            <a:spAutoFit/>
          </a:bodyPr>
          <a:lstStyle/>
          <a:p>
            <a:pPr algn="ctr"/>
            <a:r>
              <a:rPr lang="en-US" b="1" dirty="0">
                <a:solidFill>
                  <a:schemeClr val="bg1"/>
                </a:solidFill>
                <a:latin typeface="Arial" panose="020B0604020202020204" pitchFamily="34" charset="0"/>
                <a:cs typeface="Arial" panose="020B0604020202020204" pitchFamily="34" charset="0"/>
              </a:rPr>
              <a:t>J. Senapati</a:t>
            </a:r>
            <a:r>
              <a:rPr lang="en-US" dirty="0">
                <a:solidFill>
                  <a:schemeClr val="bg1"/>
                </a:solidFill>
                <a:latin typeface="Arial" panose="020B0604020202020204" pitchFamily="34" charset="0"/>
                <a:cs typeface="Arial" panose="020B0604020202020204" pitchFamily="34" charset="0"/>
              </a:rPr>
              <a:t>, A. Guha Roy, S. Pölsterl, D. Gutmann, </a:t>
            </a:r>
            <a:r>
              <a:rPr lang="en-IN" dirty="0">
                <a:solidFill>
                  <a:schemeClr val="bg1"/>
                </a:solidFill>
                <a:latin typeface="Arial" panose="020B0604020202020204" pitchFamily="34" charset="0"/>
                <a:cs typeface="Arial" panose="020B0604020202020204" pitchFamily="34" charset="0"/>
              </a:rPr>
              <a:t>S. Gatidis, </a:t>
            </a:r>
          </a:p>
          <a:p>
            <a:pPr algn="ctr"/>
            <a:r>
              <a:rPr lang="en-IN" dirty="0">
                <a:solidFill>
                  <a:schemeClr val="bg1"/>
                </a:solidFill>
                <a:latin typeface="Arial" panose="020B0604020202020204" pitchFamily="34" charset="0"/>
                <a:cs typeface="Arial" panose="020B0604020202020204" pitchFamily="34" charset="0"/>
              </a:rPr>
              <a:t>C. Schlett, A. Peters, F. Bamberg, </a:t>
            </a:r>
            <a:r>
              <a:rPr lang="en-US" dirty="0">
                <a:solidFill>
                  <a:schemeClr val="bg1"/>
                </a:solidFill>
                <a:latin typeface="Arial" panose="020B0604020202020204" pitchFamily="34" charset="0"/>
                <a:cs typeface="Arial" panose="020B0604020202020204" pitchFamily="34" charset="0"/>
              </a:rPr>
              <a:t>C. Wachinger</a:t>
            </a:r>
          </a:p>
        </p:txBody>
      </p:sp>
      <p:sp>
        <p:nvSpPr>
          <p:cNvPr id="8" name="Rechteck 7">
            <a:extLst>
              <a:ext uri="{FF2B5EF4-FFF2-40B4-BE49-F238E27FC236}">
                <a16:creationId xmlns:a16="http://schemas.microsoft.com/office/drawing/2014/main" id="{D17529BA-A39B-7B41-8CF4-C6727484D4F1}"/>
              </a:ext>
            </a:extLst>
          </p:cNvPr>
          <p:cNvSpPr/>
          <p:nvPr/>
        </p:nvSpPr>
        <p:spPr>
          <a:xfrm>
            <a:off x="2371959" y="4871188"/>
            <a:ext cx="7448082" cy="1569660"/>
          </a:xfrm>
          <a:prstGeom prst="rect">
            <a:avLst/>
          </a:prstGeom>
        </p:spPr>
        <p:txBody>
          <a:bodyPr wrap="square">
            <a:spAutoFit/>
          </a:bodyPr>
          <a:lstStyle/>
          <a:p>
            <a:pPr algn="ctr"/>
            <a:r>
              <a:rPr lang="en-IN" sz="1400" dirty="0">
                <a:solidFill>
                  <a:schemeClr val="bg1"/>
                </a:solidFill>
              </a:rPr>
              <a:t>Artificial Intelligence in Medical Imaging (AI-Med), KJP, LMU München, Germany </a:t>
            </a:r>
          </a:p>
          <a:p>
            <a:pPr algn="ctr"/>
            <a:r>
              <a:rPr lang="en-IN" sz="1400" dirty="0">
                <a:solidFill>
                  <a:schemeClr val="bg1"/>
                </a:solidFill>
              </a:rPr>
              <a:t>Department of Diagnostic and Interventional Rad., University of Tübingen, Germany</a:t>
            </a:r>
          </a:p>
          <a:p>
            <a:pPr algn="ctr"/>
            <a:r>
              <a:rPr lang="en-IN" sz="1400" dirty="0">
                <a:solidFill>
                  <a:schemeClr val="bg1"/>
                </a:solidFill>
              </a:rPr>
              <a:t>Department of Diagnostic and Interventional Rad., University Freiburg, Germany </a:t>
            </a:r>
          </a:p>
          <a:p>
            <a:pPr algn="ctr"/>
            <a:r>
              <a:rPr lang="en-IN" sz="1400" dirty="0">
                <a:solidFill>
                  <a:schemeClr val="bg1"/>
                </a:solidFill>
              </a:rPr>
              <a:t>Institute of Epidemiology, Helmholtz Zentrum München, Germany</a:t>
            </a:r>
            <a:endParaRPr lang="en-US" sz="1400" dirty="0">
              <a:solidFill>
                <a:schemeClr val="bg1"/>
              </a:solidFill>
              <a:latin typeface="Arial" panose="020B0604020202020204" pitchFamily="34" charset="0"/>
              <a:cs typeface="Arial" panose="020B0604020202020204" pitchFamily="34" charset="0"/>
            </a:endParaRPr>
          </a:p>
          <a:p>
            <a:pPr algn="ctr"/>
            <a:endParaRPr lang="en-US" sz="2000" b="1" dirty="0">
              <a:solidFill>
                <a:schemeClr val="bg1"/>
              </a:solidFill>
              <a:latin typeface="Helvetica" pitchFamily="2" charset="0"/>
              <a:cs typeface="Arial" panose="020B0604020202020204" pitchFamily="34" charset="0"/>
            </a:endParaRPr>
          </a:p>
          <a:p>
            <a:pPr algn="ctr"/>
            <a:r>
              <a:rPr lang="en-US" sz="2000" dirty="0">
                <a:solidFill>
                  <a:schemeClr val="bg1"/>
                </a:solidFill>
                <a:latin typeface="Helvetica" pitchFamily="2" charset="0"/>
                <a:cs typeface="Arial" panose="020B0604020202020204" pitchFamily="34" charset="0"/>
              </a:rPr>
              <a:t>ai-</a:t>
            </a:r>
            <a:r>
              <a:rPr lang="en-US" sz="2000" dirty="0" err="1">
                <a:solidFill>
                  <a:schemeClr val="bg1"/>
                </a:solidFill>
                <a:latin typeface="Helvetica" pitchFamily="2" charset="0"/>
                <a:cs typeface="Arial" panose="020B0604020202020204" pitchFamily="34" charset="0"/>
              </a:rPr>
              <a:t>med.de</a:t>
            </a:r>
            <a:endParaRPr lang="en-US" sz="2000" dirty="0">
              <a:solidFill>
                <a:schemeClr val="bg1"/>
              </a:solidFill>
              <a:latin typeface="Helvetica" pitchFamily="2" charset="0"/>
              <a:cs typeface="Arial" panose="020B0604020202020204" pitchFamily="34" charset="0"/>
            </a:endParaRPr>
          </a:p>
        </p:txBody>
      </p:sp>
      <p:pic>
        <p:nvPicPr>
          <p:cNvPr id="3" name="Picture 2" descr="A picture containing object, meter&#10;&#10;Description automatically generated">
            <a:extLst>
              <a:ext uri="{FF2B5EF4-FFF2-40B4-BE49-F238E27FC236}">
                <a16:creationId xmlns:a16="http://schemas.microsoft.com/office/drawing/2014/main" id="{4766E679-3B1C-0A48-92FB-EB7D3AD68458}"/>
              </a:ext>
            </a:extLst>
          </p:cNvPr>
          <p:cNvPicPr>
            <a:picLocks noChangeAspect="1"/>
          </p:cNvPicPr>
          <p:nvPr/>
        </p:nvPicPr>
        <p:blipFill rotWithShape="1">
          <a:blip r:embed="rId4"/>
          <a:srcRect b="30006"/>
          <a:stretch/>
        </p:blipFill>
        <p:spPr>
          <a:xfrm>
            <a:off x="4711700" y="1644652"/>
            <a:ext cx="2768600" cy="728915"/>
          </a:xfrm>
          <a:prstGeom prst="rect">
            <a:avLst/>
          </a:prstGeom>
        </p:spPr>
      </p:pic>
    </p:spTree>
    <p:extLst>
      <p:ext uri="{BB962C8B-B14F-4D97-AF65-F5344CB8AC3E}">
        <p14:creationId xmlns:p14="http://schemas.microsoft.com/office/powerpoint/2010/main" val="240378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5" descr="A screenshot of a cell phone&#10;&#10;Description automatically generated">
            <a:extLst>
              <a:ext uri="{FF2B5EF4-FFF2-40B4-BE49-F238E27FC236}">
                <a16:creationId xmlns:a16="http://schemas.microsoft.com/office/drawing/2014/main" id="{2762C5AC-1CA1-F64D-9C59-149BDB1932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2300" y="1690688"/>
            <a:ext cx="8089900" cy="2514600"/>
          </a:xfrm>
        </p:spPr>
      </p:pic>
      <p:sp>
        <p:nvSpPr>
          <p:cNvPr id="3" name="Foliennummernplatzhalter 2">
            <a:extLst>
              <a:ext uri="{FF2B5EF4-FFF2-40B4-BE49-F238E27FC236}">
                <a16:creationId xmlns:a16="http://schemas.microsoft.com/office/drawing/2014/main" id="{EFAEFEF4-BE72-B946-8322-DBE492605E86}"/>
              </a:ext>
            </a:extLst>
          </p:cNvPr>
          <p:cNvSpPr>
            <a:spLocks noGrp="1"/>
          </p:cNvSpPr>
          <p:nvPr>
            <p:ph type="sldNum" sz="quarter" idx="11"/>
          </p:nvPr>
        </p:nvSpPr>
        <p:spPr/>
        <p:txBody>
          <a:bodyPr/>
          <a:lstStyle/>
          <a:p>
            <a:fld id="{F01108D0-6833-6E41-9980-70D0165C0CF7}" type="slidenum">
              <a:rPr lang="en-US" smtClean="0"/>
              <a:t>9</a:t>
            </a:fld>
            <a:endParaRPr lang="en-US"/>
          </a:p>
        </p:txBody>
      </p:sp>
      <p:sp>
        <p:nvSpPr>
          <p:cNvPr id="4" name="Titel 3">
            <a:extLst>
              <a:ext uri="{FF2B5EF4-FFF2-40B4-BE49-F238E27FC236}">
                <a16:creationId xmlns:a16="http://schemas.microsoft.com/office/drawing/2014/main" id="{BBD6991B-C52D-AE4A-851C-D28692D12DC8}"/>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GROUP ANALYSIS</a:t>
            </a:r>
            <a:endParaRPr lang="en-US" sz="4000" dirty="0"/>
          </a:p>
        </p:txBody>
      </p:sp>
      <p:sp>
        <p:nvSpPr>
          <p:cNvPr id="5" name="Textplatzhalter 4">
            <a:extLst>
              <a:ext uri="{FF2B5EF4-FFF2-40B4-BE49-F238E27FC236}">
                <a16:creationId xmlns:a16="http://schemas.microsoft.com/office/drawing/2014/main" id="{218D7BF9-2412-F840-A8CA-3B15BB4C3982}"/>
              </a:ext>
            </a:extLst>
          </p:cNvPr>
          <p:cNvSpPr>
            <a:spLocks noGrp="1"/>
          </p:cNvSpPr>
          <p:nvPr>
            <p:ph type="body" sz="quarter" idx="12"/>
          </p:nvPr>
        </p:nvSpPr>
        <p:spPr/>
        <p:txBody>
          <a:bodyPr/>
          <a:lstStyle/>
          <a:p>
            <a:r>
              <a:rPr lang="en-US" dirty="0"/>
              <a:t> </a:t>
            </a:r>
          </a:p>
        </p:txBody>
      </p:sp>
      <p:sp>
        <p:nvSpPr>
          <p:cNvPr id="34" name="Rectangle 33">
            <a:extLst>
              <a:ext uri="{FF2B5EF4-FFF2-40B4-BE49-F238E27FC236}">
                <a16:creationId xmlns:a16="http://schemas.microsoft.com/office/drawing/2014/main" id="{EF424ABF-5619-0F4A-8D34-A104AEB2C79E}"/>
              </a:ext>
            </a:extLst>
          </p:cNvPr>
          <p:cNvSpPr/>
          <p:nvPr/>
        </p:nvSpPr>
        <p:spPr>
          <a:xfrm>
            <a:off x="1536970" y="1478604"/>
            <a:ext cx="9046724" cy="2996119"/>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E3D24108-3A4A-A24B-9447-9981DFB18885}"/>
              </a:ext>
            </a:extLst>
          </p:cNvPr>
          <p:cNvSpPr/>
          <p:nvPr/>
        </p:nvSpPr>
        <p:spPr>
          <a:xfrm>
            <a:off x="4851402" y="2197100"/>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36" name="Frame 35">
            <a:extLst>
              <a:ext uri="{FF2B5EF4-FFF2-40B4-BE49-F238E27FC236}">
                <a16:creationId xmlns:a16="http://schemas.microsoft.com/office/drawing/2014/main" id="{AEC7E972-A351-0041-930A-8BB0E27F0B5F}"/>
              </a:ext>
            </a:extLst>
          </p:cNvPr>
          <p:cNvSpPr/>
          <p:nvPr/>
        </p:nvSpPr>
        <p:spPr>
          <a:xfrm>
            <a:off x="1943100" y="2705100"/>
            <a:ext cx="1676400" cy="420530"/>
          </a:xfrm>
          <a:prstGeom prst="fram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0FE09A51-DECC-F046-902F-C6D42372D43B}"/>
              </a:ext>
            </a:extLst>
          </p:cNvPr>
          <p:cNvSpPr/>
          <p:nvPr/>
        </p:nvSpPr>
        <p:spPr>
          <a:xfrm>
            <a:off x="4770730" y="2691978"/>
            <a:ext cx="1215443" cy="420530"/>
          </a:xfrm>
          <a:prstGeom prst="fram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A4CAF78-0DC9-0B4C-A732-3C130E71024C}"/>
              </a:ext>
            </a:extLst>
          </p:cNvPr>
          <p:cNvSpPr txBox="1"/>
          <p:nvPr/>
        </p:nvSpPr>
        <p:spPr>
          <a:xfrm>
            <a:off x="2479976" y="4835325"/>
            <a:ext cx="7311295" cy="1200329"/>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dirty="0">
                <a:solidFill>
                  <a:schemeClr val="bg1"/>
                </a:solidFill>
              </a:rPr>
              <a:t>Refer Manual as higher limit, regression quality decreases with automated segmentation.</a:t>
            </a:r>
          </a:p>
          <a:p>
            <a:pPr marL="285750" indent="-285750">
              <a:buFont typeface="Arial" panose="020B0604020202020204" pitchFamily="34" charset="0"/>
              <a:buChar char="•"/>
            </a:pPr>
            <a:r>
              <a:rPr lang="en-US" dirty="0">
                <a:solidFill>
                  <a:schemeClr val="bg1"/>
                </a:solidFill>
              </a:rPr>
              <a:t>IoU as confidence measures improves the models when used as Variable.</a:t>
            </a:r>
          </a:p>
          <a:p>
            <a:pPr marL="285750" indent="-285750">
              <a:buFont typeface="Arial" panose="020B0604020202020204" pitchFamily="34" charset="0"/>
              <a:buChar char="•"/>
            </a:pPr>
            <a:r>
              <a:rPr lang="en-US" dirty="0">
                <a:solidFill>
                  <a:schemeClr val="bg1"/>
                </a:solidFill>
              </a:rPr>
              <a:t>MC Dropout works better among other models with IoU as Variable.</a:t>
            </a:r>
          </a:p>
        </p:txBody>
      </p:sp>
    </p:spTree>
    <p:extLst>
      <p:ext uri="{BB962C8B-B14F-4D97-AF65-F5344CB8AC3E}">
        <p14:creationId xmlns:p14="http://schemas.microsoft.com/office/powerpoint/2010/main" val="71725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5" descr="A screenshot of a cell phone&#10;&#10;Description automatically generated">
            <a:extLst>
              <a:ext uri="{FF2B5EF4-FFF2-40B4-BE49-F238E27FC236}">
                <a16:creationId xmlns:a16="http://schemas.microsoft.com/office/drawing/2014/main" id="{C52F75CB-D2F2-7F46-978E-D752B8B8EA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3300" y="1690688"/>
            <a:ext cx="10185400" cy="2514600"/>
          </a:xfrm>
        </p:spPr>
      </p:pic>
      <p:sp>
        <p:nvSpPr>
          <p:cNvPr id="3" name="Foliennummernplatzhalter 2">
            <a:extLst>
              <a:ext uri="{FF2B5EF4-FFF2-40B4-BE49-F238E27FC236}">
                <a16:creationId xmlns:a16="http://schemas.microsoft.com/office/drawing/2014/main" id="{66C33892-5F6D-854C-A5B8-05AC4810C7C9}"/>
              </a:ext>
            </a:extLst>
          </p:cNvPr>
          <p:cNvSpPr>
            <a:spLocks noGrp="1"/>
          </p:cNvSpPr>
          <p:nvPr>
            <p:ph type="sldNum" sz="quarter" idx="11"/>
          </p:nvPr>
        </p:nvSpPr>
        <p:spPr/>
        <p:txBody>
          <a:bodyPr/>
          <a:lstStyle/>
          <a:p>
            <a:fld id="{F01108D0-6833-6E41-9980-70D0165C0CF7}" type="slidenum">
              <a:rPr lang="en-US" smtClean="0"/>
              <a:t>10</a:t>
            </a:fld>
            <a:endParaRPr lang="en-US"/>
          </a:p>
        </p:txBody>
      </p:sp>
      <p:sp>
        <p:nvSpPr>
          <p:cNvPr id="4" name="Titel 3">
            <a:extLst>
              <a:ext uri="{FF2B5EF4-FFF2-40B4-BE49-F238E27FC236}">
                <a16:creationId xmlns:a16="http://schemas.microsoft.com/office/drawing/2014/main" id="{525F01F1-131D-3245-B543-00FF36BB1B0B}"/>
              </a:ext>
            </a:extLst>
          </p:cNvPr>
          <p:cNvSpPr>
            <a:spLocks noGrp="1"/>
          </p:cNvSpPr>
          <p:nvPr>
            <p:ph type="title"/>
          </p:nvPr>
        </p:nvSpPr>
        <p:spPr/>
        <p:txBody>
          <a:bodyPr/>
          <a:lstStyle/>
          <a:p>
            <a:r>
              <a:rPr lang="en-US" dirty="0"/>
              <a:t> </a:t>
            </a:r>
          </a:p>
        </p:txBody>
      </p:sp>
      <p:sp>
        <p:nvSpPr>
          <p:cNvPr id="5" name="Textplatzhalter 4">
            <a:extLst>
              <a:ext uri="{FF2B5EF4-FFF2-40B4-BE49-F238E27FC236}">
                <a16:creationId xmlns:a16="http://schemas.microsoft.com/office/drawing/2014/main" id="{913105F4-8FB8-4543-BF44-AD0AE76E9C47}"/>
              </a:ext>
            </a:extLst>
          </p:cNvPr>
          <p:cNvSpPr>
            <a:spLocks noGrp="1"/>
          </p:cNvSpPr>
          <p:nvPr>
            <p:ph type="body" sz="quarter" idx="12"/>
          </p:nvPr>
        </p:nvSpPr>
        <p:spPr/>
        <p:txBody>
          <a:bodyPr/>
          <a:lstStyle/>
          <a:p>
            <a:r>
              <a:rPr lang="en-US" dirty="0"/>
              <a:t> </a:t>
            </a:r>
          </a:p>
        </p:txBody>
      </p:sp>
      <p:sp>
        <p:nvSpPr>
          <p:cNvPr id="14" name="Titel 3">
            <a:extLst>
              <a:ext uri="{FF2B5EF4-FFF2-40B4-BE49-F238E27FC236}">
                <a16:creationId xmlns:a16="http://schemas.microsoft.com/office/drawing/2014/main" id="{008F6626-0BFB-0146-9AE1-C3CAF99BF090}"/>
              </a:ext>
            </a:extLst>
          </p:cNvPr>
          <p:cNvSpPr txBox="1">
            <a:spLocks/>
          </p:cNvSpPr>
          <p:nvPr/>
        </p:nvSpPr>
        <p:spPr>
          <a:xfrm>
            <a:off x="527304" y="865865"/>
            <a:ext cx="11521440" cy="536748"/>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4000" dirty="0">
                <a:ln>
                  <a:solidFill>
                    <a:schemeClr val="accent1">
                      <a:shade val="50000"/>
                    </a:schemeClr>
                  </a:solidFill>
                </a:ln>
                <a:latin typeface="Arial" panose="020B0604020202020204" pitchFamily="34" charset="0"/>
                <a:cs typeface="Arial" panose="020B0604020202020204" pitchFamily="34" charset="0"/>
              </a:rPr>
              <a:t>DISEASE CLASSIFICATION</a:t>
            </a:r>
            <a:endParaRPr lang="en-US" sz="4000" dirty="0"/>
          </a:p>
        </p:txBody>
      </p:sp>
      <p:sp>
        <p:nvSpPr>
          <p:cNvPr id="15" name="Rectangle 14">
            <a:extLst>
              <a:ext uri="{FF2B5EF4-FFF2-40B4-BE49-F238E27FC236}">
                <a16:creationId xmlns:a16="http://schemas.microsoft.com/office/drawing/2014/main" id="{4A0A527B-11FC-6140-895F-6FCECDC46E79}"/>
              </a:ext>
            </a:extLst>
          </p:cNvPr>
          <p:cNvSpPr/>
          <p:nvPr/>
        </p:nvSpPr>
        <p:spPr>
          <a:xfrm>
            <a:off x="838200" y="1478604"/>
            <a:ext cx="10515600" cy="2996119"/>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ame 16">
            <a:extLst>
              <a:ext uri="{FF2B5EF4-FFF2-40B4-BE49-F238E27FC236}">
                <a16:creationId xmlns:a16="http://schemas.microsoft.com/office/drawing/2014/main" id="{637C781F-23E6-5F48-B211-AA67A7937FB0}"/>
              </a:ext>
            </a:extLst>
          </p:cNvPr>
          <p:cNvSpPr>
            <a:spLocks/>
          </p:cNvSpPr>
          <p:nvPr/>
        </p:nvSpPr>
        <p:spPr>
          <a:xfrm>
            <a:off x="3873502" y="2189288"/>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8" name="Frame 17">
            <a:extLst>
              <a:ext uri="{FF2B5EF4-FFF2-40B4-BE49-F238E27FC236}">
                <a16:creationId xmlns:a16="http://schemas.microsoft.com/office/drawing/2014/main" id="{CC19277F-1BCB-A140-BE34-341AF92B9864}"/>
              </a:ext>
            </a:extLst>
          </p:cNvPr>
          <p:cNvSpPr/>
          <p:nvPr/>
        </p:nvSpPr>
        <p:spPr>
          <a:xfrm>
            <a:off x="5880102" y="2189288"/>
            <a:ext cx="1054100" cy="2016000"/>
          </a:xfrm>
          <a:prstGeom prst="frame">
            <a:avLst/>
          </a:prstGeom>
          <a:solidFill>
            <a:schemeClr val="accent6">
              <a:lumMod val="75000"/>
              <a:alpha val="7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0" name="Frame 9">
            <a:extLst>
              <a:ext uri="{FF2B5EF4-FFF2-40B4-BE49-F238E27FC236}">
                <a16:creationId xmlns:a16="http://schemas.microsoft.com/office/drawing/2014/main" id="{1BE76895-9ABC-FC45-8D9D-D30CA6A64821}"/>
              </a:ext>
            </a:extLst>
          </p:cNvPr>
          <p:cNvSpPr/>
          <p:nvPr/>
        </p:nvSpPr>
        <p:spPr>
          <a:xfrm>
            <a:off x="1003300" y="3390314"/>
            <a:ext cx="1641426" cy="343486"/>
          </a:xfrm>
          <a:prstGeom prst="fram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34EFDFC6-448E-E040-AE47-2D06DD01E7C7}"/>
              </a:ext>
            </a:extLst>
          </p:cNvPr>
          <p:cNvSpPr/>
          <p:nvPr/>
        </p:nvSpPr>
        <p:spPr>
          <a:xfrm>
            <a:off x="5812109" y="3390314"/>
            <a:ext cx="1190086" cy="343486"/>
          </a:xfrm>
          <a:prstGeom prst="fram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D7543E6-A444-A747-A314-38826AE980DC}"/>
              </a:ext>
            </a:extLst>
          </p:cNvPr>
          <p:cNvSpPr txBox="1"/>
          <p:nvPr/>
        </p:nvSpPr>
        <p:spPr>
          <a:xfrm>
            <a:off x="2542381" y="4779231"/>
            <a:ext cx="7107238" cy="1200329"/>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dirty="0">
                <a:solidFill>
                  <a:schemeClr val="bg1"/>
                </a:solidFill>
              </a:rPr>
              <a:t>Classification quality decreases with automated segmentation.</a:t>
            </a:r>
          </a:p>
          <a:p>
            <a:pPr marL="285750" indent="-285750">
              <a:buFont typeface="Arial" panose="020B0604020202020204" pitchFamily="34" charset="0"/>
              <a:buChar char="•"/>
            </a:pPr>
            <a:r>
              <a:rPr lang="en-US" dirty="0">
                <a:solidFill>
                  <a:schemeClr val="bg1"/>
                </a:solidFill>
              </a:rPr>
              <a:t>IoU as confidence measures improves the classifier when used as Variable or Interaction.</a:t>
            </a:r>
          </a:p>
          <a:p>
            <a:pPr marL="285750" indent="-285750">
              <a:buFont typeface="Arial" panose="020B0604020202020204" pitchFamily="34" charset="0"/>
              <a:buChar char="•"/>
            </a:pPr>
            <a:r>
              <a:rPr lang="en-US" dirty="0">
                <a:solidFill>
                  <a:schemeClr val="bg1"/>
                </a:solidFill>
              </a:rPr>
              <a:t>Probabilistic works better among other models with IoU as interaction.</a:t>
            </a:r>
          </a:p>
        </p:txBody>
      </p:sp>
    </p:spTree>
    <p:extLst>
      <p:ext uri="{BB962C8B-B14F-4D97-AF65-F5344CB8AC3E}">
        <p14:creationId xmlns:p14="http://schemas.microsoft.com/office/powerpoint/2010/main" val="313558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0"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39C02E8-2505-264C-94BF-FE2CFCE8554F}"/>
              </a:ext>
            </a:extLst>
          </p:cNvPr>
          <p:cNvSpPr>
            <a:spLocks noGrp="1"/>
          </p:cNvSpPr>
          <p:nvPr>
            <p:ph type="sldNum" sz="quarter" idx="11"/>
          </p:nvPr>
        </p:nvSpPr>
        <p:spPr/>
        <p:txBody>
          <a:bodyPr/>
          <a:lstStyle/>
          <a:p>
            <a:fld id="{F01108D0-6833-6E41-9980-70D0165C0CF7}" type="slidenum">
              <a:rPr lang="en-US" smtClean="0"/>
              <a:t>11</a:t>
            </a:fld>
            <a:endParaRPr lang="en-US"/>
          </a:p>
        </p:txBody>
      </p:sp>
      <p:sp>
        <p:nvSpPr>
          <p:cNvPr id="4" name="Titel 3">
            <a:extLst>
              <a:ext uri="{FF2B5EF4-FFF2-40B4-BE49-F238E27FC236}">
                <a16:creationId xmlns:a16="http://schemas.microsoft.com/office/drawing/2014/main" id="{8F203C77-C6B4-5B4C-A329-27F29C2C9C85}"/>
              </a:ext>
            </a:extLst>
          </p:cNvPr>
          <p:cNvSpPr>
            <a:spLocks noGrp="1"/>
          </p:cNvSpPr>
          <p:nvPr>
            <p:ph type="title"/>
          </p:nvPr>
        </p:nvSpPr>
        <p:spPr/>
        <p:txBody>
          <a:bodyPr/>
          <a:lstStyle/>
          <a:p>
            <a:r>
              <a:rPr lang="en-US" dirty="0"/>
              <a:t> </a:t>
            </a:r>
          </a:p>
        </p:txBody>
      </p:sp>
      <p:sp>
        <p:nvSpPr>
          <p:cNvPr id="5" name="Textplatzhalter 4">
            <a:extLst>
              <a:ext uri="{FF2B5EF4-FFF2-40B4-BE49-F238E27FC236}">
                <a16:creationId xmlns:a16="http://schemas.microsoft.com/office/drawing/2014/main" id="{474EAA80-B22B-224D-9004-841D0BF8D6C5}"/>
              </a:ext>
            </a:extLst>
          </p:cNvPr>
          <p:cNvSpPr>
            <a:spLocks noGrp="1"/>
          </p:cNvSpPr>
          <p:nvPr>
            <p:ph type="body" sz="quarter" idx="12"/>
          </p:nvPr>
        </p:nvSpPr>
        <p:spPr/>
        <p:txBody>
          <a:bodyPr/>
          <a:lstStyle/>
          <a:p>
            <a:r>
              <a:rPr lang="en-US" dirty="0"/>
              <a:t> </a:t>
            </a:r>
          </a:p>
        </p:txBody>
      </p:sp>
      <p:sp>
        <p:nvSpPr>
          <p:cNvPr id="7" name="Titel 2">
            <a:extLst>
              <a:ext uri="{FF2B5EF4-FFF2-40B4-BE49-F238E27FC236}">
                <a16:creationId xmlns:a16="http://schemas.microsoft.com/office/drawing/2014/main" id="{7DFEB2BB-FB93-3A46-AAC4-7068E21E0E45}"/>
              </a:ext>
            </a:extLst>
          </p:cNvPr>
          <p:cNvSpPr txBox="1">
            <a:spLocks/>
          </p:cNvSpPr>
          <p:nvPr/>
        </p:nvSpPr>
        <p:spPr>
          <a:xfrm>
            <a:off x="527304" y="865865"/>
            <a:ext cx="11521440" cy="536748"/>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4000" dirty="0">
                <a:ln>
                  <a:solidFill>
                    <a:schemeClr val="accent1">
                      <a:shade val="50000"/>
                    </a:schemeClr>
                  </a:solidFill>
                </a:ln>
                <a:latin typeface="Arial" panose="020B0604020202020204" pitchFamily="34" charset="0"/>
                <a:cs typeface="Arial" panose="020B0604020202020204" pitchFamily="34" charset="0"/>
              </a:rPr>
              <a:t>SEGMENTATION &amp; UNCERTAINTY MAPS</a:t>
            </a:r>
            <a:endParaRPr lang="en-US" sz="4000" dirty="0"/>
          </a:p>
        </p:txBody>
      </p:sp>
      <p:pic>
        <p:nvPicPr>
          <p:cNvPr id="9" name="Picture 8">
            <a:extLst>
              <a:ext uri="{FF2B5EF4-FFF2-40B4-BE49-F238E27FC236}">
                <a16:creationId xmlns:a16="http://schemas.microsoft.com/office/drawing/2014/main" id="{2F2259BD-C7C5-3D4A-9D40-19EE70A458F8}"/>
              </a:ext>
            </a:extLst>
          </p:cNvPr>
          <p:cNvPicPr>
            <a:picLocks noChangeAspect="1"/>
          </p:cNvPicPr>
          <p:nvPr/>
        </p:nvPicPr>
        <p:blipFill rotWithShape="1">
          <a:blip r:embed="rId3"/>
          <a:srcRect t="3164" b="24972"/>
          <a:stretch/>
        </p:blipFill>
        <p:spPr>
          <a:xfrm>
            <a:off x="630665" y="1494293"/>
            <a:ext cx="11241754" cy="4544336"/>
          </a:xfrm>
          <a:prstGeom prst="rect">
            <a:avLst/>
          </a:prstGeom>
        </p:spPr>
      </p:pic>
    </p:spTree>
    <p:extLst>
      <p:ext uri="{BB962C8B-B14F-4D97-AF65-F5344CB8AC3E}">
        <p14:creationId xmlns:p14="http://schemas.microsoft.com/office/powerpoint/2010/main" val="293151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47A67-F9CB-9B40-A0D0-EF4FF02DCD6E}"/>
              </a:ext>
            </a:extLst>
          </p:cNvPr>
          <p:cNvSpPr>
            <a:spLocks noGrp="1"/>
          </p:cNvSpPr>
          <p:nvPr>
            <p:ph idx="1"/>
          </p:nvPr>
        </p:nvSpPr>
        <p:spPr>
          <a:xfrm>
            <a:off x="374904" y="1495748"/>
            <a:ext cx="11439144" cy="4080104"/>
          </a:xfrm>
          <a:ln w="25400">
            <a:solidFill>
              <a:srgbClr val="FF0000"/>
            </a:solidFill>
          </a:ln>
        </p:spPr>
        <p:txBody>
          <a:bodyPr>
            <a:noAutofit/>
          </a:bodyPr>
          <a:lstStyle/>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Confidence Inclusion Improves Post-Analysis.</a:t>
            </a:r>
          </a:p>
          <a:p>
            <a:pPr>
              <a:lnSpc>
                <a:spcPct val="150000"/>
              </a:lnSpc>
            </a:pPr>
            <a:r>
              <a:rPr lang="en-US" b="1" dirty="0">
                <a:latin typeface="Arial" panose="020B0604020202020204" pitchFamily="34" charset="0"/>
                <a:cs typeface="Arial" panose="020B0604020202020204" pitchFamily="34" charset="0"/>
              </a:rPr>
              <a:t>Best Confidence Measure: </a:t>
            </a:r>
            <a:r>
              <a:rPr lang="en-US" dirty="0">
                <a:latin typeface="Arial" panose="020B0604020202020204" pitchFamily="34" charset="0"/>
                <a:cs typeface="Arial" panose="020B0604020202020204" pitchFamily="34" charset="0"/>
              </a:rPr>
              <a:t>Intersection Over Union (</a:t>
            </a:r>
            <a:r>
              <a:rPr lang="en-US" dirty="0" err="1">
                <a:latin typeface="Arial" panose="020B0604020202020204" pitchFamily="34" charset="0"/>
                <a:cs typeface="Arial" panose="020B0604020202020204" pitchFamily="34" charset="0"/>
              </a:rPr>
              <a:t>IoU</a:t>
            </a:r>
            <a:r>
              <a:rPr lang="en-US" dirty="0">
                <a:latin typeface="Arial" panose="020B0604020202020204" pitchFamily="34" charset="0"/>
                <a:cs typeface="Arial" panose="020B0604020202020204" pitchFamily="34" charset="0"/>
              </a:rPr>
              <a:t>).</a:t>
            </a:r>
          </a:p>
          <a:p>
            <a:pPr>
              <a:lnSpc>
                <a:spcPct val="150000"/>
              </a:lnSpc>
            </a:pPr>
            <a:r>
              <a:rPr lang="en-US" b="1" dirty="0">
                <a:latin typeface="Arial" panose="020B0604020202020204" pitchFamily="34" charset="0"/>
                <a:cs typeface="Arial" panose="020B0604020202020204" pitchFamily="34" charset="0"/>
              </a:rPr>
              <a:t>Best Statistical Model: </a:t>
            </a:r>
            <a:r>
              <a:rPr lang="en-US" dirty="0">
                <a:latin typeface="Arial" panose="020B0604020202020204" pitchFamily="34" charset="0"/>
                <a:cs typeface="Arial" panose="020B0604020202020204" pitchFamily="34" charset="0"/>
              </a:rPr>
              <a:t>Variable &amp; Interaction.</a:t>
            </a:r>
          </a:p>
          <a:p>
            <a:pPr>
              <a:lnSpc>
                <a:spcPct val="150000"/>
              </a:lnSpc>
            </a:pPr>
            <a:r>
              <a:rPr lang="en-US" b="1" dirty="0">
                <a:latin typeface="Arial" panose="020B0604020202020204" pitchFamily="34" charset="0"/>
                <a:cs typeface="Arial" panose="020B0604020202020204" pitchFamily="34" charset="0"/>
              </a:rPr>
              <a:t>Best Bayesian Model:</a:t>
            </a:r>
            <a:r>
              <a:rPr lang="en-US" dirty="0">
                <a:latin typeface="Arial" panose="020B0604020202020204" pitchFamily="34" charset="0"/>
                <a:cs typeface="Arial" panose="020B0604020202020204" pitchFamily="34" charset="0"/>
              </a:rPr>
              <a:t> Monte-Carlo Dropout &amp; Probabilistic U-Net.</a:t>
            </a:r>
          </a:p>
        </p:txBody>
      </p:sp>
      <p:sp>
        <p:nvSpPr>
          <p:cNvPr id="3" name="Titel 2">
            <a:extLst>
              <a:ext uri="{FF2B5EF4-FFF2-40B4-BE49-F238E27FC236}">
                <a16:creationId xmlns:a16="http://schemas.microsoft.com/office/drawing/2014/main" id="{37B8DB27-FFFF-B341-AC23-8D81A7F33901}"/>
              </a:ext>
            </a:extLst>
          </p:cNvPr>
          <p:cNvSpPr>
            <a:spLocks noGrp="1"/>
          </p:cNvSpPr>
          <p:nvPr>
            <p:ph type="title"/>
          </p:nvPr>
        </p:nvSpPr>
        <p:spPr/>
        <p:txBody>
          <a:bodyPr>
            <a:noAutofit/>
          </a:bodyPr>
          <a:lstStyle/>
          <a:p>
            <a:r>
              <a:rPr lang="en-US" sz="4000" dirty="0">
                <a:ln>
                  <a:solidFill>
                    <a:schemeClr val="accent1">
                      <a:shade val="50000"/>
                    </a:schemeClr>
                  </a:solidFill>
                </a:ln>
                <a:latin typeface="Arial" panose="020B0604020202020204" pitchFamily="34" charset="0"/>
                <a:cs typeface="Arial" panose="020B0604020202020204" pitchFamily="34" charset="0"/>
              </a:rPr>
              <a:t>TAKEAWAYS</a:t>
            </a:r>
            <a:endParaRPr lang="en-US" sz="4000" dirty="0"/>
          </a:p>
        </p:txBody>
      </p:sp>
      <p:sp>
        <p:nvSpPr>
          <p:cNvPr id="5" name="Foliennummernplatzhalter 4">
            <a:extLst>
              <a:ext uri="{FF2B5EF4-FFF2-40B4-BE49-F238E27FC236}">
                <a16:creationId xmlns:a16="http://schemas.microsoft.com/office/drawing/2014/main" id="{B5D1EB55-3B81-4F45-8773-F2807E67FA20}"/>
              </a:ext>
            </a:extLst>
          </p:cNvPr>
          <p:cNvSpPr>
            <a:spLocks noGrp="1"/>
          </p:cNvSpPr>
          <p:nvPr>
            <p:ph type="sldNum" sz="quarter" idx="11"/>
          </p:nvPr>
        </p:nvSpPr>
        <p:spPr/>
        <p:txBody>
          <a:bodyPr/>
          <a:lstStyle/>
          <a:p>
            <a:fld id="{F01108D0-6833-6E41-9980-70D0165C0CF7}" type="slidenum">
              <a:rPr lang="en-US" smtClean="0"/>
              <a:t>12</a:t>
            </a:fld>
            <a:endParaRPr lang="en-US"/>
          </a:p>
        </p:txBody>
      </p:sp>
    </p:spTree>
    <p:extLst>
      <p:ext uri="{BB962C8B-B14F-4D97-AF65-F5344CB8AC3E}">
        <p14:creationId xmlns:p14="http://schemas.microsoft.com/office/powerpoint/2010/main" val="365890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13</a:t>
            </a:fld>
            <a:endParaRPr lang="en-US"/>
          </a:p>
        </p:txBody>
      </p:sp>
      <p:pic>
        <p:nvPicPr>
          <p:cNvPr id="22" name="Picture 21">
            <a:extLst>
              <a:ext uri="{FF2B5EF4-FFF2-40B4-BE49-F238E27FC236}">
                <a16:creationId xmlns:a16="http://schemas.microsoft.com/office/drawing/2014/main" id="{E13AA9E8-407B-D547-9885-CC169A83E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087" y="956782"/>
            <a:ext cx="4119113" cy="4119113"/>
          </a:xfrm>
          <a:prstGeom prst="rect">
            <a:avLst/>
          </a:prstGeom>
        </p:spPr>
      </p:pic>
      <p:sp>
        <p:nvSpPr>
          <p:cNvPr id="23" name="Title 5">
            <a:extLst>
              <a:ext uri="{FF2B5EF4-FFF2-40B4-BE49-F238E27FC236}">
                <a16:creationId xmlns:a16="http://schemas.microsoft.com/office/drawing/2014/main" id="{CA172249-7180-714A-ACCB-F64ECE138A1D}"/>
              </a:ext>
            </a:extLst>
          </p:cNvPr>
          <p:cNvSpPr txBox="1">
            <a:spLocks/>
          </p:cNvSpPr>
          <p:nvPr/>
        </p:nvSpPr>
        <p:spPr>
          <a:xfrm>
            <a:off x="965200" y="1528292"/>
            <a:ext cx="9144000" cy="2387600"/>
          </a:xfrm>
          <a:prstGeom prst="rect">
            <a:avLst/>
          </a:prstGeom>
        </p:spPr>
        <p:txBody>
          <a:bodyPr vert="horz" lIns="90000" tIns="45720" rIns="91440" bIns="45720" rtlCol="0" anchor="ctr">
            <a:normAutofit fontScale="97500"/>
          </a:bodyPr>
          <a:lstStyle>
            <a:lvl1pPr algn="l" defTabSz="914400" rtl="0" eaLnBrk="1" latinLnBrk="0" hangingPunct="1">
              <a:lnSpc>
                <a:spcPct val="90000"/>
              </a:lnSpc>
              <a:spcBef>
                <a:spcPct val="0"/>
              </a:spcBef>
              <a:buNone/>
              <a:defRPr sz="3800" b="1" i="0" kern="1200">
                <a:solidFill>
                  <a:srgbClr val="1D1E1E"/>
                </a:solidFill>
                <a:latin typeface="Helvetica" pitchFamily="2" charset="0"/>
                <a:ea typeface="+mj-ea"/>
                <a:cs typeface="+mj-cs"/>
              </a:defRPr>
            </a:lvl1pPr>
          </a:lstStyle>
          <a:p>
            <a:r>
              <a:rPr lang="en-US" sz="9600" dirty="0">
                <a:ln>
                  <a:solidFill>
                    <a:schemeClr val="accent1">
                      <a:shade val="50000"/>
                    </a:schemeClr>
                  </a:solidFill>
                </a:ln>
                <a:latin typeface="Arial" panose="020B0604020202020204" pitchFamily="34" charset="0"/>
                <a:cs typeface="Arial" panose="020B0604020202020204" pitchFamily="34" charset="0"/>
              </a:rPr>
              <a:t>Thank You!</a:t>
            </a:r>
            <a:endParaRPr lang="en-US" dirty="0">
              <a:ln>
                <a:solidFill>
                  <a:schemeClr val="accent1">
                    <a:shade val="50000"/>
                  </a:schemeClr>
                </a:solidFill>
              </a:ln>
            </a:endParaRPr>
          </a:p>
        </p:txBody>
      </p:sp>
      <p:sp>
        <p:nvSpPr>
          <p:cNvPr id="24" name="Subtitle 6">
            <a:extLst>
              <a:ext uri="{FF2B5EF4-FFF2-40B4-BE49-F238E27FC236}">
                <a16:creationId xmlns:a16="http://schemas.microsoft.com/office/drawing/2014/main" id="{1DB6CA54-32EC-1848-A790-86B5EF032E8F}"/>
              </a:ext>
            </a:extLst>
          </p:cNvPr>
          <p:cNvSpPr txBox="1">
            <a:spLocks/>
          </p:cNvSpPr>
          <p:nvPr/>
        </p:nvSpPr>
        <p:spPr>
          <a:xfrm>
            <a:off x="965200" y="4007967"/>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3B3D3D"/>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3B3D3D"/>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3B3D3D"/>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3B3D3D"/>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latin typeface="Arial" panose="020B0604020202020204" pitchFamily="34" charset="0"/>
                <a:cs typeface="Arial" panose="020B0604020202020204" pitchFamily="34" charset="0"/>
              </a:rPr>
            </a:br>
            <a:r>
              <a:rPr lang="en-US" sz="3900" dirty="0">
                <a:latin typeface="Arial" panose="020B0604020202020204" pitchFamily="34" charset="0"/>
                <a:cs typeface="Arial" panose="020B0604020202020204" pitchFamily="34" charset="0"/>
              </a:rPr>
              <a:t>Check out our work at </a:t>
            </a:r>
            <a:r>
              <a:rPr lang="en-US" sz="3900" dirty="0">
                <a:latin typeface="Arial" panose="020B0604020202020204" pitchFamily="34" charset="0"/>
                <a:cs typeface="Arial" panose="020B0604020202020204" pitchFamily="34" charset="0"/>
                <a:hlinkClick r:id="rId4"/>
              </a:rPr>
              <a:t>www.ai-med.de</a:t>
            </a:r>
            <a:endParaRPr lang="en-US" sz="3900" dirty="0">
              <a:latin typeface="Arial" panose="020B0604020202020204" pitchFamily="34" charset="0"/>
              <a:cs typeface="Arial" panose="020B0604020202020204" pitchFamily="34" charset="0"/>
            </a:endParaRPr>
          </a:p>
          <a:p>
            <a:endParaRPr lang="en-US" sz="3900" dirty="0"/>
          </a:p>
        </p:txBody>
      </p:sp>
    </p:spTree>
    <p:extLst>
      <p:ext uri="{BB962C8B-B14F-4D97-AF65-F5344CB8AC3E}">
        <p14:creationId xmlns:p14="http://schemas.microsoft.com/office/powerpoint/2010/main" val="239429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D4E3F1D1-D0E3-CA46-8528-2AAA2535B8FE}"/>
              </a:ext>
            </a:extLst>
          </p:cNvPr>
          <p:cNvSpPr/>
          <p:nvPr/>
        </p:nvSpPr>
        <p:spPr>
          <a:xfrm>
            <a:off x="4304518" y="1114555"/>
            <a:ext cx="1170804" cy="5077137"/>
          </a:xfrm>
          <a:prstGeom prst="rect">
            <a:avLst/>
          </a:prstGeom>
          <a:solidFill>
            <a:srgbClr val="FFC0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FB5D2DE4-39F6-F04B-ACC9-EFD48F081DBB}"/>
              </a:ext>
            </a:extLst>
          </p:cNvPr>
          <p:cNvGrpSpPr/>
          <p:nvPr/>
        </p:nvGrpSpPr>
        <p:grpSpPr>
          <a:xfrm>
            <a:off x="2684519" y="5154623"/>
            <a:ext cx="1278452" cy="889395"/>
            <a:chOff x="3066175" y="3994299"/>
            <a:chExt cx="1141065" cy="1024668"/>
          </a:xfrm>
        </p:grpSpPr>
        <p:pic>
          <p:nvPicPr>
            <p:cNvPr id="36" name="Picture 35">
              <a:extLst>
                <a:ext uri="{FF2B5EF4-FFF2-40B4-BE49-F238E27FC236}">
                  <a16:creationId xmlns:a16="http://schemas.microsoft.com/office/drawing/2014/main" id="{86F2DCCF-E9E1-DA4A-924A-BA4B3B39610E}"/>
                </a:ext>
              </a:extLst>
            </p:cNvPr>
            <p:cNvPicPr>
              <a:picLocks noChangeAspect="1"/>
            </p:cNvPicPr>
            <p:nvPr/>
          </p:nvPicPr>
          <p:blipFill>
            <a:blip r:embed="rId3"/>
            <a:stretch>
              <a:fillRect/>
            </a:stretch>
          </p:blipFill>
          <p:spPr>
            <a:xfrm>
              <a:off x="3132512" y="4127871"/>
              <a:ext cx="961423" cy="863111"/>
            </a:xfrm>
            <a:prstGeom prst="rect">
              <a:avLst/>
            </a:prstGeom>
          </p:spPr>
        </p:pic>
        <p:sp>
          <p:nvSpPr>
            <p:cNvPr id="30" name="Rectangle 29">
              <a:extLst>
                <a:ext uri="{FF2B5EF4-FFF2-40B4-BE49-F238E27FC236}">
                  <a16:creationId xmlns:a16="http://schemas.microsoft.com/office/drawing/2014/main" id="{B2404962-2795-A148-92E8-0E34C0FAFF4E}"/>
                </a:ext>
              </a:extLst>
            </p:cNvPr>
            <p:cNvSpPr/>
            <p:nvPr/>
          </p:nvSpPr>
          <p:spPr>
            <a:xfrm>
              <a:off x="3066175" y="3994299"/>
              <a:ext cx="1141065"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AA48356A-3CBB-B14B-80CE-1AF8385C024B}"/>
              </a:ext>
            </a:extLst>
          </p:cNvPr>
          <p:cNvGrpSpPr/>
          <p:nvPr/>
        </p:nvGrpSpPr>
        <p:grpSpPr>
          <a:xfrm>
            <a:off x="2684519" y="3899853"/>
            <a:ext cx="1278452" cy="837788"/>
            <a:chOff x="3066175" y="2192014"/>
            <a:chExt cx="1141065" cy="762000"/>
          </a:xfrm>
        </p:grpSpPr>
        <p:pic>
          <p:nvPicPr>
            <p:cNvPr id="35" name="Picture 34" descr="A picture containing toy, clock&#10;&#10;Description automatically generated">
              <a:extLst>
                <a:ext uri="{FF2B5EF4-FFF2-40B4-BE49-F238E27FC236}">
                  <a16:creationId xmlns:a16="http://schemas.microsoft.com/office/drawing/2014/main" id="{FC7D648E-96E1-D84E-8225-4FF3716AD09A}"/>
                </a:ext>
              </a:extLst>
            </p:cNvPr>
            <p:cNvPicPr>
              <a:picLocks noChangeAspect="1"/>
            </p:cNvPicPr>
            <p:nvPr/>
          </p:nvPicPr>
          <p:blipFill>
            <a:blip r:embed="rId4"/>
            <a:stretch>
              <a:fillRect/>
            </a:stretch>
          </p:blipFill>
          <p:spPr>
            <a:xfrm>
              <a:off x="3132512" y="2335319"/>
              <a:ext cx="961423" cy="536748"/>
            </a:xfrm>
            <a:prstGeom prst="rect">
              <a:avLst/>
            </a:prstGeom>
          </p:spPr>
        </p:pic>
        <p:sp>
          <p:nvSpPr>
            <p:cNvPr id="31" name="Rectangle 30">
              <a:extLst>
                <a:ext uri="{FF2B5EF4-FFF2-40B4-BE49-F238E27FC236}">
                  <a16:creationId xmlns:a16="http://schemas.microsoft.com/office/drawing/2014/main" id="{8B10C9B4-DAE9-BF47-853C-AE48331C87D4}"/>
                </a:ext>
              </a:extLst>
            </p:cNvPr>
            <p:cNvSpPr/>
            <p:nvPr/>
          </p:nvSpPr>
          <p:spPr>
            <a:xfrm>
              <a:off x="3066175" y="2192014"/>
              <a:ext cx="1141065"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4" name="Picture 33" descr="A picture containing clock&#10;&#10;Description automatically generated">
            <a:extLst>
              <a:ext uri="{FF2B5EF4-FFF2-40B4-BE49-F238E27FC236}">
                <a16:creationId xmlns:a16="http://schemas.microsoft.com/office/drawing/2014/main" id="{1DC9081A-641A-0C44-9DF2-9DD5EB6F235A}"/>
              </a:ext>
            </a:extLst>
          </p:cNvPr>
          <p:cNvPicPr>
            <a:picLocks noChangeAspect="1"/>
          </p:cNvPicPr>
          <p:nvPr/>
        </p:nvPicPr>
        <p:blipFill>
          <a:blip r:embed="rId5"/>
          <a:stretch>
            <a:fillRect/>
          </a:stretch>
        </p:blipFill>
        <p:spPr>
          <a:xfrm>
            <a:off x="2756269" y="2827575"/>
            <a:ext cx="1039904" cy="583772"/>
          </a:xfrm>
          <a:prstGeom prst="rect">
            <a:avLst/>
          </a:prstGeom>
        </p:spPr>
      </p:pic>
      <p:grpSp>
        <p:nvGrpSpPr>
          <p:cNvPr id="45" name="Group 44">
            <a:extLst>
              <a:ext uri="{FF2B5EF4-FFF2-40B4-BE49-F238E27FC236}">
                <a16:creationId xmlns:a16="http://schemas.microsoft.com/office/drawing/2014/main" id="{8159AB3E-28D0-6B41-81F4-5DA2946A74E6}"/>
              </a:ext>
            </a:extLst>
          </p:cNvPr>
          <p:cNvGrpSpPr/>
          <p:nvPr/>
        </p:nvGrpSpPr>
        <p:grpSpPr>
          <a:xfrm>
            <a:off x="2684518" y="1471564"/>
            <a:ext cx="1278453" cy="835825"/>
            <a:chOff x="3066200" y="1295034"/>
            <a:chExt cx="1141065" cy="762000"/>
          </a:xfrm>
        </p:grpSpPr>
        <p:sp>
          <p:nvSpPr>
            <p:cNvPr id="28" name="Rectangle 27">
              <a:extLst>
                <a:ext uri="{FF2B5EF4-FFF2-40B4-BE49-F238E27FC236}">
                  <a16:creationId xmlns:a16="http://schemas.microsoft.com/office/drawing/2014/main" id="{055B1B48-B6B9-CF48-BB81-D0C40C528119}"/>
                </a:ext>
              </a:extLst>
            </p:cNvPr>
            <p:cNvSpPr/>
            <p:nvPr/>
          </p:nvSpPr>
          <p:spPr>
            <a:xfrm>
              <a:off x="3066200" y="1295034"/>
              <a:ext cx="1141065"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picture containing drawing, shirt&#10;&#10;Description automatically generated">
              <a:extLst>
                <a:ext uri="{FF2B5EF4-FFF2-40B4-BE49-F238E27FC236}">
                  <a16:creationId xmlns:a16="http://schemas.microsoft.com/office/drawing/2014/main" id="{C8939C8E-E297-1A44-8701-029C98868447}"/>
                </a:ext>
              </a:extLst>
            </p:cNvPr>
            <p:cNvPicPr>
              <a:picLocks noChangeAspect="1"/>
            </p:cNvPicPr>
            <p:nvPr/>
          </p:nvPicPr>
          <p:blipFill>
            <a:blip r:embed="rId6"/>
            <a:stretch>
              <a:fillRect/>
            </a:stretch>
          </p:blipFill>
          <p:spPr>
            <a:xfrm>
              <a:off x="3156002" y="1404103"/>
              <a:ext cx="961421" cy="576537"/>
            </a:xfrm>
            <a:prstGeom prst="rect">
              <a:avLst/>
            </a:prstGeom>
            <a:solidFill>
              <a:srgbClr val="FFFFFF"/>
            </a:solidFill>
          </p:spPr>
        </p:pic>
      </p:grpSp>
      <p:sp>
        <p:nvSpPr>
          <p:cNvPr id="26" name="Rectangle 25">
            <a:extLst>
              <a:ext uri="{FF2B5EF4-FFF2-40B4-BE49-F238E27FC236}">
                <a16:creationId xmlns:a16="http://schemas.microsoft.com/office/drawing/2014/main" id="{997ED663-8ACE-004C-8317-15C06CF609CB}"/>
              </a:ext>
            </a:extLst>
          </p:cNvPr>
          <p:cNvSpPr/>
          <p:nvPr/>
        </p:nvSpPr>
        <p:spPr>
          <a:xfrm>
            <a:off x="2476049" y="1114555"/>
            <a:ext cx="1699601" cy="5077137"/>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Line Callout 2 63">
            <a:extLst>
              <a:ext uri="{FF2B5EF4-FFF2-40B4-BE49-F238E27FC236}">
                <a16:creationId xmlns:a16="http://schemas.microsoft.com/office/drawing/2014/main" id="{EFB69AF5-6C24-B443-A18B-C28F161A367C}"/>
              </a:ext>
            </a:extLst>
          </p:cNvPr>
          <p:cNvSpPr/>
          <p:nvPr/>
        </p:nvSpPr>
        <p:spPr>
          <a:xfrm>
            <a:off x="9181872" y="3992891"/>
            <a:ext cx="2418735" cy="2173401"/>
          </a:xfrm>
          <a:prstGeom prst="borderCallout2">
            <a:avLst>
              <a:gd name="adj1" fmla="val 90500"/>
              <a:gd name="adj2" fmla="val -76"/>
              <a:gd name="adj3" fmla="val 90684"/>
              <a:gd name="adj4" fmla="val -17887"/>
              <a:gd name="adj5" fmla="val 5880"/>
              <a:gd name="adj6" fmla="val -64071"/>
            </a:avLst>
          </a:prstGeom>
          <a:solidFill>
            <a:schemeClr val="tx1">
              <a:lumMod val="90000"/>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ine Callout 2 62">
            <a:extLst>
              <a:ext uri="{FF2B5EF4-FFF2-40B4-BE49-F238E27FC236}">
                <a16:creationId xmlns:a16="http://schemas.microsoft.com/office/drawing/2014/main" id="{E295B426-F73E-8945-9458-16EB8F9A6713}"/>
              </a:ext>
            </a:extLst>
          </p:cNvPr>
          <p:cNvSpPr/>
          <p:nvPr/>
        </p:nvSpPr>
        <p:spPr>
          <a:xfrm>
            <a:off x="9183357" y="1086305"/>
            <a:ext cx="2418735" cy="2075575"/>
          </a:xfrm>
          <a:prstGeom prst="borderCallout2">
            <a:avLst>
              <a:gd name="adj1" fmla="val 18942"/>
              <a:gd name="adj2" fmla="val -26"/>
              <a:gd name="adj3" fmla="val 18750"/>
              <a:gd name="adj4" fmla="val -16667"/>
              <a:gd name="adj5" fmla="val 75550"/>
              <a:gd name="adj6" fmla="val -61301"/>
            </a:avLst>
          </a:prstGeom>
          <a:solidFill>
            <a:schemeClr val="tx1">
              <a:lumMod val="90000"/>
              <a:alpha val="1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A394006-56A4-D748-8C94-B7536A9646FA}"/>
              </a:ext>
            </a:extLst>
          </p:cNvPr>
          <p:cNvSpPr txBox="1"/>
          <p:nvPr/>
        </p:nvSpPr>
        <p:spPr>
          <a:xfrm>
            <a:off x="223140" y="489707"/>
            <a:ext cx="1833194" cy="646331"/>
          </a:xfrm>
          <a:prstGeom prst="rect">
            <a:avLst/>
          </a:prstGeom>
          <a:noFill/>
          <a:ln>
            <a:noFill/>
          </a:ln>
        </p:spPr>
        <p:txBody>
          <a:bodyPr wrap="none" rtlCol="0">
            <a:spAutoFit/>
          </a:bodyPr>
          <a:lstStyle/>
          <a:p>
            <a:pPr algn="ctr"/>
            <a:r>
              <a:rPr lang="en-US" b="1" dirty="0">
                <a:solidFill>
                  <a:schemeClr val="bg1"/>
                </a:solidFill>
              </a:rPr>
              <a:t>DATA </a:t>
            </a:r>
          </a:p>
          <a:p>
            <a:pPr algn="ctr"/>
            <a:r>
              <a:rPr lang="en-US" b="1" dirty="0">
                <a:solidFill>
                  <a:schemeClr val="bg1"/>
                </a:solidFill>
              </a:rPr>
              <a:t>PRE-PROCESSING</a:t>
            </a:r>
          </a:p>
        </p:txBody>
      </p:sp>
      <p:sp>
        <p:nvSpPr>
          <p:cNvPr id="8" name="TextBox 7">
            <a:extLst>
              <a:ext uri="{FF2B5EF4-FFF2-40B4-BE49-F238E27FC236}">
                <a16:creationId xmlns:a16="http://schemas.microsoft.com/office/drawing/2014/main" id="{9B8D86B2-484C-6D49-A328-F1EDAFBC02B8}"/>
              </a:ext>
            </a:extLst>
          </p:cNvPr>
          <p:cNvSpPr txBox="1"/>
          <p:nvPr/>
        </p:nvSpPr>
        <p:spPr>
          <a:xfrm>
            <a:off x="2433243" y="489708"/>
            <a:ext cx="1716047" cy="646331"/>
          </a:xfrm>
          <a:prstGeom prst="rect">
            <a:avLst/>
          </a:prstGeom>
          <a:noFill/>
        </p:spPr>
        <p:txBody>
          <a:bodyPr wrap="none" rtlCol="0">
            <a:spAutoFit/>
          </a:bodyPr>
          <a:lstStyle/>
          <a:p>
            <a:pPr algn="ctr"/>
            <a:r>
              <a:rPr lang="en-US" b="1" dirty="0">
                <a:solidFill>
                  <a:schemeClr val="bg1"/>
                </a:solidFill>
              </a:rPr>
              <a:t>BAYESIAN </a:t>
            </a:r>
          </a:p>
          <a:p>
            <a:pPr algn="ctr"/>
            <a:r>
              <a:rPr lang="en-US" b="1" dirty="0">
                <a:solidFill>
                  <a:schemeClr val="bg1"/>
                </a:solidFill>
              </a:rPr>
              <a:t>SEGMENTATION</a:t>
            </a:r>
          </a:p>
        </p:txBody>
      </p:sp>
      <p:sp>
        <p:nvSpPr>
          <p:cNvPr id="9" name="TextBox 8">
            <a:extLst>
              <a:ext uri="{FF2B5EF4-FFF2-40B4-BE49-F238E27FC236}">
                <a16:creationId xmlns:a16="http://schemas.microsoft.com/office/drawing/2014/main" id="{1C26AC00-EA53-F643-9928-249BE135CEE3}"/>
              </a:ext>
            </a:extLst>
          </p:cNvPr>
          <p:cNvSpPr txBox="1"/>
          <p:nvPr/>
        </p:nvSpPr>
        <p:spPr>
          <a:xfrm>
            <a:off x="4488611" y="489707"/>
            <a:ext cx="1995546" cy="646331"/>
          </a:xfrm>
          <a:prstGeom prst="rect">
            <a:avLst/>
          </a:prstGeom>
          <a:noFill/>
        </p:spPr>
        <p:txBody>
          <a:bodyPr wrap="none" rtlCol="0">
            <a:spAutoFit/>
          </a:bodyPr>
          <a:lstStyle/>
          <a:p>
            <a:pPr algn="ctr"/>
            <a:r>
              <a:rPr lang="en-US" b="1" dirty="0">
                <a:solidFill>
                  <a:schemeClr val="accent6"/>
                </a:solidFill>
              </a:rPr>
              <a:t>AUTOMATED </a:t>
            </a:r>
          </a:p>
          <a:p>
            <a:pPr algn="ctr"/>
            <a:r>
              <a:rPr lang="en-US" b="1" dirty="0">
                <a:solidFill>
                  <a:schemeClr val="accent6"/>
                </a:solidFill>
              </a:rPr>
              <a:t>QUALITY CONTROL</a:t>
            </a:r>
          </a:p>
        </p:txBody>
      </p:sp>
      <p:sp>
        <p:nvSpPr>
          <p:cNvPr id="10" name="TextBox 9">
            <a:extLst>
              <a:ext uri="{FF2B5EF4-FFF2-40B4-BE49-F238E27FC236}">
                <a16:creationId xmlns:a16="http://schemas.microsoft.com/office/drawing/2014/main" id="{3FCCF23E-4D35-A342-87E3-3E5FE5F5A694}"/>
              </a:ext>
            </a:extLst>
          </p:cNvPr>
          <p:cNvSpPr txBox="1"/>
          <p:nvPr/>
        </p:nvSpPr>
        <p:spPr>
          <a:xfrm>
            <a:off x="6729637" y="628206"/>
            <a:ext cx="1643399" cy="369332"/>
          </a:xfrm>
          <a:prstGeom prst="rect">
            <a:avLst/>
          </a:prstGeom>
          <a:noFill/>
        </p:spPr>
        <p:txBody>
          <a:bodyPr wrap="none" rtlCol="0">
            <a:spAutoFit/>
          </a:bodyPr>
          <a:lstStyle/>
          <a:p>
            <a:r>
              <a:rPr lang="en-US" b="1" dirty="0">
                <a:solidFill>
                  <a:schemeClr val="bg1"/>
                </a:solidFill>
              </a:rPr>
              <a:t>POST-ANALYSIS</a:t>
            </a:r>
          </a:p>
        </p:txBody>
      </p:sp>
      <p:grpSp>
        <p:nvGrpSpPr>
          <p:cNvPr id="12" name="Group 11">
            <a:extLst>
              <a:ext uri="{FF2B5EF4-FFF2-40B4-BE49-F238E27FC236}">
                <a16:creationId xmlns:a16="http://schemas.microsoft.com/office/drawing/2014/main" id="{B2B1C145-29FC-754A-A05D-34EA0A5BFB31}"/>
              </a:ext>
            </a:extLst>
          </p:cNvPr>
          <p:cNvGrpSpPr/>
          <p:nvPr/>
        </p:nvGrpSpPr>
        <p:grpSpPr>
          <a:xfrm>
            <a:off x="492716" y="2892419"/>
            <a:ext cx="1038841" cy="1125872"/>
            <a:chOff x="142462" y="2112271"/>
            <a:chExt cx="1861114" cy="1861117"/>
          </a:xfrm>
        </p:grpSpPr>
        <p:sp>
          <p:nvSpPr>
            <p:cNvPr id="37" name="Rounded Rectangle 36">
              <a:extLst>
                <a:ext uri="{FF2B5EF4-FFF2-40B4-BE49-F238E27FC236}">
                  <a16:creationId xmlns:a16="http://schemas.microsoft.com/office/drawing/2014/main" id="{8A42FC97-9F54-0C48-8592-A2012D814125}"/>
                </a:ext>
              </a:extLst>
            </p:cNvPr>
            <p:cNvSpPr/>
            <p:nvPr/>
          </p:nvSpPr>
          <p:spPr>
            <a:xfrm>
              <a:off x="142462" y="2112271"/>
              <a:ext cx="1403914" cy="1403915"/>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8" name="Rounded Rectangle 37">
              <a:extLst>
                <a:ext uri="{FF2B5EF4-FFF2-40B4-BE49-F238E27FC236}">
                  <a16:creationId xmlns:a16="http://schemas.microsoft.com/office/drawing/2014/main" id="{8275DF99-52AC-3A4D-8F04-856B76FB3B16}"/>
                </a:ext>
              </a:extLst>
            </p:cNvPr>
            <p:cNvSpPr/>
            <p:nvPr/>
          </p:nvSpPr>
          <p:spPr>
            <a:xfrm>
              <a:off x="294862" y="2264670"/>
              <a:ext cx="1403914" cy="1403913"/>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9" name="Rounded Rectangle 38">
              <a:extLst>
                <a:ext uri="{FF2B5EF4-FFF2-40B4-BE49-F238E27FC236}">
                  <a16:creationId xmlns:a16="http://schemas.microsoft.com/office/drawing/2014/main" id="{3F8585D2-A63F-8747-8CA2-0E51BAD53C9A}"/>
                </a:ext>
              </a:extLst>
            </p:cNvPr>
            <p:cNvSpPr/>
            <p:nvPr/>
          </p:nvSpPr>
          <p:spPr>
            <a:xfrm>
              <a:off x="447262" y="2417073"/>
              <a:ext cx="1403914" cy="1403914"/>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40" name="Rounded Rectangle 39">
              <a:extLst>
                <a:ext uri="{FF2B5EF4-FFF2-40B4-BE49-F238E27FC236}">
                  <a16:creationId xmlns:a16="http://schemas.microsoft.com/office/drawing/2014/main" id="{0912ABD7-5BE5-5F46-97A8-8BDF58EC0A8D}"/>
                </a:ext>
              </a:extLst>
            </p:cNvPr>
            <p:cNvSpPr/>
            <p:nvPr/>
          </p:nvSpPr>
          <p:spPr>
            <a:xfrm>
              <a:off x="599662" y="2569474"/>
              <a:ext cx="1403914" cy="1403914"/>
            </a:xfrm>
            <a:prstGeom prst="roundRect">
              <a:avLst>
                <a:gd name="adj" fmla="val 10000"/>
              </a:avLst>
            </a:prstGeom>
            <a:blipFill rotWithShape="1">
              <a:blip r:embed="rId7">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sp>
        <p:nvSpPr>
          <p:cNvPr id="17" name="Alternate Process 16">
            <a:extLst>
              <a:ext uri="{FF2B5EF4-FFF2-40B4-BE49-F238E27FC236}">
                <a16:creationId xmlns:a16="http://schemas.microsoft.com/office/drawing/2014/main" id="{3B98FC88-1946-D146-886B-59D854F6FA4E}"/>
              </a:ext>
            </a:extLst>
          </p:cNvPr>
          <p:cNvSpPr/>
          <p:nvPr/>
        </p:nvSpPr>
        <p:spPr>
          <a:xfrm>
            <a:off x="6671791" y="2652560"/>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lternate Process 17">
            <a:extLst>
              <a:ext uri="{FF2B5EF4-FFF2-40B4-BE49-F238E27FC236}">
                <a16:creationId xmlns:a16="http://schemas.microsoft.com/office/drawing/2014/main" id="{9131C350-9CB6-8C4C-BC82-B015858862FA}"/>
              </a:ext>
            </a:extLst>
          </p:cNvPr>
          <p:cNvSpPr/>
          <p:nvPr/>
        </p:nvSpPr>
        <p:spPr>
          <a:xfrm>
            <a:off x="6671791" y="3420025"/>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F770A64-E15B-2D48-9A67-5F53E6A32147}"/>
              </a:ext>
            </a:extLst>
          </p:cNvPr>
          <p:cNvSpPr/>
          <p:nvPr/>
        </p:nvSpPr>
        <p:spPr>
          <a:xfrm>
            <a:off x="6493331" y="2415141"/>
            <a:ext cx="2199065" cy="2459272"/>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2D1FD99-B8D9-1B4E-928F-FC312FD26673}"/>
              </a:ext>
            </a:extLst>
          </p:cNvPr>
          <p:cNvSpPr txBox="1"/>
          <p:nvPr/>
        </p:nvSpPr>
        <p:spPr>
          <a:xfrm rot="5400000">
            <a:off x="7407815" y="4006810"/>
            <a:ext cx="708848" cy="923330"/>
          </a:xfrm>
          <a:prstGeom prst="rect">
            <a:avLst/>
          </a:prstGeom>
          <a:noFill/>
        </p:spPr>
        <p:txBody>
          <a:bodyPr wrap="none" rtlCol="0">
            <a:spAutoFit/>
          </a:bodyPr>
          <a:lstStyle/>
          <a:p>
            <a:r>
              <a:rPr lang="en-US" sz="5400" dirty="0">
                <a:solidFill>
                  <a:schemeClr val="bg1"/>
                </a:solidFill>
              </a:rPr>
              <a:t>...</a:t>
            </a:r>
          </a:p>
        </p:txBody>
      </p:sp>
      <p:sp>
        <p:nvSpPr>
          <p:cNvPr id="15" name="TextBox 14">
            <a:extLst>
              <a:ext uri="{FF2B5EF4-FFF2-40B4-BE49-F238E27FC236}">
                <a16:creationId xmlns:a16="http://schemas.microsoft.com/office/drawing/2014/main" id="{C243B69A-C618-EF4A-80E7-DBA72240F757}"/>
              </a:ext>
            </a:extLst>
          </p:cNvPr>
          <p:cNvSpPr txBox="1"/>
          <p:nvPr/>
        </p:nvSpPr>
        <p:spPr>
          <a:xfrm>
            <a:off x="6664185" y="2735696"/>
            <a:ext cx="1798313" cy="369332"/>
          </a:xfrm>
          <a:prstGeom prst="rect">
            <a:avLst/>
          </a:prstGeom>
          <a:noFill/>
        </p:spPr>
        <p:txBody>
          <a:bodyPr wrap="none" rtlCol="0">
            <a:spAutoFit/>
          </a:bodyPr>
          <a:lstStyle/>
          <a:p>
            <a:r>
              <a:rPr lang="en-US" dirty="0">
                <a:solidFill>
                  <a:schemeClr val="bg1"/>
                </a:solidFill>
              </a:rPr>
              <a:t>GROUP ANALYSIS</a:t>
            </a:r>
          </a:p>
        </p:txBody>
      </p:sp>
      <p:sp>
        <p:nvSpPr>
          <p:cNvPr id="16" name="TextBox 15">
            <a:extLst>
              <a:ext uri="{FF2B5EF4-FFF2-40B4-BE49-F238E27FC236}">
                <a16:creationId xmlns:a16="http://schemas.microsoft.com/office/drawing/2014/main" id="{FA8FDA63-533C-3B46-8AAC-B1A068C3D5F9}"/>
              </a:ext>
            </a:extLst>
          </p:cNvPr>
          <p:cNvSpPr txBox="1"/>
          <p:nvPr/>
        </p:nvSpPr>
        <p:spPr>
          <a:xfrm>
            <a:off x="6652181" y="3433904"/>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20" name="Right Arrow 19">
            <a:extLst>
              <a:ext uri="{FF2B5EF4-FFF2-40B4-BE49-F238E27FC236}">
                <a16:creationId xmlns:a16="http://schemas.microsoft.com/office/drawing/2014/main" id="{2A0E1A22-D347-BB43-A411-F49B0E606CE8}"/>
              </a:ext>
            </a:extLst>
          </p:cNvPr>
          <p:cNvSpPr/>
          <p:nvPr/>
        </p:nvSpPr>
        <p:spPr>
          <a:xfrm>
            <a:off x="1623884" y="3377646"/>
            <a:ext cx="720000" cy="432000"/>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B31F52DB-73C2-CF49-81BA-F49A308C2823}"/>
              </a:ext>
            </a:extLst>
          </p:cNvPr>
          <p:cNvGrpSpPr/>
          <p:nvPr/>
        </p:nvGrpSpPr>
        <p:grpSpPr>
          <a:xfrm>
            <a:off x="5537359" y="2927398"/>
            <a:ext cx="900001" cy="1204421"/>
            <a:chOff x="5559123" y="2266464"/>
            <a:chExt cx="900001" cy="1204421"/>
          </a:xfrm>
        </p:grpSpPr>
        <p:sp>
          <p:nvSpPr>
            <p:cNvPr id="23" name="Right Arrow 22">
              <a:extLst>
                <a:ext uri="{FF2B5EF4-FFF2-40B4-BE49-F238E27FC236}">
                  <a16:creationId xmlns:a16="http://schemas.microsoft.com/office/drawing/2014/main" id="{800C428C-FDDA-C94A-9215-FE18C88A904B}"/>
                </a:ext>
              </a:extLst>
            </p:cNvPr>
            <p:cNvSpPr/>
            <p:nvPr/>
          </p:nvSpPr>
          <p:spPr>
            <a:xfrm>
              <a:off x="5559123" y="2839431"/>
              <a:ext cx="900000" cy="177052"/>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0E35AF7B-1C88-694A-8773-ABE86E2C6530}"/>
                </a:ext>
              </a:extLst>
            </p:cNvPr>
            <p:cNvSpPr/>
            <p:nvPr/>
          </p:nvSpPr>
          <p:spPr>
            <a:xfrm>
              <a:off x="5559124" y="3187602"/>
              <a:ext cx="900000" cy="283283"/>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48D2A6FC-9116-6C46-8BC8-F6D721E2F926}"/>
                </a:ext>
              </a:extLst>
            </p:cNvPr>
            <p:cNvSpPr/>
            <p:nvPr/>
          </p:nvSpPr>
          <p:spPr>
            <a:xfrm>
              <a:off x="5559123" y="2266464"/>
              <a:ext cx="900000" cy="527957"/>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B7328278-2BBD-764B-B47D-C636C131DE2A}"/>
              </a:ext>
            </a:extLst>
          </p:cNvPr>
          <p:cNvSpPr txBox="1"/>
          <p:nvPr/>
        </p:nvSpPr>
        <p:spPr>
          <a:xfrm>
            <a:off x="2561375" y="1156557"/>
            <a:ext cx="1533753" cy="369332"/>
          </a:xfrm>
          <a:prstGeom prst="rect">
            <a:avLst/>
          </a:prstGeom>
          <a:noFill/>
        </p:spPr>
        <p:txBody>
          <a:bodyPr wrap="none" rtlCol="0">
            <a:spAutoFit/>
          </a:bodyPr>
          <a:lstStyle/>
          <a:p>
            <a:r>
              <a:rPr lang="en-US" b="1" dirty="0">
                <a:solidFill>
                  <a:schemeClr val="accent1"/>
                </a:solidFill>
              </a:rPr>
              <a:t>MC DROPOUT</a:t>
            </a:r>
          </a:p>
        </p:txBody>
      </p:sp>
      <p:sp>
        <p:nvSpPr>
          <p:cNvPr id="32" name="Rectangle 31">
            <a:extLst>
              <a:ext uri="{FF2B5EF4-FFF2-40B4-BE49-F238E27FC236}">
                <a16:creationId xmlns:a16="http://schemas.microsoft.com/office/drawing/2014/main" id="{5F557C21-E8CE-6645-B310-CF6727B19242}"/>
              </a:ext>
            </a:extLst>
          </p:cNvPr>
          <p:cNvSpPr/>
          <p:nvPr/>
        </p:nvSpPr>
        <p:spPr>
          <a:xfrm>
            <a:off x="2684518" y="2680383"/>
            <a:ext cx="1278453" cy="83093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20C07FCC-C94F-1B45-A048-18D6306B9368}"/>
              </a:ext>
            </a:extLst>
          </p:cNvPr>
          <p:cNvSpPr txBox="1"/>
          <p:nvPr/>
        </p:nvSpPr>
        <p:spPr>
          <a:xfrm>
            <a:off x="2492654" y="2356148"/>
            <a:ext cx="1686487" cy="369332"/>
          </a:xfrm>
          <a:prstGeom prst="rect">
            <a:avLst/>
          </a:prstGeom>
          <a:noFill/>
        </p:spPr>
        <p:txBody>
          <a:bodyPr wrap="none" rtlCol="0">
            <a:spAutoFit/>
          </a:bodyPr>
          <a:lstStyle/>
          <a:p>
            <a:r>
              <a:rPr lang="en-US" dirty="0">
                <a:solidFill>
                  <a:schemeClr val="accent1"/>
                </a:solidFill>
              </a:rPr>
              <a:t>FULLY BAYESIAN</a:t>
            </a:r>
          </a:p>
        </p:txBody>
      </p:sp>
      <p:sp>
        <p:nvSpPr>
          <p:cNvPr id="43" name="TextBox 42">
            <a:extLst>
              <a:ext uri="{FF2B5EF4-FFF2-40B4-BE49-F238E27FC236}">
                <a16:creationId xmlns:a16="http://schemas.microsoft.com/office/drawing/2014/main" id="{4A33AAA8-9EB4-554C-AB48-EFA936CC69D4}"/>
              </a:ext>
            </a:extLst>
          </p:cNvPr>
          <p:cNvSpPr txBox="1"/>
          <p:nvPr/>
        </p:nvSpPr>
        <p:spPr>
          <a:xfrm>
            <a:off x="2517131" y="3582464"/>
            <a:ext cx="1611018" cy="369332"/>
          </a:xfrm>
          <a:prstGeom prst="rect">
            <a:avLst/>
          </a:prstGeom>
          <a:noFill/>
        </p:spPr>
        <p:txBody>
          <a:bodyPr wrap="none" rtlCol="0">
            <a:spAutoFit/>
          </a:bodyPr>
          <a:lstStyle/>
          <a:p>
            <a:r>
              <a:rPr lang="en-US" b="1" dirty="0">
                <a:solidFill>
                  <a:schemeClr val="accent1"/>
                </a:solidFill>
              </a:rPr>
              <a:t>PROBABILISTIC</a:t>
            </a:r>
          </a:p>
        </p:txBody>
      </p:sp>
      <p:sp>
        <p:nvSpPr>
          <p:cNvPr id="44" name="TextBox 43">
            <a:extLst>
              <a:ext uri="{FF2B5EF4-FFF2-40B4-BE49-F238E27FC236}">
                <a16:creationId xmlns:a16="http://schemas.microsoft.com/office/drawing/2014/main" id="{F9922D0B-2288-2242-8A00-852D4939AAF5}"/>
              </a:ext>
            </a:extLst>
          </p:cNvPr>
          <p:cNvSpPr txBox="1"/>
          <p:nvPr/>
        </p:nvSpPr>
        <p:spPr>
          <a:xfrm>
            <a:off x="2555651" y="4830168"/>
            <a:ext cx="1559594" cy="369332"/>
          </a:xfrm>
          <a:prstGeom prst="rect">
            <a:avLst/>
          </a:prstGeom>
          <a:noFill/>
        </p:spPr>
        <p:txBody>
          <a:bodyPr wrap="none" rtlCol="0">
            <a:spAutoFit/>
          </a:bodyPr>
          <a:lstStyle/>
          <a:p>
            <a:r>
              <a:rPr lang="en-US" dirty="0">
                <a:solidFill>
                  <a:schemeClr val="accent1"/>
                </a:solidFill>
              </a:rPr>
              <a:t>HIERARCHICAL</a:t>
            </a:r>
          </a:p>
        </p:txBody>
      </p:sp>
      <mc:AlternateContent xmlns:mc="http://schemas.openxmlformats.org/markup-compatibility/2006" xmlns:a14="http://schemas.microsoft.com/office/drawing/2010/main">
        <mc:Choice Requires="a14">
          <p:sp>
            <p:nvSpPr>
              <p:cNvPr id="55" name="Alternate Process 54">
                <a:extLst>
                  <a:ext uri="{FF2B5EF4-FFF2-40B4-BE49-F238E27FC236}">
                    <a16:creationId xmlns:a16="http://schemas.microsoft.com/office/drawing/2014/main" id="{1B876362-24E9-364B-9CF6-BCDC010FB11B}"/>
                  </a:ext>
                </a:extLst>
              </p:cNvPr>
              <p:cNvSpPr/>
              <p:nvPr/>
            </p:nvSpPr>
            <p:spPr>
              <a:xfrm>
                <a:off x="4434987" y="2921963"/>
                <a:ext cx="900000"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smtClean="0">
                          <a:solidFill>
                            <a:schemeClr val="bg1">
                              <a:lumMod val="95000"/>
                              <a:lumOff val="5000"/>
                            </a:schemeClr>
                          </a:solidFill>
                          <a:latin typeface="Cambria Math" panose="02040503050406030204" pitchFamily="18" charset="0"/>
                        </a:rPr>
                        <m:t>𝑰𝒐𝑼</m:t>
                      </m:r>
                    </m:oMath>
                  </m:oMathPara>
                </a14:m>
                <a:endParaRPr lang="en-US" b="1" dirty="0">
                  <a:solidFill>
                    <a:schemeClr val="bg1">
                      <a:lumMod val="95000"/>
                      <a:lumOff val="5000"/>
                    </a:schemeClr>
                  </a:solidFill>
                </a:endParaRPr>
              </a:p>
            </p:txBody>
          </p:sp>
        </mc:Choice>
        <mc:Fallback xmlns="">
          <p:sp>
            <p:nvSpPr>
              <p:cNvPr id="55" name="Alternate Process 54">
                <a:extLst>
                  <a:ext uri="{FF2B5EF4-FFF2-40B4-BE49-F238E27FC236}">
                    <a16:creationId xmlns:a16="http://schemas.microsoft.com/office/drawing/2014/main" id="{1B876362-24E9-364B-9CF6-BCDC010FB11B}"/>
                  </a:ext>
                </a:extLst>
              </p:cNvPr>
              <p:cNvSpPr>
                <a:spLocks noRot="1" noChangeAspect="1" noMove="1" noResize="1" noEditPoints="1" noAdjustHandles="1" noChangeArrowheads="1" noChangeShapeType="1" noTextEdit="1"/>
              </p:cNvSpPr>
              <p:nvPr/>
            </p:nvSpPr>
            <p:spPr>
              <a:xfrm>
                <a:off x="4434987" y="2921963"/>
                <a:ext cx="900000" cy="490936"/>
              </a:xfrm>
              <a:prstGeom prst="flowChartAlternateProcess">
                <a:avLst/>
              </a:prstGeom>
              <a:blipFill>
                <a:blip r:embed="rId8"/>
                <a:stretch>
                  <a:fillRect/>
                </a:stretch>
              </a:blipFill>
              <a:ln>
                <a:solidFill>
                  <a:srgbClr val="1F386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Alternate Process 55">
                <a:extLst>
                  <a:ext uri="{FF2B5EF4-FFF2-40B4-BE49-F238E27FC236}">
                    <a16:creationId xmlns:a16="http://schemas.microsoft.com/office/drawing/2014/main" id="{17113D29-8FBE-154D-8A47-ABEDDEE74C11}"/>
                  </a:ext>
                </a:extLst>
              </p:cNvPr>
              <p:cNvSpPr/>
              <p:nvPr/>
            </p:nvSpPr>
            <p:spPr>
              <a:xfrm>
                <a:off x="4448394" y="3790448"/>
                <a:ext cx="900000"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−1</m:t>
                          </m:r>
                        </m:sup>
                      </m:sSup>
                    </m:oMath>
                  </m:oMathPara>
                </a14:m>
                <a:endParaRPr lang="en-US" dirty="0"/>
              </a:p>
            </p:txBody>
          </p:sp>
        </mc:Choice>
        <mc:Fallback xmlns="">
          <p:sp>
            <p:nvSpPr>
              <p:cNvPr id="56" name="Alternate Process 55">
                <a:extLst>
                  <a:ext uri="{FF2B5EF4-FFF2-40B4-BE49-F238E27FC236}">
                    <a16:creationId xmlns:a16="http://schemas.microsoft.com/office/drawing/2014/main" id="{17113D29-8FBE-154D-8A47-ABEDDEE74C11}"/>
                  </a:ext>
                </a:extLst>
              </p:cNvPr>
              <p:cNvSpPr>
                <a:spLocks noRot="1" noChangeAspect="1" noMove="1" noResize="1" noEditPoints="1" noAdjustHandles="1" noChangeArrowheads="1" noChangeShapeType="1" noTextEdit="1"/>
              </p:cNvSpPr>
              <p:nvPr/>
            </p:nvSpPr>
            <p:spPr>
              <a:xfrm>
                <a:off x="4448394" y="3790448"/>
                <a:ext cx="900000" cy="490936"/>
              </a:xfrm>
              <a:prstGeom prst="flowChartAlternateProcess">
                <a:avLst/>
              </a:prstGeom>
              <a:blipFill>
                <a:blip r:embed="rId9"/>
                <a:stretch>
                  <a:fillRect/>
                </a:stretch>
              </a:blipFill>
              <a:ln>
                <a:solidFill>
                  <a:srgbClr val="1F3864"/>
                </a:solidFill>
              </a:ln>
            </p:spPr>
            <p:txBody>
              <a:bodyPr/>
              <a:lstStyle/>
              <a:p>
                <a:r>
                  <a:rPr lang="en-US">
                    <a:noFill/>
                  </a:rPr>
                  <a:t> </a:t>
                </a:r>
              </a:p>
            </p:txBody>
          </p:sp>
        </mc:Fallback>
      </mc:AlternateContent>
      <p:sp>
        <p:nvSpPr>
          <p:cNvPr id="61" name="Rectangle 60">
            <a:extLst>
              <a:ext uri="{FF2B5EF4-FFF2-40B4-BE49-F238E27FC236}">
                <a16:creationId xmlns:a16="http://schemas.microsoft.com/office/drawing/2014/main" id="{D37E1CEC-782F-1446-AC23-D35471C2573B}"/>
              </a:ext>
            </a:extLst>
          </p:cNvPr>
          <p:cNvSpPr/>
          <p:nvPr/>
        </p:nvSpPr>
        <p:spPr>
          <a:xfrm>
            <a:off x="9446645" y="1189770"/>
            <a:ext cx="1964285" cy="190608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dirty="0">
              <a:solidFill>
                <a:schemeClr val="accent1"/>
              </a:solidFill>
            </a:endParaRPr>
          </a:p>
          <a:p>
            <a:pPr marL="342900" indent="-342900">
              <a:buFont typeface="Arial" panose="020B0604020202020204" pitchFamily="34" charset="0"/>
              <a:buChar char="•"/>
            </a:pPr>
            <a:endParaRPr lang="en-US" dirty="0">
              <a:solidFill>
                <a:schemeClr val="accent1"/>
              </a:solidFill>
            </a:endParaRPr>
          </a:p>
          <a:p>
            <a:pPr marL="342900" indent="-342900">
              <a:buFont typeface="+mj-lt"/>
              <a:buAutoNum type="arabicPeriod"/>
            </a:pPr>
            <a:r>
              <a:rPr lang="en-US" dirty="0">
                <a:solidFill>
                  <a:schemeClr val="accent1"/>
                </a:solidFill>
              </a:rPr>
              <a:t>MANUAL</a:t>
            </a:r>
          </a:p>
          <a:p>
            <a:pPr marL="342900" indent="-342900">
              <a:buFont typeface="+mj-lt"/>
              <a:buAutoNum type="arabicPeriod"/>
            </a:pPr>
            <a:r>
              <a:rPr lang="en-US" dirty="0">
                <a:solidFill>
                  <a:schemeClr val="accent1"/>
                </a:solidFill>
              </a:rPr>
              <a:t>BASE</a:t>
            </a:r>
          </a:p>
          <a:p>
            <a:pPr marL="342900" indent="-342900">
              <a:buFont typeface="+mj-lt"/>
              <a:buAutoNum type="arabicPeriod"/>
            </a:pPr>
            <a:r>
              <a:rPr lang="en-US" b="1" dirty="0">
                <a:solidFill>
                  <a:schemeClr val="accent1"/>
                </a:solidFill>
              </a:rPr>
              <a:t>VARIABLE</a:t>
            </a:r>
          </a:p>
          <a:p>
            <a:pPr marL="342900" indent="-342900">
              <a:buFont typeface="+mj-lt"/>
              <a:buAutoNum type="arabicPeriod"/>
            </a:pPr>
            <a:r>
              <a:rPr lang="en-US" dirty="0">
                <a:solidFill>
                  <a:schemeClr val="accent1"/>
                </a:solidFill>
              </a:rPr>
              <a:t>INSTANCE WEIGHTING</a:t>
            </a:r>
          </a:p>
          <a:p>
            <a:pPr algn="ctr"/>
            <a:endParaRPr lang="en-US" dirty="0">
              <a:solidFill>
                <a:schemeClr val="accent1"/>
              </a:solidFill>
            </a:endParaRPr>
          </a:p>
          <a:p>
            <a:pPr marL="342900" indent="-342900" algn="ctr">
              <a:buFont typeface="+mj-lt"/>
              <a:buAutoNum type="arabicPeriod"/>
            </a:pPr>
            <a:endParaRPr lang="en-US" dirty="0">
              <a:solidFill>
                <a:schemeClr val="accent1"/>
              </a:solidFill>
            </a:endParaRPr>
          </a:p>
        </p:txBody>
      </p:sp>
      <p:sp>
        <p:nvSpPr>
          <p:cNvPr id="62" name="Rectangle 61">
            <a:extLst>
              <a:ext uri="{FF2B5EF4-FFF2-40B4-BE49-F238E27FC236}">
                <a16:creationId xmlns:a16="http://schemas.microsoft.com/office/drawing/2014/main" id="{F2F28CD2-8252-6E47-86B5-22B246AD9A69}"/>
              </a:ext>
            </a:extLst>
          </p:cNvPr>
          <p:cNvSpPr/>
          <p:nvPr/>
        </p:nvSpPr>
        <p:spPr>
          <a:xfrm>
            <a:off x="9415968" y="4046127"/>
            <a:ext cx="1964285" cy="2145565"/>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accent1"/>
                </a:solidFill>
              </a:rPr>
              <a:t>MANUAL</a:t>
            </a:r>
          </a:p>
          <a:p>
            <a:pPr marL="342900" indent="-342900">
              <a:buFont typeface="+mj-lt"/>
              <a:buAutoNum type="arabicPeriod"/>
            </a:pPr>
            <a:r>
              <a:rPr lang="en-US" dirty="0">
                <a:solidFill>
                  <a:schemeClr val="accent1"/>
                </a:solidFill>
              </a:rPr>
              <a:t>BASE</a:t>
            </a:r>
          </a:p>
          <a:p>
            <a:pPr marL="342900" indent="-342900">
              <a:buFont typeface="+mj-lt"/>
              <a:buAutoNum type="arabicPeriod"/>
            </a:pPr>
            <a:r>
              <a:rPr lang="en-US" b="1" dirty="0">
                <a:solidFill>
                  <a:schemeClr val="accent1"/>
                </a:solidFill>
              </a:rPr>
              <a:t>VARIABLE</a:t>
            </a:r>
          </a:p>
          <a:p>
            <a:pPr marL="342900" indent="-342900">
              <a:buFont typeface="+mj-lt"/>
              <a:buAutoNum type="arabicPeriod"/>
            </a:pPr>
            <a:r>
              <a:rPr lang="en-US" b="1" dirty="0">
                <a:solidFill>
                  <a:schemeClr val="accent1"/>
                </a:solidFill>
              </a:rPr>
              <a:t>INTERACTION</a:t>
            </a:r>
          </a:p>
          <a:p>
            <a:pPr marL="342900" indent="-342900">
              <a:buFont typeface="+mj-lt"/>
              <a:buAutoNum type="arabicPeriod"/>
            </a:pPr>
            <a:r>
              <a:rPr lang="en-US" dirty="0">
                <a:solidFill>
                  <a:schemeClr val="accent1"/>
                </a:solidFill>
              </a:rPr>
              <a:t>INSTANCE WEIGHTING</a:t>
            </a:r>
          </a:p>
        </p:txBody>
      </p:sp>
      <p:sp>
        <p:nvSpPr>
          <p:cNvPr id="65" name="TextBox 64">
            <a:extLst>
              <a:ext uri="{FF2B5EF4-FFF2-40B4-BE49-F238E27FC236}">
                <a16:creationId xmlns:a16="http://schemas.microsoft.com/office/drawing/2014/main" id="{587E9797-F4E9-4340-95BB-A431C2590C23}"/>
              </a:ext>
            </a:extLst>
          </p:cNvPr>
          <p:cNvSpPr txBox="1"/>
          <p:nvPr/>
        </p:nvSpPr>
        <p:spPr>
          <a:xfrm>
            <a:off x="9298578" y="3387737"/>
            <a:ext cx="2199064" cy="369332"/>
          </a:xfrm>
          <a:prstGeom prst="rect">
            <a:avLst/>
          </a:prstGeom>
          <a:noFill/>
        </p:spPr>
        <p:txBody>
          <a:bodyPr wrap="none" rtlCol="0">
            <a:spAutoFit/>
          </a:bodyPr>
          <a:lstStyle/>
          <a:p>
            <a:r>
              <a:rPr lang="en-US" dirty="0">
                <a:solidFill>
                  <a:schemeClr val="bg1">
                    <a:lumMod val="50000"/>
                    <a:lumOff val="50000"/>
                  </a:schemeClr>
                </a:solidFill>
              </a:rPr>
              <a:t>STATISTICAL MODELS</a:t>
            </a:r>
          </a:p>
        </p:txBody>
      </p:sp>
      <p:sp>
        <p:nvSpPr>
          <p:cNvPr id="66" name="Left-Right Arrow Callout 65">
            <a:extLst>
              <a:ext uri="{FF2B5EF4-FFF2-40B4-BE49-F238E27FC236}">
                <a16:creationId xmlns:a16="http://schemas.microsoft.com/office/drawing/2014/main" id="{C7466F2F-B454-9D49-A9A0-83F9EF681125}"/>
              </a:ext>
            </a:extLst>
          </p:cNvPr>
          <p:cNvSpPr/>
          <p:nvPr/>
        </p:nvSpPr>
        <p:spPr>
          <a:xfrm rot="16200000">
            <a:off x="9984190" y="2479566"/>
            <a:ext cx="774889" cy="2199065"/>
          </a:xfrm>
          <a:prstGeom prst="leftRightArrowCallou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70DC2C-5C9F-E041-BAD1-208A1DF086BD}"/>
              </a:ext>
            </a:extLst>
          </p:cNvPr>
          <p:cNvSpPr/>
          <p:nvPr/>
        </p:nvSpPr>
        <p:spPr>
          <a:xfrm>
            <a:off x="9888268" y="125041"/>
            <a:ext cx="2080591" cy="72933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18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D45465-9E87-0542-9612-FC676B6239D0}"/>
              </a:ext>
            </a:extLst>
          </p:cNvPr>
          <p:cNvSpPr>
            <a:spLocks noGrp="1"/>
          </p:cNvSpPr>
          <p:nvPr>
            <p:ph type="sldNum" sz="quarter" idx="11"/>
          </p:nvPr>
        </p:nvSpPr>
        <p:spPr/>
        <p:txBody>
          <a:bodyPr/>
          <a:lstStyle/>
          <a:p>
            <a:fld id="{F01108D0-6833-6E41-9980-70D0165C0CF7}" type="slidenum">
              <a:rPr lang="en-US" smtClean="0"/>
              <a:t>1</a:t>
            </a:fld>
            <a:endParaRPr lang="en-US"/>
          </a:p>
        </p:txBody>
      </p:sp>
      <p:sp>
        <p:nvSpPr>
          <p:cNvPr id="4" name="Titel 3">
            <a:extLst>
              <a:ext uri="{FF2B5EF4-FFF2-40B4-BE49-F238E27FC236}">
                <a16:creationId xmlns:a16="http://schemas.microsoft.com/office/drawing/2014/main" id="{9E7DF8E3-3B42-FD45-920F-D7F94C09E85B}"/>
              </a:ext>
            </a:extLst>
          </p:cNvPr>
          <p:cNvSpPr>
            <a:spLocks noGrp="1"/>
          </p:cNvSpPr>
          <p:nvPr>
            <p:ph type="title"/>
          </p:nvPr>
        </p:nvSpPr>
        <p:spPr/>
        <p:txBody>
          <a:bodyPr/>
          <a:lstStyle/>
          <a:p>
            <a:r>
              <a:rPr lang="en-US" sz="4000" dirty="0">
                <a:ln>
                  <a:solidFill>
                    <a:schemeClr val="accent1"/>
                  </a:solidFill>
                </a:ln>
                <a:latin typeface="Arial" panose="020B0604020202020204" pitchFamily="34" charset="0"/>
                <a:cs typeface="Arial" panose="020B0604020202020204" pitchFamily="34" charset="0"/>
              </a:rPr>
              <a:t>MOTIVATION</a:t>
            </a:r>
            <a:endParaRPr lang="en-US" sz="4000" dirty="0"/>
          </a:p>
        </p:txBody>
      </p:sp>
      <p:sp>
        <p:nvSpPr>
          <p:cNvPr id="5" name="Textplatzhalter 4">
            <a:extLst>
              <a:ext uri="{FF2B5EF4-FFF2-40B4-BE49-F238E27FC236}">
                <a16:creationId xmlns:a16="http://schemas.microsoft.com/office/drawing/2014/main" id="{4620C11C-5513-BD45-8CB4-2A4AE98784A7}"/>
              </a:ext>
            </a:extLst>
          </p:cNvPr>
          <p:cNvSpPr>
            <a:spLocks noGrp="1"/>
          </p:cNvSpPr>
          <p:nvPr>
            <p:ph type="body" sz="quarter" idx="12"/>
          </p:nvPr>
        </p:nvSpPr>
        <p:spPr/>
        <p:txBody>
          <a:bodyPr/>
          <a:lstStyle/>
          <a:p>
            <a:r>
              <a:rPr lang="en-US" dirty="0"/>
              <a:t> Introduction</a:t>
            </a:r>
          </a:p>
        </p:txBody>
      </p:sp>
      <p:sp>
        <p:nvSpPr>
          <p:cNvPr id="45" name="Right Arrow 44">
            <a:extLst>
              <a:ext uri="{FF2B5EF4-FFF2-40B4-BE49-F238E27FC236}">
                <a16:creationId xmlns:a16="http://schemas.microsoft.com/office/drawing/2014/main" id="{C6F4705B-DE70-F04E-8C46-84F0155715D7}"/>
              </a:ext>
            </a:extLst>
          </p:cNvPr>
          <p:cNvSpPr/>
          <p:nvPr/>
        </p:nvSpPr>
        <p:spPr>
          <a:xfrm>
            <a:off x="541176" y="5755861"/>
            <a:ext cx="1093368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3D4138C5-E868-7146-8A08-4E6AD964E7AF}"/>
              </a:ext>
            </a:extLst>
          </p:cNvPr>
          <p:cNvSpPr/>
          <p:nvPr/>
        </p:nvSpPr>
        <p:spPr>
          <a:xfrm>
            <a:off x="3575994" y="1304441"/>
            <a:ext cx="1126671" cy="4050934"/>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2EEEF0C-3691-9340-8AB0-D95E4CCBEF9B}"/>
              </a:ext>
            </a:extLst>
          </p:cNvPr>
          <p:cNvGrpSpPr/>
          <p:nvPr/>
        </p:nvGrpSpPr>
        <p:grpSpPr>
          <a:xfrm>
            <a:off x="1492242" y="2512900"/>
            <a:ext cx="1038841" cy="1125872"/>
            <a:chOff x="142462" y="2112271"/>
            <a:chExt cx="1861114" cy="1861117"/>
          </a:xfrm>
        </p:grpSpPr>
        <p:sp>
          <p:nvSpPr>
            <p:cNvPr id="6" name="Rounded Rectangle 5">
              <a:extLst>
                <a:ext uri="{FF2B5EF4-FFF2-40B4-BE49-F238E27FC236}">
                  <a16:creationId xmlns:a16="http://schemas.microsoft.com/office/drawing/2014/main" id="{096349C3-E403-E145-A4E4-D5A7CD0CA43E}"/>
                </a:ext>
              </a:extLst>
            </p:cNvPr>
            <p:cNvSpPr/>
            <p:nvPr/>
          </p:nvSpPr>
          <p:spPr>
            <a:xfrm>
              <a:off x="142462" y="2112271"/>
              <a:ext cx="1403914" cy="1403915"/>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1" name="Rounded Rectangle 10">
              <a:extLst>
                <a:ext uri="{FF2B5EF4-FFF2-40B4-BE49-F238E27FC236}">
                  <a16:creationId xmlns:a16="http://schemas.microsoft.com/office/drawing/2014/main" id="{04EEDFC2-2D2A-2346-BD6A-B52CE4ECBD1C}"/>
                </a:ext>
              </a:extLst>
            </p:cNvPr>
            <p:cNvSpPr/>
            <p:nvPr/>
          </p:nvSpPr>
          <p:spPr>
            <a:xfrm>
              <a:off x="294862" y="2264670"/>
              <a:ext cx="1403914" cy="1403913"/>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2" name="Rounded Rectangle 11">
              <a:extLst>
                <a:ext uri="{FF2B5EF4-FFF2-40B4-BE49-F238E27FC236}">
                  <a16:creationId xmlns:a16="http://schemas.microsoft.com/office/drawing/2014/main" id="{01BE72B5-E7ED-0D43-BBB7-70F56588E3D9}"/>
                </a:ext>
              </a:extLst>
            </p:cNvPr>
            <p:cNvSpPr/>
            <p:nvPr/>
          </p:nvSpPr>
          <p:spPr>
            <a:xfrm>
              <a:off x="447262" y="2417073"/>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13" name="Rounded Rectangle 12">
              <a:extLst>
                <a:ext uri="{FF2B5EF4-FFF2-40B4-BE49-F238E27FC236}">
                  <a16:creationId xmlns:a16="http://schemas.microsoft.com/office/drawing/2014/main" id="{A1661470-6EF3-E043-B840-5E8872A6BFA9}"/>
                </a:ext>
              </a:extLst>
            </p:cNvPr>
            <p:cNvSpPr/>
            <p:nvPr/>
          </p:nvSpPr>
          <p:spPr>
            <a:xfrm>
              <a:off x="599662" y="2569474"/>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grpSp>
        <p:nvGrpSpPr>
          <p:cNvPr id="32" name="Group 31">
            <a:extLst>
              <a:ext uri="{FF2B5EF4-FFF2-40B4-BE49-F238E27FC236}">
                <a16:creationId xmlns:a16="http://schemas.microsoft.com/office/drawing/2014/main" id="{7BD3D708-B951-6F40-93CF-6117DBA298F0}"/>
              </a:ext>
            </a:extLst>
          </p:cNvPr>
          <p:cNvGrpSpPr/>
          <p:nvPr/>
        </p:nvGrpSpPr>
        <p:grpSpPr>
          <a:xfrm>
            <a:off x="3735872" y="1455484"/>
            <a:ext cx="806935" cy="3723933"/>
            <a:chOff x="3085127" y="2274277"/>
            <a:chExt cx="806935" cy="3723933"/>
          </a:xfrm>
        </p:grpSpPr>
        <p:sp>
          <p:nvSpPr>
            <p:cNvPr id="28" name="Rectangle 27">
              <a:extLst>
                <a:ext uri="{FF2B5EF4-FFF2-40B4-BE49-F238E27FC236}">
                  <a16:creationId xmlns:a16="http://schemas.microsoft.com/office/drawing/2014/main" id="{EAA83AC8-03B3-6042-94C5-D138DA31CCFC}"/>
                </a:ext>
              </a:extLst>
            </p:cNvPr>
            <p:cNvSpPr/>
            <p:nvPr/>
          </p:nvSpPr>
          <p:spPr>
            <a:xfrm>
              <a:off x="3085145" y="227427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461D4757-A85F-1841-805A-28DD96E097B8}"/>
                </a:ext>
              </a:extLst>
            </p:cNvPr>
            <p:cNvGrpSpPr/>
            <p:nvPr/>
          </p:nvGrpSpPr>
          <p:grpSpPr>
            <a:xfrm>
              <a:off x="3132037" y="2383346"/>
              <a:ext cx="696491" cy="3586879"/>
              <a:chOff x="4140222" y="1621346"/>
              <a:chExt cx="696491" cy="3586879"/>
            </a:xfrm>
          </p:grpSpPr>
          <p:pic>
            <p:nvPicPr>
              <p:cNvPr id="17" name="Picture 16" descr="A picture containing drawing, shirt&#10;&#10;Description automatically generated">
                <a:extLst>
                  <a:ext uri="{FF2B5EF4-FFF2-40B4-BE49-F238E27FC236}">
                    <a16:creationId xmlns:a16="http://schemas.microsoft.com/office/drawing/2014/main" id="{CF525654-F2A1-3E41-B3A6-11B5A335A04C}"/>
                  </a:ext>
                </a:extLst>
              </p:cNvPr>
              <p:cNvPicPr>
                <a:picLocks noChangeAspect="1"/>
              </p:cNvPicPr>
              <p:nvPr/>
            </p:nvPicPr>
            <p:blipFill>
              <a:blip r:embed="rId4"/>
              <a:stretch>
                <a:fillRect/>
              </a:stretch>
            </p:blipFill>
            <p:spPr>
              <a:xfrm>
                <a:off x="4156833" y="1621346"/>
                <a:ext cx="679880" cy="576537"/>
              </a:xfrm>
              <a:prstGeom prst="rect">
                <a:avLst/>
              </a:prstGeom>
              <a:solidFill>
                <a:srgbClr val="FFFFFF"/>
              </a:solidFill>
            </p:spPr>
          </p:pic>
          <p:pic>
            <p:nvPicPr>
              <p:cNvPr id="19" name="Picture 18" descr="A picture containing clock&#10;&#10;Description automatically generated">
                <a:extLst>
                  <a:ext uri="{FF2B5EF4-FFF2-40B4-BE49-F238E27FC236}">
                    <a16:creationId xmlns:a16="http://schemas.microsoft.com/office/drawing/2014/main" id="{FBDE8475-5D4D-D048-A3C5-314A85F05FA4}"/>
                  </a:ext>
                </a:extLst>
              </p:cNvPr>
              <p:cNvPicPr>
                <a:picLocks noChangeAspect="1"/>
              </p:cNvPicPr>
              <p:nvPr/>
            </p:nvPicPr>
            <p:blipFill>
              <a:blip r:embed="rId5"/>
              <a:stretch>
                <a:fillRect/>
              </a:stretch>
            </p:blipFill>
            <p:spPr>
              <a:xfrm>
                <a:off x="4140222" y="3449542"/>
                <a:ext cx="679882" cy="535340"/>
              </a:xfrm>
              <a:prstGeom prst="rect">
                <a:avLst/>
              </a:prstGeom>
            </p:spPr>
          </p:pic>
          <p:pic>
            <p:nvPicPr>
              <p:cNvPr id="21" name="Picture 20" descr="A picture containing toy, clock&#10;&#10;Description automatically generated">
                <a:extLst>
                  <a:ext uri="{FF2B5EF4-FFF2-40B4-BE49-F238E27FC236}">
                    <a16:creationId xmlns:a16="http://schemas.microsoft.com/office/drawing/2014/main" id="{78E6B5BC-B0F0-174B-901A-47A0AE8F48AC}"/>
                  </a:ext>
                </a:extLst>
              </p:cNvPr>
              <p:cNvPicPr>
                <a:picLocks noChangeAspect="1"/>
              </p:cNvPicPr>
              <p:nvPr/>
            </p:nvPicPr>
            <p:blipFill>
              <a:blip r:embed="rId6"/>
              <a:stretch>
                <a:fillRect/>
              </a:stretch>
            </p:blipFill>
            <p:spPr>
              <a:xfrm>
                <a:off x="4140223" y="2552562"/>
                <a:ext cx="679881" cy="536748"/>
              </a:xfrm>
              <a:prstGeom prst="rect">
                <a:avLst/>
              </a:prstGeom>
            </p:spPr>
          </p:pic>
          <p:pic>
            <p:nvPicPr>
              <p:cNvPr id="23" name="Picture 22">
                <a:extLst>
                  <a:ext uri="{FF2B5EF4-FFF2-40B4-BE49-F238E27FC236}">
                    <a16:creationId xmlns:a16="http://schemas.microsoft.com/office/drawing/2014/main" id="{4CF6FEF4-1AFB-564B-8BEA-38EE591E6364}"/>
                  </a:ext>
                </a:extLst>
              </p:cNvPr>
              <p:cNvPicPr>
                <a:picLocks noChangeAspect="1"/>
              </p:cNvPicPr>
              <p:nvPr/>
            </p:nvPicPr>
            <p:blipFill>
              <a:blip r:embed="rId7"/>
              <a:stretch>
                <a:fillRect/>
              </a:stretch>
            </p:blipFill>
            <p:spPr>
              <a:xfrm>
                <a:off x="4140223" y="4345114"/>
                <a:ext cx="679881" cy="863111"/>
              </a:xfrm>
              <a:prstGeom prst="rect">
                <a:avLst/>
              </a:prstGeom>
            </p:spPr>
          </p:pic>
        </p:grpSp>
        <p:sp>
          <p:nvSpPr>
            <p:cNvPr id="29" name="Rectangle 28">
              <a:extLst>
                <a:ext uri="{FF2B5EF4-FFF2-40B4-BE49-F238E27FC236}">
                  <a16:creationId xmlns:a16="http://schemas.microsoft.com/office/drawing/2014/main" id="{B73443CE-5400-B04B-BDF9-5345819E57F5}"/>
                </a:ext>
              </a:extLst>
            </p:cNvPr>
            <p:cNvSpPr/>
            <p:nvPr/>
          </p:nvSpPr>
          <p:spPr>
            <a:xfrm>
              <a:off x="3085127" y="4973542"/>
              <a:ext cx="806917"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9B100C3-5CF1-9A40-A3A4-153157128076}"/>
                </a:ext>
              </a:extLst>
            </p:cNvPr>
            <p:cNvSpPr/>
            <p:nvPr/>
          </p:nvSpPr>
          <p:spPr>
            <a:xfrm>
              <a:off x="3085127" y="317125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670D3A9-A16A-0C49-BC2E-78D4522F283F}"/>
                </a:ext>
              </a:extLst>
            </p:cNvPr>
            <p:cNvSpPr/>
            <p:nvPr/>
          </p:nvSpPr>
          <p:spPr>
            <a:xfrm>
              <a:off x="3085127" y="4076562"/>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Rectangle 36">
            <a:extLst>
              <a:ext uri="{FF2B5EF4-FFF2-40B4-BE49-F238E27FC236}">
                <a16:creationId xmlns:a16="http://schemas.microsoft.com/office/drawing/2014/main" id="{56664AF7-A557-CD41-BF08-D4B8DC7342BD}"/>
              </a:ext>
            </a:extLst>
          </p:cNvPr>
          <p:cNvSpPr/>
          <p:nvPr/>
        </p:nvSpPr>
        <p:spPr>
          <a:xfrm>
            <a:off x="8735473" y="2013944"/>
            <a:ext cx="1964285" cy="2400365"/>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4501588-CB5C-8A40-840F-F2C25DDCD611}"/>
              </a:ext>
            </a:extLst>
          </p:cNvPr>
          <p:cNvSpPr txBox="1"/>
          <p:nvPr/>
        </p:nvSpPr>
        <p:spPr>
          <a:xfrm>
            <a:off x="8818458" y="2259589"/>
            <a:ext cx="1798313" cy="369332"/>
          </a:xfrm>
          <a:prstGeom prst="rect">
            <a:avLst/>
          </a:prstGeom>
          <a:noFill/>
        </p:spPr>
        <p:txBody>
          <a:bodyPr wrap="none" rtlCol="0">
            <a:spAutoFit/>
          </a:bodyPr>
          <a:lstStyle/>
          <a:p>
            <a:r>
              <a:rPr lang="en-US" dirty="0">
                <a:solidFill>
                  <a:schemeClr val="bg1"/>
                </a:solidFill>
              </a:rPr>
              <a:t>GROUP ANALYSIS</a:t>
            </a:r>
          </a:p>
        </p:txBody>
      </p:sp>
      <p:sp>
        <p:nvSpPr>
          <p:cNvPr id="39" name="TextBox 38">
            <a:extLst>
              <a:ext uri="{FF2B5EF4-FFF2-40B4-BE49-F238E27FC236}">
                <a16:creationId xmlns:a16="http://schemas.microsoft.com/office/drawing/2014/main" id="{4ED80FD3-926D-134A-9723-02E2C0CD5EF0}"/>
              </a:ext>
            </a:extLst>
          </p:cNvPr>
          <p:cNvSpPr txBox="1"/>
          <p:nvPr/>
        </p:nvSpPr>
        <p:spPr>
          <a:xfrm>
            <a:off x="8818457" y="2987446"/>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40" name="Alternate Process 39">
            <a:extLst>
              <a:ext uri="{FF2B5EF4-FFF2-40B4-BE49-F238E27FC236}">
                <a16:creationId xmlns:a16="http://schemas.microsoft.com/office/drawing/2014/main" id="{6515FFE6-C3B1-4C45-8C40-FA7761ABF0C2}"/>
              </a:ext>
            </a:extLst>
          </p:cNvPr>
          <p:cNvSpPr/>
          <p:nvPr/>
        </p:nvSpPr>
        <p:spPr>
          <a:xfrm>
            <a:off x="8818457" y="2183127"/>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7808ED0-896A-8048-822F-72F94972C2D6}"/>
              </a:ext>
            </a:extLst>
          </p:cNvPr>
          <p:cNvSpPr/>
          <p:nvPr/>
        </p:nvSpPr>
        <p:spPr>
          <a:xfrm>
            <a:off x="8818457" y="2950592"/>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F6985ECC-275A-6D43-AA71-C7BC008F7697}"/>
              </a:ext>
            </a:extLst>
          </p:cNvPr>
          <p:cNvSpPr txBox="1"/>
          <p:nvPr/>
        </p:nvSpPr>
        <p:spPr>
          <a:xfrm rot="5400000">
            <a:off x="9554481" y="3537377"/>
            <a:ext cx="708848" cy="923330"/>
          </a:xfrm>
          <a:prstGeom prst="rect">
            <a:avLst/>
          </a:prstGeom>
          <a:noFill/>
        </p:spPr>
        <p:txBody>
          <a:bodyPr wrap="none" rtlCol="0">
            <a:spAutoFit/>
          </a:bodyPr>
          <a:lstStyle/>
          <a:p>
            <a:r>
              <a:rPr lang="en-US" sz="5400" dirty="0">
                <a:solidFill>
                  <a:schemeClr val="bg1"/>
                </a:solidFill>
              </a:rPr>
              <a:t>...</a:t>
            </a:r>
          </a:p>
        </p:txBody>
      </p:sp>
      <p:sp>
        <p:nvSpPr>
          <p:cNvPr id="103" name="Right Arrow 102">
            <a:extLst>
              <a:ext uri="{FF2B5EF4-FFF2-40B4-BE49-F238E27FC236}">
                <a16:creationId xmlns:a16="http://schemas.microsoft.com/office/drawing/2014/main" id="{0035441B-26BC-1747-9946-911C25C07B85}"/>
              </a:ext>
            </a:extLst>
          </p:cNvPr>
          <p:cNvSpPr/>
          <p:nvPr/>
        </p:nvSpPr>
        <p:spPr>
          <a:xfrm>
            <a:off x="2608161" y="2902042"/>
            <a:ext cx="948856" cy="460148"/>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Picture 106" descr="A picture containing toy, holding, person, game&#10;&#10;Description automatically generated">
            <a:extLst>
              <a:ext uri="{FF2B5EF4-FFF2-40B4-BE49-F238E27FC236}">
                <a16:creationId xmlns:a16="http://schemas.microsoft.com/office/drawing/2014/main" id="{D1B7AB1C-BE18-164A-8E38-0E20BA3D8393}"/>
              </a:ext>
            </a:extLst>
          </p:cNvPr>
          <p:cNvPicPr>
            <a:picLocks noChangeAspect="1"/>
          </p:cNvPicPr>
          <p:nvPr/>
        </p:nvPicPr>
        <p:blipFill>
          <a:blip r:embed="rId8"/>
          <a:stretch>
            <a:fillRect/>
          </a:stretch>
        </p:blipFill>
        <p:spPr>
          <a:xfrm>
            <a:off x="5788362" y="1905186"/>
            <a:ext cx="1751169" cy="2705165"/>
          </a:xfrm>
          <a:prstGeom prst="rect">
            <a:avLst/>
          </a:prstGeom>
        </p:spPr>
      </p:pic>
      <p:sp>
        <p:nvSpPr>
          <p:cNvPr id="113" name="TextBox 112">
            <a:extLst>
              <a:ext uri="{FF2B5EF4-FFF2-40B4-BE49-F238E27FC236}">
                <a16:creationId xmlns:a16="http://schemas.microsoft.com/office/drawing/2014/main" id="{D2B539FF-30F1-B847-A398-1771A861AB5E}"/>
              </a:ext>
            </a:extLst>
          </p:cNvPr>
          <p:cNvSpPr txBox="1"/>
          <p:nvPr/>
        </p:nvSpPr>
        <p:spPr>
          <a:xfrm>
            <a:off x="717140" y="5490075"/>
            <a:ext cx="2383153" cy="369332"/>
          </a:xfrm>
          <a:prstGeom prst="rect">
            <a:avLst/>
          </a:prstGeom>
          <a:noFill/>
          <a:ln>
            <a:noFill/>
          </a:ln>
        </p:spPr>
        <p:txBody>
          <a:bodyPr wrap="none" rtlCol="0">
            <a:spAutoFit/>
          </a:bodyPr>
          <a:lstStyle/>
          <a:p>
            <a:r>
              <a:rPr lang="en-US" b="1" dirty="0">
                <a:solidFill>
                  <a:schemeClr val="bg1"/>
                </a:solidFill>
              </a:rPr>
              <a:t>DATA PRE-PROCESSING</a:t>
            </a:r>
          </a:p>
        </p:txBody>
      </p:sp>
      <p:sp>
        <p:nvSpPr>
          <p:cNvPr id="116" name="TextBox 115">
            <a:extLst>
              <a:ext uri="{FF2B5EF4-FFF2-40B4-BE49-F238E27FC236}">
                <a16:creationId xmlns:a16="http://schemas.microsoft.com/office/drawing/2014/main" id="{3BAC78D5-3C5B-144B-8410-1F6458625698}"/>
              </a:ext>
            </a:extLst>
          </p:cNvPr>
          <p:cNvSpPr txBox="1"/>
          <p:nvPr/>
        </p:nvSpPr>
        <p:spPr>
          <a:xfrm>
            <a:off x="3280313" y="5490075"/>
            <a:ext cx="1716047" cy="369332"/>
          </a:xfrm>
          <a:prstGeom prst="rect">
            <a:avLst/>
          </a:prstGeom>
          <a:noFill/>
        </p:spPr>
        <p:txBody>
          <a:bodyPr wrap="none" rtlCol="0">
            <a:spAutoFit/>
          </a:bodyPr>
          <a:lstStyle/>
          <a:p>
            <a:r>
              <a:rPr lang="en-US" b="1" dirty="0">
                <a:solidFill>
                  <a:schemeClr val="bg1"/>
                </a:solidFill>
              </a:rPr>
              <a:t>SEGMENTATION</a:t>
            </a:r>
          </a:p>
        </p:txBody>
      </p:sp>
      <p:sp>
        <p:nvSpPr>
          <p:cNvPr id="117" name="TextBox 116">
            <a:extLst>
              <a:ext uri="{FF2B5EF4-FFF2-40B4-BE49-F238E27FC236}">
                <a16:creationId xmlns:a16="http://schemas.microsoft.com/office/drawing/2014/main" id="{77C87B7A-3082-794B-8A8E-8EB07C8E855E}"/>
              </a:ext>
            </a:extLst>
          </p:cNvPr>
          <p:cNvSpPr txBox="1"/>
          <p:nvPr/>
        </p:nvSpPr>
        <p:spPr>
          <a:xfrm>
            <a:off x="5290869" y="5490075"/>
            <a:ext cx="2923877" cy="369332"/>
          </a:xfrm>
          <a:prstGeom prst="rect">
            <a:avLst/>
          </a:prstGeom>
          <a:noFill/>
        </p:spPr>
        <p:txBody>
          <a:bodyPr wrap="none" rtlCol="0">
            <a:spAutoFit/>
          </a:bodyPr>
          <a:lstStyle/>
          <a:p>
            <a:r>
              <a:rPr lang="en-US" b="1" dirty="0">
                <a:solidFill>
                  <a:schemeClr val="bg1"/>
                </a:solidFill>
              </a:rPr>
              <a:t>MANUAL QUALITY CONTROL</a:t>
            </a:r>
          </a:p>
        </p:txBody>
      </p:sp>
      <p:sp>
        <p:nvSpPr>
          <p:cNvPr id="118" name="TextBox 117">
            <a:extLst>
              <a:ext uri="{FF2B5EF4-FFF2-40B4-BE49-F238E27FC236}">
                <a16:creationId xmlns:a16="http://schemas.microsoft.com/office/drawing/2014/main" id="{BCCEB9D5-1C8C-D943-A7F1-CC9225947242}"/>
              </a:ext>
            </a:extLst>
          </p:cNvPr>
          <p:cNvSpPr txBox="1"/>
          <p:nvPr/>
        </p:nvSpPr>
        <p:spPr>
          <a:xfrm>
            <a:off x="8918516" y="5490075"/>
            <a:ext cx="1643399" cy="369332"/>
          </a:xfrm>
          <a:prstGeom prst="rect">
            <a:avLst/>
          </a:prstGeom>
          <a:noFill/>
        </p:spPr>
        <p:txBody>
          <a:bodyPr wrap="none" rtlCol="0">
            <a:spAutoFit/>
          </a:bodyPr>
          <a:lstStyle/>
          <a:p>
            <a:r>
              <a:rPr lang="en-US" b="1" dirty="0">
                <a:solidFill>
                  <a:schemeClr val="bg1"/>
                </a:solidFill>
              </a:rPr>
              <a:t>POST-ANALYSIS</a:t>
            </a:r>
          </a:p>
        </p:txBody>
      </p:sp>
      <p:sp>
        <p:nvSpPr>
          <p:cNvPr id="44" name="Right Arrow 43">
            <a:extLst>
              <a:ext uri="{FF2B5EF4-FFF2-40B4-BE49-F238E27FC236}">
                <a16:creationId xmlns:a16="http://schemas.microsoft.com/office/drawing/2014/main" id="{ED276C23-7E55-1648-BBD6-CF319633853F}"/>
              </a:ext>
            </a:extLst>
          </p:cNvPr>
          <p:cNvSpPr/>
          <p:nvPr/>
        </p:nvSpPr>
        <p:spPr>
          <a:xfrm>
            <a:off x="4788827" y="1995059"/>
            <a:ext cx="972000" cy="468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a:extLst>
              <a:ext uri="{FF2B5EF4-FFF2-40B4-BE49-F238E27FC236}">
                <a16:creationId xmlns:a16="http://schemas.microsoft.com/office/drawing/2014/main" id="{14EED917-57C7-244A-A60D-7FF02F6468D1}"/>
              </a:ext>
            </a:extLst>
          </p:cNvPr>
          <p:cNvSpPr/>
          <p:nvPr/>
        </p:nvSpPr>
        <p:spPr>
          <a:xfrm>
            <a:off x="4788828" y="2505056"/>
            <a:ext cx="972000" cy="468000"/>
          </a:xfrm>
          <a:prstGeom prst="rightArrow">
            <a:avLst/>
          </a:prstGeom>
          <a:gradFill>
            <a:gsLst>
              <a:gs pos="0">
                <a:schemeClr val="accent6">
                  <a:lumMod val="0"/>
                </a:schemeClr>
              </a:gs>
              <a:gs pos="0">
                <a:schemeClr val="accent6">
                  <a:lumMod val="60000"/>
                  <a:lumOff val="40000"/>
                </a:schemeClr>
              </a:gs>
              <a:gs pos="7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6DD924C1-1FA6-E84C-A5BC-D8919C09F941}"/>
              </a:ext>
            </a:extLst>
          </p:cNvPr>
          <p:cNvSpPr/>
          <p:nvPr/>
        </p:nvSpPr>
        <p:spPr>
          <a:xfrm>
            <a:off x="4788827" y="2981254"/>
            <a:ext cx="972000" cy="468000"/>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116E5D1D-0393-AE4F-94B8-CC1C30B7A80F}"/>
              </a:ext>
            </a:extLst>
          </p:cNvPr>
          <p:cNvSpPr/>
          <p:nvPr/>
        </p:nvSpPr>
        <p:spPr>
          <a:xfrm>
            <a:off x="4788828" y="3471350"/>
            <a:ext cx="972000" cy="46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37EEE0C6-B299-0B4C-96F2-4AB70618B416}"/>
              </a:ext>
            </a:extLst>
          </p:cNvPr>
          <p:cNvSpPr/>
          <p:nvPr/>
        </p:nvSpPr>
        <p:spPr>
          <a:xfrm>
            <a:off x="4788828" y="3931309"/>
            <a:ext cx="972000" cy="468000"/>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Graphic 125" descr="Checkmark">
            <a:extLst>
              <a:ext uri="{FF2B5EF4-FFF2-40B4-BE49-F238E27FC236}">
                <a16:creationId xmlns:a16="http://schemas.microsoft.com/office/drawing/2014/main" id="{A41B737A-100B-9844-B6BB-D53EC867F2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36231" y="3519647"/>
            <a:ext cx="390653" cy="390653"/>
          </a:xfrm>
          <a:prstGeom prst="rect">
            <a:avLst/>
          </a:prstGeom>
        </p:spPr>
      </p:pic>
      <p:pic>
        <p:nvPicPr>
          <p:cNvPr id="50" name="Graphic 49" descr="Close">
            <a:extLst>
              <a:ext uri="{FF2B5EF4-FFF2-40B4-BE49-F238E27FC236}">
                <a16:creationId xmlns:a16="http://schemas.microsoft.com/office/drawing/2014/main" id="{98EDA08A-253B-DF4D-BF85-1635E9D7C3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35317" y="3030567"/>
            <a:ext cx="378504" cy="378504"/>
          </a:xfrm>
          <a:prstGeom prst="rect">
            <a:avLst/>
          </a:prstGeom>
        </p:spPr>
      </p:pic>
      <p:pic>
        <p:nvPicPr>
          <p:cNvPr id="51" name="Graphic 50" descr="Checkmark">
            <a:extLst>
              <a:ext uri="{FF2B5EF4-FFF2-40B4-BE49-F238E27FC236}">
                <a16:creationId xmlns:a16="http://schemas.microsoft.com/office/drawing/2014/main" id="{ADD0424A-6EB0-5F49-BAB4-E2DB31ADB5FE}"/>
              </a:ext>
            </a:extLst>
          </p:cNvPr>
          <p:cNvPicPr>
            <a:picLocks noChangeAspect="1"/>
          </p:cNvPicPr>
          <p:nvPr/>
        </p:nvPicPr>
        <p:blipFill>
          <a:blip r:embed="rId9">
            <a:extLst>
              <a:ext uri="{96DAC541-7B7A-43D3-8B79-37D633B846F1}">
                <asvg:svgBlip xmlns:asvg="http://schemas.microsoft.com/office/drawing/2016/SVG/main" r:embed="rId13"/>
              </a:ext>
            </a:extLst>
          </a:blip>
          <a:stretch>
            <a:fillRect/>
          </a:stretch>
        </p:blipFill>
        <p:spPr>
          <a:xfrm>
            <a:off x="5060561" y="3973756"/>
            <a:ext cx="390653" cy="390653"/>
          </a:xfrm>
          <a:prstGeom prst="rect">
            <a:avLst/>
          </a:prstGeom>
        </p:spPr>
      </p:pic>
      <p:pic>
        <p:nvPicPr>
          <p:cNvPr id="52" name="Graphic 51" descr="Checkmark">
            <a:extLst>
              <a:ext uri="{FF2B5EF4-FFF2-40B4-BE49-F238E27FC236}">
                <a16:creationId xmlns:a16="http://schemas.microsoft.com/office/drawing/2014/main" id="{6E6E15D2-794A-EE42-9E69-7A9B66145CC0}"/>
              </a:ext>
            </a:extLst>
          </p:cNvPr>
          <p:cNvPicPr>
            <a:picLocks noChangeAspect="1"/>
          </p:cNvPicPr>
          <p:nvPr/>
        </p:nvPicPr>
        <p:blipFill>
          <a:blip r:embed="rId9">
            <a:extLst>
              <a:ext uri="{96DAC541-7B7A-43D3-8B79-37D633B846F1}">
                <asvg:svgBlip xmlns:asvg="http://schemas.microsoft.com/office/drawing/2016/SVG/main" r:embed="rId13"/>
              </a:ext>
            </a:extLst>
          </a:blip>
          <a:stretch>
            <a:fillRect/>
          </a:stretch>
        </p:blipFill>
        <p:spPr>
          <a:xfrm>
            <a:off x="5023446" y="2052983"/>
            <a:ext cx="390653" cy="390653"/>
          </a:xfrm>
          <a:prstGeom prst="rect">
            <a:avLst/>
          </a:prstGeom>
        </p:spPr>
      </p:pic>
      <p:pic>
        <p:nvPicPr>
          <p:cNvPr id="53" name="Graphic 52" descr="Close">
            <a:extLst>
              <a:ext uri="{FF2B5EF4-FFF2-40B4-BE49-F238E27FC236}">
                <a16:creationId xmlns:a16="http://schemas.microsoft.com/office/drawing/2014/main" id="{2A0096D0-EDB2-5D41-B517-552E799F4C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29520" y="2556894"/>
            <a:ext cx="378504" cy="378504"/>
          </a:xfrm>
          <a:prstGeom prst="rect">
            <a:avLst/>
          </a:prstGeom>
        </p:spPr>
      </p:pic>
      <p:sp>
        <p:nvSpPr>
          <p:cNvPr id="57" name="Right Arrow 56">
            <a:extLst>
              <a:ext uri="{FF2B5EF4-FFF2-40B4-BE49-F238E27FC236}">
                <a16:creationId xmlns:a16="http://schemas.microsoft.com/office/drawing/2014/main" id="{7B624CD4-579E-4440-91E2-9901A874D263}"/>
              </a:ext>
            </a:extLst>
          </p:cNvPr>
          <p:cNvSpPr/>
          <p:nvPr/>
        </p:nvSpPr>
        <p:spPr>
          <a:xfrm>
            <a:off x="7592992" y="2003766"/>
            <a:ext cx="972000" cy="468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a:extLst>
              <a:ext uri="{FF2B5EF4-FFF2-40B4-BE49-F238E27FC236}">
                <a16:creationId xmlns:a16="http://schemas.microsoft.com/office/drawing/2014/main" id="{9E8791A1-5054-E847-94BA-0D5963AE8517}"/>
              </a:ext>
            </a:extLst>
          </p:cNvPr>
          <p:cNvSpPr/>
          <p:nvPr/>
        </p:nvSpPr>
        <p:spPr>
          <a:xfrm>
            <a:off x="7592993" y="3480057"/>
            <a:ext cx="972000" cy="46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a:extLst>
              <a:ext uri="{FF2B5EF4-FFF2-40B4-BE49-F238E27FC236}">
                <a16:creationId xmlns:a16="http://schemas.microsoft.com/office/drawing/2014/main" id="{38D4EB5B-4B33-E442-AABF-034954E7D2B2}"/>
              </a:ext>
            </a:extLst>
          </p:cNvPr>
          <p:cNvSpPr/>
          <p:nvPr/>
        </p:nvSpPr>
        <p:spPr>
          <a:xfrm>
            <a:off x="7592993" y="3940016"/>
            <a:ext cx="972000" cy="468000"/>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a:extLst>
              <a:ext uri="{FF2B5EF4-FFF2-40B4-BE49-F238E27FC236}">
                <a16:creationId xmlns:a16="http://schemas.microsoft.com/office/drawing/2014/main" id="{776F85C9-A322-4747-874C-F518AA0BD9D7}"/>
              </a:ext>
            </a:extLst>
          </p:cNvPr>
          <p:cNvSpPr txBox="1"/>
          <p:nvPr/>
        </p:nvSpPr>
        <p:spPr>
          <a:xfrm rot="20922159">
            <a:off x="345789" y="3315262"/>
            <a:ext cx="10784508" cy="769441"/>
          </a:xfrm>
          <a:prstGeom prst="rect">
            <a:avLst/>
          </a:prstGeom>
          <a:solidFill>
            <a:srgbClr val="FF0000"/>
          </a:solidFill>
          <a:ln>
            <a:solidFill>
              <a:schemeClr val="tx1"/>
            </a:solidFill>
          </a:ln>
        </p:spPr>
        <p:txBody>
          <a:bodyPr wrap="square" rtlCol="0">
            <a:spAutoFit/>
          </a:bodyPr>
          <a:lstStyle/>
          <a:p>
            <a:pPr algn="ctr"/>
            <a:r>
              <a:rPr lang="en-US" sz="4400" dirty="0"/>
              <a:t>WHAT IF THERE IS HUGE DATA!</a:t>
            </a:r>
          </a:p>
        </p:txBody>
      </p:sp>
    </p:spTree>
    <p:extLst>
      <p:ext uri="{BB962C8B-B14F-4D97-AF65-F5344CB8AC3E}">
        <p14:creationId xmlns:p14="http://schemas.microsoft.com/office/powerpoint/2010/main" val="202652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p:tgtEl>
                                          <p:spTgt spid="103"/>
                                        </p:tgtEl>
                                        <p:attrNameLst>
                                          <p:attrName>ppt_x</p:attrName>
                                        </p:attrNameLst>
                                      </p:cBhvr>
                                      <p:tavLst>
                                        <p:tav tm="0">
                                          <p:val>
                                            <p:strVal val="#ppt_x-#ppt_w*1.125000"/>
                                          </p:val>
                                        </p:tav>
                                        <p:tav tm="100000">
                                          <p:val>
                                            <p:strVal val="#ppt_x"/>
                                          </p:val>
                                        </p:tav>
                                      </p:tavLst>
                                    </p:anim>
                                    <p:animEffect transition="in" filter="wipe(right)">
                                      <p:cBhvr>
                                        <p:cTn id="8" dur="500"/>
                                        <p:tgtEl>
                                          <p:spTgt spid="10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p:tgtEl>
                                          <p:spTgt spid="44"/>
                                        </p:tgtEl>
                                        <p:attrNameLst>
                                          <p:attrName>ppt_x</p:attrName>
                                        </p:attrNameLst>
                                      </p:cBhvr>
                                      <p:tavLst>
                                        <p:tav tm="0">
                                          <p:val>
                                            <p:strVal val="#ppt_x-#ppt_w*1.125000"/>
                                          </p:val>
                                        </p:tav>
                                        <p:tav tm="100000">
                                          <p:val>
                                            <p:strVal val="#ppt_x"/>
                                          </p:val>
                                        </p:tav>
                                      </p:tavLst>
                                    </p:anim>
                                    <p:animEffect transition="in" filter="wipe(right)">
                                      <p:cBhvr>
                                        <p:cTn id="14" dur="500"/>
                                        <p:tgtEl>
                                          <p:spTgt spid="4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p:tgtEl>
                                          <p:spTgt spid="46"/>
                                        </p:tgtEl>
                                        <p:attrNameLst>
                                          <p:attrName>ppt_x</p:attrName>
                                        </p:attrNameLst>
                                      </p:cBhvr>
                                      <p:tavLst>
                                        <p:tav tm="0">
                                          <p:val>
                                            <p:strVal val="#ppt_x-#ppt_w*1.125000"/>
                                          </p:val>
                                        </p:tav>
                                        <p:tav tm="100000">
                                          <p:val>
                                            <p:strVal val="#ppt_x"/>
                                          </p:val>
                                        </p:tav>
                                      </p:tavLst>
                                    </p:anim>
                                    <p:animEffect transition="in" filter="wipe(right)">
                                      <p:cBhvr>
                                        <p:cTn id="18" dur="500"/>
                                        <p:tgtEl>
                                          <p:spTgt spid="46"/>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p:tgtEl>
                                          <p:spTgt spid="47"/>
                                        </p:tgtEl>
                                        <p:attrNameLst>
                                          <p:attrName>ppt_x</p:attrName>
                                        </p:attrNameLst>
                                      </p:cBhvr>
                                      <p:tavLst>
                                        <p:tav tm="0">
                                          <p:val>
                                            <p:strVal val="#ppt_x-#ppt_w*1.125000"/>
                                          </p:val>
                                        </p:tav>
                                        <p:tav tm="100000">
                                          <p:val>
                                            <p:strVal val="#ppt_x"/>
                                          </p:val>
                                        </p:tav>
                                      </p:tavLst>
                                    </p:anim>
                                    <p:animEffect transition="in" filter="wipe(right)">
                                      <p:cBhvr>
                                        <p:cTn id="22" dur="500"/>
                                        <p:tgtEl>
                                          <p:spTgt spid="4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p:tgtEl>
                                          <p:spTgt spid="48"/>
                                        </p:tgtEl>
                                        <p:attrNameLst>
                                          <p:attrName>ppt_x</p:attrName>
                                        </p:attrNameLst>
                                      </p:cBhvr>
                                      <p:tavLst>
                                        <p:tav tm="0">
                                          <p:val>
                                            <p:strVal val="#ppt_x-#ppt_w*1.125000"/>
                                          </p:val>
                                        </p:tav>
                                        <p:tav tm="100000">
                                          <p:val>
                                            <p:strVal val="#ppt_x"/>
                                          </p:val>
                                        </p:tav>
                                      </p:tavLst>
                                    </p:anim>
                                    <p:animEffect transition="in" filter="wipe(right)">
                                      <p:cBhvr>
                                        <p:cTn id="26" dur="500"/>
                                        <p:tgtEl>
                                          <p:spTgt spid="48"/>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50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50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50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50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nodeType="withEffect">
                                  <p:stCondLst>
                                    <p:cond delay="50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1" nodeType="click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ppt_x</p:attrName>
                                        </p:attrNameLst>
                                      </p:cBhvr>
                                      <p:tavLst>
                                        <p:tav tm="0">
                                          <p:val>
                                            <p:strVal val="#ppt_x-#ppt_w*1.125000"/>
                                          </p:val>
                                        </p:tav>
                                        <p:tav tm="100000">
                                          <p:val>
                                            <p:strVal val="#ppt_x"/>
                                          </p:val>
                                        </p:tav>
                                      </p:tavLst>
                                    </p:anim>
                                    <p:animEffect transition="in" filter="wipe(right)">
                                      <p:cBhvr>
                                        <p:cTn id="48" dur="500"/>
                                        <p:tgtEl>
                                          <p:spTgt spid="57"/>
                                        </p:tgtEl>
                                      </p:cBhvr>
                                    </p:animEffect>
                                  </p:childTnLst>
                                </p:cTn>
                              </p:par>
                              <p:par>
                                <p:cTn id="49" presetID="12" presetClass="entr" presetSubtype="8" fill="hold" grpId="1"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p:tgtEl>
                                          <p:spTgt spid="58"/>
                                        </p:tgtEl>
                                        <p:attrNameLst>
                                          <p:attrName>ppt_x</p:attrName>
                                        </p:attrNameLst>
                                      </p:cBhvr>
                                      <p:tavLst>
                                        <p:tav tm="0">
                                          <p:val>
                                            <p:strVal val="#ppt_x-#ppt_w*1.125000"/>
                                          </p:val>
                                        </p:tav>
                                        <p:tav tm="100000">
                                          <p:val>
                                            <p:strVal val="#ppt_x"/>
                                          </p:val>
                                        </p:tav>
                                      </p:tavLst>
                                    </p:anim>
                                    <p:animEffect transition="in" filter="wipe(right)">
                                      <p:cBhvr>
                                        <p:cTn id="52" dur="500"/>
                                        <p:tgtEl>
                                          <p:spTgt spid="58"/>
                                        </p:tgtEl>
                                      </p:cBhvr>
                                    </p:animEffect>
                                  </p:childTnLst>
                                </p:cTn>
                              </p:par>
                              <p:par>
                                <p:cTn id="53" presetID="12" presetClass="entr" presetSubtype="8" fill="hold" grpId="1" nodeType="with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p:tgtEl>
                                          <p:spTgt spid="59"/>
                                        </p:tgtEl>
                                        <p:attrNameLst>
                                          <p:attrName>ppt_x</p:attrName>
                                        </p:attrNameLst>
                                      </p:cBhvr>
                                      <p:tavLst>
                                        <p:tav tm="0">
                                          <p:val>
                                            <p:strVal val="#ppt_x-#ppt_w*1.125000"/>
                                          </p:val>
                                        </p:tav>
                                        <p:tav tm="100000">
                                          <p:val>
                                            <p:strVal val="#ppt_x"/>
                                          </p:val>
                                        </p:tav>
                                      </p:tavLst>
                                    </p:anim>
                                    <p:animEffect transition="in" filter="wipe(right)">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29"/>
                                        </p:tgtEl>
                                        <p:attrNameLst>
                                          <p:attrName>style.visibility</p:attrName>
                                        </p:attrNameLst>
                                      </p:cBhvr>
                                      <p:to>
                                        <p:strVal val="visible"/>
                                      </p:to>
                                    </p:set>
                                    <p:anim calcmode="lin" valueType="num">
                                      <p:cBhvr>
                                        <p:cTn id="61" dur="1000" fill="hold"/>
                                        <p:tgtEl>
                                          <p:spTgt spid="129"/>
                                        </p:tgtEl>
                                        <p:attrNameLst>
                                          <p:attrName>ppt_w</p:attrName>
                                        </p:attrNameLst>
                                      </p:cBhvr>
                                      <p:tavLst>
                                        <p:tav tm="0">
                                          <p:val>
                                            <p:fltVal val="0"/>
                                          </p:val>
                                        </p:tav>
                                        <p:tav tm="100000">
                                          <p:val>
                                            <p:strVal val="#ppt_w"/>
                                          </p:val>
                                        </p:tav>
                                      </p:tavLst>
                                    </p:anim>
                                    <p:anim calcmode="lin" valueType="num">
                                      <p:cBhvr>
                                        <p:cTn id="62" dur="1000" fill="hold"/>
                                        <p:tgtEl>
                                          <p:spTgt spid="1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44" grpId="0" animBg="1"/>
      <p:bldP spid="46" grpId="0" animBg="1"/>
      <p:bldP spid="47" grpId="0" animBg="1"/>
      <p:bldP spid="48" grpId="0" animBg="1"/>
      <p:bldP spid="49" grpId="0" animBg="1"/>
      <p:bldP spid="57" grpId="1" animBg="1"/>
      <p:bldP spid="58" grpId="1" animBg="1"/>
      <p:bldP spid="59" grpId="1" animBg="1"/>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7B8DB27-FFFF-B341-AC23-8D81A7F33901}"/>
              </a:ext>
            </a:extLst>
          </p:cNvPr>
          <p:cNvSpPr>
            <a:spLocks noGrp="1"/>
          </p:cNvSpPr>
          <p:nvPr>
            <p:ph type="title"/>
          </p:nvPr>
        </p:nvSpPr>
        <p:spPr/>
        <p:txBody>
          <a:bodyPr>
            <a:noAutofit/>
          </a:bodyPr>
          <a:lstStyle/>
          <a:p>
            <a:r>
              <a:rPr lang="en-US" sz="4000" dirty="0">
                <a:ln>
                  <a:solidFill>
                    <a:schemeClr val="accent1"/>
                  </a:solidFill>
                </a:ln>
                <a:latin typeface="Arial" panose="020B0604020202020204" pitchFamily="34" charset="0"/>
                <a:cs typeface="Arial" panose="020B0604020202020204" pitchFamily="34" charset="0"/>
              </a:rPr>
              <a:t>MOTIVATION</a:t>
            </a:r>
            <a:endParaRPr lang="en-US" sz="4000" dirty="0"/>
          </a:p>
        </p:txBody>
      </p:sp>
      <p:sp>
        <p:nvSpPr>
          <p:cNvPr id="4" name="Textplatzhalter 3">
            <a:extLst>
              <a:ext uri="{FF2B5EF4-FFF2-40B4-BE49-F238E27FC236}">
                <a16:creationId xmlns:a16="http://schemas.microsoft.com/office/drawing/2014/main" id="{B5DA7C6F-B302-C74B-BD69-869675771FB6}"/>
              </a:ext>
            </a:extLst>
          </p:cNvPr>
          <p:cNvSpPr>
            <a:spLocks noGrp="1"/>
          </p:cNvSpPr>
          <p:nvPr>
            <p:ph type="body" sz="quarter" idx="12"/>
          </p:nvPr>
        </p:nvSpPr>
        <p:spPr/>
        <p:txBody>
          <a:bodyPr/>
          <a:lstStyle/>
          <a:p>
            <a:r>
              <a:rPr lang="en-US" dirty="0"/>
              <a:t> Introduction</a:t>
            </a:r>
          </a:p>
          <a:p>
            <a:endParaRPr lang="en-US" dirty="0"/>
          </a:p>
        </p:txBody>
      </p:sp>
      <p:sp>
        <p:nvSpPr>
          <p:cNvPr id="5" name="Foliennummernplatzhalter 4">
            <a:extLst>
              <a:ext uri="{FF2B5EF4-FFF2-40B4-BE49-F238E27FC236}">
                <a16:creationId xmlns:a16="http://schemas.microsoft.com/office/drawing/2014/main" id="{B5D1EB55-3B81-4F45-8773-F2807E67FA20}"/>
              </a:ext>
            </a:extLst>
          </p:cNvPr>
          <p:cNvSpPr>
            <a:spLocks noGrp="1"/>
          </p:cNvSpPr>
          <p:nvPr>
            <p:ph type="sldNum" sz="quarter" idx="11"/>
          </p:nvPr>
        </p:nvSpPr>
        <p:spPr/>
        <p:txBody>
          <a:bodyPr/>
          <a:lstStyle/>
          <a:p>
            <a:fld id="{F01108D0-6833-6E41-9980-70D0165C0CF7}" type="slidenum">
              <a:rPr lang="en-US" smtClean="0"/>
              <a:t>2</a:t>
            </a:fld>
            <a:endParaRPr lang="en-US"/>
          </a:p>
        </p:txBody>
      </p:sp>
      <p:sp>
        <p:nvSpPr>
          <p:cNvPr id="7" name="Right Arrow 6">
            <a:extLst>
              <a:ext uri="{FF2B5EF4-FFF2-40B4-BE49-F238E27FC236}">
                <a16:creationId xmlns:a16="http://schemas.microsoft.com/office/drawing/2014/main" id="{135AF491-0469-FF4F-9E6C-432E27AE04F5}"/>
              </a:ext>
            </a:extLst>
          </p:cNvPr>
          <p:cNvSpPr/>
          <p:nvPr/>
        </p:nvSpPr>
        <p:spPr>
          <a:xfrm>
            <a:off x="524192" y="5765680"/>
            <a:ext cx="10933684"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87AD647-0B3B-3342-9F1A-B8CBA7091694}"/>
              </a:ext>
            </a:extLst>
          </p:cNvPr>
          <p:cNvGrpSpPr/>
          <p:nvPr/>
        </p:nvGrpSpPr>
        <p:grpSpPr>
          <a:xfrm>
            <a:off x="700156" y="1304441"/>
            <a:ext cx="9982618" cy="4564785"/>
            <a:chOff x="700156" y="1304441"/>
            <a:chExt cx="9982618" cy="4564785"/>
          </a:xfrm>
        </p:grpSpPr>
        <p:sp>
          <p:nvSpPr>
            <p:cNvPr id="9" name="TextBox 8">
              <a:extLst>
                <a:ext uri="{FF2B5EF4-FFF2-40B4-BE49-F238E27FC236}">
                  <a16:creationId xmlns:a16="http://schemas.microsoft.com/office/drawing/2014/main" id="{30BF19D7-9C0E-4340-85EB-EEA4C46B5F62}"/>
                </a:ext>
              </a:extLst>
            </p:cNvPr>
            <p:cNvSpPr txBox="1"/>
            <p:nvPr/>
          </p:nvSpPr>
          <p:spPr>
            <a:xfrm>
              <a:off x="700156" y="5499894"/>
              <a:ext cx="2383153" cy="369332"/>
            </a:xfrm>
            <a:prstGeom prst="rect">
              <a:avLst/>
            </a:prstGeom>
            <a:noFill/>
            <a:ln>
              <a:noFill/>
            </a:ln>
          </p:spPr>
          <p:txBody>
            <a:bodyPr wrap="none" rtlCol="0">
              <a:spAutoFit/>
            </a:bodyPr>
            <a:lstStyle/>
            <a:p>
              <a:r>
                <a:rPr lang="en-US" b="1" dirty="0">
                  <a:solidFill>
                    <a:schemeClr val="bg1"/>
                  </a:solidFill>
                </a:rPr>
                <a:t>DATA PRE-PROCESSING</a:t>
              </a:r>
            </a:p>
          </p:txBody>
        </p:sp>
        <p:sp>
          <p:nvSpPr>
            <p:cNvPr id="10" name="TextBox 9">
              <a:extLst>
                <a:ext uri="{FF2B5EF4-FFF2-40B4-BE49-F238E27FC236}">
                  <a16:creationId xmlns:a16="http://schemas.microsoft.com/office/drawing/2014/main" id="{9AFEA94F-CF41-574D-94A5-DA9AD0039574}"/>
                </a:ext>
              </a:extLst>
            </p:cNvPr>
            <p:cNvSpPr txBox="1"/>
            <p:nvPr/>
          </p:nvSpPr>
          <p:spPr>
            <a:xfrm>
              <a:off x="3263329" y="5499894"/>
              <a:ext cx="1716047" cy="369332"/>
            </a:xfrm>
            <a:prstGeom prst="rect">
              <a:avLst/>
            </a:prstGeom>
            <a:noFill/>
          </p:spPr>
          <p:txBody>
            <a:bodyPr wrap="none" rtlCol="0">
              <a:spAutoFit/>
            </a:bodyPr>
            <a:lstStyle/>
            <a:p>
              <a:r>
                <a:rPr lang="en-US" b="1" dirty="0">
                  <a:solidFill>
                    <a:schemeClr val="bg1"/>
                  </a:solidFill>
                </a:rPr>
                <a:t>SEGMENTATION</a:t>
              </a:r>
            </a:p>
          </p:txBody>
        </p:sp>
        <p:sp>
          <p:nvSpPr>
            <p:cNvPr id="11" name="TextBox 10">
              <a:extLst>
                <a:ext uri="{FF2B5EF4-FFF2-40B4-BE49-F238E27FC236}">
                  <a16:creationId xmlns:a16="http://schemas.microsoft.com/office/drawing/2014/main" id="{612816F4-8F2E-364C-B5A4-E1C605CF3945}"/>
                </a:ext>
              </a:extLst>
            </p:cNvPr>
            <p:cNvSpPr txBox="1"/>
            <p:nvPr/>
          </p:nvSpPr>
          <p:spPr>
            <a:xfrm>
              <a:off x="5215286" y="5499894"/>
              <a:ext cx="3293017" cy="369332"/>
            </a:xfrm>
            <a:prstGeom prst="rect">
              <a:avLst/>
            </a:prstGeom>
            <a:noFill/>
          </p:spPr>
          <p:txBody>
            <a:bodyPr wrap="none" rtlCol="0">
              <a:spAutoFit/>
            </a:bodyPr>
            <a:lstStyle/>
            <a:p>
              <a:r>
                <a:rPr lang="en-US" b="1" dirty="0">
                  <a:solidFill>
                    <a:schemeClr val="accent6"/>
                  </a:solidFill>
                </a:rPr>
                <a:t>AUTOMATED QUALITY CONTROL</a:t>
              </a:r>
            </a:p>
          </p:txBody>
        </p:sp>
        <p:sp>
          <p:nvSpPr>
            <p:cNvPr id="12" name="TextBox 11">
              <a:extLst>
                <a:ext uri="{FF2B5EF4-FFF2-40B4-BE49-F238E27FC236}">
                  <a16:creationId xmlns:a16="http://schemas.microsoft.com/office/drawing/2014/main" id="{B0F70078-3ABA-9647-A1A8-5992F2402D6C}"/>
                </a:ext>
              </a:extLst>
            </p:cNvPr>
            <p:cNvSpPr txBox="1"/>
            <p:nvPr/>
          </p:nvSpPr>
          <p:spPr>
            <a:xfrm>
              <a:off x="8901532" y="5499894"/>
              <a:ext cx="1643399" cy="369332"/>
            </a:xfrm>
            <a:prstGeom prst="rect">
              <a:avLst/>
            </a:prstGeom>
            <a:noFill/>
          </p:spPr>
          <p:txBody>
            <a:bodyPr wrap="none" rtlCol="0">
              <a:spAutoFit/>
            </a:bodyPr>
            <a:lstStyle/>
            <a:p>
              <a:r>
                <a:rPr lang="en-US" b="1" dirty="0">
                  <a:solidFill>
                    <a:schemeClr val="bg1"/>
                  </a:solidFill>
                </a:rPr>
                <a:t>POST-ANALYSIS</a:t>
              </a:r>
            </a:p>
          </p:txBody>
        </p:sp>
        <p:grpSp>
          <p:nvGrpSpPr>
            <p:cNvPr id="14" name="Group 13">
              <a:extLst>
                <a:ext uri="{FF2B5EF4-FFF2-40B4-BE49-F238E27FC236}">
                  <a16:creationId xmlns:a16="http://schemas.microsoft.com/office/drawing/2014/main" id="{5A36277D-F5D4-364D-B7B0-16593D601192}"/>
                </a:ext>
              </a:extLst>
            </p:cNvPr>
            <p:cNvGrpSpPr/>
            <p:nvPr/>
          </p:nvGrpSpPr>
          <p:grpSpPr>
            <a:xfrm>
              <a:off x="1475258" y="1304441"/>
              <a:ext cx="9207516" cy="4050934"/>
              <a:chOff x="1475258" y="1304441"/>
              <a:chExt cx="9207516" cy="4050934"/>
            </a:xfrm>
          </p:grpSpPr>
          <p:grpSp>
            <p:nvGrpSpPr>
              <p:cNvPr id="15" name="Group 14">
                <a:extLst>
                  <a:ext uri="{FF2B5EF4-FFF2-40B4-BE49-F238E27FC236}">
                    <a16:creationId xmlns:a16="http://schemas.microsoft.com/office/drawing/2014/main" id="{667A6AAB-2895-7645-8A01-A9E81C0005B6}"/>
                  </a:ext>
                </a:extLst>
              </p:cNvPr>
              <p:cNvGrpSpPr/>
              <p:nvPr/>
            </p:nvGrpSpPr>
            <p:grpSpPr>
              <a:xfrm>
                <a:off x="1475258" y="2522719"/>
                <a:ext cx="1038841" cy="1125872"/>
                <a:chOff x="142462" y="2112271"/>
                <a:chExt cx="1861114" cy="1861117"/>
              </a:xfrm>
            </p:grpSpPr>
            <p:sp>
              <p:nvSpPr>
                <p:cNvPr id="36" name="Rounded Rectangle 35">
                  <a:extLst>
                    <a:ext uri="{FF2B5EF4-FFF2-40B4-BE49-F238E27FC236}">
                      <a16:creationId xmlns:a16="http://schemas.microsoft.com/office/drawing/2014/main" id="{006E7CB9-2D96-0B4C-A5C6-8320645A694F}"/>
                    </a:ext>
                  </a:extLst>
                </p:cNvPr>
                <p:cNvSpPr/>
                <p:nvPr/>
              </p:nvSpPr>
              <p:spPr>
                <a:xfrm>
                  <a:off x="142462" y="2112271"/>
                  <a:ext cx="1403914" cy="1403915"/>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7" name="Rounded Rectangle 36">
                  <a:extLst>
                    <a:ext uri="{FF2B5EF4-FFF2-40B4-BE49-F238E27FC236}">
                      <a16:creationId xmlns:a16="http://schemas.microsoft.com/office/drawing/2014/main" id="{92E1F57B-8B97-F44B-9295-22EA9DAFE7A9}"/>
                    </a:ext>
                  </a:extLst>
                </p:cNvPr>
                <p:cNvSpPr/>
                <p:nvPr/>
              </p:nvSpPr>
              <p:spPr>
                <a:xfrm>
                  <a:off x="294862" y="2264670"/>
                  <a:ext cx="1403914" cy="1403913"/>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8" name="Rounded Rectangle 37">
                  <a:extLst>
                    <a:ext uri="{FF2B5EF4-FFF2-40B4-BE49-F238E27FC236}">
                      <a16:creationId xmlns:a16="http://schemas.microsoft.com/office/drawing/2014/main" id="{B560E114-19C4-D24A-A702-25A686B0F2F4}"/>
                    </a:ext>
                  </a:extLst>
                </p:cNvPr>
                <p:cNvSpPr/>
                <p:nvPr/>
              </p:nvSpPr>
              <p:spPr>
                <a:xfrm>
                  <a:off x="447262" y="2417073"/>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sp>
              <p:nvSpPr>
                <p:cNvPr id="39" name="Rounded Rectangle 38">
                  <a:extLst>
                    <a:ext uri="{FF2B5EF4-FFF2-40B4-BE49-F238E27FC236}">
                      <a16:creationId xmlns:a16="http://schemas.microsoft.com/office/drawing/2014/main" id="{232BD661-0DB1-8F4B-B9E9-BC6CC176B108}"/>
                    </a:ext>
                  </a:extLst>
                </p:cNvPr>
                <p:cNvSpPr/>
                <p:nvPr/>
              </p:nvSpPr>
              <p:spPr>
                <a:xfrm>
                  <a:off x="599662" y="2569474"/>
                  <a:ext cx="1403914" cy="1403914"/>
                </a:xfrm>
                <a:prstGeom prst="roundRect">
                  <a:avLst>
                    <a:gd name="adj" fmla="val 10000"/>
                  </a:avLst>
                </a:prstGeom>
                <a:blipFill rotWithShape="1">
                  <a:blip r:embed="rId3">
                    <a:extLst>
                      <a:ext uri="{28A0092B-C50C-407E-A947-70E740481C1C}">
                        <a14:useLocalDpi xmlns:a14="http://schemas.microsoft.com/office/drawing/2010/main" val="0"/>
                      </a:ext>
                    </a:extLst>
                  </a:blip>
                  <a:srcRect/>
                  <a:stretch>
                    <a:fillRect t="-38000" b="-38000"/>
                  </a:stretch>
                </a:blipFill>
              </p:spPr>
              <p:style>
                <a:lnRef idx="1">
                  <a:schemeClr val="lt1">
                    <a:hueOff val="0"/>
                    <a:satOff val="0"/>
                    <a:lumOff val="0"/>
                    <a:alphaOff val="0"/>
                  </a:schemeClr>
                </a:lnRef>
                <a:fillRef idx="1">
                  <a:scrgbClr r="0" g="0" b="0"/>
                </a:fillRef>
                <a:effectRef idx="1">
                  <a:schemeClr val="accent5">
                    <a:tint val="50000"/>
                    <a:hueOff val="0"/>
                    <a:satOff val="0"/>
                    <a:lumOff val="0"/>
                    <a:alphaOff val="0"/>
                  </a:schemeClr>
                </a:effectRef>
                <a:fontRef idx="minor">
                  <a:schemeClr val="lt1">
                    <a:hueOff val="0"/>
                    <a:satOff val="0"/>
                    <a:lumOff val="0"/>
                    <a:alphaOff val="0"/>
                  </a:schemeClr>
                </a:fontRef>
              </p:style>
            </p:sp>
          </p:grpSp>
          <p:grpSp>
            <p:nvGrpSpPr>
              <p:cNvPr id="6" name="Group 5">
                <a:extLst>
                  <a:ext uri="{FF2B5EF4-FFF2-40B4-BE49-F238E27FC236}">
                    <a16:creationId xmlns:a16="http://schemas.microsoft.com/office/drawing/2014/main" id="{D3103402-F9CF-C84E-9408-8314B72E7233}"/>
                  </a:ext>
                </a:extLst>
              </p:cNvPr>
              <p:cNvGrpSpPr/>
              <p:nvPr/>
            </p:nvGrpSpPr>
            <p:grpSpPr>
              <a:xfrm>
                <a:off x="3549868" y="1304441"/>
                <a:ext cx="1126671" cy="4050934"/>
                <a:chOff x="3549868" y="1304441"/>
                <a:chExt cx="1126671" cy="4050934"/>
              </a:xfrm>
            </p:grpSpPr>
            <p:sp>
              <p:nvSpPr>
                <p:cNvPr id="13" name="Rectangle 12">
                  <a:extLst>
                    <a:ext uri="{FF2B5EF4-FFF2-40B4-BE49-F238E27FC236}">
                      <a16:creationId xmlns:a16="http://schemas.microsoft.com/office/drawing/2014/main" id="{3350E4AE-E0C4-9944-BEC5-45A8859E4C12}"/>
                    </a:ext>
                  </a:extLst>
                </p:cNvPr>
                <p:cNvSpPr/>
                <p:nvPr/>
              </p:nvSpPr>
              <p:spPr>
                <a:xfrm>
                  <a:off x="3549868" y="1304441"/>
                  <a:ext cx="1126671" cy="4050934"/>
                </a:xfrm>
                <a:prstGeom prst="rect">
                  <a:avLst/>
                </a:prstGeom>
                <a:solidFill>
                  <a:schemeClr val="tx1">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A137B45-3CB2-AF4E-A6DA-024E12BBBCE5}"/>
                    </a:ext>
                  </a:extLst>
                </p:cNvPr>
                <p:cNvGrpSpPr/>
                <p:nvPr/>
              </p:nvGrpSpPr>
              <p:grpSpPr>
                <a:xfrm>
                  <a:off x="3718888" y="1465303"/>
                  <a:ext cx="806935" cy="3723933"/>
                  <a:chOff x="3085127" y="2274277"/>
                  <a:chExt cx="806935" cy="3723933"/>
                </a:xfrm>
              </p:grpSpPr>
              <p:sp>
                <p:nvSpPr>
                  <p:cNvPr id="27" name="Rectangle 26">
                    <a:extLst>
                      <a:ext uri="{FF2B5EF4-FFF2-40B4-BE49-F238E27FC236}">
                        <a16:creationId xmlns:a16="http://schemas.microsoft.com/office/drawing/2014/main" id="{FD8B0499-FE97-D643-B0E9-7AB61DF8DC10}"/>
                      </a:ext>
                    </a:extLst>
                  </p:cNvPr>
                  <p:cNvSpPr/>
                  <p:nvPr/>
                </p:nvSpPr>
                <p:spPr>
                  <a:xfrm>
                    <a:off x="3085145" y="227427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8C43C2C7-8534-2E4A-AD7F-9A22AB8A803E}"/>
                      </a:ext>
                    </a:extLst>
                  </p:cNvPr>
                  <p:cNvGrpSpPr/>
                  <p:nvPr/>
                </p:nvGrpSpPr>
                <p:grpSpPr>
                  <a:xfrm>
                    <a:off x="3132037" y="2383346"/>
                    <a:ext cx="696491" cy="3586879"/>
                    <a:chOff x="4140222" y="1621346"/>
                    <a:chExt cx="696491" cy="3586879"/>
                  </a:xfrm>
                </p:grpSpPr>
                <p:pic>
                  <p:nvPicPr>
                    <p:cNvPr id="32" name="Picture 31" descr="A picture containing drawing, shirt&#10;&#10;Description automatically generated">
                      <a:extLst>
                        <a:ext uri="{FF2B5EF4-FFF2-40B4-BE49-F238E27FC236}">
                          <a16:creationId xmlns:a16="http://schemas.microsoft.com/office/drawing/2014/main" id="{4C1A93E9-B5A6-1A4D-BCDF-034CCA187313}"/>
                        </a:ext>
                      </a:extLst>
                    </p:cNvPr>
                    <p:cNvPicPr>
                      <a:picLocks noChangeAspect="1"/>
                    </p:cNvPicPr>
                    <p:nvPr/>
                  </p:nvPicPr>
                  <p:blipFill>
                    <a:blip r:embed="rId4"/>
                    <a:stretch>
                      <a:fillRect/>
                    </a:stretch>
                  </p:blipFill>
                  <p:spPr>
                    <a:xfrm>
                      <a:off x="4156833" y="1621346"/>
                      <a:ext cx="679880" cy="576537"/>
                    </a:xfrm>
                    <a:prstGeom prst="rect">
                      <a:avLst/>
                    </a:prstGeom>
                    <a:solidFill>
                      <a:srgbClr val="FFFFFF"/>
                    </a:solidFill>
                  </p:spPr>
                </p:pic>
                <p:pic>
                  <p:nvPicPr>
                    <p:cNvPr id="33" name="Picture 32" descr="A picture containing clock&#10;&#10;Description automatically generated">
                      <a:extLst>
                        <a:ext uri="{FF2B5EF4-FFF2-40B4-BE49-F238E27FC236}">
                          <a16:creationId xmlns:a16="http://schemas.microsoft.com/office/drawing/2014/main" id="{BCE3B22D-46B7-8642-B8C7-77567BBD99A8}"/>
                        </a:ext>
                      </a:extLst>
                    </p:cNvPr>
                    <p:cNvPicPr>
                      <a:picLocks noChangeAspect="1"/>
                    </p:cNvPicPr>
                    <p:nvPr/>
                  </p:nvPicPr>
                  <p:blipFill>
                    <a:blip r:embed="rId5"/>
                    <a:stretch>
                      <a:fillRect/>
                    </a:stretch>
                  </p:blipFill>
                  <p:spPr>
                    <a:xfrm>
                      <a:off x="4140222" y="3449542"/>
                      <a:ext cx="679882" cy="535340"/>
                    </a:xfrm>
                    <a:prstGeom prst="rect">
                      <a:avLst/>
                    </a:prstGeom>
                  </p:spPr>
                </p:pic>
                <p:pic>
                  <p:nvPicPr>
                    <p:cNvPr id="34" name="Picture 33" descr="A picture containing toy, clock&#10;&#10;Description automatically generated">
                      <a:extLst>
                        <a:ext uri="{FF2B5EF4-FFF2-40B4-BE49-F238E27FC236}">
                          <a16:creationId xmlns:a16="http://schemas.microsoft.com/office/drawing/2014/main" id="{AB06355A-7C64-CF48-96A0-53D506927403}"/>
                        </a:ext>
                      </a:extLst>
                    </p:cNvPr>
                    <p:cNvPicPr>
                      <a:picLocks noChangeAspect="1"/>
                    </p:cNvPicPr>
                    <p:nvPr/>
                  </p:nvPicPr>
                  <p:blipFill>
                    <a:blip r:embed="rId6"/>
                    <a:stretch>
                      <a:fillRect/>
                    </a:stretch>
                  </p:blipFill>
                  <p:spPr>
                    <a:xfrm>
                      <a:off x="4140223" y="2552562"/>
                      <a:ext cx="679881" cy="536748"/>
                    </a:xfrm>
                    <a:prstGeom prst="rect">
                      <a:avLst/>
                    </a:prstGeom>
                  </p:spPr>
                </p:pic>
                <p:pic>
                  <p:nvPicPr>
                    <p:cNvPr id="35" name="Picture 34">
                      <a:extLst>
                        <a:ext uri="{FF2B5EF4-FFF2-40B4-BE49-F238E27FC236}">
                          <a16:creationId xmlns:a16="http://schemas.microsoft.com/office/drawing/2014/main" id="{DA9EC58E-76FF-0A4F-ADC8-AA048DD49B10}"/>
                        </a:ext>
                      </a:extLst>
                    </p:cNvPr>
                    <p:cNvPicPr>
                      <a:picLocks noChangeAspect="1"/>
                    </p:cNvPicPr>
                    <p:nvPr/>
                  </p:nvPicPr>
                  <p:blipFill>
                    <a:blip r:embed="rId7"/>
                    <a:stretch>
                      <a:fillRect/>
                    </a:stretch>
                  </p:blipFill>
                  <p:spPr>
                    <a:xfrm>
                      <a:off x="4140223" y="4345114"/>
                      <a:ext cx="679881" cy="863111"/>
                    </a:xfrm>
                    <a:prstGeom prst="rect">
                      <a:avLst/>
                    </a:prstGeom>
                  </p:spPr>
                </p:pic>
              </p:grpSp>
              <p:sp>
                <p:nvSpPr>
                  <p:cNvPr id="29" name="Rectangle 28">
                    <a:extLst>
                      <a:ext uri="{FF2B5EF4-FFF2-40B4-BE49-F238E27FC236}">
                        <a16:creationId xmlns:a16="http://schemas.microsoft.com/office/drawing/2014/main" id="{2C9C61FD-23E9-2E49-85C1-21691C160B3A}"/>
                      </a:ext>
                    </a:extLst>
                  </p:cNvPr>
                  <p:cNvSpPr/>
                  <p:nvPr/>
                </p:nvSpPr>
                <p:spPr>
                  <a:xfrm>
                    <a:off x="3085127" y="4973542"/>
                    <a:ext cx="806917" cy="10246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D4DD5CB-093D-8D46-92A5-3AB0A2003FD7}"/>
                      </a:ext>
                    </a:extLst>
                  </p:cNvPr>
                  <p:cNvSpPr/>
                  <p:nvPr/>
                </p:nvSpPr>
                <p:spPr>
                  <a:xfrm>
                    <a:off x="3085127" y="3171257"/>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AE0E61-ED84-E047-88AF-328D7B016B42}"/>
                      </a:ext>
                    </a:extLst>
                  </p:cNvPr>
                  <p:cNvSpPr/>
                  <p:nvPr/>
                </p:nvSpPr>
                <p:spPr>
                  <a:xfrm>
                    <a:off x="3085127" y="4076562"/>
                    <a:ext cx="806917" cy="7620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Rectangle 16">
                <a:extLst>
                  <a:ext uri="{FF2B5EF4-FFF2-40B4-BE49-F238E27FC236}">
                    <a16:creationId xmlns:a16="http://schemas.microsoft.com/office/drawing/2014/main" id="{3D52AC27-44F4-A94E-BC45-76A0AD07C449}"/>
                  </a:ext>
                </a:extLst>
              </p:cNvPr>
              <p:cNvSpPr/>
              <p:nvPr/>
            </p:nvSpPr>
            <p:spPr>
              <a:xfrm>
                <a:off x="8718489" y="2023763"/>
                <a:ext cx="1964285" cy="2400365"/>
              </a:xfrm>
              <a:prstGeom prst="rect">
                <a:avLst/>
              </a:prstGeom>
              <a:solidFill>
                <a:schemeClr val="tx1">
                  <a:lumMod val="90000"/>
                  <a:alpha val="3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713BE9-F7AD-9C43-AEB1-8344F2742CBB}"/>
                  </a:ext>
                </a:extLst>
              </p:cNvPr>
              <p:cNvSpPr txBox="1"/>
              <p:nvPr/>
            </p:nvSpPr>
            <p:spPr>
              <a:xfrm>
                <a:off x="8801474" y="2269408"/>
                <a:ext cx="1798313" cy="369332"/>
              </a:xfrm>
              <a:prstGeom prst="rect">
                <a:avLst/>
              </a:prstGeom>
              <a:noFill/>
            </p:spPr>
            <p:txBody>
              <a:bodyPr wrap="none" rtlCol="0">
                <a:spAutoFit/>
              </a:bodyPr>
              <a:lstStyle/>
              <a:p>
                <a:r>
                  <a:rPr lang="en-US" dirty="0">
                    <a:solidFill>
                      <a:schemeClr val="bg1"/>
                    </a:solidFill>
                  </a:rPr>
                  <a:t>GROUP ANALYSIS</a:t>
                </a:r>
              </a:p>
            </p:txBody>
          </p:sp>
          <p:sp>
            <p:nvSpPr>
              <p:cNvPr id="19" name="TextBox 18">
                <a:extLst>
                  <a:ext uri="{FF2B5EF4-FFF2-40B4-BE49-F238E27FC236}">
                    <a16:creationId xmlns:a16="http://schemas.microsoft.com/office/drawing/2014/main" id="{0A7A8452-CDC0-A74D-8BC0-CA21BC48BE11}"/>
                  </a:ext>
                </a:extLst>
              </p:cNvPr>
              <p:cNvSpPr txBox="1"/>
              <p:nvPr/>
            </p:nvSpPr>
            <p:spPr>
              <a:xfrm>
                <a:off x="8801473" y="2997265"/>
                <a:ext cx="1798313" cy="646331"/>
              </a:xfrm>
              <a:prstGeom prst="rect">
                <a:avLst/>
              </a:prstGeom>
              <a:noFill/>
            </p:spPr>
            <p:txBody>
              <a:bodyPr wrap="square" rtlCol="0">
                <a:spAutoFit/>
              </a:bodyPr>
              <a:lstStyle/>
              <a:p>
                <a:pPr algn="ctr"/>
                <a:r>
                  <a:rPr lang="en-US" dirty="0">
                    <a:solidFill>
                      <a:schemeClr val="bg1"/>
                    </a:solidFill>
                  </a:rPr>
                  <a:t>DISEASE </a:t>
                </a:r>
              </a:p>
              <a:p>
                <a:pPr algn="ctr"/>
                <a:r>
                  <a:rPr lang="en-US" dirty="0">
                    <a:solidFill>
                      <a:schemeClr val="bg1"/>
                    </a:solidFill>
                  </a:rPr>
                  <a:t>CLASSIFICATION</a:t>
                </a:r>
              </a:p>
            </p:txBody>
          </p:sp>
          <p:sp>
            <p:nvSpPr>
              <p:cNvPr id="20" name="Alternate Process 19">
                <a:extLst>
                  <a:ext uri="{FF2B5EF4-FFF2-40B4-BE49-F238E27FC236}">
                    <a16:creationId xmlns:a16="http://schemas.microsoft.com/office/drawing/2014/main" id="{EB9049B8-6A5F-8349-8223-A01AC1F0BE28}"/>
                  </a:ext>
                </a:extLst>
              </p:cNvPr>
              <p:cNvSpPr/>
              <p:nvPr/>
            </p:nvSpPr>
            <p:spPr>
              <a:xfrm>
                <a:off x="8801473" y="2192946"/>
                <a:ext cx="1798313" cy="490936"/>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lternate Process 20">
                <a:extLst>
                  <a:ext uri="{FF2B5EF4-FFF2-40B4-BE49-F238E27FC236}">
                    <a16:creationId xmlns:a16="http://schemas.microsoft.com/office/drawing/2014/main" id="{88BC50AB-89C3-4A44-86F5-F7610724E762}"/>
                  </a:ext>
                </a:extLst>
              </p:cNvPr>
              <p:cNvSpPr/>
              <p:nvPr/>
            </p:nvSpPr>
            <p:spPr>
              <a:xfrm>
                <a:off x="8801473" y="2960411"/>
                <a:ext cx="1798313" cy="708848"/>
              </a:xfrm>
              <a:prstGeom prst="flowChartAlternateProcess">
                <a:avLst/>
              </a:prstGeom>
              <a:solidFill>
                <a:schemeClr val="accent5">
                  <a:alpha val="20000"/>
                </a:schemeClr>
              </a:solidFill>
              <a:ln>
                <a:solidFill>
                  <a:srgbClr val="1F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250541-5150-8F4C-815C-8A76193320C5}"/>
                  </a:ext>
                </a:extLst>
              </p:cNvPr>
              <p:cNvSpPr txBox="1"/>
              <p:nvPr/>
            </p:nvSpPr>
            <p:spPr>
              <a:xfrm rot="5400000">
                <a:off x="9537497" y="3547196"/>
                <a:ext cx="708848" cy="923330"/>
              </a:xfrm>
              <a:prstGeom prst="rect">
                <a:avLst/>
              </a:prstGeom>
              <a:noFill/>
            </p:spPr>
            <p:txBody>
              <a:bodyPr wrap="none" rtlCol="0">
                <a:spAutoFit/>
              </a:bodyPr>
              <a:lstStyle/>
              <a:p>
                <a:r>
                  <a:rPr lang="en-US" sz="5400" dirty="0">
                    <a:solidFill>
                      <a:schemeClr val="bg1"/>
                    </a:solidFill>
                  </a:rPr>
                  <a:t>...</a:t>
                </a:r>
              </a:p>
            </p:txBody>
          </p:sp>
          <p:sp>
            <p:nvSpPr>
              <p:cNvPr id="23" name="Right Arrow 22">
                <a:extLst>
                  <a:ext uri="{FF2B5EF4-FFF2-40B4-BE49-F238E27FC236}">
                    <a16:creationId xmlns:a16="http://schemas.microsoft.com/office/drawing/2014/main" id="{0C0FB619-718B-4B4B-9129-D551CCA6B9A1}"/>
                  </a:ext>
                </a:extLst>
              </p:cNvPr>
              <p:cNvSpPr/>
              <p:nvPr/>
            </p:nvSpPr>
            <p:spPr>
              <a:xfrm>
                <a:off x="2591177" y="2911861"/>
                <a:ext cx="948856" cy="460148"/>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83869C8B-4747-B946-8AB3-91B4BCF87CCF}"/>
                  </a:ext>
                </a:extLst>
              </p:cNvPr>
              <p:cNvSpPr/>
              <p:nvPr/>
            </p:nvSpPr>
            <p:spPr>
              <a:xfrm>
                <a:off x="5154588" y="2177941"/>
                <a:ext cx="3132000" cy="360000"/>
              </a:xfrm>
              <a:prstGeom prst="rightArrow">
                <a:avLst/>
              </a:prstGeom>
              <a:gradFill>
                <a:gsLst>
                  <a:gs pos="0">
                    <a:schemeClr val="accent6">
                      <a:lumMod val="0"/>
                    </a:schemeClr>
                  </a:gs>
                  <a:gs pos="2000">
                    <a:schemeClr val="accent6">
                      <a:lumMod val="60000"/>
                      <a:lumOff val="40000"/>
                    </a:schemeClr>
                  </a:gs>
                  <a:gs pos="3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E592E12C-8307-F344-9B15-8DF8AB0A692A}"/>
                  </a:ext>
                </a:extLst>
              </p:cNvPr>
              <p:cNvSpPr/>
              <p:nvPr/>
            </p:nvSpPr>
            <p:spPr>
              <a:xfrm>
                <a:off x="5154589" y="2648749"/>
                <a:ext cx="3132000" cy="216000"/>
              </a:xfrm>
              <a:prstGeom prst="rightArrow">
                <a:avLst/>
              </a:prstGeom>
              <a:gradFill>
                <a:gsLst>
                  <a:gs pos="0">
                    <a:schemeClr val="accent6">
                      <a:lumMod val="0"/>
                    </a:schemeClr>
                  </a:gs>
                  <a:gs pos="0">
                    <a:schemeClr val="accent6">
                      <a:lumMod val="60000"/>
                      <a:lumOff val="40000"/>
                    </a:schemeClr>
                  </a:gs>
                  <a:gs pos="7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742002D7-EA79-D543-9241-08B7F78038A5}"/>
                  </a:ext>
                </a:extLst>
              </p:cNvPr>
              <p:cNvSpPr/>
              <p:nvPr/>
            </p:nvSpPr>
            <p:spPr>
              <a:xfrm>
                <a:off x="5154588" y="2994317"/>
                <a:ext cx="3132000" cy="180000"/>
              </a:xfrm>
              <a:prstGeom prst="rightArrow">
                <a:avLst/>
              </a:prstGeom>
              <a:gradFill>
                <a:gsLst>
                  <a:gs pos="0">
                    <a:schemeClr val="accent6">
                      <a:lumMod val="0"/>
                    </a:schemeClr>
                  </a:gs>
                  <a:gs pos="0">
                    <a:schemeClr val="accent6">
                      <a:lumMod val="60000"/>
                      <a:lumOff val="40000"/>
                    </a:schemeClr>
                  </a:gs>
                  <a:gs pos="9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a:extLst>
                  <a:ext uri="{FF2B5EF4-FFF2-40B4-BE49-F238E27FC236}">
                    <a16:creationId xmlns:a16="http://schemas.microsoft.com/office/drawing/2014/main" id="{1A5ABCC8-975B-2646-8C42-E6843016EF2B}"/>
                  </a:ext>
                </a:extLst>
              </p:cNvPr>
              <p:cNvSpPr/>
              <p:nvPr/>
            </p:nvSpPr>
            <p:spPr>
              <a:xfrm>
                <a:off x="5154589" y="3340720"/>
                <a:ext cx="3132000" cy="288000"/>
              </a:xfrm>
              <a:prstGeom prst="rightArrow">
                <a:avLst/>
              </a:prstGeom>
              <a:gradFill>
                <a:gsLst>
                  <a:gs pos="0">
                    <a:schemeClr val="accent6">
                      <a:lumMod val="0"/>
                    </a:schemeClr>
                  </a:gs>
                  <a:gs pos="0">
                    <a:schemeClr val="accent6">
                      <a:lumMod val="60000"/>
                      <a:lumOff val="40000"/>
                    </a:schemeClr>
                  </a:gs>
                  <a:gs pos="5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34E573A6-4C1A-CB4F-9D33-8AFE49728DFA}"/>
                  </a:ext>
                </a:extLst>
              </p:cNvPr>
              <p:cNvSpPr/>
              <p:nvPr/>
            </p:nvSpPr>
            <p:spPr>
              <a:xfrm>
                <a:off x="5154589" y="3761490"/>
                <a:ext cx="3132000" cy="536748"/>
              </a:xfrm>
              <a:prstGeom prst="rightArrow">
                <a:avLst/>
              </a:prstGeom>
              <a:gradFill>
                <a:gsLst>
                  <a:gs pos="0">
                    <a:schemeClr val="accent6">
                      <a:lumMod val="0"/>
                    </a:schemeClr>
                  </a:gs>
                  <a:gs pos="0">
                    <a:schemeClr val="accent6">
                      <a:lumMod val="60000"/>
                      <a:lumOff val="40000"/>
                    </a:schemeClr>
                  </a:gs>
                  <a:gs pos="10000">
                    <a:schemeClr val="tx1">
                      <a:lumMod val="90000"/>
                    </a:schemeClr>
                  </a:gs>
                  <a:gs pos="100000">
                    <a:schemeClr val="tx1">
                      <a:lumMod val="5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Rectangle 59">
            <a:extLst>
              <a:ext uri="{FF2B5EF4-FFF2-40B4-BE49-F238E27FC236}">
                <a16:creationId xmlns:a16="http://schemas.microsoft.com/office/drawing/2014/main" id="{FBA7DCFB-7FDA-7248-99BD-699C9086BDA5}"/>
              </a:ext>
            </a:extLst>
          </p:cNvPr>
          <p:cNvSpPr/>
          <p:nvPr/>
        </p:nvSpPr>
        <p:spPr>
          <a:xfrm>
            <a:off x="5206482" y="5478915"/>
            <a:ext cx="3284375" cy="36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15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4FFB43-9893-F644-9728-80035349BB43}"/>
              </a:ext>
            </a:extLst>
          </p:cNvPr>
          <p:cNvSpPr>
            <a:spLocks noGrp="1"/>
          </p:cNvSpPr>
          <p:nvPr>
            <p:ph type="title"/>
          </p:nvPr>
        </p:nvSpPr>
        <p:spPr/>
        <p:txBody>
          <a:bodyPr>
            <a:noAutofit/>
          </a:bodyPr>
          <a:lstStyle/>
          <a:p>
            <a:r>
              <a:rPr lang="en-US" sz="4000" dirty="0">
                <a:ln>
                  <a:solidFill>
                    <a:schemeClr val="accent1">
                      <a:shade val="50000"/>
                    </a:schemeClr>
                  </a:solidFill>
                </a:ln>
                <a:latin typeface="Arial" panose="020B0604020202020204" pitchFamily="34" charset="0"/>
                <a:cs typeface="Arial" panose="020B0604020202020204" pitchFamily="34" charset="0"/>
              </a:rPr>
              <a:t>BAYESIAN MODELS</a:t>
            </a:r>
            <a:endParaRPr lang="en-US" sz="4000" dirty="0"/>
          </a:p>
        </p:txBody>
      </p:sp>
      <p:sp>
        <p:nvSpPr>
          <p:cNvPr id="4" name="Textplatzhalter 3">
            <a:extLst>
              <a:ext uri="{FF2B5EF4-FFF2-40B4-BE49-F238E27FC236}">
                <a16:creationId xmlns:a16="http://schemas.microsoft.com/office/drawing/2014/main" id="{F6D003EB-5713-4447-B00E-A4B38244BE2E}"/>
              </a:ext>
            </a:extLst>
          </p:cNvPr>
          <p:cNvSpPr>
            <a:spLocks noGrp="1"/>
          </p:cNvSpPr>
          <p:nvPr>
            <p:ph type="body" sz="quarter" idx="12"/>
          </p:nvPr>
        </p:nvSpPr>
        <p:spPr/>
        <p:txBody>
          <a:bodyPr/>
          <a:lstStyle/>
          <a:p>
            <a:r>
              <a:rPr lang="en-US" dirty="0"/>
              <a:t> Segmentations</a:t>
            </a:r>
          </a:p>
        </p:txBody>
      </p:sp>
      <p:sp>
        <p:nvSpPr>
          <p:cNvPr id="5" name="Foliennummernplatzhalter 4">
            <a:extLst>
              <a:ext uri="{FF2B5EF4-FFF2-40B4-BE49-F238E27FC236}">
                <a16:creationId xmlns:a16="http://schemas.microsoft.com/office/drawing/2014/main" id="{35173189-488A-804A-8BC7-235A0B3CBBD8}"/>
              </a:ext>
            </a:extLst>
          </p:cNvPr>
          <p:cNvSpPr>
            <a:spLocks noGrp="1"/>
          </p:cNvSpPr>
          <p:nvPr>
            <p:ph type="sldNum" sz="quarter" idx="11"/>
          </p:nvPr>
        </p:nvSpPr>
        <p:spPr/>
        <p:txBody>
          <a:bodyPr/>
          <a:lstStyle/>
          <a:p>
            <a:fld id="{F01108D0-6833-6E41-9980-70D0165C0CF7}" type="slidenum">
              <a:rPr lang="en-US" smtClean="0"/>
              <a:t>3</a:t>
            </a:fld>
            <a:endParaRPr lang="en-US"/>
          </a:p>
        </p:txBody>
      </p:sp>
      <p:pic>
        <p:nvPicPr>
          <p:cNvPr id="8" name="Content Placeholder 5">
            <a:extLst>
              <a:ext uri="{FF2B5EF4-FFF2-40B4-BE49-F238E27FC236}">
                <a16:creationId xmlns:a16="http://schemas.microsoft.com/office/drawing/2014/main" id="{0BD6FC60-E252-1D45-A497-92B07DD534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1607" y="1250213"/>
            <a:ext cx="9333808" cy="4802881"/>
          </a:xfrm>
        </p:spPr>
      </p:pic>
      <p:sp>
        <p:nvSpPr>
          <p:cNvPr id="10" name="Rectangle 9">
            <a:extLst>
              <a:ext uri="{FF2B5EF4-FFF2-40B4-BE49-F238E27FC236}">
                <a16:creationId xmlns:a16="http://schemas.microsoft.com/office/drawing/2014/main" id="{650D811B-B391-BB44-ACD0-1854026115D3}"/>
              </a:ext>
            </a:extLst>
          </p:cNvPr>
          <p:cNvSpPr/>
          <p:nvPr/>
        </p:nvSpPr>
        <p:spPr>
          <a:xfrm>
            <a:off x="593943" y="1201038"/>
            <a:ext cx="4046706" cy="1858155"/>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CAB969B-7642-EE4F-90C6-BAFE1650C1E3}"/>
              </a:ext>
            </a:extLst>
          </p:cNvPr>
          <p:cNvSpPr/>
          <p:nvPr/>
        </p:nvSpPr>
        <p:spPr>
          <a:xfrm>
            <a:off x="593943" y="3376779"/>
            <a:ext cx="4046706" cy="2844000"/>
          </a:xfrm>
          <a:prstGeom prst="rect">
            <a:avLst/>
          </a:prstGeom>
          <a:solidFill>
            <a:srgbClr val="66FF66">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1EDB54-D5DB-8746-BF31-4075C9AEE24F}"/>
              </a:ext>
            </a:extLst>
          </p:cNvPr>
          <p:cNvSpPr/>
          <p:nvPr/>
        </p:nvSpPr>
        <p:spPr>
          <a:xfrm>
            <a:off x="6761185" y="1201038"/>
            <a:ext cx="4046706" cy="1858156"/>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19483E-0E05-F444-9A65-7A7F8A780789}"/>
              </a:ext>
            </a:extLst>
          </p:cNvPr>
          <p:cNvSpPr/>
          <p:nvPr/>
        </p:nvSpPr>
        <p:spPr>
          <a:xfrm>
            <a:off x="6761185" y="3376779"/>
            <a:ext cx="4046706" cy="2844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4" name="Rectangle 13">
            <a:extLst>
              <a:ext uri="{FF2B5EF4-FFF2-40B4-BE49-F238E27FC236}">
                <a16:creationId xmlns:a16="http://schemas.microsoft.com/office/drawing/2014/main" id="{CD36E97B-31AA-0C4A-8565-ECC87C0F5807}"/>
              </a:ext>
            </a:extLst>
          </p:cNvPr>
          <p:cNvSpPr/>
          <p:nvPr/>
        </p:nvSpPr>
        <p:spPr>
          <a:xfrm>
            <a:off x="1625074" y="2802940"/>
            <a:ext cx="1186774" cy="23581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D1DDFF-EBAD-E944-A2B2-0AC1A1015382}"/>
              </a:ext>
            </a:extLst>
          </p:cNvPr>
          <p:cNvSpPr/>
          <p:nvPr/>
        </p:nvSpPr>
        <p:spPr>
          <a:xfrm>
            <a:off x="7828072" y="2673480"/>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3B51A2-DCDE-4042-A200-4A5CD8925B9C}"/>
              </a:ext>
            </a:extLst>
          </p:cNvPr>
          <p:cNvSpPr/>
          <p:nvPr/>
        </p:nvSpPr>
        <p:spPr>
          <a:xfrm>
            <a:off x="7883197" y="5871742"/>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9D51933-9FF2-6743-8CC5-CEE933C10F7A}"/>
              </a:ext>
            </a:extLst>
          </p:cNvPr>
          <p:cNvSpPr/>
          <p:nvPr/>
        </p:nvSpPr>
        <p:spPr>
          <a:xfrm>
            <a:off x="1774231" y="5878142"/>
            <a:ext cx="1267844" cy="2305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606D6F6-84B6-3248-8933-7F58DB791D5F}"/>
              </a:ext>
            </a:extLst>
          </p:cNvPr>
          <p:cNvSpPr txBox="1"/>
          <p:nvPr/>
        </p:nvSpPr>
        <p:spPr>
          <a:xfrm>
            <a:off x="4324816" y="5920756"/>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[3]</a:t>
            </a:r>
          </a:p>
        </p:txBody>
      </p:sp>
      <p:sp>
        <p:nvSpPr>
          <p:cNvPr id="19" name="TextBox 18">
            <a:extLst>
              <a:ext uri="{FF2B5EF4-FFF2-40B4-BE49-F238E27FC236}">
                <a16:creationId xmlns:a16="http://schemas.microsoft.com/office/drawing/2014/main" id="{A1A52D9D-01C4-954A-A82E-C2CF2A720FDB}"/>
              </a:ext>
            </a:extLst>
          </p:cNvPr>
          <p:cNvSpPr txBox="1"/>
          <p:nvPr/>
        </p:nvSpPr>
        <p:spPr>
          <a:xfrm>
            <a:off x="4292302" y="2737516"/>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FCA5FA5D-4582-2142-BB28-B5ED27E9BD89}"/>
              </a:ext>
            </a:extLst>
          </p:cNvPr>
          <p:cNvSpPr txBox="1"/>
          <p:nvPr/>
        </p:nvSpPr>
        <p:spPr>
          <a:xfrm>
            <a:off x="10438334" y="2747124"/>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[2]</a:t>
            </a:r>
          </a:p>
        </p:txBody>
      </p:sp>
      <p:sp>
        <p:nvSpPr>
          <p:cNvPr id="21" name="TextBox 20">
            <a:extLst>
              <a:ext uri="{FF2B5EF4-FFF2-40B4-BE49-F238E27FC236}">
                <a16:creationId xmlns:a16="http://schemas.microsoft.com/office/drawing/2014/main" id="{4702DB91-ADEE-1A45-B73B-1F1BCFC1E5B0}"/>
              </a:ext>
            </a:extLst>
          </p:cNvPr>
          <p:cNvSpPr txBox="1"/>
          <p:nvPr/>
        </p:nvSpPr>
        <p:spPr>
          <a:xfrm>
            <a:off x="10453490" y="5917423"/>
            <a:ext cx="383438" cy="307777"/>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8014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5" descr="A screenshot of a cell phone&#10;&#10;Description automatically generated">
            <a:extLst>
              <a:ext uri="{FF2B5EF4-FFF2-40B4-BE49-F238E27FC236}">
                <a16:creationId xmlns:a16="http://schemas.microsoft.com/office/drawing/2014/main" id="{DC464BE0-1A20-C845-BBDA-D14DDC9137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2250"/>
            <a:ext cx="6502400" cy="1054100"/>
          </a:xfrm>
        </p:spPr>
      </p:pic>
      <p:sp>
        <p:nvSpPr>
          <p:cNvPr id="30" name="Rounded Rectangle 29">
            <a:extLst>
              <a:ext uri="{FF2B5EF4-FFF2-40B4-BE49-F238E27FC236}">
                <a16:creationId xmlns:a16="http://schemas.microsoft.com/office/drawing/2014/main" id="{1DF5264A-F4AC-D14B-A433-275F54BCC527}"/>
              </a:ext>
            </a:extLst>
          </p:cNvPr>
          <p:cNvSpPr/>
          <p:nvPr/>
        </p:nvSpPr>
        <p:spPr>
          <a:xfrm>
            <a:off x="838200" y="1402250"/>
            <a:ext cx="6502400" cy="1195032"/>
          </a:xfrm>
          <a:prstGeom prst="round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DC302EE2-F423-6B4A-9DAA-7F1BF0BFABB6}"/>
              </a:ext>
            </a:extLst>
          </p:cNvPr>
          <p:cNvSpPr>
            <a:spLocks noGrp="1"/>
          </p:cNvSpPr>
          <p:nvPr>
            <p:ph type="title"/>
          </p:nvPr>
        </p:nvSpPr>
        <p:spPr/>
        <p:txBody>
          <a:bodyPr/>
          <a:lstStyle/>
          <a:p>
            <a:r>
              <a:rPr lang="en-US" sz="4000" dirty="0">
                <a:ln>
                  <a:solidFill>
                    <a:schemeClr val="accent1"/>
                  </a:solidFill>
                </a:ln>
                <a:latin typeface="Arial" panose="020B0604020202020204" pitchFamily="34" charset="0"/>
                <a:cs typeface="Arial" panose="020B0604020202020204" pitchFamily="34" charset="0"/>
              </a:rPr>
              <a:t>CONFIDENCE MEASURES</a:t>
            </a:r>
            <a:endParaRPr lang="en-US" sz="4000" dirty="0"/>
          </a:p>
        </p:txBody>
      </p:sp>
      <p:sp>
        <p:nvSpPr>
          <p:cNvPr id="4" name="Textplatzhalter 3">
            <a:extLst>
              <a:ext uri="{FF2B5EF4-FFF2-40B4-BE49-F238E27FC236}">
                <a16:creationId xmlns:a16="http://schemas.microsoft.com/office/drawing/2014/main" id="{6CE02227-DFE9-5F4B-A982-E021D1BDEA07}"/>
              </a:ext>
            </a:extLst>
          </p:cNvPr>
          <p:cNvSpPr>
            <a:spLocks noGrp="1"/>
          </p:cNvSpPr>
          <p:nvPr>
            <p:ph type="body" sz="quarter" idx="12"/>
          </p:nvPr>
        </p:nvSpPr>
        <p:spPr/>
        <p:txBody>
          <a:bodyPr/>
          <a:lstStyle/>
          <a:p>
            <a:r>
              <a:rPr lang="en-US" dirty="0"/>
              <a:t> Quality Control</a:t>
            </a:r>
          </a:p>
        </p:txBody>
      </p:sp>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4</a:t>
            </a:fld>
            <a:endParaRPr lang="en-US"/>
          </a:p>
        </p:txBody>
      </p:sp>
      <p:pic>
        <p:nvPicPr>
          <p:cNvPr id="21" name="Picture 20" descr="A close up of a logo&#10;&#10;Description automatically generated">
            <a:extLst>
              <a:ext uri="{FF2B5EF4-FFF2-40B4-BE49-F238E27FC236}">
                <a16:creationId xmlns:a16="http://schemas.microsoft.com/office/drawing/2014/main" id="{CBD83BD0-3FD2-1848-B38F-CF6293899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167" y="2801209"/>
            <a:ext cx="3733800" cy="1320800"/>
          </a:xfrm>
          <a:prstGeom prst="rect">
            <a:avLst/>
          </a:prstGeom>
        </p:spPr>
      </p:pic>
      <p:sp>
        <p:nvSpPr>
          <p:cNvPr id="23" name="TextBox 22">
            <a:extLst>
              <a:ext uri="{FF2B5EF4-FFF2-40B4-BE49-F238E27FC236}">
                <a16:creationId xmlns:a16="http://schemas.microsoft.com/office/drawing/2014/main" id="{C95AA55E-4B34-1740-91DB-0DF16954C6D3}"/>
              </a:ext>
            </a:extLst>
          </p:cNvPr>
          <p:cNvSpPr txBox="1"/>
          <p:nvPr/>
        </p:nvSpPr>
        <p:spPr>
          <a:xfrm>
            <a:off x="6484024" y="3199999"/>
            <a:ext cx="3769493" cy="523220"/>
          </a:xfrm>
          <a:prstGeom prst="rect">
            <a:avLst/>
          </a:prstGeom>
          <a:noFill/>
          <a:ln w="6350">
            <a:solidFill>
              <a:srgbClr val="FF0000"/>
            </a:solidFill>
          </a:ln>
        </p:spPr>
        <p:txBody>
          <a:bodyPr wrap="square" rtlCol="0">
            <a:spAutoFit/>
          </a:bodyPr>
          <a:lstStyle/>
          <a:p>
            <a:r>
              <a:rPr lang="en-IN" sz="2800" dirty="0">
                <a:ln>
                  <a:solidFill>
                    <a:schemeClr val="accent1"/>
                  </a:solidFill>
                </a:ln>
                <a:solidFill>
                  <a:schemeClr val="bg1"/>
                </a:solidFill>
                <a:latin typeface="Arial" panose="020B0604020202020204" pitchFamily="34" charset="0"/>
                <a:cs typeface="Arial" panose="020B0604020202020204" pitchFamily="34" charset="0"/>
              </a:rPr>
              <a:t>Coefficient of Variation</a:t>
            </a:r>
            <a:endParaRPr lang="en-US" sz="2800" dirty="0">
              <a:ln>
                <a:solidFill>
                  <a:schemeClr val="accent1"/>
                </a:solidFill>
              </a:ln>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D13E0E69-89EE-D441-A40D-D5074F3BAFB1}"/>
              </a:ext>
              <a:ext uri="{C183D7F6-B498-43B3-948B-1728B52AA6E4}">
                <adec:decorative xmlns:adec="http://schemas.microsoft.com/office/drawing/2017/decorative" val="1"/>
              </a:ext>
            </a:extLst>
          </p:cNvPr>
          <p:cNvSpPr txBox="1"/>
          <p:nvPr/>
        </p:nvSpPr>
        <p:spPr>
          <a:xfrm>
            <a:off x="7415171" y="1707597"/>
            <a:ext cx="3938630" cy="523220"/>
          </a:xfrm>
          <a:prstGeom prst="rect">
            <a:avLst/>
          </a:prstGeom>
          <a:noFill/>
          <a:ln w="6350">
            <a:solidFill>
              <a:srgbClr val="FF5050"/>
            </a:solidFill>
          </a:ln>
        </p:spPr>
        <p:txBody>
          <a:bodyPr wrap="square" rtlCol="0">
            <a:spAutoFit/>
          </a:bodyPr>
          <a:lstStyle/>
          <a:p>
            <a:r>
              <a:rPr lang="en-IN" sz="2800" dirty="0">
                <a:ln>
                  <a:solidFill>
                    <a:schemeClr val="accent1"/>
                  </a:solidFill>
                </a:ln>
                <a:solidFill>
                  <a:schemeClr val="bg1"/>
                </a:solidFill>
                <a:latin typeface="Arial" panose="020B0604020202020204" pitchFamily="34" charset="0"/>
                <a:cs typeface="Arial" panose="020B0604020202020204" pitchFamily="34" charset="0"/>
              </a:rPr>
              <a:t>Intersection Over Union</a:t>
            </a:r>
            <a:endParaRPr lang="en-US" sz="2800" dirty="0">
              <a:ln>
                <a:solidFill>
                  <a:schemeClr val="accent1"/>
                </a:solidFill>
              </a:ln>
              <a:solidFill>
                <a:schemeClr val="bg1"/>
              </a:solidFill>
              <a:latin typeface="Arial" panose="020B0604020202020204" pitchFamily="34" charset="0"/>
              <a:cs typeface="Arial" panose="020B0604020202020204" pitchFamily="34" charset="0"/>
            </a:endParaRPr>
          </a:p>
        </p:txBody>
      </p:sp>
      <p:sp>
        <p:nvSpPr>
          <p:cNvPr id="27" name="Rounded Rectangle 26">
            <a:extLst>
              <a:ext uri="{FF2B5EF4-FFF2-40B4-BE49-F238E27FC236}">
                <a16:creationId xmlns:a16="http://schemas.microsoft.com/office/drawing/2014/main" id="{2E6EB103-CA7E-E84B-A3D5-BB786F972A7F}"/>
              </a:ext>
            </a:extLst>
          </p:cNvPr>
          <p:cNvSpPr/>
          <p:nvPr/>
        </p:nvSpPr>
        <p:spPr>
          <a:xfrm>
            <a:off x="2728334" y="2801209"/>
            <a:ext cx="3636523" cy="1320800"/>
          </a:xfrm>
          <a:prstGeom prst="round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63D692F-DE9A-814F-BB90-F76B1F9B7B82}"/>
              </a:ext>
            </a:extLst>
          </p:cNvPr>
          <p:cNvSpPr txBox="1"/>
          <p:nvPr/>
        </p:nvSpPr>
        <p:spPr>
          <a:xfrm>
            <a:off x="6964267" y="2292136"/>
            <a:ext cx="44275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[5]</a:t>
            </a:r>
          </a:p>
        </p:txBody>
      </p:sp>
      <p:sp>
        <p:nvSpPr>
          <p:cNvPr id="29" name="TextBox 28">
            <a:extLst>
              <a:ext uri="{FF2B5EF4-FFF2-40B4-BE49-F238E27FC236}">
                <a16:creationId xmlns:a16="http://schemas.microsoft.com/office/drawing/2014/main" id="{E21CFEE3-EEE0-D743-A098-07D5EF1D7498}"/>
              </a:ext>
            </a:extLst>
          </p:cNvPr>
          <p:cNvSpPr txBox="1"/>
          <p:nvPr/>
        </p:nvSpPr>
        <p:spPr>
          <a:xfrm>
            <a:off x="5988982" y="3781584"/>
            <a:ext cx="44275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FC474E5F-6A2A-3A4A-8078-E4163EBA0263}"/>
              </a:ext>
            </a:extLst>
          </p:cNvPr>
          <p:cNvSpPr/>
          <p:nvPr/>
        </p:nvSpPr>
        <p:spPr>
          <a:xfrm>
            <a:off x="76842" y="4440872"/>
            <a:ext cx="12007162" cy="1815882"/>
          </a:xfrm>
          <a:prstGeom prst="rect">
            <a:avLst/>
          </a:prstGeom>
        </p:spPr>
        <p:txBody>
          <a:bodyPr wrap="square">
            <a:spAutoFit/>
          </a:bodyPr>
          <a:lstStyle/>
          <a:p>
            <a:r>
              <a:rPr lang="en-US" sz="1100" dirty="0">
                <a:solidFill>
                  <a:schemeClr val="bg1"/>
                </a:solidFill>
              </a:rPr>
              <a:t>[</a:t>
            </a:r>
            <a:r>
              <a:rPr lang="en-US" sz="1400" dirty="0">
                <a:solidFill>
                  <a:schemeClr val="bg1"/>
                </a:solidFill>
                <a:latin typeface="Arial" panose="020B0604020202020204" pitchFamily="34" charset="0"/>
                <a:cs typeface="Arial" panose="020B0604020202020204" pitchFamily="34" charset="0"/>
              </a:rPr>
              <a:t>1, 5, 6] Roy, A.G., </a:t>
            </a:r>
            <a:r>
              <a:rPr lang="en-US" sz="1400" dirty="0" err="1">
                <a:solidFill>
                  <a:schemeClr val="bg1"/>
                </a:solidFill>
                <a:latin typeface="Arial" panose="020B0604020202020204" pitchFamily="34" charset="0"/>
                <a:cs typeface="Arial" panose="020B0604020202020204" pitchFamily="34" charset="0"/>
              </a:rPr>
              <a:t>Conjeti</a:t>
            </a:r>
            <a:r>
              <a:rPr lang="en-US" sz="1400" dirty="0">
                <a:solidFill>
                  <a:schemeClr val="bg1"/>
                </a:solidFill>
                <a:latin typeface="Arial" panose="020B0604020202020204" pitchFamily="34" charset="0"/>
                <a:cs typeface="Arial" panose="020B0604020202020204" pitchFamily="34" charset="0"/>
              </a:rPr>
              <a:t>, S., </a:t>
            </a:r>
            <a:r>
              <a:rPr lang="en-US" sz="1400" dirty="0" err="1">
                <a:solidFill>
                  <a:schemeClr val="bg1"/>
                </a:solidFill>
                <a:latin typeface="Arial" panose="020B0604020202020204" pitchFamily="34" charset="0"/>
                <a:cs typeface="Arial" panose="020B0604020202020204" pitchFamily="34" charset="0"/>
              </a:rPr>
              <a:t>Navab</a:t>
            </a:r>
            <a:r>
              <a:rPr lang="en-US" sz="1400" dirty="0">
                <a:solidFill>
                  <a:schemeClr val="bg1"/>
                </a:solidFill>
                <a:latin typeface="Arial" panose="020B0604020202020204" pitchFamily="34" charset="0"/>
                <a:cs typeface="Arial" panose="020B0604020202020204" pitchFamily="34" charset="0"/>
              </a:rPr>
              <a:t>, N., Wachinger, C. and Alzheimer's Disease Neuroimaging Initiative, 2019. Bayesian </a:t>
            </a:r>
            <a:r>
              <a:rPr lang="en-US" sz="1400" dirty="0" err="1">
                <a:solidFill>
                  <a:schemeClr val="bg1"/>
                </a:solidFill>
                <a:latin typeface="Arial" panose="020B0604020202020204" pitchFamily="34" charset="0"/>
                <a:cs typeface="Arial" panose="020B0604020202020204" pitchFamily="34" charset="0"/>
              </a:rPr>
              <a:t>QuickNAT</a:t>
            </a:r>
            <a:r>
              <a:rPr lang="en-US" sz="1400" dirty="0">
                <a:solidFill>
                  <a:schemeClr val="bg1"/>
                </a:solidFill>
                <a:latin typeface="Arial" panose="020B0604020202020204" pitchFamily="34" charset="0"/>
                <a:cs typeface="Arial" panose="020B0604020202020204" pitchFamily="34" charset="0"/>
              </a:rPr>
              <a:t>: Model uncertainty in deep whole-brain segmentation for structure-wise quality control. </a:t>
            </a:r>
            <a:r>
              <a:rPr lang="en-US" sz="1400" i="1" dirty="0" err="1">
                <a:solidFill>
                  <a:schemeClr val="bg1"/>
                </a:solidFill>
                <a:latin typeface="Arial" panose="020B0604020202020204" pitchFamily="34" charset="0"/>
                <a:cs typeface="Arial" panose="020B0604020202020204" pitchFamily="34" charset="0"/>
              </a:rPr>
              <a:t>NeuroImage</a:t>
            </a:r>
            <a:r>
              <a:rPr lang="en-US" sz="1400" dirty="0">
                <a:solidFill>
                  <a:schemeClr val="bg1"/>
                </a:solidFill>
                <a:latin typeface="Arial" panose="020B0604020202020204" pitchFamily="34" charset="0"/>
                <a:cs typeface="Arial" panose="020B0604020202020204" pitchFamily="34" charset="0"/>
              </a:rPr>
              <a:t>, </a:t>
            </a:r>
            <a:r>
              <a:rPr lang="en-US" sz="1400" i="1" dirty="0">
                <a:solidFill>
                  <a:schemeClr val="bg1"/>
                </a:solidFill>
                <a:latin typeface="Arial" panose="020B0604020202020204" pitchFamily="34" charset="0"/>
                <a:cs typeface="Arial" panose="020B0604020202020204" pitchFamily="34" charset="0"/>
              </a:rPr>
              <a:t>195</a:t>
            </a:r>
            <a:r>
              <a:rPr lang="en-US" sz="1400" dirty="0">
                <a:solidFill>
                  <a:schemeClr val="bg1"/>
                </a:solidFill>
                <a:latin typeface="Arial" panose="020B0604020202020204" pitchFamily="34" charset="0"/>
                <a:cs typeface="Arial" panose="020B0604020202020204" pitchFamily="34" charset="0"/>
              </a:rPr>
              <a:t>, pp.11-22.</a:t>
            </a:r>
          </a:p>
          <a:p>
            <a:r>
              <a:rPr lang="en-US" sz="1400" dirty="0">
                <a:solidFill>
                  <a:schemeClr val="bg1"/>
                </a:solidFill>
                <a:latin typeface="Arial" panose="020B0604020202020204" pitchFamily="34" charset="0"/>
                <a:cs typeface="Arial" panose="020B0604020202020204" pitchFamily="34" charset="0"/>
              </a:rPr>
              <a:t>[2] </a:t>
            </a:r>
            <a:r>
              <a:rPr lang="en-US" sz="1400" dirty="0" err="1">
                <a:solidFill>
                  <a:schemeClr val="bg1"/>
                </a:solidFill>
                <a:latin typeface="Arial" panose="020B0604020202020204" pitchFamily="34" charset="0"/>
                <a:cs typeface="Arial" panose="020B0604020202020204" pitchFamily="34" charset="0"/>
              </a:rPr>
              <a:t>Kingma</a:t>
            </a:r>
            <a:r>
              <a:rPr lang="en-US" sz="1400" dirty="0">
                <a:solidFill>
                  <a:schemeClr val="bg1"/>
                </a:solidFill>
                <a:latin typeface="Arial" panose="020B0604020202020204" pitchFamily="34" charset="0"/>
                <a:cs typeface="Arial" panose="020B0604020202020204" pitchFamily="34" charset="0"/>
              </a:rPr>
              <a:t>, D.P., </a:t>
            </a:r>
            <a:r>
              <a:rPr lang="en-US" sz="1400" dirty="0" err="1">
                <a:solidFill>
                  <a:schemeClr val="bg1"/>
                </a:solidFill>
                <a:latin typeface="Arial" panose="020B0604020202020204" pitchFamily="34" charset="0"/>
                <a:cs typeface="Arial" panose="020B0604020202020204" pitchFamily="34" charset="0"/>
              </a:rPr>
              <a:t>Salimans</a:t>
            </a:r>
            <a:r>
              <a:rPr lang="en-US" sz="1400" dirty="0">
                <a:solidFill>
                  <a:schemeClr val="bg1"/>
                </a:solidFill>
                <a:latin typeface="Arial" panose="020B0604020202020204" pitchFamily="34" charset="0"/>
                <a:cs typeface="Arial" panose="020B0604020202020204" pitchFamily="34" charset="0"/>
              </a:rPr>
              <a:t>, T. and Welling, M., 2015. Variational dropout and the local reparameterization trick.  In </a:t>
            </a:r>
            <a:r>
              <a:rPr lang="en-US" sz="1400" i="1" dirty="0">
                <a:solidFill>
                  <a:schemeClr val="bg1"/>
                </a:solidFill>
                <a:latin typeface="Arial" panose="020B0604020202020204" pitchFamily="34" charset="0"/>
                <a:cs typeface="Arial" panose="020B0604020202020204" pitchFamily="34" charset="0"/>
              </a:rPr>
              <a:t>Advances in Neural Information Processing Systems</a:t>
            </a:r>
            <a:r>
              <a:rPr lang="en-US" sz="1400" dirty="0">
                <a:solidFill>
                  <a:schemeClr val="bg1"/>
                </a:solidFill>
                <a:latin typeface="Arial" panose="020B0604020202020204" pitchFamily="34" charset="0"/>
                <a:cs typeface="Arial" panose="020B0604020202020204" pitchFamily="34" charset="0"/>
              </a:rPr>
              <a:t> (pp. 2575-2583).</a:t>
            </a:r>
          </a:p>
          <a:p>
            <a:r>
              <a:rPr lang="en-US" sz="1400" dirty="0">
                <a:solidFill>
                  <a:schemeClr val="bg1"/>
                </a:solidFill>
                <a:latin typeface="Arial" panose="020B0604020202020204" pitchFamily="34" charset="0"/>
                <a:cs typeface="Arial" panose="020B0604020202020204" pitchFamily="34" charset="0"/>
              </a:rPr>
              <a:t>[3] Kohl, S., </a:t>
            </a:r>
            <a:r>
              <a:rPr lang="en-US" sz="1400" dirty="0" err="1">
                <a:solidFill>
                  <a:schemeClr val="bg1"/>
                </a:solidFill>
                <a:latin typeface="Arial" panose="020B0604020202020204" pitchFamily="34" charset="0"/>
                <a:cs typeface="Arial" panose="020B0604020202020204" pitchFamily="34" charset="0"/>
              </a:rPr>
              <a:t>Romera</a:t>
            </a:r>
            <a:r>
              <a:rPr lang="en-US" sz="1400" dirty="0">
                <a:solidFill>
                  <a:schemeClr val="bg1"/>
                </a:solidFill>
                <a:latin typeface="Arial" panose="020B0604020202020204" pitchFamily="34" charset="0"/>
                <a:cs typeface="Arial" panose="020B0604020202020204" pitchFamily="34" charset="0"/>
              </a:rPr>
              <a:t>-Paredes, B., Meyer, C., De </a:t>
            </a:r>
            <a:r>
              <a:rPr lang="en-US" sz="1400" dirty="0" err="1">
                <a:solidFill>
                  <a:schemeClr val="bg1"/>
                </a:solidFill>
                <a:latin typeface="Arial" panose="020B0604020202020204" pitchFamily="34" charset="0"/>
                <a:cs typeface="Arial" panose="020B0604020202020204" pitchFamily="34" charset="0"/>
              </a:rPr>
              <a:t>Fauw</a:t>
            </a:r>
            <a:r>
              <a:rPr lang="en-US" sz="1400" dirty="0">
                <a:solidFill>
                  <a:schemeClr val="bg1"/>
                </a:solidFill>
                <a:latin typeface="Arial" panose="020B0604020202020204" pitchFamily="34" charset="0"/>
                <a:cs typeface="Arial" panose="020B0604020202020204" pitchFamily="34" charset="0"/>
              </a:rPr>
              <a:t>, J., </a:t>
            </a:r>
            <a:r>
              <a:rPr lang="en-US" sz="1400" dirty="0" err="1">
                <a:solidFill>
                  <a:schemeClr val="bg1"/>
                </a:solidFill>
                <a:latin typeface="Arial" panose="020B0604020202020204" pitchFamily="34" charset="0"/>
                <a:cs typeface="Arial" panose="020B0604020202020204" pitchFamily="34" charset="0"/>
              </a:rPr>
              <a:t>Ledsam</a:t>
            </a:r>
            <a:r>
              <a:rPr lang="en-US" sz="1400" dirty="0">
                <a:solidFill>
                  <a:schemeClr val="bg1"/>
                </a:solidFill>
                <a:latin typeface="Arial" panose="020B0604020202020204" pitchFamily="34" charset="0"/>
                <a:cs typeface="Arial" panose="020B0604020202020204" pitchFamily="34" charset="0"/>
              </a:rPr>
              <a:t>, J.R., Maier-Hein, K., </a:t>
            </a:r>
            <a:r>
              <a:rPr lang="en-US" sz="1400" dirty="0" err="1">
                <a:solidFill>
                  <a:schemeClr val="bg1"/>
                </a:solidFill>
                <a:latin typeface="Arial" panose="020B0604020202020204" pitchFamily="34" charset="0"/>
                <a:cs typeface="Arial" panose="020B0604020202020204" pitchFamily="34" charset="0"/>
              </a:rPr>
              <a:t>Eslami</a:t>
            </a:r>
            <a:r>
              <a:rPr lang="en-US" sz="1400" dirty="0">
                <a:solidFill>
                  <a:schemeClr val="bg1"/>
                </a:solidFill>
                <a:latin typeface="Arial" panose="020B0604020202020204" pitchFamily="34" charset="0"/>
                <a:cs typeface="Arial" panose="020B0604020202020204" pitchFamily="34" charset="0"/>
              </a:rPr>
              <a:t>, S.A., Rezende, D.J.  and </a:t>
            </a:r>
            <a:r>
              <a:rPr lang="en-US" sz="1400" dirty="0" err="1">
                <a:solidFill>
                  <a:schemeClr val="bg1"/>
                </a:solidFill>
                <a:latin typeface="Arial" panose="020B0604020202020204" pitchFamily="34" charset="0"/>
                <a:cs typeface="Arial" panose="020B0604020202020204" pitchFamily="34" charset="0"/>
              </a:rPr>
              <a:t>Ronneberger</a:t>
            </a:r>
            <a:r>
              <a:rPr lang="en-US" sz="1400" dirty="0">
                <a:solidFill>
                  <a:schemeClr val="bg1"/>
                </a:solidFill>
                <a:latin typeface="Arial" panose="020B0604020202020204" pitchFamily="34" charset="0"/>
                <a:cs typeface="Arial" panose="020B0604020202020204" pitchFamily="34" charset="0"/>
              </a:rPr>
              <a:t>, O., 2018. A probabilistic u-net for segmentation of ambiguous images. In </a:t>
            </a:r>
            <a:r>
              <a:rPr lang="en-US" sz="1400" i="1" dirty="0">
                <a:solidFill>
                  <a:schemeClr val="bg1"/>
                </a:solidFill>
                <a:latin typeface="Arial" panose="020B0604020202020204" pitchFamily="34" charset="0"/>
                <a:cs typeface="Arial" panose="020B0604020202020204" pitchFamily="34" charset="0"/>
              </a:rPr>
              <a:t>Advances in Neural information Processing Systems</a:t>
            </a:r>
            <a:r>
              <a:rPr lang="en-US" sz="1400" dirty="0">
                <a:solidFill>
                  <a:schemeClr val="bg1"/>
                </a:solidFill>
                <a:latin typeface="Arial" panose="020B0604020202020204" pitchFamily="34" charset="0"/>
                <a:cs typeface="Arial" panose="020B0604020202020204" pitchFamily="34" charset="0"/>
              </a:rPr>
              <a:t> (pp. 6965-6975).</a:t>
            </a:r>
          </a:p>
          <a:p>
            <a:r>
              <a:rPr lang="en-US" sz="1400" dirty="0">
                <a:solidFill>
                  <a:schemeClr val="bg1"/>
                </a:solidFill>
                <a:latin typeface="Arial" panose="020B0604020202020204" pitchFamily="34" charset="0"/>
                <a:cs typeface="Arial" panose="020B0604020202020204" pitchFamily="34" charset="0"/>
              </a:rPr>
              <a:t>[4] Kohl, S.A., </a:t>
            </a:r>
            <a:r>
              <a:rPr lang="en-US" sz="1400" dirty="0" err="1">
                <a:solidFill>
                  <a:schemeClr val="bg1"/>
                </a:solidFill>
                <a:latin typeface="Arial" panose="020B0604020202020204" pitchFamily="34" charset="0"/>
                <a:cs typeface="Arial" panose="020B0604020202020204" pitchFamily="34" charset="0"/>
              </a:rPr>
              <a:t>Romera</a:t>
            </a:r>
            <a:r>
              <a:rPr lang="en-US" sz="1400" dirty="0">
                <a:solidFill>
                  <a:schemeClr val="bg1"/>
                </a:solidFill>
                <a:latin typeface="Arial" panose="020B0604020202020204" pitchFamily="34" charset="0"/>
                <a:cs typeface="Arial" panose="020B0604020202020204" pitchFamily="34" charset="0"/>
              </a:rPr>
              <a:t>-Paredes, B., Maier-Hein, K.H., Rezende, D.J., </a:t>
            </a:r>
            <a:r>
              <a:rPr lang="en-US" sz="1400" dirty="0" err="1">
                <a:solidFill>
                  <a:schemeClr val="bg1"/>
                </a:solidFill>
                <a:latin typeface="Arial" panose="020B0604020202020204" pitchFamily="34" charset="0"/>
                <a:cs typeface="Arial" panose="020B0604020202020204" pitchFamily="34" charset="0"/>
              </a:rPr>
              <a:t>Eslami</a:t>
            </a:r>
            <a:r>
              <a:rPr lang="en-US" sz="1400" dirty="0">
                <a:solidFill>
                  <a:schemeClr val="bg1"/>
                </a:solidFill>
                <a:latin typeface="Arial" panose="020B0604020202020204" pitchFamily="34" charset="0"/>
                <a:cs typeface="Arial" panose="020B0604020202020204" pitchFamily="34" charset="0"/>
              </a:rPr>
              <a:t>, S.M., Kohli, P., Zisserman, A. and </a:t>
            </a:r>
            <a:r>
              <a:rPr lang="en-US" sz="1400" dirty="0" err="1">
                <a:solidFill>
                  <a:schemeClr val="bg1"/>
                </a:solidFill>
                <a:latin typeface="Arial" panose="020B0604020202020204" pitchFamily="34" charset="0"/>
                <a:cs typeface="Arial" panose="020B0604020202020204" pitchFamily="34" charset="0"/>
              </a:rPr>
              <a:t>Ronneberger</a:t>
            </a:r>
            <a:r>
              <a:rPr lang="en-US" sz="1400" dirty="0">
                <a:solidFill>
                  <a:schemeClr val="bg1"/>
                </a:solidFill>
                <a:latin typeface="Arial" panose="020B0604020202020204" pitchFamily="34" charset="0"/>
                <a:cs typeface="Arial" panose="020B0604020202020204" pitchFamily="34" charset="0"/>
              </a:rPr>
              <a:t>, O., 2019. A Hierarchical Probabilistic U-Net for Modeling Multi-Scale Ambiguities. </a:t>
            </a:r>
            <a:r>
              <a:rPr lang="en-US" sz="1400" i="1" dirty="0" err="1">
                <a:solidFill>
                  <a:schemeClr val="bg1"/>
                </a:solidFill>
                <a:latin typeface="Arial" panose="020B0604020202020204" pitchFamily="34" charset="0"/>
                <a:cs typeface="Arial" panose="020B0604020202020204" pitchFamily="34" charset="0"/>
              </a:rPr>
              <a:t>arXiv</a:t>
            </a:r>
            <a:r>
              <a:rPr lang="en-US" sz="1400" i="1" dirty="0">
                <a:solidFill>
                  <a:schemeClr val="bg1"/>
                </a:solidFill>
                <a:latin typeface="Arial" panose="020B0604020202020204" pitchFamily="34" charset="0"/>
                <a:cs typeface="Arial" panose="020B0604020202020204" pitchFamily="34" charset="0"/>
              </a:rPr>
              <a:t> preprint arXiv:1905.13077</a:t>
            </a:r>
            <a:r>
              <a:rPr lang="en-US" sz="14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2017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2E1EB4-E153-5F4D-98BC-F1F97BDF386C}"/>
              </a:ext>
            </a:extLst>
          </p:cNvPr>
          <p:cNvSpPr>
            <a:spLocks noGrp="1"/>
          </p:cNvSpPr>
          <p:nvPr>
            <p:ph type="sldNum" sz="quarter" idx="11"/>
          </p:nvPr>
        </p:nvSpPr>
        <p:spPr/>
        <p:txBody>
          <a:bodyPr/>
          <a:lstStyle/>
          <a:p>
            <a:fld id="{F01108D0-6833-6E41-9980-70D0165C0CF7}" type="slidenum">
              <a:rPr lang="en-US" smtClean="0"/>
              <a:t>5</a:t>
            </a:fld>
            <a:endParaRPr lang="en-US"/>
          </a:p>
        </p:txBody>
      </p:sp>
      <p:sp>
        <p:nvSpPr>
          <p:cNvPr id="4" name="Title 3">
            <a:extLst>
              <a:ext uri="{FF2B5EF4-FFF2-40B4-BE49-F238E27FC236}">
                <a16:creationId xmlns:a16="http://schemas.microsoft.com/office/drawing/2014/main" id="{35F1F37F-161C-9148-AC9E-442B0BFE10FF}"/>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GROUP ANALYSIS</a:t>
            </a:r>
            <a:endParaRPr lang="en-US" sz="4000" dirty="0"/>
          </a:p>
        </p:txBody>
      </p:sp>
      <p:sp>
        <p:nvSpPr>
          <p:cNvPr id="5" name="Text Placeholder 4">
            <a:extLst>
              <a:ext uri="{FF2B5EF4-FFF2-40B4-BE49-F238E27FC236}">
                <a16:creationId xmlns:a16="http://schemas.microsoft.com/office/drawing/2014/main" id="{201825D7-700A-A44B-9887-0E21BE00B77A}"/>
              </a:ext>
            </a:extLst>
          </p:cNvPr>
          <p:cNvSpPr>
            <a:spLocks noGrp="1"/>
          </p:cNvSpPr>
          <p:nvPr>
            <p:ph type="body" sz="quarter" idx="12"/>
          </p:nvPr>
        </p:nvSpPr>
        <p:spPr/>
        <p:txBody>
          <a:bodyPr/>
          <a:lstStyle/>
          <a:p>
            <a:r>
              <a:rPr lang="en-US" dirty="0"/>
              <a:t> Post Analysis</a:t>
            </a:r>
          </a:p>
        </p:txBody>
      </p:sp>
      <p:sp>
        <p:nvSpPr>
          <p:cNvPr id="6" name="Content Placeholder 2">
            <a:extLst>
              <a:ext uri="{FF2B5EF4-FFF2-40B4-BE49-F238E27FC236}">
                <a16:creationId xmlns:a16="http://schemas.microsoft.com/office/drawing/2014/main" id="{067FA575-00D5-044C-846D-7565743C2534}"/>
              </a:ext>
            </a:extLst>
          </p:cNvPr>
          <p:cNvSpPr>
            <a:spLocks noGrp="1"/>
          </p:cNvSpPr>
          <p:nvPr>
            <p:ph idx="1"/>
          </p:nvPr>
        </p:nvSpPr>
        <p:spPr>
          <a:xfrm>
            <a:off x="495300" y="1222611"/>
            <a:ext cx="11401044" cy="4921924"/>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p>
        </p:txBody>
      </p:sp>
      <mc:AlternateContent xmlns:mc="http://schemas.openxmlformats.org/markup-compatibility/2006" xmlns:a14="http://schemas.microsoft.com/office/drawing/2010/main">
        <mc:Choice Requires="a14">
          <p:graphicFrame>
            <p:nvGraphicFramePr>
              <p:cNvPr id="2" name="Table 6">
                <a:extLst>
                  <a:ext uri="{FF2B5EF4-FFF2-40B4-BE49-F238E27FC236}">
                    <a16:creationId xmlns:a16="http://schemas.microsoft.com/office/drawing/2014/main" id="{0814931F-2C09-A74A-B5BF-FA46654DB6C7}"/>
                  </a:ext>
                </a:extLst>
              </p:cNvPr>
              <p:cNvGraphicFramePr>
                <a:graphicFrameLocks noGrp="1"/>
              </p:cNvGraphicFramePr>
              <p:nvPr>
                <p:extLst>
                  <p:ext uri="{D42A27DB-BD31-4B8C-83A1-F6EECF244321}">
                    <p14:modId xmlns:p14="http://schemas.microsoft.com/office/powerpoint/2010/main" val="975531410"/>
                  </p:ext>
                </p:extLst>
              </p:nvPr>
            </p:nvGraphicFramePr>
            <p:xfrm>
              <a:off x="1305169" y="1604452"/>
              <a:ext cx="9386277" cy="187960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708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𝟓</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solidFill>
                          <a:srgbClr val="FFFFFF"/>
                        </a:solidFill>
                      </a:tcPr>
                    </a:tc>
                    <a:extLst>
                      <a:ext uri="{0D108BD9-81ED-4DB2-BD59-A6C34878D82A}">
                        <a16:rowId xmlns:a16="http://schemas.microsoft.com/office/drawing/2014/main" val="416870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a:solidFill>
                                          <a:schemeClr val="bg1"/>
                                        </a:solidFill>
                                        <a:latin typeface="Cambria Math" panose="02040503050406030204" pitchFamily="18" charset="0"/>
                                      </a:rPr>
                                      <m:t>𝑉</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𝐴</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 </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2</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𝑆</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3</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𝐵</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4</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𝐷</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r>
                                  <a:rPr lang="en-US" sz="1800" b="0" i="1" smtClean="0">
                                    <a:solidFill>
                                      <a:schemeClr val="bg1"/>
                                    </a:solidFill>
                                    <a:latin typeface="Cambria Math" panose="02040503050406030204" pitchFamily="18" charset="0"/>
                                    <a:ea typeface="Cambria Math" panose="02040503050406030204" pitchFamily="18" charset="0"/>
                                  </a:rPr>
                                  <m:t> ]∗</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oMath>
                            </m:oMathPara>
                          </a14:m>
                          <a:endParaRPr lang="en-US" sz="1800" b="1" dirty="0">
                            <a:solidFill>
                              <a:schemeClr val="tx1">
                                <a:lumMod val="25000"/>
                              </a:schemeClr>
                            </a:solidFill>
                          </a:endParaRPr>
                        </a:p>
                      </a:txBody>
                      <a:tcPr/>
                    </a:tc>
                    <a:extLst>
                      <a:ext uri="{0D108BD9-81ED-4DB2-BD59-A6C34878D82A}">
                        <a16:rowId xmlns:a16="http://schemas.microsoft.com/office/drawing/2014/main" val="3003913124"/>
                      </a:ext>
                    </a:extLst>
                  </a:tr>
                </a:tbl>
              </a:graphicData>
            </a:graphic>
          </p:graphicFrame>
        </mc:Choice>
        <mc:Fallback xmlns="">
          <p:graphicFrame>
            <p:nvGraphicFramePr>
              <p:cNvPr id="2" name="Table 6">
                <a:extLst>
                  <a:ext uri="{FF2B5EF4-FFF2-40B4-BE49-F238E27FC236}">
                    <a16:creationId xmlns:a16="http://schemas.microsoft.com/office/drawing/2014/main" id="{0814931F-2C09-A74A-B5BF-FA46654DB6C7}"/>
                  </a:ext>
                </a:extLst>
              </p:cNvPr>
              <p:cNvGraphicFramePr>
                <a:graphicFrameLocks noGrp="1"/>
              </p:cNvGraphicFramePr>
              <p:nvPr>
                <p:extLst>
                  <p:ext uri="{D42A27DB-BD31-4B8C-83A1-F6EECF244321}">
                    <p14:modId xmlns:p14="http://schemas.microsoft.com/office/powerpoint/2010/main" val="975531410"/>
                  </p:ext>
                </p:extLst>
              </p:nvPr>
            </p:nvGraphicFramePr>
            <p:xfrm>
              <a:off x="1305169" y="1604452"/>
              <a:ext cx="9386277" cy="187960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962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endParaRPr lang="en-US"/>
                        </a:p>
                      </a:txBody>
                      <a:tcPr>
                        <a:blipFill>
                          <a:blip r:embed="rId3"/>
                          <a:stretch>
                            <a:fillRect l="-50101" t="-55932" b="-110169"/>
                          </a:stretch>
                        </a:blipFill>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endParaRPr lang="en-US"/>
                        </a:p>
                      </a:txBody>
                      <a:tcPr>
                        <a:blipFill>
                          <a:blip r:embed="rId3"/>
                          <a:stretch>
                            <a:fillRect l="-50101" t="-306667" b="-116667"/>
                          </a:stretch>
                        </a:blipFill>
                      </a:tcPr>
                    </a:tc>
                    <a:extLst>
                      <a:ext uri="{0D108BD9-81ED-4DB2-BD59-A6C34878D82A}">
                        <a16:rowId xmlns:a16="http://schemas.microsoft.com/office/drawing/2014/main" val="416870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endParaRPr lang="en-US"/>
                        </a:p>
                      </a:txBody>
                      <a:tcPr>
                        <a:blipFill>
                          <a:blip r:embed="rId3"/>
                          <a:stretch>
                            <a:fillRect l="-50101" t="-420690" b="-20690"/>
                          </a:stretch>
                        </a:blipFill>
                      </a:tcPr>
                    </a:tc>
                    <a:extLst>
                      <a:ext uri="{0D108BD9-81ED-4DB2-BD59-A6C34878D82A}">
                        <a16:rowId xmlns:a16="http://schemas.microsoft.com/office/drawing/2014/main" val="3003913124"/>
                      </a:ext>
                    </a:extLst>
                  </a:tr>
                </a:tbl>
              </a:graphicData>
            </a:graphic>
          </p:graphicFrame>
        </mc:Fallback>
      </mc:AlternateContent>
      <p:grpSp>
        <p:nvGrpSpPr>
          <p:cNvPr id="60" name="Group 59">
            <a:extLst>
              <a:ext uri="{FF2B5EF4-FFF2-40B4-BE49-F238E27FC236}">
                <a16:creationId xmlns:a16="http://schemas.microsoft.com/office/drawing/2014/main" id="{E5536D61-86AA-534D-99C1-8A212ADE2AF4}"/>
              </a:ext>
            </a:extLst>
          </p:cNvPr>
          <p:cNvGrpSpPr/>
          <p:nvPr/>
        </p:nvGrpSpPr>
        <p:grpSpPr>
          <a:xfrm>
            <a:off x="6515155" y="3127424"/>
            <a:ext cx="269631" cy="871757"/>
            <a:chOff x="6515155" y="3127424"/>
            <a:chExt cx="269631" cy="871757"/>
          </a:xfrm>
        </p:grpSpPr>
        <p:sp>
          <p:nvSpPr>
            <p:cNvPr id="13" name="Rectangle 12">
              <a:extLst>
                <a:ext uri="{FF2B5EF4-FFF2-40B4-BE49-F238E27FC236}">
                  <a16:creationId xmlns:a16="http://schemas.microsoft.com/office/drawing/2014/main" id="{4A6B7017-9BE5-504A-8E5B-0DBA56FAECFE}"/>
                </a:ext>
              </a:extLst>
            </p:cNvPr>
            <p:cNvSpPr/>
            <p:nvPr/>
          </p:nvSpPr>
          <p:spPr>
            <a:xfrm>
              <a:off x="6515155"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25E70749-E16B-CE4D-99D2-D95C975C24D1}"/>
                </a:ext>
              </a:extLst>
            </p:cNvPr>
            <p:cNvCxnSpPr>
              <a:cxnSpLocks/>
              <a:stCxn id="13" idx="2"/>
            </p:cNvCxnSpPr>
            <p:nvPr/>
          </p:nvCxnSpPr>
          <p:spPr>
            <a:xfrm flipH="1">
              <a:off x="6647718" y="3426362"/>
              <a:ext cx="2253" cy="5728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8D1AA067-6916-7645-BEDD-5454D67BFE87}"/>
              </a:ext>
            </a:extLst>
          </p:cNvPr>
          <p:cNvGrpSpPr/>
          <p:nvPr/>
        </p:nvGrpSpPr>
        <p:grpSpPr>
          <a:xfrm>
            <a:off x="7979740" y="3141630"/>
            <a:ext cx="269631" cy="797198"/>
            <a:chOff x="7979740" y="3141630"/>
            <a:chExt cx="269631" cy="797198"/>
          </a:xfrm>
        </p:grpSpPr>
        <p:sp>
          <p:nvSpPr>
            <p:cNvPr id="19" name="Rectangle 18">
              <a:extLst>
                <a:ext uri="{FF2B5EF4-FFF2-40B4-BE49-F238E27FC236}">
                  <a16:creationId xmlns:a16="http://schemas.microsoft.com/office/drawing/2014/main" id="{42AC6966-20A7-2040-8B8D-8E884A891AA4}"/>
                </a:ext>
              </a:extLst>
            </p:cNvPr>
            <p:cNvSpPr/>
            <p:nvPr/>
          </p:nvSpPr>
          <p:spPr>
            <a:xfrm>
              <a:off x="7979740" y="3141630"/>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A5F22C40-F8F0-C44A-9C5D-AF303F2CD813}"/>
                </a:ext>
              </a:extLst>
            </p:cNvPr>
            <p:cNvCxnSpPr>
              <a:cxnSpLocks/>
              <a:stCxn id="19" idx="2"/>
            </p:cNvCxnSpPr>
            <p:nvPr/>
          </p:nvCxnSpPr>
          <p:spPr>
            <a:xfrm>
              <a:off x="8114556" y="3440568"/>
              <a:ext cx="6905" cy="4982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FA96516F-6156-5945-9769-D785CA6F841A}"/>
              </a:ext>
            </a:extLst>
          </p:cNvPr>
          <p:cNvSpPr txBox="1"/>
          <p:nvPr/>
        </p:nvSpPr>
        <p:spPr>
          <a:xfrm>
            <a:off x="6363218" y="3977331"/>
            <a:ext cx="574132" cy="369332"/>
          </a:xfrm>
          <a:prstGeom prst="rect">
            <a:avLst/>
          </a:prstGeom>
          <a:noFill/>
        </p:spPr>
        <p:txBody>
          <a:bodyPr wrap="none" rtlCol="0">
            <a:spAutoFit/>
          </a:bodyPr>
          <a:lstStyle/>
          <a:p>
            <a:r>
              <a:rPr lang="en-US" dirty="0">
                <a:solidFill>
                  <a:schemeClr val="bg1"/>
                </a:solidFill>
              </a:rPr>
              <a:t>AGE</a:t>
            </a:r>
          </a:p>
        </p:txBody>
      </p:sp>
      <p:grpSp>
        <p:nvGrpSpPr>
          <p:cNvPr id="12" name="Group 11">
            <a:extLst>
              <a:ext uri="{FF2B5EF4-FFF2-40B4-BE49-F238E27FC236}">
                <a16:creationId xmlns:a16="http://schemas.microsoft.com/office/drawing/2014/main" id="{323B0FF7-B30A-6741-88DA-99287F83C776}"/>
              </a:ext>
            </a:extLst>
          </p:cNvPr>
          <p:cNvGrpSpPr/>
          <p:nvPr/>
        </p:nvGrpSpPr>
        <p:grpSpPr>
          <a:xfrm>
            <a:off x="7105164" y="3127424"/>
            <a:ext cx="522900" cy="1500012"/>
            <a:chOff x="7105164" y="3127424"/>
            <a:chExt cx="522900" cy="1500012"/>
          </a:xfrm>
        </p:grpSpPr>
        <p:grpSp>
          <p:nvGrpSpPr>
            <p:cNvPr id="59" name="Group 58">
              <a:extLst>
                <a:ext uri="{FF2B5EF4-FFF2-40B4-BE49-F238E27FC236}">
                  <a16:creationId xmlns:a16="http://schemas.microsoft.com/office/drawing/2014/main" id="{11553CC0-9CD9-574F-A232-66B3B57C8E3B}"/>
                </a:ext>
              </a:extLst>
            </p:cNvPr>
            <p:cNvGrpSpPr/>
            <p:nvPr/>
          </p:nvGrpSpPr>
          <p:grpSpPr>
            <a:xfrm>
              <a:off x="7283554" y="3127424"/>
              <a:ext cx="269631" cy="1131972"/>
              <a:chOff x="7283554" y="3127424"/>
              <a:chExt cx="269631" cy="1131972"/>
            </a:xfrm>
          </p:grpSpPr>
          <p:sp>
            <p:nvSpPr>
              <p:cNvPr id="16" name="Rectangle 15">
                <a:extLst>
                  <a:ext uri="{FF2B5EF4-FFF2-40B4-BE49-F238E27FC236}">
                    <a16:creationId xmlns:a16="http://schemas.microsoft.com/office/drawing/2014/main" id="{62808700-1F70-B44A-85D6-33A7990B91DA}"/>
                  </a:ext>
                </a:extLst>
              </p:cNvPr>
              <p:cNvSpPr/>
              <p:nvPr/>
            </p:nvSpPr>
            <p:spPr>
              <a:xfrm>
                <a:off x="7283554"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51868253-5472-D845-A426-3BEDCBD9EAFB}"/>
                  </a:ext>
                </a:extLst>
              </p:cNvPr>
              <p:cNvCxnSpPr>
                <a:stCxn id="16" idx="2"/>
              </p:cNvCxnSpPr>
              <p:nvPr/>
            </p:nvCxnSpPr>
            <p:spPr>
              <a:xfrm flipH="1">
                <a:off x="7418369" y="3426362"/>
                <a:ext cx="1" cy="83303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5C284E15-0638-D846-AD90-8E09D6011041}"/>
                </a:ext>
              </a:extLst>
            </p:cNvPr>
            <p:cNvSpPr txBox="1"/>
            <p:nvPr/>
          </p:nvSpPr>
          <p:spPr>
            <a:xfrm>
              <a:off x="7105164" y="4258104"/>
              <a:ext cx="522900" cy="369332"/>
            </a:xfrm>
            <a:prstGeom prst="rect">
              <a:avLst/>
            </a:prstGeom>
            <a:noFill/>
          </p:spPr>
          <p:txBody>
            <a:bodyPr wrap="none" rtlCol="0">
              <a:spAutoFit/>
            </a:bodyPr>
            <a:lstStyle/>
            <a:p>
              <a:r>
                <a:rPr lang="en-US" dirty="0">
                  <a:solidFill>
                    <a:schemeClr val="bg1"/>
                  </a:solidFill>
                </a:rPr>
                <a:t>SEX</a:t>
              </a:r>
            </a:p>
          </p:txBody>
        </p:sp>
      </p:grpSp>
      <p:sp>
        <p:nvSpPr>
          <p:cNvPr id="35" name="TextBox 34">
            <a:extLst>
              <a:ext uri="{FF2B5EF4-FFF2-40B4-BE49-F238E27FC236}">
                <a16:creationId xmlns:a16="http://schemas.microsoft.com/office/drawing/2014/main" id="{E6D3CFD6-5ADF-5B47-805B-BAD117D2B107}"/>
              </a:ext>
            </a:extLst>
          </p:cNvPr>
          <p:cNvSpPr txBox="1"/>
          <p:nvPr/>
        </p:nvSpPr>
        <p:spPr>
          <a:xfrm>
            <a:off x="7833667" y="3961213"/>
            <a:ext cx="564578" cy="369332"/>
          </a:xfrm>
          <a:prstGeom prst="rect">
            <a:avLst/>
          </a:prstGeom>
          <a:noFill/>
        </p:spPr>
        <p:txBody>
          <a:bodyPr wrap="none" rtlCol="0">
            <a:spAutoFit/>
          </a:bodyPr>
          <a:lstStyle/>
          <a:p>
            <a:r>
              <a:rPr lang="en-US" dirty="0">
                <a:solidFill>
                  <a:schemeClr val="bg1"/>
                </a:solidFill>
              </a:rPr>
              <a:t>BMI</a:t>
            </a:r>
          </a:p>
        </p:txBody>
      </p:sp>
      <p:grpSp>
        <p:nvGrpSpPr>
          <p:cNvPr id="15" name="Group 14">
            <a:extLst>
              <a:ext uri="{FF2B5EF4-FFF2-40B4-BE49-F238E27FC236}">
                <a16:creationId xmlns:a16="http://schemas.microsoft.com/office/drawing/2014/main" id="{F788FFB6-53DB-DB44-B80D-D97F06A775CB}"/>
              </a:ext>
            </a:extLst>
          </p:cNvPr>
          <p:cNvGrpSpPr/>
          <p:nvPr/>
        </p:nvGrpSpPr>
        <p:grpSpPr>
          <a:xfrm>
            <a:off x="7934073" y="3127496"/>
            <a:ext cx="1815112" cy="1893991"/>
            <a:chOff x="7934073" y="3127496"/>
            <a:chExt cx="1815112" cy="1893991"/>
          </a:xfrm>
        </p:grpSpPr>
        <p:grpSp>
          <p:nvGrpSpPr>
            <p:cNvPr id="57" name="Group 56">
              <a:extLst>
                <a:ext uri="{FF2B5EF4-FFF2-40B4-BE49-F238E27FC236}">
                  <a16:creationId xmlns:a16="http://schemas.microsoft.com/office/drawing/2014/main" id="{1F500CEA-AC29-EE43-84E7-B9C43544B3FC}"/>
                </a:ext>
              </a:extLst>
            </p:cNvPr>
            <p:cNvGrpSpPr/>
            <p:nvPr/>
          </p:nvGrpSpPr>
          <p:grpSpPr>
            <a:xfrm>
              <a:off x="8706814" y="3127496"/>
              <a:ext cx="269631" cy="1524659"/>
              <a:chOff x="8706814" y="3127496"/>
              <a:chExt cx="269631" cy="1524659"/>
            </a:xfrm>
          </p:grpSpPr>
          <p:sp>
            <p:nvSpPr>
              <p:cNvPr id="22" name="Rectangle 21">
                <a:extLst>
                  <a:ext uri="{FF2B5EF4-FFF2-40B4-BE49-F238E27FC236}">
                    <a16:creationId xmlns:a16="http://schemas.microsoft.com/office/drawing/2014/main" id="{173F3A32-6FC2-164A-8966-3B82C3A7EB44}"/>
                  </a:ext>
                </a:extLst>
              </p:cNvPr>
              <p:cNvSpPr/>
              <p:nvPr/>
            </p:nvSpPr>
            <p:spPr>
              <a:xfrm>
                <a:off x="8706814" y="3127496"/>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6E4FA67F-A171-484E-884B-1FE3E1811D47}"/>
                  </a:ext>
                </a:extLst>
              </p:cNvPr>
              <p:cNvCxnSpPr>
                <a:cxnSpLocks/>
                <a:stCxn id="22" idx="2"/>
                <a:endCxn id="36" idx="0"/>
              </p:cNvCxnSpPr>
              <p:nvPr/>
            </p:nvCxnSpPr>
            <p:spPr>
              <a:xfrm flipH="1">
                <a:off x="8841629" y="3426434"/>
                <a:ext cx="1" cy="12257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AC2A9EFE-F5B4-6E49-A215-FFF848594597}"/>
                </a:ext>
              </a:extLst>
            </p:cNvPr>
            <p:cNvSpPr txBox="1"/>
            <p:nvPr/>
          </p:nvSpPr>
          <p:spPr>
            <a:xfrm>
              <a:off x="7934073" y="4652155"/>
              <a:ext cx="1815112" cy="369332"/>
            </a:xfrm>
            <a:prstGeom prst="rect">
              <a:avLst/>
            </a:prstGeom>
            <a:noFill/>
          </p:spPr>
          <p:txBody>
            <a:bodyPr wrap="none" rtlCol="0">
              <a:spAutoFit/>
            </a:bodyPr>
            <a:lstStyle/>
            <a:p>
              <a:r>
                <a:rPr lang="en-US" dirty="0">
                  <a:solidFill>
                    <a:schemeClr val="bg1"/>
                  </a:solidFill>
                </a:rPr>
                <a:t>DIABETES STATUS</a:t>
              </a:r>
            </a:p>
          </p:txBody>
        </p:sp>
      </p:grpSp>
      <p:grpSp>
        <p:nvGrpSpPr>
          <p:cNvPr id="18" name="Group 17">
            <a:extLst>
              <a:ext uri="{FF2B5EF4-FFF2-40B4-BE49-F238E27FC236}">
                <a16:creationId xmlns:a16="http://schemas.microsoft.com/office/drawing/2014/main" id="{E92D2C2A-4014-4E4F-A109-2946C1B6698B}"/>
              </a:ext>
            </a:extLst>
          </p:cNvPr>
          <p:cNvGrpSpPr/>
          <p:nvPr/>
        </p:nvGrpSpPr>
        <p:grpSpPr>
          <a:xfrm>
            <a:off x="8810741" y="3139195"/>
            <a:ext cx="1577035" cy="1372775"/>
            <a:chOff x="8810741" y="3139195"/>
            <a:chExt cx="1577035" cy="1372775"/>
          </a:xfrm>
        </p:grpSpPr>
        <p:grpSp>
          <p:nvGrpSpPr>
            <p:cNvPr id="56" name="Group 55">
              <a:extLst>
                <a:ext uri="{FF2B5EF4-FFF2-40B4-BE49-F238E27FC236}">
                  <a16:creationId xmlns:a16="http://schemas.microsoft.com/office/drawing/2014/main" id="{4945E00D-0F8F-9E48-878E-55042EAC7A7D}"/>
                </a:ext>
              </a:extLst>
            </p:cNvPr>
            <p:cNvGrpSpPr/>
            <p:nvPr/>
          </p:nvGrpSpPr>
          <p:grpSpPr>
            <a:xfrm>
              <a:off x="9156927" y="3139195"/>
              <a:ext cx="191386" cy="1016506"/>
              <a:chOff x="9158780" y="3126132"/>
              <a:chExt cx="228722" cy="1016506"/>
            </a:xfrm>
          </p:grpSpPr>
          <p:sp>
            <p:nvSpPr>
              <p:cNvPr id="28" name="Rectangle 27">
                <a:extLst>
                  <a:ext uri="{FF2B5EF4-FFF2-40B4-BE49-F238E27FC236}">
                    <a16:creationId xmlns:a16="http://schemas.microsoft.com/office/drawing/2014/main" id="{E3A761CE-0F20-4845-8B29-C17B7E183687}"/>
                  </a:ext>
                </a:extLst>
              </p:cNvPr>
              <p:cNvSpPr/>
              <p:nvPr/>
            </p:nvSpPr>
            <p:spPr>
              <a:xfrm>
                <a:off x="9158780" y="3126132"/>
                <a:ext cx="228722"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0665F295-00BE-FD44-A31F-A3F7DB75F5EA}"/>
                  </a:ext>
                </a:extLst>
              </p:cNvPr>
              <p:cNvCxnSpPr>
                <a:cxnSpLocks/>
                <a:stCxn id="28" idx="2"/>
              </p:cNvCxnSpPr>
              <p:nvPr/>
            </p:nvCxnSpPr>
            <p:spPr>
              <a:xfrm flipH="1">
                <a:off x="9268185" y="3425070"/>
                <a:ext cx="4956" cy="7175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F92FDC25-961D-D04D-8396-B895943EDB83}"/>
                </a:ext>
              </a:extLst>
            </p:cNvPr>
            <p:cNvSpPr txBox="1"/>
            <p:nvPr/>
          </p:nvSpPr>
          <p:spPr>
            <a:xfrm>
              <a:off x="8810741" y="4142638"/>
              <a:ext cx="1577035" cy="369332"/>
            </a:xfrm>
            <a:prstGeom prst="rect">
              <a:avLst/>
            </a:prstGeom>
            <a:noFill/>
          </p:spPr>
          <p:txBody>
            <a:bodyPr wrap="none" rtlCol="0">
              <a:spAutoFit/>
            </a:bodyPr>
            <a:lstStyle/>
            <a:p>
              <a:r>
                <a:rPr lang="en-US" dirty="0">
                  <a:solidFill>
                    <a:schemeClr val="bg1"/>
                  </a:solidFill>
                </a:rPr>
                <a:t>MODEL ERROR</a:t>
              </a:r>
            </a:p>
          </p:txBody>
        </p:sp>
      </p:grpSp>
      <p:grpSp>
        <p:nvGrpSpPr>
          <p:cNvPr id="21" name="Group 20">
            <a:extLst>
              <a:ext uri="{FF2B5EF4-FFF2-40B4-BE49-F238E27FC236}">
                <a16:creationId xmlns:a16="http://schemas.microsoft.com/office/drawing/2014/main" id="{BA8A2387-4D52-2A48-9198-3CC1BD8C5D56}"/>
              </a:ext>
            </a:extLst>
          </p:cNvPr>
          <p:cNvGrpSpPr/>
          <p:nvPr/>
        </p:nvGrpSpPr>
        <p:grpSpPr>
          <a:xfrm>
            <a:off x="9631722" y="3127424"/>
            <a:ext cx="2214936" cy="2183044"/>
            <a:chOff x="9631722" y="3127424"/>
            <a:chExt cx="2214936" cy="2183044"/>
          </a:xfrm>
        </p:grpSpPr>
        <p:sp>
          <p:nvSpPr>
            <p:cNvPr id="25" name="Rectangle 24">
              <a:extLst>
                <a:ext uri="{FF2B5EF4-FFF2-40B4-BE49-F238E27FC236}">
                  <a16:creationId xmlns:a16="http://schemas.microsoft.com/office/drawing/2014/main" id="{65C090F6-CFD3-B548-BEEA-57A7FF91558F}"/>
                </a:ext>
              </a:extLst>
            </p:cNvPr>
            <p:cNvSpPr/>
            <p:nvPr/>
          </p:nvSpPr>
          <p:spPr>
            <a:xfrm>
              <a:off x="9631722" y="312742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Elbow Connector 42">
              <a:extLst>
                <a:ext uri="{FF2B5EF4-FFF2-40B4-BE49-F238E27FC236}">
                  <a16:creationId xmlns:a16="http://schemas.microsoft.com/office/drawing/2014/main" id="{AB19ABAB-ACB1-814D-A14D-3B8F8C862CD1}"/>
                </a:ext>
              </a:extLst>
            </p:cNvPr>
            <p:cNvCxnSpPr>
              <a:cxnSpLocks/>
              <a:stCxn id="25" idx="2"/>
              <a:endCxn id="46" idx="0"/>
            </p:cNvCxnSpPr>
            <p:nvPr/>
          </p:nvCxnSpPr>
          <p:spPr>
            <a:xfrm rot="16200000" flipH="1">
              <a:off x="9529181" y="3663719"/>
              <a:ext cx="1514774" cy="1040060"/>
            </a:xfrm>
            <a:prstGeom prst="bentConnector3">
              <a:avLst>
                <a:gd name="adj1" fmla="val 4077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92C363A-E162-6A4F-BC09-B308A4D89B74}"/>
                </a:ext>
              </a:extLst>
            </p:cNvPr>
            <p:cNvSpPr txBox="1"/>
            <p:nvPr/>
          </p:nvSpPr>
          <p:spPr>
            <a:xfrm>
              <a:off x="9766537" y="4941136"/>
              <a:ext cx="2080121" cy="369332"/>
            </a:xfrm>
            <a:prstGeom prst="rect">
              <a:avLst/>
            </a:prstGeom>
            <a:noFill/>
          </p:spPr>
          <p:txBody>
            <a:bodyPr wrap="none" rtlCol="0">
              <a:spAutoFit/>
            </a:bodyPr>
            <a:lstStyle/>
            <a:p>
              <a:r>
                <a:rPr lang="en-US" dirty="0">
                  <a:solidFill>
                    <a:schemeClr val="bg1"/>
                  </a:solidFill>
                </a:rPr>
                <a:t>CONFIDENCE SCORE</a:t>
              </a:r>
            </a:p>
          </p:txBody>
        </p:sp>
      </p:grpSp>
      <p:grpSp>
        <p:nvGrpSpPr>
          <p:cNvPr id="9" name="Group 8">
            <a:extLst>
              <a:ext uri="{FF2B5EF4-FFF2-40B4-BE49-F238E27FC236}">
                <a16:creationId xmlns:a16="http://schemas.microsoft.com/office/drawing/2014/main" id="{C70105EC-80D2-1A4C-A3F8-B9C0552AE3C9}"/>
              </a:ext>
            </a:extLst>
          </p:cNvPr>
          <p:cNvGrpSpPr/>
          <p:nvPr/>
        </p:nvGrpSpPr>
        <p:grpSpPr>
          <a:xfrm>
            <a:off x="4259244" y="3114564"/>
            <a:ext cx="1592167" cy="1632301"/>
            <a:chOff x="4259244" y="3114564"/>
            <a:chExt cx="1592167" cy="1632301"/>
          </a:xfrm>
        </p:grpSpPr>
        <p:sp>
          <p:nvSpPr>
            <p:cNvPr id="7" name="Rectangle 6">
              <a:extLst>
                <a:ext uri="{FF2B5EF4-FFF2-40B4-BE49-F238E27FC236}">
                  <a16:creationId xmlns:a16="http://schemas.microsoft.com/office/drawing/2014/main" id="{2A9FB2B3-176C-8A4D-9A8C-3243A980F4BD}"/>
                </a:ext>
              </a:extLst>
            </p:cNvPr>
            <p:cNvSpPr/>
            <p:nvPr/>
          </p:nvSpPr>
          <p:spPr>
            <a:xfrm>
              <a:off x="5330225" y="3114564"/>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1ACA724-446B-8749-B621-B1FBDF0C30E4}"/>
                </a:ext>
              </a:extLst>
            </p:cNvPr>
            <p:cNvSpPr txBox="1"/>
            <p:nvPr/>
          </p:nvSpPr>
          <p:spPr>
            <a:xfrm>
              <a:off x="4259244" y="4377533"/>
              <a:ext cx="1592167" cy="369332"/>
            </a:xfrm>
            <a:prstGeom prst="rect">
              <a:avLst/>
            </a:prstGeom>
            <a:noFill/>
          </p:spPr>
          <p:txBody>
            <a:bodyPr wrap="none" rtlCol="0">
              <a:spAutoFit/>
            </a:bodyPr>
            <a:lstStyle/>
            <a:p>
              <a:r>
                <a:rPr lang="en-US" dirty="0">
                  <a:solidFill>
                    <a:schemeClr val="bg1"/>
                  </a:solidFill>
                </a:rPr>
                <a:t>LIVER VOLUME</a:t>
              </a:r>
            </a:p>
          </p:txBody>
        </p:sp>
        <p:cxnSp>
          <p:nvCxnSpPr>
            <p:cNvPr id="51" name="Elbow Connector 50">
              <a:extLst>
                <a:ext uri="{FF2B5EF4-FFF2-40B4-BE49-F238E27FC236}">
                  <a16:creationId xmlns:a16="http://schemas.microsoft.com/office/drawing/2014/main" id="{48CB54C2-18AF-2646-BCA2-9CBD21010729}"/>
                </a:ext>
              </a:extLst>
            </p:cNvPr>
            <p:cNvCxnSpPr>
              <a:stCxn id="7" idx="2"/>
              <a:endCxn id="10" idx="0"/>
            </p:cNvCxnSpPr>
            <p:nvPr/>
          </p:nvCxnSpPr>
          <p:spPr>
            <a:xfrm rot="5400000">
              <a:off x="4778170" y="3690661"/>
              <a:ext cx="964031" cy="409713"/>
            </a:xfrm>
            <a:prstGeom prst="bent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E24ED1B-4890-C04E-83F8-672D806FA25D}"/>
              </a:ext>
            </a:extLst>
          </p:cNvPr>
          <p:cNvGrpSpPr/>
          <p:nvPr/>
        </p:nvGrpSpPr>
        <p:grpSpPr>
          <a:xfrm>
            <a:off x="4785555" y="3127482"/>
            <a:ext cx="2880340" cy="2019585"/>
            <a:chOff x="4785555" y="3127482"/>
            <a:chExt cx="2880340" cy="2019585"/>
          </a:xfrm>
        </p:grpSpPr>
        <p:sp>
          <p:nvSpPr>
            <p:cNvPr id="52" name="Rectangle 51">
              <a:extLst>
                <a:ext uri="{FF2B5EF4-FFF2-40B4-BE49-F238E27FC236}">
                  <a16:creationId xmlns:a16="http://schemas.microsoft.com/office/drawing/2014/main" id="{8CB45DEC-253A-E240-88B5-09740F781A95}"/>
                </a:ext>
              </a:extLst>
            </p:cNvPr>
            <p:cNvSpPr/>
            <p:nvPr/>
          </p:nvSpPr>
          <p:spPr>
            <a:xfrm>
              <a:off x="5792590" y="3127482"/>
              <a:ext cx="269631" cy="298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50F93C30-530A-2147-8B90-81590BE26346}"/>
                </a:ext>
              </a:extLst>
            </p:cNvPr>
            <p:cNvCxnSpPr>
              <a:cxnSpLocks/>
            </p:cNvCxnSpPr>
            <p:nvPr/>
          </p:nvCxnSpPr>
          <p:spPr>
            <a:xfrm flipH="1">
              <a:off x="5918819" y="3425790"/>
              <a:ext cx="1" cy="14253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9FAEC2-B872-3F4E-93AA-4E1BDC2CD19B}"/>
                </a:ext>
              </a:extLst>
            </p:cNvPr>
            <p:cNvSpPr txBox="1"/>
            <p:nvPr/>
          </p:nvSpPr>
          <p:spPr>
            <a:xfrm>
              <a:off x="4785555" y="4777735"/>
              <a:ext cx="2880340" cy="369332"/>
            </a:xfrm>
            <a:prstGeom prst="rect">
              <a:avLst/>
            </a:prstGeom>
            <a:noFill/>
          </p:spPr>
          <p:txBody>
            <a:bodyPr wrap="none" rtlCol="0">
              <a:spAutoFit/>
            </a:bodyPr>
            <a:lstStyle/>
            <a:p>
              <a:r>
                <a:rPr lang="en-US" dirty="0">
                  <a:solidFill>
                    <a:schemeClr val="bg1"/>
                  </a:solidFill>
                </a:rPr>
                <a:t>REGRESSION COEFFICIENT(S)</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01427C-5B42-2842-9A48-88325913F6D6}"/>
                  </a:ext>
                </a:extLst>
              </p:cNvPr>
              <p:cNvSpPr txBox="1"/>
              <p:nvPr/>
            </p:nvSpPr>
            <p:spPr>
              <a:xfrm>
                <a:off x="547048" y="4098157"/>
                <a:ext cx="3703519" cy="1477328"/>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b="1" dirty="0">
                    <a:solidFill>
                      <a:schemeClr val="bg1"/>
                    </a:solidFill>
                  </a:rPr>
                  <a:t>Target: </a:t>
                </a:r>
                <a:r>
                  <a:rPr lang="en-US" dirty="0">
                    <a:solidFill>
                      <a:schemeClr val="bg1"/>
                    </a:solidFill>
                  </a:rPr>
                  <a:t>Liver Volume</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Data: </a:t>
                </a:r>
                <a:r>
                  <a:rPr lang="en-US" dirty="0">
                    <a:solidFill>
                      <a:schemeClr val="bg1"/>
                    </a:solidFill>
                  </a:rPr>
                  <a:t>153 Subjects with </a:t>
                </a:r>
              </a:p>
              <a:p>
                <a:pPr lvl="1"/>
                <a:r>
                  <a:rPr lang="en-US" dirty="0">
                    <a:solidFill>
                      <a:schemeClr val="bg1"/>
                    </a:solidFill>
                  </a:rPr>
                  <a:t>KORA Non-Imaging features Set</a:t>
                </a:r>
              </a:p>
              <a:p>
                <a:pPr marL="285750" indent="-285750">
                  <a:buFont typeface="Arial" panose="020B0604020202020204" pitchFamily="34" charset="0"/>
                  <a:buChar char="•"/>
                </a:pPr>
                <a:r>
                  <a:rPr lang="en-US" b="1" dirty="0">
                    <a:solidFill>
                      <a:schemeClr val="bg1"/>
                    </a:solidFill>
                  </a:rPr>
                  <a:t>Method: </a:t>
                </a:r>
                <a:r>
                  <a:rPr lang="en-US" dirty="0">
                    <a:solidFill>
                      <a:schemeClr val="bg1"/>
                    </a:solidFill>
                  </a:rPr>
                  <a:t>Regression</a:t>
                </a:r>
              </a:p>
              <a:p>
                <a:pPr marL="285750" indent="-285750">
                  <a:buFont typeface="Arial" panose="020B0604020202020204" pitchFamily="34" charset="0"/>
                  <a:buChar char="•"/>
                </a:pPr>
                <a:r>
                  <a:rPr lang="en-US" b="1" dirty="0">
                    <a:solidFill>
                      <a:schemeClr val="bg1"/>
                    </a:solidFill>
                  </a:rPr>
                  <a:t>Presented:</a:t>
                </a:r>
                <a:r>
                  <a:rPr lang="en-US" dirty="0">
                    <a:solidFill>
                      <a:schemeClr val="bg1"/>
                    </a:solidFill>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𝛽</m:t>
                        </m:r>
                      </m:e>
                      <m:sub>
                        <m:r>
                          <a:rPr lang="en-US" i="1">
                            <a:solidFill>
                              <a:schemeClr val="bg1"/>
                            </a:solidFill>
                            <a:latin typeface="Cambria Math" panose="02040503050406030204" pitchFamily="18" charset="0"/>
                            <a:ea typeface="Cambria Math" panose="02040503050406030204" pitchFamily="18" charset="0"/>
                          </a:rPr>
                          <m:t>4</m:t>
                        </m:r>
                      </m:sub>
                    </m:sSub>
                  </m:oMath>
                </a14:m>
                <a:endParaRPr lang="en-US" dirty="0">
                  <a:solidFill>
                    <a:schemeClr val="bg1"/>
                  </a:solidFill>
                </a:endParaRPr>
              </a:p>
            </p:txBody>
          </p:sp>
        </mc:Choice>
        <mc:Fallback xmlns="">
          <p:sp>
            <p:nvSpPr>
              <p:cNvPr id="8" name="TextBox 7">
                <a:extLst>
                  <a:ext uri="{FF2B5EF4-FFF2-40B4-BE49-F238E27FC236}">
                    <a16:creationId xmlns:a16="http://schemas.microsoft.com/office/drawing/2014/main" id="{9801427C-5B42-2842-9A48-88325913F6D6}"/>
                  </a:ext>
                </a:extLst>
              </p:cNvPr>
              <p:cNvSpPr txBox="1">
                <a:spLocks noRot="1" noChangeAspect="1" noMove="1" noResize="1" noEditPoints="1" noAdjustHandles="1" noChangeArrowheads="1" noChangeShapeType="1" noTextEdit="1"/>
              </p:cNvSpPr>
              <p:nvPr/>
            </p:nvSpPr>
            <p:spPr>
              <a:xfrm>
                <a:off x="547048" y="4098157"/>
                <a:ext cx="3703519" cy="1477328"/>
              </a:xfrm>
              <a:prstGeom prst="rect">
                <a:avLst/>
              </a:prstGeom>
              <a:blipFill>
                <a:blip r:embed="rId4"/>
                <a:stretch>
                  <a:fillRect l="-1024" t="-840" b="-4202"/>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77287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94D39C-DA1E-F846-B3B0-978E2353E35F}"/>
              </a:ext>
            </a:extLst>
          </p:cNvPr>
          <p:cNvSpPr>
            <a:spLocks noGrp="1"/>
          </p:cNvSpPr>
          <p:nvPr>
            <p:ph type="sldNum" sz="quarter" idx="11"/>
          </p:nvPr>
        </p:nvSpPr>
        <p:spPr/>
        <p:txBody>
          <a:bodyPr/>
          <a:lstStyle/>
          <a:p>
            <a:fld id="{F01108D0-6833-6E41-9980-70D0165C0CF7}" type="slidenum">
              <a:rPr lang="en-US" smtClean="0"/>
              <a:t>6</a:t>
            </a:fld>
            <a:endParaRPr lang="en-US"/>
          </a:p>
        </p:txBody>
      </p:sp>
      <p:sp>
        <p:nvSpPr>
          <p:cNvPr id="4" name="Title 3">
            <a:extLst>
              <a:ext uri="{FF2B5EF4-FFF2-40B4-BE49-F238E27FC236}">
                <a16:creationId xmlns:a16="http://schemas.microsoft.com/office/drawing/2014/main" id="{5AE6EA57-88D4-A440-A5EE-4FA3E6CDD7CB}"/>
              </a:ext>
            </a:extLst>
          </p:cNvPr>
          <p:cNvSpPr>
            <a:spLocks noGrp="1"/>
          </p:cNvSpPr>
          <p:nvPr>
            <p:ph type="title"/>
          </p:nvPr>
        </p:nvSpPr>
        <p:spPr/>
        <p:txBody>
          <a:bodyPr/>
          <a:lstStyle/>
          <a:p>
            <a:r>
              <a:rPr lang="en-US" sz="4000" dirty="0">
                <a:ln>
                  <a:solidFill>
                    <a:schemeClr val="accent1">
                      <a:shade val="50000"/>
                    </a:schemeClr>
                  </a:solidFill>
                </a:ln>
                <a:latin typeface="Arial" panose="020B0604020202020204" pitchFamily="34" charset="0"/>
                <a:cs typeface="Arial" panose="020B0604020202020204" pitchFamily="34" charset="0"/>
              </a:rPr>
              <a:t>DISEASE CLASSIFICATION</a:t>
            </a:r>
            <a:endParaRPr lang="en-US" dirty="0"/>
          </a:p>
        </p:txBody>
      </p:sp>
      <p:sp>
        <p:nvSpPr>
          <p:cNvPr id="5" name="Text Placeholder 4">
            <a:extLst>
              <a:ext uri="{FF2B5EF4-FFF2-40B4-BE49-F238E27FC236}">
                <a16:creationId xmlns:a16="http://schemas.microsoft.com/office/drawing/2014/main" id="{415BC194-7DF6-1140-B49D-DC6D359F6325}"/>
              </a:ext>
            </a:extLst>
          </p:cNvPr>
          <p:cNvSpPr>
            <a:spLocks noGrp="1"/>
          </p:cNvSpPr>
          <p:nvPr>
            <p:ph type="body" sz="quarter" idx="12"/>
          </p:nvPr>
        </p:nvSpPr>
        <p:spPr/>
        <p:txBody>
          <a:bodyPr/>
          <a:lstStyle/>
          <a:p>
            <a:r>
              <a:rPr lang="en-US" dirty="0"/>
              <a:t> Post Analysis</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B3ACB7B1-D4C1-4941-A186-BCA5D3DAE8CE}"/>
                  </a:ext>
                </a:extLst>
              </p:cNvPr>
              <p:cNvGraphicFramePr>
                <a:graphicFrameLocks noGrp="1"/>
              </p:cNvGraphicFramePr>
              <p:nvPr>
                <p:extLst>
                  <p:ext uri="{D42A27DB-BD31-4B8C-83A1-F6EECF244321}">
                    <p14:modId xmlns:p14="http://schemas.microsoft.com/office/powerpoint/2010/main" val="841867331"/>
                  </p:ext>
                </p:extLst>
              </p:nvPr>
            </p:nvGraphicFramePr>
            <p:xfrm>
              <a:off x="1402861" y="1755140"/>
              <a:ext cx="9386277" cy="225044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708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𝟐</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416870330"/>
                      </a:ext>
                    </a:extLst>
                  </a:tr>
                  <a:tr h="370840">
                    <a:tc>
                      <a:txBody>
                        <a:bodyPr/>
                        <a:lstStyle/>
                        <a:p>
                          <a:r>
                            <a:rPr lang="en-US" b="1" dirty="0">
                              <a:solidFill>
                                <a:schemeClr val="bg1"/>
                              </a:solidFill>
                              <a:latin typeface="Arial" panose="020B0604020202020204" pitchFamily="34" charset="0"/>
                              <a:cs typeface="Arial" panose="020B0604020202020204" pitchFamily="34" charset="0"/>
                            </a:rPr>
                            <a:t>INTERACTION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a:solidFill>
                                          <a:srgbClr val="00D9E1"/>
                                        </a:solidFill>
                                        <a:latin typeface="Cambria Math" panose="02040503050406030204" pitchFamily="18" charset="0"/>
                                        <a:ea typeface="Cambria Math" panose="02040503050406030204" pitchFamily="18" charset="0"/>
                                      </a:rPr>
                                      <m:t>𝜷</m:t>
                                    </m:r>
                                  </m:e>
                                  <m:sub>
                                    <m:r>
                                      <a:rPr lang="en-US" sz="1800" b="1" i="1" smtClean="0">
                                        <a:solidFill>
                                          <a:srgbClr val="00D9E1"/>
                                        </a:solidFill>
                                        <a:latin typeface="Cambria Math" panose="02040503050406030204" pitchFamily="18" charset="0"/>
                                        <a:ea typeface="Cambria Math" panose="02040503050406030204" pitchFamily="18" charset="0"/>
                                      </a:rPr>
                                      <m:t>𝟏</m:t>
                                    </m:r>
                                  </m:sub>
                                </m:sSub>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sSub>
                                  <m:sSubPr>
                                    <m:ctrlPr>
                                      <a:rPr lang="en-US" sz="1800" b="1" i="1">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𝑽</m:t>
                                    </m:r>
                                  </m:e>
                                  <m:sub>
                                    <m:r>
                                      <a:rPr lang="en-US" sz="1800" b="1" i="1">
                                        <a:solidFill>
                                          <a:srgbClr val="00D9E1"/>
                                        </a:solidFill>
                                        <a:latin typeface="Cambria Math" panose="02040503050406030204" pitchFamily="18" charset="0"/>
                                        <a:ea typeface="Cambria Math" panose="02040503050406030204" pitchFamily="18" charset="0"/>
                                      </a:rPr>
                                      <m:t>𝒊</m:t>
                                    </m:r>
                                  </m:sub>
                                </m:sSub>
                                <m:r>
                                  <a:rPr lang="en-US" sz="1800" b="0" i="1" smtClean="0">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oMath>
                            </m:oMathPara>
                          </a14:m>
                          <a:endParaRPr lang="en-US" sz="1800" dirty="0">
                            <a:solidFill>
                              <a:schemeClr val="bg1"/>
                            </a:solidFill>
                          </a:endParaRPr>
                        </a:p>
                      </a:txBody>
                      <a:tcPr/>
                    </a:tc>
                    <a:extLst>
                      <a:ext uri="{0D108BD9-81ED-4DB2-BD59-A6C34878D82A}">
                        <a16:rowId xmlns:a16="http://schemas.microsoft.com/office/drawing/2014/main" val="74207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𝐷</m:t>
                                    </m:r>
                                  </m:e>
                                  <m:sub>
                                    <m:r>
                                      <a:rPr lang="en-US" sz="1800" b="0" i="1">
                                        <a:solidFill>
                                          <a:schemeClr val="bg1"/>
                                        </a:solidFill>
                                        <a:latin typeface="Cambria Math" panose="02040503050406030204" pitchFamily="18" charset="0"/>
                                      </a:rPr>
                                      <m:t>𝑖</m:t>
                                    </m:r>
                                  </m:sub>
                                </m:sSub>
                                <m:r>
                                  <a:rPr lang="en-US" sz="1800" b="0" i="1">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a:solidFill>
                                          <a:schemeClr val="bg1"/>
                                        </a:solidFill>
                                        <a:latin typeface="Cambria Math" panose="02040503050406030204" pitchFamily="18" charset="0"/>
                                        <a:ea typeface="Cambria Math" panose="02040503050406030204" pitchFamily="18" charset="0"/>
                                      </a:rPr>
                                      <m:t>0</m:t>
                                    </m:r>
                                  </m:sub>
                                </m:sSub>
                                <m:r>
                                  <a:rPr lang="en-US" sz="1800" b="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𝛽</m:t>
                                    </m:r>
                                  </m:e>
                                  <m:sub>
                                    <m:r>
                                      <a:rPr lang="en-US" sz="1800" b="0" i="1" smtClean="0">
                                        <a:solidFill>
                                          <a:schemeClr val="bg1"/>
                                        </a:solidFill>
                                        <a:latin typeface="Cambria Math" panose="02040503050406030204" pitchFamily="18" charset="0"/>
                                        <a:ea typeface="Cambria Math" panose="02040503050406030204" pitchFamily="18" charset="0"/>
                                      </a:rPr>
                                      <m:t>1</m:t>
                                    </m:r>
                                  </m:sub>
                                </m:sSub>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𝑉</m:t>
                                    </m:r>
                                  </m:e>
                                  <m:sub>
                                    <m:r>
                                      <a:rPr lang="en-US" sz="1800" b="0" i="1">
                                        <a:solidFill>
                                          <a:schemeClr val="bg1"/>
                                        </a:solidFill>
                                        <a:latin typeface="Cambria Math" panose="02040503050406030204" pitchFamily="18" charset="0"/>
                                        <a:ea typeface="Cambria Math" panose="02040503050406030204" pitchFamily="18" charset="0"/>
                                      </a:rPr>
                                      <m:t>𝑖</m:t>
                                    </m:r>
                                  </m:sub>
                                </m:sSub>
                                <m:r>
                                  <a:rPr lang="en-US" sz="1800" b="0" i="1">
                                    <a:solidFill>
                                      <a:schemeClr val="bg1"/>
                                    </a:solidFill>
                                    <a:latin typeface="Cambria Math" panose="02040503050406030204" pitchFamily="18" charset="0"/>
                                    <a:ea typeface="Cambria Math" panose="02040503050406030204" pitchFamily="18" charset="0"/>
                                  </a:rPr>
                                  <m:t>+</m:t>
                                </m:r>
                                <m:r>
                                  <a:rPr lang="en-US" sz="1800" b="0" i="1">
                                    <a:solidFill>
                                      <a:schemeClr val="bg1"/>
                                    </a:solidFill>
                                    <a:latin typeface="Cambria Math" panose="02040503050406030204" pitchFamily="18" charset="0"/>
                                    <a:ea typeface="Cambria Math" panose="02040503050406030204" pitchFamily="18" charset="0"/>
                                  </a:rPr>
                                  <m:t>𝜀</m:t>
                                </m:r>
                                <m:r>
                                  <a:rPr lang="en-US" sz="1800" b="0" i="1" smtClean="0">
                                    <a:solidFill>
                                      <a:schemeClr val="bg1"/>
                                    </a:solidFill>
                                    <a:latin typeface="Cambria Math" panose="02040503050406030204" pitchFamily="18" charset="0"/>
                                    <a:ea typeface="Cambria Math" panose="02040503050406030204" pitchFamily="18" charset="0"/>
                                  </a:rPr>
                                  <m:t> ]∗</m:t>
                                </m:r>
                                <m:sSub>
                                  <m:sSubPr>
                                    <m:ctrlPr>
                                      <a:rPr lang="en-US" sz="1800" b="1" i="1" smtClean="0">
                                        <a:solidFill>
                                          <a:srgbClr val="00D9E1"/>
                                        </a:solidFill>
                                        <a:latin typeface="Cambria Math" panose="02040503050406030204" pitchFamily="18" charset="0"/>
                                        <a:ea typeface="Cambria Math" panose="02040503050406030204" pitchFamily="18" charset="0"/>
                                      </a:rPr>
                                    </m:ctrlPr>
                                  </m:sSubPr>
                                  <m:e>
                                    <m:r>
                                      <a:rPr lang="en-US" sz="1800" b="1" i="1" smtClean="0">
                                        <a:solidFill>
                                          <a:srgbClr val="00D9E1"/>
                                        </a:solidFill>
                                        <a:latin typeface="Cambria Math" panose="02040503050406030204" pitchFamily="18" charset="0"/>
                                        <a:ea typeface="Cambria Math" panose="02040503050406030204" pitchFamily="18" charset="0"/>
                                      </a:rPr>
                                      <m:t>𝑪</m:t>
                                    </m:r>
                                  </m:e>
                                  <m:sub>
                                    <m:r>
                                      <a:rPr lang="en-US" sz="1800" b="1" i="1" smtClean="0">
                                        <a:solidFill>
                                          <a:srgbClr val="00D9E1"/>
                                        </a:solidFill>
                                        <a:latin typeface="Cambria Math" panose="02040503050406030204" pitchFamily="18" charset="0"/>
                                        <a:ea typeface="Cambria Math" panose="02040503050406030204" pitchFamily="18" charset="0"/>
                                      </a:rPr>
                                      <m:t>𝒊</m:t>
                                    </m:r>
                                  </m:sub>
                                </m:sSub>
                              </m:oMath>
                            </m:oMathPara>
                          </a14:m>
                          <a:endParaRPr lang="en-US" sz="1800" b="1" dirty="0">
                            <a:solidFill>
                              <a:schemeClr val="bg1"/>
                            </a:solidFill>
                          </a:endParaRPr>
                        </a:p>
                      </a:txBody>
                      <a:tcPr/>
                    </a:tc>
                    <a:extLst>
                      <a:ext uri="{0D108BD9-81ED-4DB2-BD59-A6C34878D82A}">
                        <a16:rowId xmlns:a16="http://schemas.microsoft.com/office/drawing/2014/main" val="3003913124"/>
                      </a:ext>
                    </a:extLst>
                  </a:tr>
                </a:tbl>
              </a:graphicData>
            </a:graphic>
          </p:graphicFrame>
        </mc:Choice>
        <mc:Fallback xmlns="">
          <p:graphicFrame>
            <p:nvGraphicFramePr>
              <p:cNvPr id="7" name="Table 6">
                <a:extLst>
                  <a:ext uri="{FF2B5EF4-FFF2-40B4-BE49-F238E27FC236}">
                    <a16:creationId xmlns:a16="http://schemas.microsoft.com/office/drawing/2014/main" id="{B3ACB7B1-D4C1-4941-A186-BCA5D3DAE8CE}"/>
                  </a:ext>
                </a:extLst>
              </p:cNvPr>
              <p:cNvGraphicFramePr>
                <a:graphicFrameLocks noGrp="1"/>
              </p:cNvGraphicFramePr>
              <p:nvPr>
                <p:extLst>
                  <p:ext uri="{D42A27DB-BD31-4B8C-83A1-F6EECF244321}">
                    <p14:modId xmlns:p14="http://schemas.microsoft.com/office/powerpoint/2010/main" val="841867331"/>
                  </p:ext>
                </p:extLst>
              </p:nvPr>
            </p:nvGraphicFramePr>
            <p:xfrm>
              <a:off x="1402861" y="1755140"/>
              <a:ext cx="9386277" cy="2250440"/>
            </p:xfrm>
            <a:graphic>
              <a:graphicData uri="http://schemas.openxmlformats.org/drawingml/2006/table">
                <a:tbl>
                  <a:tblPr firstRow="1" bandRow="1" bandCol="1">
                    <a:tableStyleId>{69012ECD-51FC-41F1-AA8D-1B2483CD663E}</a:tableStyleId>
                  </a:tblPr>
                  <a:tblGrid>
                    <a:gridCol w="3128759">
                      <a:extLst>
                        <a:ext uri="{9D8B030D-6E8A-4147-A177-3AD203B41FA5}">
                          <a16:colId xmlns:a16="http://schemas.microsoft.com/office/drawing/2014/main" val="1208991176"/>
                        </a:ext>
                      </a:extLst>
                    </a:gridCol>
                    <a:gridCol w="6257518">
                      <a:extLst>
                        <a:ext uri="{9D8B030D-6E8A-4147-A177-3AD203B41FA5}">
                          <a16:colId xmlns:a16="http://schemas.microsoft.com/office/drawing/2014/main" val="3422286187"/>
                        </a:ext>
                      </a:extLst>
                    </a:gridCol>
                  </a:tblGrid>
                  <a:tr h="396240">
                    <a:tc>
                      <a:txBody>
                        <a:bodyPr/>
                        <a:lstStyle/>
                        <a:p>
                          <a:pPr algn="ctr"/>
                          <a:endParaRPr lang="en-US" sz="2000" dirty="0">
                            <a:solidFill>
                              <a:schemeClr val="bg1"/>
                            </a:solidFill>
                            <a:latin typeface="Arial" panose="020B0604020202020204" pitchFamily="34" charset="0"/>
                            <a:cs typeface="Arial" panose="020B0604020202020204" pitchFamily="34" charset="0"/>
                          </a:endParaRPr>
                        </a:p>
                      </a:txBody>
                      <a:tcPr>
                        <a:solidFill>
                          <a:schemeClr val="tx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STATISTICAL MODELS</a:t>
                          </a:r>
                        </a:p>
                      </a:txBody>
                      <a:tcPr>
                        <a:solidFill>
                          <a:schemeClr val="tx1">
                            <a:lumMod val="50000"/>
                          </a:schemeClr>
                        </a:solidFill>
                      </a:tcPr>
                    </a:tc>
                    <a:extLst>
                      <a:ext uri="{0D108BD9-81ED-4DB2-BD59-A6C34878D82A}">
                        <a16:rowId xmlns:a16="http://schemas.microsoft.com/office/drawing/2014/main" val="165706549"/>
                      </a:ext>
                    </a:extLst>
                  </a:tr>
                  <a:tr h="741680">
                    <a:tc>
                      <a:txBody>
                        <a:bodyPr/>
                        <a:lstStyle/>
                        <a:p>
                          <a:pPr algn="l">
                            <a:lnSpc>
                              <a:spcPct val="100000"/>
                            </a:lnSpc>
                          </a:pPr>
                          <a:r>
                            <a:rPr lang="en-US" sz="1800" b="1" dirty="0">
                              <a:solidFill>
                                <a:schemeClr val="bg1"/>
                              </a:solidFill>
                              <a:latin typeface="Arial" panose="020B0604020202020204" pitchFamily="34" charset="0"/>
                              <a:cs typeface="Arial" panose="020B0604020202020204" pitchFamily="34" charset="0"/>
                            </a:rPr>
                            <a:t>MANUAL</a:t>
                          </a:r>
                          <a:endParaRPr lang="en-US" sz="1800" b="1" dirty="0">
                            <a:solidFill>
                              <a:schemeClr val="bg1"/>
                            </a:solidFill>
                            <a:latin typeface="+mn-lt"/>
                            <a:cs typeface="+mn-cs"/>
                          </a:endParaRPr>
                        </a:p>
                        <a:p>
                          <a:pPr algn="l">
                            <a:lnSpc>
                              <a:spcPct val="150000"/>
                            </a:lnSpc>
                          </a:pPr>
                          <a:r>
                            <a:rPr lang="en-US" sz="1800" b="1" dirty="0">
                              <a:solidFill>
                                <a:schemeClr val="bg1"/>
                              </a:solidFill>
                              <a:latin typeface="Arial" panose="020B0604020202020204" pitchFamily="34" charset="0"/>
                              <a:cs typeface="Arial" panose="020B0604020202020204" pitchFamily="34" charset="0"/>
                            </a:rPr>
                            <a:t>BASE</a:t>
                          </a:r>
                          <a:endParaRPr lang="en-US" b="1" dirty="0">
                            <a:solidFill>
                              <a:schemeClr val="bg1"/>
                            </a:solidFill>
                          </a:endParaRPr>
                        </a:p>
                      </a:txBody>
                      <a:tcPr/>
                    </a:tc>
                    <a:tc>
                      <a:txBody>
                        <a:bodyPr/>
                        <a:lstStyle/>
                        <a:p>
                          <a:endParaRPr lang="en-US"/>
                        </a:p>
                      </a:txBody>
                      <a:tcPr>
                        <a:blipFill>
                          <a:blip r:embed="rId3"/>
                          <a:stretch>
                            <a:fillRect l="-50304" t="-57627" b="-161017"/>
                          </a:stretch>
                        </a:blipFill>
                      </a:tcPr>
                    </a:tc>
                    <a:extLst>
                      <a:ext uri="{0D108BD9-81ED-4DB2-BD59-A6C34878D82A}">
                        <a16:rowId xmlns:a16="http://schemas.microsoft.com/office/drawing/2014/main" val="307050214"/>
                      </a:ext>
                    </a:extLst>
                  </a:tr>
                  <a:tr h="370840">
                    <a:tc>
                      <a:txBody>
                        <a:bodyPr/>
                        <a:lstStyle/>
                        <a:p>
                          <a:r>
                            <a:rPr lang="en-US" sz="1800" b="1" dirty="0">
                              <a:solidFill>
                                <a:schemeClr val="bg1"/>
                              </a:solidFill>
                              <a:latin typeface="Arial" panose="020B0604020202020204" pitchFamily="34" charset="0"/>
                              <a:cs typeface="Arial" panose="020B0604020202020204" pitchFamily="34" charset="0"/>
                            </a:rPr>
                            <a:t>VARIABLE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endParaRPr lang="en-US"/>
                        </a:p>
                      </a:txBody>
                      <a:tcPr>
                        <a:blipFill>
                          <a:blip r:embed="rId3"/>
                          <a:stretch>
                            <a:fillRect l="-50304" t="-320690" b="-227586"/>
                          </a:stretch>
                        </a:blipFill>
                      </a:tcPr>
                    </a:tc>
                    <a:extLst>
                      <a:ext uri="{0D108BD9-81ED-4DB2-BD59-A6C34878D82A}">
                        <a16:rowId xmlns:a16="http://schemas.microsoft.com/office/drawing/2014/main" val="416870330"/>
                      </a:ext>
                    </a:extLst>
                  </a:tr>
                  <a:tr h="370840">
                    <a:tc>
                      <a:txBody>
                        <a:bodyPr/>
                        <a:lstStyle/>
                        <a:p>
                          <a:r>
                            <a:rPr lang="en-US" b="1" dirty="0">
                              <a:solidFill>
                                <a:schemeClr val="bg1"/>
                              </a:solidFill>
                              <a:latin typeface="Arial" panose="020B0604020202020204" pitchFamily="34" charset="0"/>
                              <a:cs typeface="Arial" panose="020B0604020202020204" pitchFamily="34" charset="0"/>
                            </a:rPr>
                            <a:t>INTERACTION</a:t>
                          </a:r>
                        </a:p>
                      </a:txBody>
                      <a:tcPr/>
                    </a:tc>
                    <a:tc>
                      <a:txBody>
                        <a:bodyPr/>
                        <a:lstStyle/>
                        <a:p>
                          <a:endParaRPr lang="en-US"/>
                        </a:p>
                      </a:txBody>
                      <a:tcPr>
                        <a:blipFill>
                          <a:blip r:embed="rId3"/>
                          <a:stretch>
                            <a:fillRect l="-50304" t="-406667" b="-120000"/>
                          </a:stretch>
                        </a:blipFill>
                      </a:tcPr>
                    </a:tc>
                    <a:extLst>
                      <a:ext uri="{0D108BD9-81ED-4DB2-BD59-A6C34878D82A}">
                        <a16:rowId xmlns:a16="http://schemas.microsoft.com/office/drawing/2014/main" val="742071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INSTANCE WEIGHTING</a:t>
                          </a:r>
                        </a:p>
                      </a:txBody>
                      <a:tcPr/>
                    </a:tc>
                    <a:tc>
                      <a:txBody>
                        <a:bodyPr/>
                        <a:lstStyle/>
                        <a:p>
                          <a:endParaRPr lang="en-US"/>
                        </a:p>
                      </a:txBody>
                      <a:tcPr>
                        <a:blipFill>
                          <a:blip r:embed="rId3"/>
                          <a:stretch>
                            <a:fillRect l="-50304" t="-524138" b="-24138"/>
                          </a:stretch>
                        </a:blipFill>
                      </a:tcPr>
                    </a:tc>
                    <a:extLst>
                      <a:ext uri="{0D108BD9-81ED-4DB2-BD59-A6C34878D82A}">
                        <a16:rowId xmlns:a16="http://schemas.microsoft.com/office/drawing/2014/main" val="3003913124"/>
                      </a:ext>
                    </a:extLst>
                  </a:tr>
                </a:tbl>
              </a:graphicData>
            </a:graphic>
          </p:graphicFrame>
        </mc:Fallback>
      </mc:AlternateContent>
      <p:sp>
        <p:nvSpPr>
          <p:cNvPr id="2" name="TextBox 1">
            <a:extLst>
              <a:ext uri="{FF2B5EF4-FFF2-40B4-BE49-F238E27FC236}">
                <a16:creationId xmlns:a16="http://schemas.microsoft.com/office/drawing/2014/main" id="{CA4E88E2-F64D-C441-B247-DD39D4693794}"/>
              </a:ext>
            </a:extLst>
          </p:cNvPr>
          <p:cNvSpPr txBox="1"/>
          <p:nvPr/>
        </p:nvSpPr>
        <p:spPr>
          <a:xfrm>
            <a:off x="2849562" y="4118965"/>
            <a:ext cx="6572123" cy="2031325"/>
          </a:xfrm>
          <a:prstGeom prst="rect">
            <a:avLst/>
          </a:prstGeom>
          <a:solidFill>
            <a:schemeClr val="tx1">
              <a:lumMod val="50000"/>
              <a:alpha val="20000"/>
            </a:schemeClr>
          </a:solidFill>
          <a:ln w="25400">
            <a:solidFill>
              <a:srgbClr val="FF0000"/>
            </a:solidFill>
          </a:ln>
        </p:spPr>
        <p:txBody>
          <a:bodyPr wrap="square" rtlCol="0">
            <a:spAutoFit/>
          </a:bodyPr>
          <a:lstStyle/>
          <a:p>
            <a:pPr marL="285750" indent="-285750">
              <a:buFont typeface="Arial" panose="020B0604020202020204" pitchFamily="34" charset="0"/>
              <a:buChar char="•"/>
            </a:pPr>
            <a:r>
              <a:rPr lang="en-US" b="1" dirty="0">
                <a:solidFill>
                  <a:schemeClr val="bg1"/>
                </a:solidFill>
              </a:rPr>
              <a:t>Target Class:</a:t>
            </a:r>
            <a:r>
              <a:rPr lang="en-US" dirty="0">
                <a:solidFill>
                  <a:schemeClr val="bg1"/>
                </a:solidFill>
              </a:rPr>
              <a:t> Diabetic, Non-Diabetic</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Data: </a:t>
            </a:r>
          </a:p>
          <a:p>
            <a:pPr marL="742950" lvl="1" indent="-285750">
              <a:buFont typeface="Arial" panose="020B0604020202020204" pitchFamily="34" charset="0"/>
              <a:buChar char="•"/>
            </a:pPr>
            <a:r>
              <a:rPr lang="en-US" b="1" dirty="0">
                <a:solidFill>
                  <a:schemeClr val="bg1"/>
                </a:solidFill>
              </a:rPr>
              <a:t>Train: </a:t>
            </a:r>
            <a:r>
              <a:rPr lang="en-US" dirty="0">
                <a:solidFill>
                  <a:schemeClr val="bg1"/>
                </a:solidFill>
              </a:rPr>
              <a:t>77 Subjects, 27 Diabetic, 50 non-diabetic</a:t>
            </a:r>
          </a:p>
          <a:p>
            <a:pPr marL="742950" lvl="1" indent="-285750">
              <a:buFont typeface="Arial" panose="020B0604020202020204" pitchFamily="34" charset="0"/>
              <a:buChar char="•"/>
            </a:pPr>
            <a:r>
              <a:rPr lang="en-US" b="1" dirty="0">
                <a:solidFill>
                  <a:schemeClr val="bg1"/>
                </a:solidFill>
              </a:rPr>
              <a:t>Test: </a:t>
            </a:r>
            <a:r>
              <a:rPr lang="en-US" dirty="0">
                <a:solidFill>
                  <a:schemeClr val="bg1"/>
                </a:solidFill>
              </a:rPr>
              <a:t>76 Subjects, 26 Diabetic, 50 non-diabetic</a:t>
            </a: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Method: </a:t>
            </a:r>
            <a:r>
              <a:rPr lang="en-US" dirty="0">
                <a:solidFill>
                  <a:schemeClr val="bg1"/>
                </a:solidFill>
              </a:rPr>
              <a:t>Logistic Regression</a:t>
            </a:r>
          </a:p>
          <a:p>
            <a:pPr marL="285750" indent="-285750">
              <a:buFont typeface="Arial" panose="020B0604020202020204" pitchFamily="34" charset="0"/>
              <a:buChar char="•"/>
            </a:pPr>
            <a:r>
              <a:rPr lang="en-US" b="1" dirty="0">
                <a:solidFill>
                  <a:schemeClr val="bg1"/>
                </a:solidFill>
              </a:rPr>
              <a:t>Process:</a:t>
            </a:r>
            <a:r>
              <a:rPr lang="en-US" dirty="0">
                <a:solidFill>
                  <a:schemeClr val="bg1"/>
                </a:solidFill>
              </a:rPr>
              <a:t> Mean of 1000 randomly picked data trained model run</a:t>
            </a:r>
          </a:p>
          <a:p>
            <a:pPr marL="285750" indent="-285750">
              <a:buFont typeface="Arial" panose="020B0604020202020204" pitchFamily="34" charset="0"/>
              <a:buChar char="•"/>
            </a:pPr>
            <a:r>
              <a:rPr lang="en-US" b="1" dirty="0">
                <a:solidFill>
                  <a:schemeClr val="bg1"/>
                </a:solidFill>
              </a:rPr>
              <a:t>Presented: </a:t>
            </a:r>
            <a:r>
              <a:rPr lang="en-US" dirty="0">
                <a:solidFill>
                  <a:schemeClr val="bg1"/>
                </a:solidFill>
              </a:rPr>
              <a:t>Classification Accuracy on test set</a:t>
            </a:r>
            <a:endParaRPr lang="en-US" b="1" dirty="0">
              <a:solidFill>
                <a:schemeClr val="bg1"/>
              </a:solidFill>
            </a:endParaRPr>
          </a:p>
        </p:txBody>
      </p:sp>
      <p:sp>
        <p:nvSpPr>
          <p:cNvPr id="6" name="Rectangle 5">
            <a:extLst>
              <a:ext uri="{FF2B5EF4-FFF2-40B4-BE49-F238E27FC236}">
                <a16:creationId xmlns:a16="http://schemas.microsoft.com/office/drawing/2014/main" id="{C64DA0CA-AACD-9D40-8086-3ECD93B8885F}"/>
              </a:ext>
            </a:extLst>
          </p:cNvPr>
          <p:cNvSpPr/>
          <p:nvPr/>
        </p:nvSpPr>
        <p:spPr>
          <a:xfrm>
            <a:off x="1445342" y="3259394"/>
            <a:ext cx="8524568" cy="3834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7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CE02227-DFE9-5F4B-A982-E021D1BDEA07}"/>
              </a:ext>
            </a:extLst>
          </p:cNvPr>
          <p:cNvSpPr>
            <a:spLocks noGrp="1"/>
          </p:cNvSpPr>
          <p:nvPr>
            <p:ph type="body" sz="quarter" idx="12"/>
          </p:nvPr>
        </p:nvSpPr>
        <p:spPr/>
        <p:txBody>
          <a:bodyPr/>
          <a:lstStyle/>
          <a:p>
            <a:r>
              <a:rPr lang="en-US" dirty="0"/>
              <a:t> </a:t>
            </a:r>
          </a:p>
        </p:txBody>
      </p:sp>
      <p:sp>
        <p:nvSpPr>
          <p:cNvPr id="5" name="Foliennummernplatzhalter 4">
            <a:extLst>
              <a:ext uri="{FF2B5EF4-FFF2-40B4-BE49-F238E27FC236}">
                <a16:creationId xmlns:a16="http://schemas.microsoft.com/office/drawing/2014/main" id="{272C7FBA-270C-4D43-A9CD-9E96D2808EFB}"/>
              </a:ext>
            </a:extLst>
          </p:cNvPr>
          <p:cNvSpPr>
            <a:spLocks noGrp="1"/>
          </p:cNvSpPr>
          <p:nvPr>
            <p:ph type="sldNum" sz="quarter" idx="11"/>
          </p:nvPr>
        </p:nvSpPr>
        <p:spPr/>
        <p:txBody>
          <a:bodyPr/>
          <a:lstStyle/>
          <a:p>
            <a:fld id="{F01108D0-6833-6E41-9980-70D0165C0CF7}" type="slidenum">
              <a:rPr lang="en-US" smtClean="0"/>
              <a:t>7</a:t>
            </a:fld>
            <a:endParaRPr lang="en-US"/>
          </a:p>
        </p:txBody>
      </p:sp>
      <p:sp>
        <p:nvSpPr>
          <p:cNvPr id="13" name="Rectangle 12">
            <a:extLst>
              <a:ext uri="{FF2B5EF4-FFF2-40B4-BE49-F238E27FC236}">
                <a16:creationId xmlns:a16="http://schemas.microsoft.com/office/drawing/2014/main" id="{10231896-C798-4C4F-9E2D-05E18DF7CE1B}"/>
              </a:ext>
            </a:extLst>
          </p:cNvPr>
          <p:cNvSpPr/>
          <p:nvPr/>
        </p:nvSpPr>
        <p:spPr>
          <a:xfrm>
            <a:off x="34834" y="2659559"/>
            <a:ext cx="12122332" cy="1015663"/>
          </a:xfrm>
          <a:prstGeom prst="rect">
            <a:avLst/>
          </a:prstGeom>
        </p:spPr>
        <p:txBody>
          <a:bodyPr wrap="square">
            <a:spAutoFit/>
          </a:bodyPr>
          <a:lstStyle/>
          <a:p>
            <a:pPr algn="ctr"/>
            <a:r>
              <a:rPr lang="en-US" sz="6000" dirty="0">
                <a:ln>
                  <a:solidFill>
                    <a:srgbClr val="C00000"/>
                  </a:solidFill>
                </a:ln>
                <a:solidFill>
                  <a:srgbClr val="C00000"/>
                </a:solidFill>
                <a:latin typeface="Arial" panose="020B0604020202020204" pitchFamily="34" charset="0"/>
                <a:cs typeface="Arial" panose="020B0604020202020204" pitchFamily="34" charset="0"/>
              </a:rPr>
              <a:t>EXPERIMENTAL RESULTS</a:t>
            </a:r>
          </a:p>
        </p:txBody>
      </p:sp>
    </p:spTree>
    <p:extLst>
      <p:ext uri="{BB962C8B-B14F-4D97-AF65-F5344CB8AC3E}">
        <p14:creationId xmlns:p14="http://schemas.microsoft.com/office/powerpoint/2010/main" val="184979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11F562-A3DA-AF42-926E-537362807F78}"/>
              </a:ext>
            </a:extLst>
          </p:cNvPr>
          <p:cNvSpPr>
            <a:spLocks noGrp="1"/>
          </p:cNvSpPr>
          <p:nvPr>
            <p:ph type="sldNum" sz="quarter" idx="11"/>
          </p:nvPr>
        </p:nvSpPr>
        <p:spPr/>
        <p:txBody>
          <a:bodyPr/>
          <a:lstStyle/>
          <a:p>
            <a:fld id="{F01108D0-6833-6E41-9980-70D0165C0CF7}" type="slidenum">
              <a:rPr lang="en-US" smtClean="0"/>
              <a:t>8</a:t>
            </a:fld>
            <a:endParaRPr lang="en-US"/>
          </a:p>
        </p:txBody>
      </p:sp>
      <p:sp>
        <p:nvSpPr>
          <p:cNvPr id="4" name="Title 3">
            <a:extLst>
              <a:ext uri="{FF2B5EF4-FFF2-40B4-BE49-F238E27FC236}">
                <a16:creationId xmlns:a16="http://schemas.microsoft.com/office/drawing/2014/main" id="{ACFFCDC0-A764-6145-AED9-BE88DF65F61D}"/>
              </a:ext>
            </a:extLst>
          </p:cNvPr>
          <p:cNvSpPr>
            <a:spLocks noGrp="1"/>
          </p:cNvSpPr>
          <p:nvPr>
            <p:ph type="title"/>
          </p:nvPr>
        </p:nvSpPr>
        <p:spPr/>
        <p:txBody>
          <a:bodyPr/>
          <a:lstStyle/>
          <a:p>
            <a:r>
              <a:rPr lang="en-US" sz="3600" dirty="0">
                <a:ln>
                  <a:solidFill>
                    <a:schemeClr val="accent1">
                      <a:shade val="50000"/>
                    </a:schemeClr>
                  </a:solidFill>
                </a:ln>
                <a:latin typeface="Arial" panose="020B0604020202020204" pitchFamily="34" charset="0"/>
                <a:cs typeface="Arial" panose="020B0604020202020204" pitchFamily="34" charset="0"/>
              </a:rPr>
              <a:t>SEGMENTATION &amp; UNCERTAINTY MAPS</a:t>
            </a:r>
            <a:endParaRPr lang="en-US" sz="3600" dirty="0"/>
          </a:p>
        </p:txBody>
      </p:sp>
      <p:sp>
        <p:nvSpPr>
          <p:cNvPr id="5" name="Text Placeholder 4">
            <a:extLst>
              <a:ext uri="{FF2B5EF4-FFF2-40B4-BE49-F238E27FC236}">
                <a16:creationId xmlns:a16="http://schemas.microsoft.com/office/drawing/2014/main" id="{14C59B78-ED54-1447-ACC2-AEC749F7283C}"/>
              </a:ext>
            </a:extLst>
          </p:cNvPr>
          <p:cNvSpPr>
            <a:spLocks noGrp="1"/>
          </p:cNvSpPr>
          <p:nvPr>
            <p:ph type="body" sz="quarter" idx="12"/>
          </p:nvPr>
        </p:nvSpPr>
        <p:spPr/>
        <p:txBody>
          <a:bodyPr/>
          <a:lstStyle/>
          <a:p>
            <a:r>
              <a:rPr lang="en-US" dirty="0"/>
              <a:t> </a:t>
            </a:r>
          </a:p>
        </p:txBody>
      </p:sp>
      <p:pic>
        <p:nvPicPr>
          <p:cNvPr id="7" name="Picture 6">
            <a:extLst>
              <a:ext uri="{FF2B5EF4-FFF2-40B4-BE49-F238E27FC236}">
                <a16:creationId xmlns:a16="http://schemas.microsoft.com/office/drawing/2014/main" id="{DDDF9305-485A-2F42-A66C-0C6F4CF10F7F}"/>
              </a:ext>
            </a:extLst>
          </p:cNvPr>
          <p:cNvPicPr>
            <a:picLocks noChangeAspect="1"/>
          </p:cNvPicPr>
          <p:nvPr/>
        </p:nvPicPr>
        <p:blipFill>
          <a:blip r:embed="rId3"/>
          <a:stretch>
            <a:fillRect/>
          </a:stretch>
        </p:blipFill>
        <p:spPr>
          <a:xfrm>
            <a:off x="842742" y="1763474"/>
            <a:ext cx="3464629" cy="2753936"/>
          </a:xfrm>
          <a:prstGeom prst="rect">
            <a:avLst/>
          </a:prstGeom>
        </p:spPr>
      </p:pic>
      <p:grpSp>
        <p:nvGrpSpPr>
          <p:cNvPr id="2" name="Group 1">
            <a:extLst>
              <a:ext uri="{FF2B5EF4-FFF2-40B4-BE49-F238E27FC236}">
                <a16:creationId xmlns:a16="http://schemas.microsoft.com/office/drawing/2014/main" id="{2A79C145-F358-5449-BDEA-C24E11829D4A}"/>
              </a:ext>
            </a:extLst>
          </p:cNvPr>
          <p:cNvGrpSpPr/>
          <p:nvPr/>
        </p:nvGrpSpPr>
        <p:grpSpPr>
          <a:xfrm>
            <a:off x="3484529" y="1763474"/>
            <a:ext cx="5302190" cy="4119521"/>
            <a:chOff x="566174" y="1444675"/>
            <a:chExt cx="5302190" cy="4119521"/>
          </a:xfrm>
        </p:grpSpPr>
        <p:pic>
          <p:nvPicPr>
            <p:cNvPr id="21" name="Picture 20" descr="A picture containing food, mug&#10;&#10;Description automatically generated">
              <a:extLst>
                <a:ext uri="{FF2B5EF4-FFF2-40B4-BE49-F238E27FC236}">
                  <a16:creationId xmlns:a16="http://schemas.microsoft.com/office/drawing/2014/main" id="{23E3B952-D2FB-FE46-B3EE-69F373DA9416}"/>
                </a:ext>
              </a:extLst>
            </p:cNvPr>
            <p:cNvPicPr>
              <a:picLocks noChangeAspect="1"/>
            </p:cNvPicPr>
            <p:nvPr/>
          </p:nvPicPr>
          <p:blipFill rotWithShape="1">
            <a:blip r:embed="rId4"/>
            <a:srcRect l="27793" t="20359" r="29605" b="22737"/>
            <a:stretch/>
          </p:blipFill>
          <p:spPr>
            <a:xfrm>
              <a:off x="2040301" y="1444675"/>
              <a:ext cx="2392235" cy="1694802"/>
            </a:xfrm>
            <a:prstGeom prst="rect">
              <a:avLst/>
            </a:prstGeom>
          </p:spPr>
        </p:pic>
        <p:sp>
          <p:nvSpPr>
            <p:cNvPr id="22" name="Rectangle 21">
              <a:extLst>
                <a:ext uri="{FF2B5EF4-FFF2-40B4-BE49-F238E27FC236}">
                  <a16:creationId xmlns:a16="http://schemas.microsoft.com/office/drawing/2014/main" id="{228DBEAE-85DC-F047-B2C8-3524288620DE}"/>
                </a:ext>
              </a:extLst>
            </p:cNvPr>
            <p:cNvSpPr/>
            <p:nvPr/>
          </p:nvSpPr>
          <p:spPr>
            <a:xfrm>
              <a:off x="2133600" y="1689133"/>
              <a:ext cx="1302788" cy="1244567"/>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E0046874-5099-6D4E-A8DB-1CEF3149B67A}"/>
                </a:ext>
              </a:extLst>
            </p:cNvPr>
            <p:cNvSpPr/>
            <p:nvPr/>
          </p:nvSpPr>
          <p:spPr>
            <a:xfrm>
              <a:off x="3037455" y="3404000"/>
              <a:ext cx="426126" cy="59312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8162266-0B35-C44A-9320-EE28ECA2A0E2}"/>
                </a:ext>
              </a:extLst>
            </p:cNvPr>
            <p:cNvGrpSpPr/>
            <p:nvPr/>
          </p:nvGrpSpPr>
          <p:grpSpPr>
            <a:xfrm>
              <a:off x="566174" y="4261648"/>
              <a:ext cx="5302190" cy="1302548"/>
              <a:chOff x="566175" y="3493716"/>
              <a:chExt cx="5302190" cy="1302548"/>
            </a:xfrm>
          </p:grpSpPr>
          <p:pic>
            <p:nvPicPr>
              <p:cNvPr id="8" name="Picture 7">
                <a:extLst>
                  <a:ext uri="{FF2B5EF4-FFF2-40B4-BE49-F238E27FC236}">
                    <a16:creationId xmlns:a16="http://schemas.microsoft.com/office/drawing/2014/main" id="{997FAEB3-6B7B-A84D-837B-A90F94F5F078}"/>
                  </a:ext>
                </a:extLst>
              </p:cNvPr>
              <p:cNvPicPr>
                <a:picLocks/>
              </p:cNvPicPr>
              <p:nvPr/>
            </p:nvPicPr>
            <p:blipFill rotWithShape="1">
              <a:blip r:embed="rId5">
                <a:extLst>
                  <a:ext uri="{28A0092B-C50C-407E-A947-70E740481C1C}">
                    <a14:useLocalDpi xmlns:a14="http://schemas.microsoft.com/office/drawing/2010/main" val="0"/>
                  </a:ext>
                </a:extLst>
              </a:blip>
              <a:srcRect l="36413" t="36980" r="47851" b="36431"/>
              <a:stretch/>
            </p:blipFill>
            <p:spPr>
              <a:xfrm>
                <a:off x="664120" y="3493716"/>
                <a:ext cx="1152000" cy="936000"/>
              </a:xfrm>
              <a:prstGeom prst="rect">
                <a:avLst/>
              </a:prstGeom>
            </p:spPr>
          </p:pic>
          <p:pic>
            <p:nvPicPr>
              <p:cNvPr id="9" name="Picture 8">
                <a:extLst>
                  <a:ext uri="{FF2B5EF4-FFF2-40B4-BE49-F238E27FC236}">
                    <a16:creationId xmlns:a16="http://schemas.microsoft.com/office/drawing/2014/main" id="{BCE386B4-0865-BB40-A528-EF9E205A4F8B}"/>
                  </a:ext>
                </a:extLst>
              </p:cNvPr>
              <p:cNvPicPr>
                <a:picLocks/>
              </p:cNvPicPr>
              <p:nvPr/>
            </p:nvPicPr>
            <p:blipFill rotWithShape="1">
              <a:blip r:embed="rId6">
                <a:extLst>
                  <a:ext uri="{28A0092B-C50C-407E-A947-70E740481C1C}">
                    <a14:useLocalDpi xmlns:a14="http://schemas.microsoft.com/office/drawing/2010/main" val="0"/>
                  </a:ext>
                </a:extLst>
              </a:blip>
              <a:srcRect l="35792" t="36705" r="47869" b="37254"/>
              <a:stretch/>
            </p:blipFill>
            <p:spPr>
              <a:xfrm>
                <a:off x="1972329" y="3493716"/>
                <a:ext cx="1152000" cy="936000"/>
              </a:xfrm>
              <a:prstGeom prst="rect">
                <a:avLst/>
              </a:prstGeom>
            </p:spPr>
          </p:pic>
          <p:pic>
            <p:nvPicPr>
              <p:cNvPr id="10" name="Picture 9">
                <a:extLst>
                  <a:ext uri="{FF2B5EF4-FFF2-40B4-BE49-F238E27FC236}">
                    <a16:creationId xmlns:a16="http://schemas.microsoft.com/office/drawing/2014/main" id="{275193EA-84C6-FC47-A725-974D2D7ECCDA}"/>
                  </a:ext>
                </a:extLst>
              </p:cNvPr>
              <p:cNvPicPr>
                <a:picLocks/>
              </p:cNvPicPr>
              <p:nvPr/>
            </p:nvPicPr>
            <p:blipFill rotWithShape="1">
              <a:blip r:embed="rId7">
                <a:extLst>
                  <a:ext uri="{28A0092B-C50C-407E-A947-70E740481C1C}">
                    <a14:useLocalDpi xmlns:a14="http://schemas.microsoft.com/office/drawing/2010/main" val="0"/>
                  </a:ext>
                </a:extLst>
              </a:blip>
              <a:srcRect l="36502" t="37528" r="47762" b="36431"/>
              <a:stretch/>
            </p:blipFill>
            <p:spPr>
              <a:xfrm>
                <a:off x="3280537" y="3493716"/>
                <a:ext cx="1152000" cy="936000"/>
              </a:xfrm>
              <a:prstGeom prst="rect">
                <a:avLst/>
              </a:prstGeom>
            </p:spPr>
          </p:pic>
          <p:pic>
            <p:nvPicPr>
              <p:cNvPr id="11" name="Picture 10">
                <a:extLst>
                  <a:ext uri="{FF2B5EF4-FFF2-40B4-BE49-F238E27FC236}">
                    <a16:creationId xmlns:a16="http://schemas.microsoft.com/office/drawing/2014/main" id="{8065A8C1-A530-B54E-92EF-0E04B2655542}"/>
                  </a:ext>
                </a:extLst>
              </p:cNvPr>
              <p:cNvPicPr>
                <a:picLocks/>
              </p:cNvPicPr>
              <p:nvPr/>
            </p:nvPicPr>
            <p:blipFill rotWithShape="1">
              <a:blip r:embed="rId8">
                <a:extLst>
                  <a:ext uri="{28A0092B-C50C-407E-A947-70E740481C1C}">
                    <a14:useLocalDpi xmlns:a14="http://schemas.microsoft.com/office/drawing/2010/main" val="0"/>
                  </a:ext>
                </a:extLst>
              </a:blip>
              <a:srcRect l="36591" t="37528" r="47837" b="36979"/>
              <a:stretch/>
            </p:blipFill>
            <p:spPr>
              <a:xfrm>
                <a:off x="4588746" y="3493716"/>
                <a:ext cx="1152000" cy="936000"/>
              </a:xfrm>
              <a:prstGeom prst="rect">
                <a:avLst/>
              </a:prstGeom>
            </p:spPr>
          </p:pic>
          <p:sp>
            <p:nvSpPr>
              <p:cNvPr id="24" name="TextBox 23">
                <a:extLst>
                  <a:ext uri="{FF2B5EF4-FFF2-40B4-BE49-F238E27FC236}">
                    <a16:creationId xmlns:a16="http://schemas.microsoft.com/office/drawing/2014/main" id="{C3D06A40-CA8E-D741-A410-A9446652FAC9}"/>
                  </a:ext>
                </a:extLst>
              </p:cNvPr>
              <p:cNvSpPr txBox="1"/>
              <p:nvPr/>
            </p:nvSpPr>
            <p:spPr>
              <a:xfrm>
                <a:off x="566175" y="4457710"/>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MC Dropout  </a:t>
                </a:r>
              </a:p>
            </p:txBody>
          </p:sp>
          <p:sp>
            <p:nvSpPr>
              <p:cNvPr id="25" name="TextBox 24">
                <a:extLst>
                  <a:ext uri="{FF2B5EF4-FFF2-40B4-BE49-F238E27FC236}">
                    <a16:creationId xmlns:a16="http://schemas.microsoft.com/office/drawing/2014/main" id="{09EA12AB-50EF-324B-A938-E55F9A848AB6}"/>
                  </a:ext>
                </a:extLst>
              </p:cNvPr>
              <p:cNvSpPr txBox="1"/>
              <p:nvPr/>
            </p:nvSpPr>
            <p:spPr>
              <a:xfrm>
                <a:off x="1933210"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Probabilistic</a:t>
                </a:r>
              </a:p>
            </p:txBody>
          </p:sp>
          <p:sp>
            <p:nvSpPr>
              <p:cNvPr id="26" name="TextBox 25">
                <a:extLst>
                  <a:ext uri="{FF2B5EF4-FFF2-40B4-BE49-F238E27FC236}">
                    <a16:creationId xmlns:a16="http://schemas.microsoft.com/office/drawing/2014/main" id="{37B50882-6151-8643-A647-32C9705136EF}"/>
                  </a:ext>
                </a:extLst>
              </p:cNvPr>
              <p:cNvSpPr txBox="1"/>
              <p:nvPr/>
            </p:nvSpPr>
            <p:spPr>
              <a:xfrm>
                <a:off x="3250519"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Hierarchical</a:t>
                </a:r>
              </a:p>
            </p:txBody>
          </p:sp>
          <p:sp>
            <p:nvSpPr>
              <p:cNvPr id="27" name="TextBox 26">
                <a:extLst>
                  <a:ext uri="{FF2B5EF4-FFF2-40B4-BE49-F238E27FC236}">
                    <a16:creationId xmlns:a16="http://schemas.microsoft.com/office/drawing/2014/main" id="{1D983B7F-ABD6-A941-9860-27B71C4965D9}"/>
                  </a:ext>
                </a:extLst>
              </p:cNvPr>
              <p:cNvSpPr txBox="1"/>
              <p:nvPr/>
            </p:nvSpPr>
            <p:spPr>
              <a:xfrm>
                <a:off x="4462211" y="4454901"/>
                <a:ext cx="1406154"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Full Bayesian</a:t>
                </a:r>
              </a:p>
            </p:txBody>
          </p:sp>
        </p:grpSp>
      </p:grpSp>
      <p:pic>
        <p:nvPicPr>
          <p:cNvPr id="18" name="Picture 17" descr="A screenshot of a cell phone&#10;&#10;Description automatically generated">
            <a:extLst>
              <a:ext uri="{FF2B5EF4-FFF2-40B4-BE49-F238E27FC236}">
                <a16:creationId xmlns:a16="http://schemas.microsoft.com/office/drawing/2014/main" id="{131FA401-60A3-D543-86F3-A7F04459F3C7}"/>
              </a:ext>
            </a:extLst>
          </p:cNvPr>
          <p:cNvPicPr>
            <a:picLocks noChangeAspect="1"/>
          </p:cNvPicPr>
          <p:nvPr/>
        </p:nvPicPr>
        <p:blipFill rotWithShape="1">
          <a:blip r:embed="rId9"/>
          <a:srcRect b="12477"/>
          <a:stretch/>
        </p:blipFill>
        <p:spPr>
          <a:xfrm>
            <a:off x="7817148" y="1763474"/>
            <a:ext cx="4079196" cy="2753936"/>
          </a:xfrm>
          <a:prstGeom prst="rect">
            <a:avLst/>
          </a:prstGeom>
        </p:spPr>
      </p:pic>
    </p:spTree>
    <p:extLst>
      <p:ext uri="{BB962C8B-B14F-4D97-AF65-F5344CB8AC3E}">
        <p14:creationId xmlns:p14="http://schemas.microsoft.com/office/powerpoint/2010/main" val="149328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k_theme">
  <a:themeElements>
    <a:clrScheme name="Benutzerdefiniert 4">
      <a:dk1>
        <a:srgbClr val="FEFFFE"/>
      </a:dk1>
      <a:lt1>
        <a:srgbClr val="000000"/>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_theme" id="{71231483-FDAF-D441-B8A0-BED305F3C883}" vid="{DCF9ED91-7581-F844-9789-009FA24F44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TotalTime>
  <Words>1848</Words>
  <Application>Microsoft Macintosh PowerPoint</Application>
  <PresentationFormat>Widescreen</PresentationFormat>
  <Paragraphs>203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Helvetica</vt:lpstr>
      <vt:lpstr>dark_theme</vt:lpstr>
      <vt:lpstr>Bayesian Neural Networks for Uncertainty Estimation of Imaging Biomarkers</vt:lpstr>
      <vt:lpstr>MOTIVATION</vt:lpstr>
      <vt:lpstr>MOTIVATION</vt:lpstr>
      <vt:lpstr>BAYESIAN MODELS</vt:lpstr>
      <vt:lpstr>CONFIDENCE MEASURES</vt:lpstr>
      <vt:lpstr>GROUP ANALYSIS</vt:lpstr>
      <vt:lpstr>DISEASE CLASSIFICATION</vt:lpstr>
      <vt:lpstr>PowerPoint Presentation</vt:lpstr>
      <vt:lpstr>SEGMENTATION &amp; UNCERTAINTY MAPS</vt:lpstr>
      <vt:lpstr>GROUP ANALYSIS</vt:lpstr>
      <vt:lpstr> </vt:lpstr>
      <vt:lpstr> </vt:lpstr>
      <vt:lpstr>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dc:title>
  <dc:creator>ga63peb</dc:creator>
  <cp:lastModifiedBy>jyotirmay senapati</cp:lastModifiedBy>
  <cp:revision>734</cp:revision>
  <dcterms:created xsi:type="dcterms:W3CDTF">2019-10-03T06:27:38Z</dcterms:created>
  <dcterms:modified xsi:type="dcterms:W3CDTF">2020-09-11T12:10:47Z</dcterms:modified>
</cp:coreProperties>
</file>