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00" d="100"/>
          <a:sy n="100" d="100"/>
        </p:scale>
        <p:origin x="97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0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79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6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0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01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0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02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4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6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0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11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7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-med.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AE9C9C2-0890-6344-B6FB-A1DA99E1F170}"/>
              </a:ext>
            </a:extLst>
          </p:cNvPr>
          <p:cNvGrpSpPr/>
          <p:nvPr/>
        </p:nvGrpSpPr>
        <p:grpSpPr>
          <a:xfrm>
            <a:off x="1" y="-9188"/>
            <a:ext cx="12191999" cy="6867188"/>
            <a:chOff x="1" y="-9188"/>
            <a:chExt cx="12191999" cy="6867188"/>
          </a:xfrm>
        </p:grpSpPr>
        <p:sp>
          <p:nvSpPr>
            <p:cNvPr id="4" name="Rectangle 7"/>
            <p:cNvSpPr/>
            <p:nvPr/>
          </p:nvSpPr>
          <p:spPr>
            <a:xfrm>
              <a:off x="1" y="1"/>
              <a:ext cx="12191999" cy="851297"/>
            </a:xfrm>
            <a:prstGeom prst="rect">
              <a:avLst/>
            </a:prstGeom>
            <a:solidFill>
              <a:srgbClr val="019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44" r="19388" b="23229"/>
            <a:stretch/>
          </p:blipFill>
          <p:spPr>
            <a:xfrm>
              <a:off x="3306152" y="-9188"/>
              <a:ext cx="5579696" cy="851297"/>
            </a:xfrm>
            <a:prstGeom prst="rect">
              <a:avLst/>
            </a:prstGeom>
          </p:spPr>
        </p:pic>
        <p:sp>
          <p:nvSpPr>
            <p:cNvPr id="12" name="Textfeld 5">
              <a:extLst>
                <a:ext uri="{FF2B5EF4-FFF2-40B4-BE49-F238E27FC236}">
                  <a16:creationId xmlns:a16="http://schemas.microsoft.com/office/drawing/2014/main" id="{B9AFDE59-8EF6-874B-8C38-76334D01D795}"/>
                </a:ext>
              </a:extLst>
            </p:cNvPr>
            <p:cNvSpPr txBox="1"/>
            <p:nvPr/>
          </p:nvSpPr>
          <p:spPr>
            <a:xfrm>
              <a:off x="393958" y="887748"/>
              <a:ext cx="11404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Bayesian Neural Networks for Uncertainty Estimation of Imaging Biomarkers</a:t>
              </a:r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feld 6">
              <a:extLst>
                <a:ext uri="{FF2B5EF4-FFF2-40B4-BE49-F238E27FC236}">
                  <a16:creationId xmlns:a16="http://schemas.microsoft.com/office/drawing/2014/main" id="{50B1C406-62FA-6F4C-AC83-F5DD89397033}"/>
                </a:ext>
              </a:extLst>
            </p:cNvPr>
            <p:cNvSpPr txBox="1"/>
            <p:nvPr/>
          </p:nvSpPr>
          <p:spPr>
            <a:xfrm>
              <a:off x="959000" y="1320837"/>
              <a:ext cx="10281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J. Senapati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, A. Guha Roy, S.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Pölsterl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, D. Gutmann, </a:t>
              </a:r>
              <a:r>
                <a:rPr lang="en-IN" sz="1600" dirty="0"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I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Gatidis</a:t>
              </a:r>
              <a:r>
                <a:rPr lang="en-IN" sz="1600" dirty="0">
                  <a:latin typeface="Arial" panose="020B0604020202020204" pitchFamily="34" charset="0"/>
                  <a:cs typeface="Arial" panose="020B0604020202020204" pitchFamily="34" charset="0"/>
                </a:rPr>
                <a:t>, C. </a:t>
              </a:r>
              <a:r>
                <a:rPr lang="en-I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Schlett</a:t>
              </a:r>
              <a:r>
                <a:rPr lang="en-IN" sz="1600" dirty="0">
                  <a:latin typeface="Arial" panose="020B0604020202020204" pitchFamily="34" charset="0"/>
                  <a:cs typeface="Arial" panose="020B0604020202020204" pitchFamily="34" charset="0"/>
                </a:rPr>
                <a:t>, A. Peters, F. Bamberg,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C.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Wachinger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feld 7">
              <a:extLst>
                <a:ext uri="{FF2B5EF4-FFF2-40B4-BE49-F238E27FC236}">
                  <a16:creationId xmlns:a16="http://schemas.microsoft.com/office/drawing/2014/main" id="{D530F292-85ED-7D43-ACB1-11A0673FB94E}"/>
                </a:ext>
              </a:extLst>
            </p:cNvPr>
            <p:cNvSpPr txBox="1"/>
            <p:nvPr/>
          </p:nvSpPr>
          <p:spPr>
            <a:xfrm>
              <a:off x="2806376" y="1622181"/>
              <a:ext cx="6586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dirty="0"/>
                <a:t>Artificial Intelligence in Medical Imaging (AI-Med), KJP, LMU München, </a:t>
              </a:r>
              <a:r>
                <a:rPr lang="en-IN" sz="1400" dirty="0">
                  <a:hlinkClick r:id="rId3"/>
                </a:rPr>
                <a:t>www.ai-med.de</a:t>
              </a:r>
              <a:r>
                <a:rPr lang="en-IN" sz="1400" dirty="0"/>
                <a:t>  </a:t>
              </a:r>
            </a:p>
            <a:p>
              <a:pPr algn="ctr"/>
              <a:r>
                <a:rPr lang="en-IN" sz="1400" dirty="0"/>
                <a:t>University of Tübingen, University Freiburg, Helmholtz </a:t>
              </a:r>
              <a:r>
                <a:rPr lang="en-IN" sz="1400" dirty="0" err="1"/>
                <a:t>Zentrum</a:t>
              </a:r>
              <a:r>
                <a:rPr lang="en-IN" sz="1400" dirty="0"/>
                <a:t> München,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9A750E-20FB-B149-ADC3-1DCA177C8C80}"/>
                </a:ext>
              </a:extLst>
            </p:cNvPr>
            <p:cNvGrpSpPr/>
            <p:nvPr/>
          </p:nvGrpSpPr>
          <p:grpSpPr>
            <a:xfrm>
              <a:off x="1048602" y="2187673"/>
              <a:ext cx="10020138" cy="4670327"/>
              <a:chOff x="1008689" y="2359718"/>
              <a:chExt cx="9498209" cy="4498282"/>
            </a:xfrm>
          </p:grpSpPr>
          <p:pic>
            <p:nvPicPr>
              <p:cNvPr id="3" name="Picture 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A9BDFC9-5223-3543-A2BF-A85481DF0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5102" y="2424008"/>
                <a:ext cx="8821796" cy="4433992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A1CBCE5-AE40-4B49-8CCF-11898321DD07}"/>
                  </a:ext>
                </a:extLst>
              </p:cNvPr>
              <p:cNvGrpSpPr/>
              <p:nvPr/>
            </p:nvGrpSpPr>
            <p:grpSpPr>
              <a:xfrm>
                <a:off x="1079457" y="3763441"/>
                <a:ext cx="1563618" cy="1755125"/>
                <a:chOff x="142462" y="2112271"/>
                <a:chExt cx="1861114" cy="1861117"/>
              </a:xfrm>
            </p:grpSpPr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499700EC-C855-E143-8249-DAC95B035491}"/>
                    </a:ext>
                  </a:extLst>
                </p:cNvPr>
                <p:cNvSpPr/>
                <p:nvPr/>
              </p:nvSpPr>
              <p:spPr>
                <a:xfrm>
                  <a:off x="142462" y="2112271"/>
                  <a:ext cx="1403914" cy="1403915"/>
                </a:xfrm>
                <a:prstGeom prst="roundRect">
                  <a:avLst>
                    <a:gd name="adj" fmla="val 10000"/>
                  </a:avLst>
                </a:prstGeom>
                <a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t="-38000" b="-38000"/>
                  </a:stretch>
                </a:blipFill>
              </p:spPr>
              <p:style>
                <a:lnRef idx="1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1">
                  <a:schemeClr val="accent5">
                    <a:tint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57CD7174-FCDB-6845-9508-6FDF98150274}"/>
                    </a:ext>
                  </a:extLst>
                </p:cNvPr>
                <p:cNvSpPr/>
                <p:nvPr/>
              </p:nvSpPr>
              <p:spPr>
                <a:xfrm>
                  <a:off x="294862" y="2264670"/>
                  <a:ext cx="1403914" cy="1403913"/>
                </a:xfrm>
                <a:prstGeom prst="roundRect">
                  <a:avLst>
                    <a:gd name="adj" fmla="val 10000"/>
                  </a:avLst>
                </a:prstGeom>
                <a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t="-38000" b="-38000"/>
                  </a:stretch>
                </a:blipFill>
              </p:spPr>
              <p:style>
                <a:lnRef idx="1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1">
                  <a:schemeClr val="accent5">
                    <a:tint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A632998-73CF-6E46-AB51-F3C97AC210EB}"/>
                    </a:ext>
                  </a:extLst>
                </p:cNvPr>
                <p:cNvSpPr/>
                <p:nvPr/>
              </p:nvSpPr>
              <p:spPr>
                <a:xfrm>
                  <a:off x="447262" y="2417073"/>
                  <a:ext cx="1403914" cy="1403914"/>
                </a:xfrm>
                <a:prstGeom prst="roundRect">
                  <a:avLst>
                    <a:gd name="adj" fmla="val 10000"/>
                  </a:avLst>
                </a:prstGeom>
                <a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t="-38000" b="-38000"/>
                  </a:stretch>
                </a:blipFill>
              </p:spPr>
              <p:style>
                <a:lnRef idx="1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1">
                  <a:schemeClr val="accent5">
                    <a:tint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E3E704D4-9B02-CE46-8C23-22E3726F31B3}"/>
                    </a:ext>
                  </a:extLst>
                </p:cNvPr>
                <p:cNvSpPr/>
                <p:nvPr/>
              </p:nvSpPr>
              <p:spPr>
                <a:xfrm>
                  <a:off x="599662" y="2569474"/>
                  <a:ext cx="1403914" cy="1403914"/>
                </a:xfrm>
                <a:prstGeom prst="roundRect">
                  <a:avLst>
                    <a:gd name="adj" fmla="val 10000"/>
                  </a:avLst>
                </a:prstGeom>
                <a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t="-38000" b="-38000"/>
                  </a:stretch>
                </a:blipFill>
              </p:spPr>
              <p:style>
                <a:lnRef idx="1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1">
                  <a:schemeClr val="accent5">
                    <a:tint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E5A5383-709C-B445-832A-EF6AF6D8C461}"/>
                  </a:ext>
                </a:extLst>
              </p:cNvPr>
              <p:cNvSpPr/>
              <p:nvPr/>
            </p:nvSpPr>
            <p:spPr>
              <a:xfrm>
                <a:off x="1463574" y="2359718"/>
                <a:ext cx="1636465" cy="5442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47E387-A543-F240-98DF-18AF7BA66A25}"/>
                  </a:ext>
                </a:extLst>
              </p:cNvPr>
              <p:cNvSpPr txBox="1"/>
              <p:nvPr/>
            </p:nvSpPr>
            <p:spPr>
              <a:xfrm>
                <a:off x="1008689" y="2370757"/>
                <a:ext cx="1833194" cy="5335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70" b="1" dirty="0"/>
                  <a:t>DATA </a:t>
                </a:r>
              </a:p>
              <a:p>
                <a:pPr algn="ctr"/>
                <a:r>
                  <a:rPr lang="en-US" sz="1470" b="1" dirty="0"/>
                  <a:t>PRE-PROCESSING</a:t>
                </a:r>
              </a:p>
            </p:txBody>
          </p:sp>
        </p:grpSp>
        <p:pic>
          <p:nvPicPr>
            <p:cNvPr id="18" name="Grafik 10">
              <a:extLst>
                <a:ext uri="{FF2B5EF4-FFF2-40B4-BE49-F238E27FC236}">
                  <a16:creationId xmlns:a16="http://schemas.microsoft.com/office/drawing/2014/main" id="{1C0A6595-A4A3-5F4D-869E-0807FD792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439" y="49889"/>
              <a:ext cx="753074" cy="753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282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>Klinikum der Universitaet Muenchen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</dc:creator>
  <cp:lastModifiedBy>jyotirmay senapati</cp:lastModifiedBy>
  <cp:revision>19</cp:revision>
  <dcterms:created xsi:type="dcterms:W3CDTF">2020-09-02T07:02:32Z</dcterms:created>
  <dcterms:modified xsi:type="dcterms:W3CDTF">2020-09-11T12:09:02Z</dcterms:modified>
</cp:coreProperties>
</file>