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8" r:id="rId6"/>
    <p:sldId id="269" r:id="rId7"/>
    <p:sldId id="260" r:id="rId8"/>
    <p:sldId id="262" r:id="rId9"/>
    <p:sldId id="263" r:id="rId10"/>
    <p:sldId id="265" r:id="rId11"/>
    <p:sldId id="266" r:id="rId1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7CCFEC-D959-43A6-8792-4FA1353C0311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FB19-DB8F-4A37-903C-B622460F0F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01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4725" y="948830"/>
            <a:ext cx="4055110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7700" y="3109409"/>
            <a:ext cx="6947500" cy="1172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05" dirty="0">
                <a:solidFill>
                  <a:srgbClr val="202729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Team </a:t>
            </a:r>
            <a:r>
              <a:rPr sz="1700" b="1" spc="-75" dirty="0">
                <a:solidFill>
                  <a:srgbClr val="202729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Name</a:t>
            </a:r>
            <a:r>
              <a:rPr sz="1700" b="1" spc="-105" dirty="0">
                <a:solidFill>
                  <a:srgbClr val="202729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1700" b="1" spc="-50" dirty="0">
                <a:solidFill>
                  <a:srgbClr val="202729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:</a:t>
            </a:r>
            <a:r>
              <a:rPr lang="en-US" sz="1700" b="1" spc="-50" dirty="0">
                <a:solidFill>
                  <a:srgbClr val="202729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MARUTI</a:t>
            </a:r>
            <a:endParaRPr sz="1700" dirty="0"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  <a:p>
            <a:pPr marL="46355" marR="5080" indent="-19050">
              <a:lnSpc>
                <a:spcPct val="175400"/>
              </a:lnSpc>
              <a:spcBef>
                <a:spcPts val="160"/>
              </a:spcBef>
            </a:pPr>
            <a:r>
              <a:rPr sz="1700" b="1" spc="-105" dirty="0">
                <a:solidFill>
                  <a:srgbClr val="202729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Team</a:t>
            </a:r>
            <a:r>
              <a:rPr sz="1700" b="1" spc="-95" dirty="0">
                <a:solidFill>
                  <a:srgbClr val="202729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1700" b="1" spc="-60" dirty="0">
                <a:solidFill>
                  <a:srgbClr val="202729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Leader</a:t>
            </a:r>
            <a:r>
              <a:rPr sz="1700" b="1" spc="-95" dirty="0">
                <a:solidFill>
                  <a:srgbClr val="202729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1700" b="1" spc="-75" dirty="0">
                <a:solidFill>
                  <a:srgbClr val="202729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Name</a:t>
            </a:r>
            <a:r>
              <a:rPr sz="1700" b="1" spc="-95" dirty="0">
                <a:solidFill>
                  <a:srgbClr val="202729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1700" b="1" spc="-50" dirty="0">
                <a:solidFill>
                  <a:srgbClr val="202729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: </a:t>
            </a:r>
            <a:r>
              <a:rPr lang="en-US" sz="1700" b="1" spc="-50" dirty="0">
                <a:solidFill>
                  <a:srgbClr val="202729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JAYDEEP GHOSH</a:t>
            </a:r>
          </a:p>
          <a:p>
            <a:pPr marL="46355" marR="5080" indent="-19050">
              <a:lnSpc>
                <a:spcPct val="175400"/>
              </a:lnSpc>
              <a:spcBef>
                <a:spcPts val="160"/>
              </a:spcBef>
            </a:pPr>
            <a:r>
              <a:rPr sz="1700" b="1" spc="-70" dirty="0">
                <a:solidFill>
                  <a:srgbClr val="202729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Problem </a:t>
            </a:r>
            <a:r>
              <a:rPr sz="1700" b="1" spc="-85" dirty="0">
                <a:solidFill>
                  <a:srgbClr val="202729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Statement</a:t>
            </a:r>
            <a:r>
              <a:rPr sz="1700" b="1" spc="-70" dirty="0">
                <a:solidFill>
                  <a:srgbClr val="202729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sz="1700" b="1" spc="-80" dirty="0">
                <a:solidFill>
                  <a:srgbClr val="202729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:</a:t>
            </a:r>
            <a:r>
              <a:rPr lang="en-US" sz="1700" b="1" spc="-80" dirty="0">
                <a:solidFill>
                  <a:srgbClr val="202729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 </a:t>
            </a:r>
            <a:r>
              <a:rPr lang="en-US" sz="1700" b="1" spc="-50" dirty="0">
                <a:solidFill>
                  <a:srgbClr val="202729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Personalized Career and Skills Advisor</a:t>
            </a:r>
            <a:endParaRPr sz="1700" b="1" spc="-50" dirty="0">
              <a:solidFill>
                <a:srgbClr val="202729"/>
              </a:solidFill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9BCAB5-5E35-37E8-65E3-0071C3EEDDB3}"/>
              </a:ext>
            </a:extLst>
          </p:cNvPr>
          <p:cNvSpPr txBox="1"/>
          <p:nvPr/>
        </p:nvSpPr>
        <p:spPr>
          <a:xfrm>
            <a:off x="0" y="666750"/>
            <a:ext cx="91440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/>
              <a:t>Problem :</a:t>
            </a:r>
            <a:r>
              <a:rPr lang="en-US" sz="1400" dirty="0"/>
              <a:t>	</a:t>
            </a:r>
          </a:p>
          <a:p>
            <a:pPr algn="just"/>
            <a:r>
              <a:rPr lang="en-US" sz="1400" dirty="0"/>
              <a:t>	Students face difficulty in selecting the right stream, subjects, and career path.</a:t>
            </a:r>
          </a:p>
          <a:p>
            <a:pPr algn="just"/>
            <a:r>
              <a:rPr lang="en-US" sz="1400" dirty="0"/>
              <a:t>	Lack of personalized, structured, and data-driven guidance.</a:t>
            </a:r>
          </a:p>
          <a:p>
            <a:pPr algn="just"/>
            <a:endParaRPr lang="en-US" sz="1400" dirty="0"/>
          </a:p>
          <a:p>
            <a:pPr algn="just"/>
            <a:r>
              <a:rPr lang="en-US" sz="1600" b="1" dirty="0"/>
              <a:t>Context / Approach:</a:t>
            </a:r>
          </a:p>
          <a:p>
            <a:pPr algn="just"/>
            <a:endParaRPr lang="en-US" sz="1600" b="1" dirty="0"/>
          </a:p>
          <a:p>
            <a:pPr algn="just"/>
            <a:r>
              <a:rPr lang="en-US" sz="1400" dirty="0"/>
              <a:t>	Built an AI-powered career guidance prototype.</a:t>
            </a:r>
          </a:p>
          <a:p>
            <a:pPr algn="just"/>
            <a:r>
              <a:rPr lang="en-US" sz="1400" dirty="0"/>
              <a:t>	Web app with Login → Stream &amp; Subject Selection → Interests → Career Goals → AI 	Recommendations → 	Personalized Learning Path.</a:t>
            </a:r>
          </a:p>
          <a:p>
            <a:pPr algn="just"/>
            <a:r>
              <a:rPr lang="en-US" sz="1400" dirty="0"/>
              <a:t>	Designed a scalable system architecture with Frontend, Backend, AI/ML, and Database layers.</a:t>
            </a:r>
          </a:p>
          <a:p>
            <a:pPr algn="just"/>
            <a:r>
              <a:rPr lang="en-US" sz="1600" b="1" dirty="0"/>
              <a:t>Results:</a:t>
            </a:r>
          </a:p>
          <a:p>
            <a:pPr algn="just"/>
            <a:r>
              <a:rPr lang="en-US" sz="1400" dirty="0"/>
              <a:t>	Working prototype website with:</a:t>
            </a:r>
          </a:p>
          <a:p>
            <a:pPr algn="just"/>
            <a:r>
              <a:rPr lang="en-US" sz="1400" dirty="0"/>
              <a:t>		Stream selection</a:t>
            </a:r>
          </a:p>
          <a:p>
            <a:pPr algn="just"/>
            <a:r>
              <a:rPr lang="en-US" sz="1400" dirty="0"/>
              <a:t>		Career goals &amp; interests mapping</a:t>
            </a:r>
          </a:p>
          <a:p>
            <a:pPr algn="just"/>
            <a:r>
              <a:rPr lang="en-US" sz="1400" dirty="0"/>
              <a:t>		AI-powered recommendations</a:t>
            </a:r>
          </a:p>
          <a:p>
            <a:pPr algn="just"/>
            <a:r>
              <a:rPr lang="en-US" sz="1400" dirty="0"/>
              <a:t>		Personalized learning path with quizzes &amp; progress tracking</a:t>
            </a:r>
          </a:p>
          <a:p>
            <a:r>
              <a:rPr lang="en-US" sz="1400" dirty="0"/>
              <a:t>	Architecture diagram created for future scalability.</a:t>
            </a:r>
          </a:p>
          <a:p>
            <a:r>
              <a:rPr lang="en-US" sz="1400" dirty="0"/>
              <a:t>	Future scope identified: Mobile app, real college/exam integration, advanced AI advisor.</a:t>
            </a:r>
          </a:p>
          <a:p>
            <a:pPr algn="just"/>
            <a:endParaRPr lang="en-US" sz="1400" dirty="0"/>
          </a:p>
          <a:p>
            <a:endParaRPr lang="en-IN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53096" y="195163"/>
            <a:ext cx="1249045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Google</a:t>
            </a:r>
            <a:r>
              <a:rPr sz="1550" spc="-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5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Cloud</a:t>
            </a:r>
            <a:endParaRPr sz="15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330882" y="195163"/>
            <a:ext cx="38481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55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50" spc="-45" dirty="0">
                <a:solidFill>
                  <a:srgbClr val="FFFFFF"/>
                </a:solidFill>
                <a:latin typeface="Lucida Sans Unicode"/>
                <a:cs typeface="Lucida Sans Unicode"/>
              </a:rPr>
              <a:t>iżs</a:t>
            </a:r>
            <a:endParaRPr sz="1550">
              <a:latin typeface="Lucida Sans Unicode"/>
              <a:cs typeface="Lucida Sans Unicode"/>
            </a:endParaRPr>
          </a:p>
        </p:txBody>
      </p:sp>
      <p:pic>
        <p:nvPicPr>
          <p:cNvPr id="11" name="object 2">
            <a:extLst>
              <a:ext uri="{FF2B5EF4-FFF2-40B4-BE49-F238E27FC236}">
                <a16:creationId xmlns:a16="http://schemas.microsoft.com/office/drawing/2014/main" id="{289B4C3C-A7F9-91F7-BBF2-D41B95066E5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3400" y="742950"/>
            <a:ext cx="25146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u="sng" dirty="0"/>
              <a:t>Bri</a:t>
            </a:r>
            <a:r>
              <a:rPr lang="en-US" sz="1600" b="1" u="sng" dirty="0"/>
              <a:t>e</a:t>
            </a:r>
            <a:r>
              <a:rPr sz="1600" b="1" u="sng" dirty="0"/>
              <a:t>f</a:t>
            </a:r>
            <a:r>
              <a:rPr lang="en-US" sz="1600" b="1" u="sng" dirty="0"/>
              <a:t> </a:t>
            </a:r>
            <a:r>
              <a:rPr sz="1600" b="1" u="sng" dirty="0"/>
              <a:t>about th</a:t>
            </a:r>
            <a:r>
              <a:rPr lang="en-US" sz="1600" b="1" u="sng" dirty="0"/>
              <a:t>e</a:t>
            </a:r>
            <a:r>
              <a:rPr sz="1600" b="1" u="sng" dirty="0"/>
              <a:t> protot</a:t>
            </a:r>
            <a:r>
              <a:rPr lang="en-US" sz="1600" b="1" u="sng" dirty="0"/>
              <a:t>y</a:t>
            </a:r>
            <a:r>
              <a:rPr sz="1600" b="1" u="sng" dirty="0"/>
              <a:t>p</a:t>
            </a:r>
            <a:r>
              <a:rPr lang="en-US" sz="1600" b="1" u="sng" dirty="0"/>
              <a:t>e</a:t>
            </a:r>
            <a:r>
              <a:rPr sz="1600" b="1" u="sng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BBE266-0642-2F31-3980-9F90AE60DE3E}"/>
              </a:ext>
            </a:extLst>
          </p:cNvPr>
          <p:cNvSpPr txBox="1"/>
          <p:nvPr/>
        </p:nvSpPr>
        <p:spPr>
          <a:xfrm>
            <a:off x="533400" y="1276350"/>
            <a:ext cx="80772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600" dirty="0"/>
              <a:t>Our prototype is an </a:t>
            </a:r>
            <a:r>
              <a:rPr lang="en-US" sz="1600" b="1" dirty="0"/>
              <a:t>AI-powered Career Consultancy Platform</a:t>
            </a:r>
            <a:r>
              <a:rPr lang="en-US" sz="1600" dirty="0"/>
              <a:t> that helps students after completing their 12th standard choose the </a:t>
            </a:r>
            <a:r>
              <a:rPr lang="en-US" sz="1600" b="1" dirty="0"/>
              <a:t>best study line (Engineering, Medical, Commerce, Arts, Vocational, etc.)</a:t>
            </a:r>
            <a:r>
              <a:rPr lang="en-US" sz="1600" dirty="0"/>
              <a:t>.</a:t>
            </a:r>
          </a:p>
          <a:p>
            <a:pPr algn="just">
              <a:buNone/>
            </a:pPr>
            <a:r>
              <a:rPr lang="en-US" sz="1600" dirty="0"/>
              <a:t>It works like a </a:t>
            </a:r>
            <a:r>
              <a:rPr lang="en-US" sz="1600" b="1" dirty="0"/>
              <a:t>virtual counselor</a:t>
            </a:r>
            <a:r>
              <a:rPr lang="en-US" sz="1600" dirty="0"/>
              <a:t> by analyzing:</a:t>
            </a:r>
          </a:p>
          <a:p>
            <a:pPr algn="just">
              <a:buNone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Academic background</a:t>
            </a:r>
            <a:r>
              <a:rPr lang="en-US" sz="1600" dirty="0"/>
              <a:t> (stream + subjects)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Personal interests &amp; passions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Career goals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/>
              <a:t>Skill requirements &amp; market demand</a:t>
            </a:r>
            <a:endParaRPr lang="en-US" sz="1600" dirty="0"/>
          </a:p>
          <a:p>
            <a:pPr algn="just">
              <a:buNone/>
            </a:pPr>
            <a:endParaRPr lang="en-US" sz="1600" dirty="0"/>
          </a:p>
          <a:p>
            <a:pPr algn="just">
              <a:buNone/>
            </a:pPr>
            <a:r>
              <a:rPr lang="en-US" sz="1600" dirty="0"/>
              <a:t>The system then recommends the </a:t>
            </a:r>
            <a:r>
              <a:rPr lang="en-US" sz="1600" b="1" dirty="0"/>
              <a:t>most suitable branch with a percentage match</a:t>
            </a:r>
            <a:r>
              <a:rPr lang="en-US" sz="1600" dirty="0"/>
              <a:t>, along with a </a:t>
            </a:r>
            <a:r>
              <a:rPr lang="en-US" sz="1600" b="1" dirty="0"/>
              <a:t>learning path, required skills, entrance exams, top colleges, and career roadmap</a:t>
            </a:r>
            <a:r>
              <a:rPr lang="en-US" sz="1600" dirty="0"/>
              <a:t>. This ensures students make </a:t>
            </a:r>
            <a:r>
              <a:rPr lang="en-US" sz="1600" b="1" dirty="0"/>
              <a:t>well-informed decisions</a:t>
            </a:r>
            <a:r>
              <a:rPr lang="en-US" sz="1600" dirty="0"/>
              <a:t> aligned with both their interests and future job opportunities.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5327" y="591954"/>
            <a:ext cx="5676900" cy="697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u="sng" dirty="0"/>
              <a:t>Opportunit</a:t>
            </a:r>
            <a:r>
              <a:rPr lang="en-US" sz="1600" b="1" u="sng" dirty="0"/>
              <a:t>y</a:t>
            </a:r>
            <a:r>
              <a:rPr sz="1600" b="1" u="sng" dirty="0"/>
              <a:t> should b</a:t>
            </a:r>
            <a:r>
              <a:rPr lang="en-US" sz="1600" b="1" u="sng" dirty="0"/>
              <a:t>e</a:t>
            </a:r>
            <a:r>
              <a:rPr sz="1600" b="1" u="sng" dirty="0"/>
              <a:t> abl</a:t>
            </a:r>
            <a:r>
              <a:rPr lang="en-US" sz="1600" b="1" u="sng" dirty="0"/>
              <a:t>e</a:t>
            </a:r>
            <a:r>
              <a:rPr sz="1600" b="1" u="sng" dirty="0"/>
              <a:t> to </a:t>
            </a:r>
            <a:r>
              <a:rPr lang="en-US" sz="1600" b="1" u="sng" dirty="0"/>
              <a:t>e</a:t>
            </a:r>
            <a:r>
              <a:rPr sz="1600" b="1" u="sng" dirty="0"/>
              <a:t>xplain th</a:t>
            </a:r>
            <a:r>
              <a:rPr lang="en-US" sz="1600" b="1" u="sng" dirty="0"/>
              <a:t>e</a:t>
            </a:r>
            <a:r>
              <a:rPr sz="1600" b="1" u="sng" dirty="0"/>
              <a:t> following:</a:t>
            </a:r>
          </a:p>
          <a:p>
            <a:pPr marL="374650" indent="-351155">
              <a:lnSpc>
                <a:spcPct val="100000"/>
              </a:lnSpc>
              <a:spcBef>
                <a:spcPts val="1485"/>
              </a:spcBef>
              <a:buFont typeface="Microsoft Sans Serif"/>
              <a:buChar char="●"/>
              <a:tabLst>
                <a:tab pos="374650" algn="l"/>
              </a:tabLst>
            </a:pPr>
            <a:r>
              <a:rPr sz="1600" spc="50" dirty="0">
                <a:solidFill>
                  <a:srgbClr val="0070C0"/>
                </a:solidFill>
                <a:latin typeface="Tahoma"/>
                <a:cs typeface="Tahoma"/>
              </a:rPr>
              <a:t>How</a:t>
            </a:r>
            <a:r>
              <a:rPr sz="1600" spc="-75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70C0"/>
                </a:solidFill>
                <a:latin typeface="Tahoma"/>
                <a:cs typeface="Tahoma"/>
              </a:rPr>
              <a:t>different</a:t>
            </a:r>
            <a:r>
              <a:rPr sz="1600" spc="-70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70C0"/>
                </a:solidFill>
                <a:latin typeface="Tahoma"/>
                <a:cs typeface="Tahoma"/>
              </a:rPr>
              <a:t>is</a:t>
            </a:r>
            <a:r>
              <a:rPr sz="1600" spc="-75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70C0"/>
                </a:solidFill>
                <a:latin typeface="Tahoma"/>
                <a:cs typeface="Tahoma"/>
              </a:rPr>
              <a:t>it</a:t>
            </a:r>
            <a:r>
              <a:rPr sz="1600" spc="-70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sz="1600" spc="-50" dirty="0">
                <a:solidFill>
                  <a:srgbClr val="0070C0"/>
                </a:solidFill>
                <a:latin typeface="Tahoma"/>
                <a:cs typeface="Tahoma"/>
              </a:rPr>
              <a:t>from</a:t>
            </a:r>
            <a:r>
              <a:rPr sz="1600" spc="-70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70C0"/>
                </a:solidFill>
                <a:latin typeface="Tahoma"/>
                <a:cs typeface="Tahoma"/>
              </a:rPr>
              <a:t>any</a:t>
            </a:r>
            <a:r>
              <a:rPr sz="1600" spc="-75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sz="1600" spc="-95" dirty="0">
                <a:solidFill>
                  <a:srgbClr val="0070C0"/>
                </a:solidFill>
                <a:latin typeface="Tahoma"/>
                <a:cs typeface="Tahoma"/>
              </a:rPr>
              <a:t>of</a:t>
            </a:r>
            <a:r>
              <a:rPr sz="1600" spc="-70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70C0"/>
                </a:solidFill>
                <a:latin typeface="Tahoma"/>
                <a:cs typeface="Tahoma"/>
              </a:rPr>
              <a:t>the</a:t>
            </a:r>
            <a:r>
              <a:rPr sz="1600" spc="-70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70C0"/>
                </a:solidFill>
                <a:latin typeface="Tahoma"/>
                <a:cs typeface="Tahoma"/>
              </a:rPr>
              <a:t>other</a:t>
            </a:r>
            <a:r>
              <a:rPr sz="1600" spc="-75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sz="1600" dirty="0">
                <a:solidFill>
                  <a:srgbClr val="0070C0"/>
                </a:solidFill>
                <a:latin typeface="Tahoma"/>
                <a:cs typeface="Tahoma"/>
              </a:rPr>
              <a:t>existing</a:t>
            </a:r>
            <a:r>
              <a:rPr sz="1600" spc="-70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70C0"/>
                </a:solidFill>
                <a:latin typeface="Tahoma"/>
                <a:cs typeface="Tahoma"/>
              </a:rPr>
              <a:t>solutions?</a:t>
            </a:r>
            <a:endParaRPr sz="1600" dirty="0">
              <a:solidFill>
                <a:srgbClr val="0070C0"/>
              </a:solidFill>
              <a:latin typeface="Tahoma"/>
              <a:cs typeface="Tahom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1273D-0F71-37C1-1095-06D8A659543C}"/>
              </a:ext>
            </a:extLst>
          </p:cNvPr>
          <p:cNvSpPr txBox="1"/>
          <p:nvPr/>
        </p:nvSpPr>
        <p:spPr>
          <a:xfrm>
            <a:off x="122664" y="2656389"/>
            <a:ext cx="5334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4650" indent="-351155">
              <a:lnSpc>
                <a:spcPct val="100000"/>
              </a:lnSpc>
              <a:spcBef>
                <a:spcPts val="290"/>
              </a:spcBef>
              <a:buFont typeface="Microsoft Sans Serif"/>
              <a:buChar char="●"/>
              <a:tabLst>
                <a:tab pos="374650" algn="l"/>
              </a:tabLst>
            </a:pPr>
            <a:r>
              <a:rPr lang="en-US" sz="1600" spc="50" dirty="0">
                <a:solidFill>
                  <a:srgbClr val="0070C0"/>
                </a:solidFill>
                <a:latin typeface="Tahoma"/>
                <a:cs typeface="Tahoma"/>
              </a:rPr>
              <a:t>How</a:t>
            </a:r>
            <a:r>
              <a:rPr lang="en-US" sz="1600" spc="-75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lang="en-US" sz="1600" spc="-20" dirty="0">
                <a:solidFill>
                  <a:srgbClr val="0070C0"/>
                </a:solidFill>
                <a:latin typeface="Tahoma"/>
                <a:cs typeface="Tahoma"/>
              </a:rPr>
              <a:t>will</a:t>
            </a:r>
            <a:r>
              <a:rPr lang="en-US" sz="1600" spc="-75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ahoma"/>
                <a:cs typeface="Tahoma"/>
              </a:rPr>
              <a:t>it</a:t>
            </a:r>
            <a:r>
              <a:rPr lang="en-US" sz="1600" spc="-75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lang="en-US" sz="1600" spc="60" dirty="0">
                <a:solidFill>
                  <a:srgbClr val="0070C0"/>
                </a:solidFill>
                <a:latin typeface="Tahoma"/>
                <a:cs typeface="Tahoma"/>
              </a:rPr>
              <a:t>be</a:t>
            </a:r>
            <a:r>
              <a:rPr lang="en-US" sz="1600" spc="-70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ahoma"/>
                <a:cs typeface="Tahoma"/>
              </a:rPr>
              <a:t>able</a:t>
            </a:r>
            <a:r>
              <a:rPr lang="en-US" sz="1600" spc="-75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ahoma"/>
                <a:cs typeface="Tahoma"/>
              </a:rPr>
              <a:t>to</a:t>
            </a:r>
            <a:r>
              <a:rPr lang="en-US" sz="1600" spc="-75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ahoma"/>
                <a:cs typeface="Tahoma"/>
              </a:rPr>
              <a:t>solve</a:t>
            </a:r>
            <a:r>
              <a:rPr lang="en-US" sz="1600" spc="-75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ahoma"/>
                <a:cs typeface="Tahoma"/>
              </a:rPr>
              <a:t>the</a:t>
            </a:r>
            <a:r>
              <a:rPr lang="en-US" sz="1600" spc="-70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lang="en-US" sz="1600" spc="-10" dirty="0">
                <a:solidFill>
                  <a:srgbClr val="0070C0"/>
                </a:solidFill>
                <a:latin typeface="Tahoma"/>
                <a:cs typeface="Tahoma"/>
              </a:rPr>
              <a:t>problem?</a:t>
            </a:r>
            <a:endParaRPr lang="en-US" sz="1600" dirty="0">
              <a:solidFill>
                <a:srgbClr val="0070C0"/>
              </a:solidFill>
              <a:latin typeface="Tahoma"/>
              <a:cs typeface="Tahom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5CF120-E0F6-A6F7-875D-5325C480887B}"/>
              </a:ext>
            </a:extLst>
          </p:cNvPr>
          <p:cNvSpPr txBox="1"/>
          <p:nvPr/>
        </p:nvSpPr>
        <p:spPr>
          <a:xfrm>
            <a:off x="228600" y="1319050"/>
            <a:ext cx="81534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400" dirty="0"/>
              <a:t>Current career counseling is either </a:t>
            </a:r>
            <a:r>
              <a:rPr lang="en-US" sz="1400" b="1" dirty="0"/>
              <a:t>manual (offline, costly)</a:t>
            </a:r>
            <a:r>
              <a:rPr lang="en-US" sz="1400" dirty="0"/>
              <a:t> or </a:t>
            </a:r>
            <a:r>
              <a:rPr lang="en-US" sz="1400" b="1" dirty="0"/>
              <a:t>generic (same advice for everyone)</a:t>
            </a:r>
            <a:r>
              <a:rPr lang="en-US" sz="1400" dirty="0"/>
              <a:t>. </a:t>
            </a:r>
          </a:p>
          <a:p>
            <a:pPr algn="just">
              <a:buNone/>
            </a:pPr>
            <a:r>
              <a:rPr lang="en-US" sz="1400" dirty="0"/>
              <a:t>Our solution is: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/>
              <a:t>AI-driven personalization</a:t>
            </a:r>
            <a:r>
              <a:rPr lang="en-US" sz="1400" dirty="0"/>
              <a:t> → recommendations unique to each student.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/>
              <a:t>Stream–interest–goal compatibility check</a:t>
            </a:r>
            <a:r>
              <a:rPr lang="en-US" sz="1400" dirty="0"/>
              <a:t> → eliminates mismatched suggestions.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400" b="1" dirty="0"/>
              <a:t>Localized support</a:t>
            </a:r>
            <a:r>
              <a:rPr lang="en-US" sz="1400" dirty="0"/>
              <a:t> → helps Tier 2/3 students access structured guidance.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9FB1B4-4104-8E31-EF19-67DAADDDE750}"/>
              </a:ext>
            </a:extLst>
          </p:cNvPr>
          <p:cNvSpPr txBox="1"/>
          <p:nvPr/>
        </p:nvSpPr>
        <p:spPr>
          <a:xfrm>
            <a:off x="5257800" y="2536368"/>
            <a:ext cx="3352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4650" indent="-351155">
              <a:lnSpc>
                <a:spcPct val="100000"/>
              </a:lnSpc>
              <a:spcBef>
                <a:spcPts val="285"/>
              </a:spcBef>
              <a:buFont typeface="Microsoft Sans Serif"/>
              <a:buChar char="●"/>
              <a:tabLst>
                <a:tab pos="374650" algn="l"/>
              </a:tabLst>
            </a:pPr>
            <a:r>
              <a:rPr lang="en-US" sz="1600" dirty="0">
                <a:solidFill>
                  <a:srgbClr val="0070C0"/>
                </a:solidFill>
                <a:latin typeface="Tahoma"/>
                <a:cs typeface="Tahoma"/>
              </a:rPr>
              <a:t>USP</a:t>
            </a:r>
            <a:r>
              <a:rPr lang="en-US" sz="1600" spc="-90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lang="en-US" sz="1600" spc="-95" dirty="0">
                <a:solidFill>
                  <a:srgbClr val="0070C0"/>
                </a:solidFill>
                <a:latin typeface="Tahoma"/>
                <a:cs typeface="Tahoma"/>
              </a:rPr>
              <a:t>of</a:t>
            </a:r>
            <a:r>
              <a:rPr lang="en-US" sz="1600" spc="-85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ahoma"/>
                <a:cs typeface="Tahoma"/>
              </a:rPr>
              <a:t>the</a:t>
            </a:r>
            <a:r>
              <a:rPr lang="en-US" sz="1600" spc="-90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lang="en-US" sz="1600" spc="50" dirty="0">
                <a:solidFill>
                  <a:srgbClr val="0070C0"/>
                </a:solidFill>
                <a:latin typeface="Tahoma"/>
                <a:cs typeface="Tahoma"/>
              </a:rPr>
              <a:t>proposed</a:t>
            </a:r>
            <a:r>
              <a:rPr lang="en-US" sz="1600" spc="-85" dirty="0">
                <a:solidFill>
                  <a:srgbClr val="0070C0"/>
                </a:solidFill>
                <a:latin typeface="Tahoma"/>
                <a:cs typeface="Tahoma"/>
              </a:rPr>
              <a:t> </a:t>
            </a:r>
            <a:r>
              <a:rPr lang="en-US" sz="1600" spc="-10" dirty="0">
                <a:solidFill>
                  <a:srgbClr val="0070C0"/>
                </a:solidFill>
                <a:latin typeface="Tahoma"/>
                <a:cs typeface="Tahoma"/>
              </a:rPr>
              <a:t>solution</a:t>
            </a:r>
            <a:endParaRPr lang="en-US" sz="1600" dirty="0">
              <a:solidFill>
                <a:srgbClr val="0070C0"/>
              </a:solidFill>
              <a:latin typeface="Tahoma"/>
              <a:cs typeface="Tahom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45DA50-697C-B5D8-4DBA-0E0B9F27995A}"/>
              </a:ext>
            </a:extLst>
          </p:cNvPr>
          <p:cNvSpPr txBox="1"/>
          <p:nvPr/>
        </p:nvSpPr>
        <p:spPr>
          <a:xfrm>
            <a:off x="252761" y="3106627"/>
            <a:ext cx="409807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Identifies a student’s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aptitude &amp; passion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Maps it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 compatibility &amp; future goals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Recommends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best-fit branch with a success percentage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 path + skill roadmap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achieve the goal.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A9FA86-67B5-4F2D-32F1-47DF1F6D7923}"/>
              </a:ext>
            </a:extLst>
          </p:cNvPr>
          <p:cNvSpPr txBox="1"/>
          <p:nvPr/>
        </p:nvSpPr>
        <p:spPr>
          <a:xfrm>
            <a:off x="4350835" y="2873433"/>
            <a:ext cx="46705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End-to-end journey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From 12th stream → branch selection → career goal alignment → skill/college roadmap.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Verification layer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Mobile + document upload for authenticity.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Gamified learning path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quizzes to verify understanding.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expansion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AI-based mentor chatbot, local language support, and integration with job portals.</a:t>
            </a:r>
            <a:endParaRPr lang="en-IN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F3E98-46AE-FB58-F6C2-B2B1A9162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FE97AE5-37E2-1CC8-6B00-B9678B65E01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38254" y="680333"/>
            <a:ext cx="377654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u="sng" dirty="0"/>
              <a:t>List of f</a:t>
            </a:r>
            <a:r>
              <a:rPr lang="en-US" b="1" u="sng" dirty="0"/>
              <a:t>e</a:t>
            </a:r>
            <a:r>
              <a:rPr b="1" u="sng" dirty="0"/>
              <a:t>atur</a:t>
            </a:r>
            <a:r>
              <a:rPr lang="en-US" b="1" u="sng" dirty="0"/>
              <a:t>e</a:t>
            </a:r>
            <a:r>
              <a:rPr b="1" u="sng" dirty="0"/>
              <a:t>s off</a:t>
            </a:r>
            <a:r>
              <a:rPr lang="en-US" b="1" u="sng" dirty="0"/>
              <a:t>e</a:t>
            </a:r>
            <a:r>
              <a:rPr b="1" u="sng" dirty="0"/>
              <a:t>r</a:t>
            </a:r>
            <a:r>
              <a:rPr lang="en-US" b="1" u="sng" dirty="0"/>
              <a:t>e</a:t>
            </a:r>
            <a:r>
              <a:rPr b="1" u="sng" dirty="0"/>
              <a:t>d b</a:t>
            </a:r>
            <a:r>
              <a:rPr lang="en-US" b="1" u="sng" dirty="0"/>
              <a:t>y </a:t>
            </a:r>
            <a:r>
              <a:rPr b="1" u="sng" dirty="0"/>
              <a:t>th</a:t>
            </a:r>
            <a:r>
              <a:rPr lang="en-US" b="1" u="sng" dirty="0"/>
              <a:t>e</a:t>
            </a:r>
            <a:r>
              <a:rPr b="1" u="sng" dirty="0"/>
              <a:t> solution</a:t>
            </a:r>
            <a:r>
              <a:rPr lang="en-IN" b="1" u="sng" dirty="0"/>
              <a:t>:</a:t>
            </a:r>
            <a:endParaRPr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7C659B-15A6-94D4-7237-A2F264978AD5}"/>
              </a:ext>
            </a:extLst>
          </p:cNvPr>
          <p:cNvSpPr txBox="1"/>
          <p:nvPr/>
        </p:nvSpPr>
        <p:spPr>
          <a:xfrm>
            <a:off x="172822" y="1378995"/>
            <a:ext cx="4220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 &amp; profile creation with verification.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37BB9-156E-89D7-692C-BC3E426FD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15926" r="14167" b="38148"/>
          <a:stretch>
            <a:fillRect/>
          </a:stretch>
        </p:blipFill>
        <p:spPr>
          <a:xfrm>
            <a:off x="122858" y="2168784"/>
            <a:ext cx="4485901" cy="23976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50591A-275E-B6DE-96B3-F9AAE7723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0" t="13227" r="12500" b="36666"/>
          <a:stretch>
            <a:fillRect/>
          </a:stretch>
        </p:blipFill>
        <p:spPr>
          <a:xfrm>
            <a:off x="4798135" y="2168784"/>
            <a:ext cx="4253420" cy="2397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A98393-00B8-7372-A6DB-5BC6156801A9}"/>
              </a:ext>
            </a:extLst>
          </p:cNvPr>
          <p:cNvSpPr txBox="1"/>
          <p:nvPr/>
        </p:nvSpPr>
        <p:spPr>
          <a:xfrm>
            <a:off x="5181600" y="1378995"/>
            <a:ext cx="3505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sz="1800" dirty="0"/>
              <a:t>Stream and subject selection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692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A8C7B-701E-E1E3-5262-592442C29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DE06D8B-28EA-F938-ED55-5480695D504F}"/>
              </a:ext>
            </a:extLst>
          </p:cNvPr>
          <p:cNvSpPr txBox="1"/>
          <p:nvPr/>
        </p:nvSpPr>
        <p:spPr>
          <a:xfrm>
            <a:off x="361377" y="971550"/>
            <a:ext cx="3566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Passion &amp; interest mapping.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CAAB5CD-026A-F022-3675-00AF3CD843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7" t="11318" r="14350" b="10001"/>
          <a:stretch>
            <a:fillRect/>
          </a:stretch>
        </p:blipFill>
        <p:spPr>
          <a:xfrm>
            <a:off x="372528" y="1581150"/>
            <a:ext cx="3570093" cy="32690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74D416D-6B5B-4D6C-20D3-FFC4BABC5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16" t="13227" r="13333" b="17959"/>
          <a:stretch>
            <a:fillRect/>
          </a:stretch>
        </p:blipFill>
        <p:spPr>
          <a:xfrm>
            <a:off x="4709943" y="1582544"/>
            <a:ext cx="4123162" cy="33145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736B72-BD18-C29D-CA50-24CE439F1D0E}"/>
              </a:ext>
            </a:extLst>
          </p:cNvPr>
          <p:cNvSpPr txBox="1"/>
          <p:nvPr/>
        </p:nvSpPr>
        <p:spPr>
          <a:xfrm>
            <a:off x="4485524" y="97155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Career goal selection.</a:t>
            </a:r>
          </a:p>
        </p:txBody>
      </p:sp>
    </p:spTree>
    <p:extLst>
      <p:ext uri="{BB962C8B-B14F-4D97-AF65-F5344CB8AC3E}">
        <p14:creationId xmlns:p14="http://schemas.microsoft.com/office/powerpoint/2010/main" val="990857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8231C-5ED3-F9F7-6A4D-364138844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C58F92-4FE7-A895-3FA2-0992CACD229C}"/>
              </a:ext>
            </a:extLst>
          </p:cNvPr>
          <p:cNvSpPr txBox="1"/>
          <p:nvPr/>
        </p:nvSpPr>
        <p:spPr>
          <a:xfrm>
            <a:off x="213731" y="773573"/>
            <a:ext cx="32096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best branch recommendation with % match.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7F79E6-62E3-E20B-15E3-F9CC844E4D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99" t="5555" r="16667" b="4074"/>
          <a:stretch>
            <a:fillRect/>
          </a:stretch>
        </p:blipFill>
        <p:spPr>
          <a:xfrm>
            <a:off x="485078" y="1711124"/>
            <a:ext cx="2938346" cy="32588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923C07-BBED-5598-2D11-577D018AA4E5}"/>
              </a:ext>
            </a:extLst>
          </p:cNvPr>
          <p:cNvSpPr txBox="1"/>
          <p:nvPr/>
        </p:nvSpPr>
        <p:spPr>
          <a:xfrm>
            <a:off x="3869473" y="773573"/>
            <a:ext cx="5257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Detailed learning path (skills, exams, top colleges).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Quiz-based validation for better understanding.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Progress dashboard with next steps.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E05C87-7482-AB3D-DB48-5A11005522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2" r="12967"/>
          <a:stretch>
            <a:fillRect/>
          </a:stretch>
        </p:blipFill>
        <p:spPr>
          <a:xfrm>
            <a:off x="4495800" y="2114550"/>
            <a:ext cx="3657600" cy="285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1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742950"/>
            <a:ext cx="635952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u="sng" dirty="0"/>
              <a:t>Proc</a:t>
            </a:r>
            <a:r>
              <a:rPr lang="en-US" sz="1600" b="1" u="sng" dirty="0"/>
              <a:t>e</a:t>
            </a:r>
            <a:r>
              <a:rPr sz="1600" b="1" u="sng" dirty="0"/>
              <a:t>ss flow diagram or Us</a:t>
            </a:r>
            <a:r>
              <a:rPr lang="en-US" sz="1600" b="1" u="sng" dirty="0"/>
              <a:t>e</a:t>
            </a:r>
            <a:r>
              <a:rPr sz="1600" b="1" u="sng" dirty="0"/>
              <a:t>-cas</a:t>
            </a:r>
            <a:r>
              <a:rPr lang="en-US" sz="1600" b="1" u="sng" dirty="0"/>
              <a:t>e</a:t>
            </a:r>
            <a:r>
              <a:rPr sz="1600" b="1" u="sng" dirty="0"/>
              <a:t> diagram</a:t>
            </a:r>
            <a:r>
              <a:rPr lang="en-IN" sz="1600" b="1" u="sng" dirty="0"/>
              <a:t>:</a:t>
            </a:r>
            <a:endParaRPr sz="16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3047C5-6954-895C-9E84-220D3C5FC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0" y="1123950"/>
            <a:ext cx="5715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" y="742950"/>
            <a:ext cx="456827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u="sng" dirty="0"/>
              <a:t>Archit</a:t>
            </a:r>
            <a:r>
              <a:rPr lang="en-US" sz="1600" b="1" u="sng" dirty="0"/>
              <a:t>e</a:t>
            </a:r>
            <a:r>
              <a:rPr sz="1600" b="1" u="sng" dirty="0"/>
              <a:t>ctur</a:t>
            </a:r>
            <a:r>
              <a:rPr lang="en-US" sz="1600" b="1" u="sng" dirty="0"/>
              <a:t>e</a:t>
            </a:r>
            <a:r>
              <a:rPr sz="1600" b="1" u="sng" dirty="0"/>
              <a:t> diagram of th</a:t>
            </a:r>
            <a:r>
              <a:rPr lang="en-US" sz="1600" b="1" u="sng" dirty="0"/>
              <a:t>e</a:t>
            </a:r>
            <a:r>
              <a:rPr sz="1600" b="1" u="sng" dirty="0"/>
              <a:t> propos</a:t>
            </a:r>
            <a:r>
              <a:rPr lang="en-US" sz="1600" b="1" u="sng" dirty="0"/>
              <a:t>e</a:t>
            </a:r>
            <a:r>
              <a:rPr sz="1600" b="1" u="sng" dirty="0"/>
              <a:t>d solution</a:t>
            </a:r>
            <a:r>
              <a:rPr lang="en-IN" sz="1600" b="1" u="sng" dirty="0"/>
              <a:t>:</a:t>
            </a:r>
            <a:endParaRPr sz="1600" b="1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9E1160-3314-A0D1-338D-8788021A5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23950"/>
            <a:ext cx="89916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781172"/>
            <a:ext cx="395867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u="sng" dirty="0"/>
              <a:t>T</a:t>
            </a:r>
            <a:r>
              <a:rPr lang="en-US" sz="1600" b="1" u="sng" dirty="0"/>
              <a:t>e</a:t>
            </a:r>
            <a:r>
              <a:rPr sz="1600" b="1" u="sng" dirty="0"/>
              <a:t>chnologi</a:t>
            </a:r>
            <a:r>
              <a:rPr lang="en-US" sz="1600" b="1" u="sng" dirty="0"/>
              <a:t>e</a:t>
            </a:r>
            <a:r>
              <a:rPr sz="1600" b="1" u="sng" dirty="0"/>
              <a:t>s to b</a:t>
            </a:r>
            <a:r>
              <a:rPr lang="en-US" sz="1600" b="1" u="sng" dirty="0"/>
              <a:t>e</a:t>
            </a:r>
            <a:r>
              <a:rPr sz="1600" b="1" u="sng" dirty="0"/>
              <a:t> us</a:t>
            </a:r>
            <a:r>
              <a:rPr lang="en-US" sz="1600" b="1" u="sng" dirty="0"/>
              <a:t>e</a:t>
            </a:r>
            <a:r>
              <a:rPr sz="1600" b="1" u="sng" dirty="0"/>
              <a:t>d in th</a:t>
            </a:r>
            <a:r>
              <a:rPr lang="en-US" sz="1600" b="1" u="sng" dirty="0"/>
              <a:t>e</a:t>
            </a:r>
            <a:r>
              <a:rPr sz="1600" b="1" u="sng" dirty="0"/>
              <a:t> solution: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9A247-4225-9EEC-5B6D-FD34659F18FF}"/>
              </a:ext>
            </a:extLst>
          </p:cNvPr>
          <p:cNvSpPr txBox="1"/>
          <p:nvPr/>
        </p:nvSpPr>
        <p:spPr>
          <a:xfrm>
            <a:off x="685800" y="1504950"/>
            <a:ext cx="8077200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 HTML, CSS, JavaScript (Future: React)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 Node.js, Express, Firebase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AI/ML: Python (TensorFlow, Scikit-learn), NLP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 PostgreSQL, Firebase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 AWS, GitHub, Figma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Integrations: College &amp; Exam APIs, Coursera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</TotalTime>
  <Words>639</Words>
  <Application>Microsoft Office PowerPoint</Application>
  <PresentationFormat>On-screen Show (16:9)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Lucida Sans Unicode</vt:lpstr>
      <vt:lpstr>Microsoft Sans Serif</vt:lpstr>
      <vt:lpstr>Tahoma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List of features offered by the solution: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GenAI Exchange Hackathon | Prototype Submission</dc:title>
  <dc:creator>Jyotirmoy Maiti</dc:creator>
  <cp:lastModifiedBy>Arnab Pahari</cp:lastModifiedBy>
  <cp:revision>5</cp:revision>
  <dcterms:created xsi:type="dcterms:W3CDTF">2025-09-13T05:42:42Z</dcterms:created>
  <dcterms:modified xsi:type="dcterms:W3CDTF">2025-09-20T12:33:41Z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2025-09-13T00:00:00Z</vt:filetime>
  </property>
  <property fmtid="{D5CDD505-2E9C-101B-9397-08002B2CF9AE}" pid="3" name="Creator">
    <vt:lpwstr>Google</vt:lpwstr>
  </property>
  <property fmtid="{D5CDD505-2E9C-101B-9397-08002B2CF9AE}" pid="4" name="LastSaved">
    <vt:filetime>2025-09-13T00:00:00Z</vt:filetime>
  </property>
</Properties>
</file>