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F83F4-F210-400A-AB63-89ECB958C3D4}"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B32E5-6AA8-4A2A-9406-710026026B04}" type="slidenum">
              <a:rPr lang="en-US" smtClean="0"/>
              <a:t>‹#›</a:t>
            </a:fld>
            <a:endParaRPr lang="en-US"/>
          </a:p>
        </p:txBody>
      </p:sp>
    </p:spTree>
    <p:extLst>
      <p:ext uri="{BB962C8B-B14F-4D97-AF65-F5344CB8AC3E}">
        <p14:creationId xmlns:p14="http://schemas.microsoft.com/office/powerpoint/2010/main" val="140458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this dataset from online portal for COVID 19 and the raw data contains information of patients who are identified as affected.</a:t>
            </a:r>
          </a:p>
        </p:txBody>
      </p:sp>
      <p:sp>
        <p:nvSpPr>
          <p:cNvPr id="4" name="Slide Number Placeholder 3"/>
          <p:cNvSpPr>
            <a:spLocks noGrp="1"/>
          </p:cNvSpPr>
          <p:nvPr>
            <p:ph type="sldNum" sz="quarter" idx="5"/>
          </p:nvPr>
        </p:nvSpPr>
        <p:spPr/>
        <p:txBody>
          <a:bodyPr/>
          <a:lstStyle/>
          <a:p>
            <a:fld id="{397B32E5-6AA8-4A2A-9406-710026026B04}" type="slidenum">
              <a:rPr lang="en-US" smtClean="0"/>
              <a:t>3</a:t>
            </a:fld>
            <a:endParaRPr lang="en-US"/>
          </a:p>
        </p:txBody>
      </p:sp>
    </p:spTree>
    <p:extLst>
      <p:ext uri="{BB962C8B-B14F-4D97-AF65-F5344CB8AC3E}">
        <p14:creationId xmlns:p14="http://schemas.microsoft.com/office/powerpoint/2010/main" val="110724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12</a:t>
            </a:fld>
            <a:endParaRPr lang="en-US"/>
          </a:p>
        </p:txBody>
      </p:sp>
    </p:spTree>
    <p:extLst>
      <p:ext uri="{BB962C8B-B14F-4D97-AF65-F5344CB8AC3E}">
        <p14:creationId xmlns:p14="http://schemas.microsoft.com/office/powerpoint/2010/main" val="974152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13</a:t>
            </a:fld>
            <a:endParaRPr lang="en-US"/>
          </a:p>
        </p:txBody>
      </p:sp>
    </p:spTree>
    <p:extLst>
      <p:ext uri="{BB962C8B-B14F-4D97-AF65-F5344CB8AC3E}">
        <p14:creationId xmlns:p14="http://schemas.microsoft.com/office/powerpoint/2010/main" val="408745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14</a:t>
            </a:fld>
            <a:endParaRPr lang="en-US"/>
          </a:p>
        </p:txBody>
      </p:sp>
    </p:spTree>
    <p:extLst>
      <p:ext uri="{BB962C8B-B14F-4D97-AF65-F5344CB8AC3E}">
        <p14:creationId xmlns:p14="http://schemas.microsoft.com/office/powerpoint/2010/main" val="215495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15</a:t>
            </a:fld>
            <a:endParaRPr lang="en-US"/>
          </a:p>
        </p:txBody>
      </p:sp>
    </p:spTree>
    <p:extLst>
      <p:ext uri="{BB962C8B-B14F-4D97-AF65-F5344CB8AC3E}">
        <p14:creationId xmlns:p14="http://schemas.microsoft.com/office/powerpoint/2010/main" val="4142004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 of this EDA is to apply my acquired knowledge to analyze a dataset and to draw meaningful insights.</a:t>
            </a:r>
          </a:p>
        </p:txBody>
      </p:sp>
      <p:sp>
        <p:nvSpPr>
          <p:cNvPr id="4" name="Slide Number Placeholder 3"/>
          <p:cNvSpPr>
            <a:spLocks noGrp="1"/>
          </p:cNvSpPr>
          <p:nvPr>
            <p:ph type="sldNum" sz="quarter" idx="5"/>
          </p:nvPr>
        </p:nvSpPr>
        <p:spPr/>
        <p:txBody>
          <a:bodyPr/>
          <a:lstStyle/>
          <a:p>
            <a:fld id="{397B32E5-6AA8-4A2A-9406-710026026B04}" type="slidenum">
              <a:rPr lang="en-US" smtClean="0"/>
              <a:t>4</a:t>
            </a:fld>
            <a:endParaRPr lang="en-US"/>
          </a:p>
        </p:txBody>
      </p:sp>
    </p:spTree>
    <p:extLst>
      <p:ext uri="{BB962C8B-B14F-4D97-AF65-F5344CB8AC3E}">
        <p14:creationId xmlns:p14="http://schemas.microsoft.com/office/powerpoint/2010/main" val="118505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27891 cases are identified as positive in India till 28</a:t>
            </a:r>
            <a:r>
              <a:rPr lang="en-US" baseline="30000" dirty="0"/>
              <a:t>th</a:t>
            </a:r>
            <a:r>
              <a:rPr lang="en-US" dirty="0"/>
              <a:t> Apr. Contains information like Detected State, Age, Gender current status which are important factors to be consider while drawing insights.</a:t>
            </a:r>
          </a:p>
        </p:txBody>
      </p:sp>
      <p:sp>
        <p:nvSpPr>
          <p:cNvPr id="4" name="Slide Number Placeholder 3"/>
          <p:cNvSpPr>
            <a:spLocks noGrp="1"/>
          </p:cNvSpPr>
          <p:nvPr>
            <p:ph type="sldNum" sz="quarter" idx="5"/>
          </p:nvPr>
        </p:nvSpPr>
        <p:spPr/>
        <p:txBody>
          <a:bodyPr/>
          <a:lstStyle/>
          <a:p>
            <a:fld id="{397B32E5-6AA8-4A2A-9406-710026026B04}" type="slidenum">
              <a:rPr lang="en-US" smtClean="0"/>
              <a:t>5</a:t>
            </a:fld>
            <a:endParaRPr lang="en-US"/>
          </a:p>
        </p:txBody>
      </p:sp>
    </p:spTree>
    <p:extLst>
      <p:ext uri="{BB962C8B-B14F-4D97-AF65-F5344CB8AC3E}">
        <p14:creationId xmlns:p14="http://schemas.microsoft.com/office/powerpoint/2010/main" val="245881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6</a:t>
            </a:fld>
            <a:endParaRPr lang="en-US"/>
          </a:p>
        </p:txBody>
      </p:sp>
    </p:spTree>
    <p:extLst>
      <p:ext uri="{BB962C8B-B14F-4D97-AF65-F5344CB8AC3E}">
        <p14:creationId xmlns:p14="http://schemas.microsoft.com/office/powerpoint/2010/main" val="420931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7</a:t>
            </a:fld>
            <a:endParaRPr lang="en-US"/>
          </a:p>
        </p:txBody>
      </p:sp>
    </p:spTree>
    <p:extLst>
      <p:ext uri="{BB962C8B-B14F-4D97-AF65-F5344CB8AC3E}">
        <p14:creationId xmlns:p14="http://schemas.microsoft.com/office/powerpoint/2010/main" val="33034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8</a:t>
            </a:fld>
            <a:endParaRPr lang="en-US"/>
          </a:p>
        </p:txBody>
      </p:sp>
    </p:spTree>
    <p:extLst>
      <p:ext uri="{BB962C8B-B14F-4D97-AF65-F5344CB8AC3E}">
        <p14:creationId xmlns:p14="http://schemas.microsoft.com/office/powerpoint/2010/main" val="346082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9</a:t>
            </a:fld>
            <a:endParaRPr lang="en-US"/>
          </a:p>
        </p:txBody>
      </p:sp>
    </p:spTree>
    <p:extLst>
      <p:ext uri="{BB962C8B-B14F-4D97-AF65-F5344CB8AC3E}">
        <p14:creationId xmlns:p14="http://schemas.microsoft.com/office/powerpoint/2010/main" val="200935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10</a:t>
            </a:fld>
            <a:endParaRPr lang="en-US"/>
          </a:p>
        </p:txBody>
      </p:sp>
    </p:spTree>
    <p:extLst>
      <p:ext uri="{BB962C8B-B14F-4D97-AF65-F5344CB8AC3E}">
        <p14:creationId xmlns:p14="http://schemas.microsoft.com/office/powerpoint/2010/main" val="237850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B32E5-6AA8-4A2A-9406-710026026B04}" type="slidenum">
              <a:rPr lang="en-US" smtClean="0"/>
              <a:t>11</a:t>
            </a:fld>
            <a:endParaRPr lang="en-US"/>
          </a:p>
        </p:txBody>
      </p:sp>
    </p:spTree>
    <p:extLst>
      <p:ext uri="{BB962C8B-B14F-4D97-AF65-F5344CB8AC3E}">
        <p14:creationId xmlns:p14="http://schemas.microsoft.com/office/powerpoint/2010/main" val="126069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CD8D-C8D3-42EB-A341-2A09139B1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3EE09F-C0AC-4157-94CD-01B39593E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8FB607-B385-470F-8589-7B5DBE374CE4}"/>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187E48AE-A232-40AA-93A5-E9166B14A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CC56B-F26C-4204-95A6-6D611A2970F2}"/>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261086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4F0F-25BA-45E3-BAB1-EE0AE669B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C420D7-C052-4C0F-B14E-885F8F6C1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581B8-474F-485D-A335-165E958C2DF9}"/>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EB905DDA-2FC1-4DB1-88DD-BAFAB7D88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1D2EC-A537-4E3E-A683-872B2657973F}"/>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21958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249F8-B501-4DD3-916A-46F7CD7CCA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19FDDA-D986-4429-AB9B-58C14EBE3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17DD4-34A0-4B89-8203-4F06256572E6}"/>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77931C98-7325-447B-9FC6-0CF26801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7B3D4-9C48-44D9-ABF8-78137E2FBCC6}"/>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342882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9B08-6F96-4B23-BE94-828FC8A93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1B2E4-7757-4732-B990-F7BCC90D5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46F0E-8B0D-4B8A-96D3-E0B2993E7E25}"/>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BC7F7A15-EC67-46B6-AF79-86C12ECD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67664-C467-4191-8DE2-D350B0F160C4}"/>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7838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CB49-4C9E-49D4-9DC0-EF075C32FF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B4FAE-1671-4226-BC1C-4CF49535D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F05BB-12AC-4327-8824-F07E1861C449}"/>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2552CBFD-3E70-47B5-B3A0-3A741118B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CCBDF-FDD5-4107-A3C4-503DDD714578}"/>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9046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4692-299E-4E4B-879C-288899D0F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D34CD3-72CB-4071-B54A-E1A248E3E0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85E55-92BD-4666-95DA-3C4F0AF6E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1ACE4-6ABE-4960-9BF9-EBA94F520F48}"/>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6" name="Footer Placeholder 5">
            <a:extLst>
              <a:ext uri="{FF2B5EF4-FFF2-40B4-BE49-F238E27FC236}">
                <a16:creationId xmlns:a16="http://schemas.microsoft.com/office/drawing/2014/main" id="{39DABC24-0EE6-484F-A651-2C4C83AC8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6F1BF-7D33-432F-8676-0EB4236EF987}"/>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415175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5C81-EE38-40AC-9FC5-A22597280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AA53-6710-4D88-B8C6-F8E8F30251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5FD38-AC55-4402-8EA3-6890FEA65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5ACA6F-C9B3-42BB-B010-393B5E1C1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B99A7-938E-4EC9-B43B-0E2DB8677A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4EE51-D2B4-4840-B753-7947E47A1D6D}"/>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8" name="Footer Placeholder 7">
            <a:extLst>
              <a:ext uri="{FF2B5EF4-FFF2-40B4-BE49-F238E27FC236}">
                <a16:creationId xmlns:a16="http://schemas.microsoft.com/office/drawing/2014/main" id="{074D306B-131F-4003-A0AC-3D5705E85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0F590-0492-4A97-977A-7C3C017ABBE6}"/>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63073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D416-21A6-465C-9962-523D667E46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E7247-8379-497A-A426-2C3CE51C46C1}"/>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4" name="Footer Placeholder 3">
            <a:extLst>
              <a:ext uri="{FF2B5EF4-FFF2-40B4-BE49-F238E27FC236}">
                <a16:creationId xmlns:a16="http://schemas.microsoft.com/office/drawing/2014/main" id="{73EAC283-2EBC-44FC-97B1-F5B0164689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CEC05-6578-4E15-811E-92E9158BEEB3}"/>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287046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4D5EA-3B95-44CC-8FF8-0B9A782351DD}"/>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3" name="Footer Placeholder 2">
            <a:extLst>
              <a:ext uri="{FF2B5EF4-FFF2-40B4-BE49-F238E27FC236}">
                <a16:creationId xmlns:a16="http://schemas.microsoft.com/office/drawing/2014/main" id="{5376762A-B816-47BE-B16A-51D7EF76AE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5004E-D8D0-4C09-B7A8-5C1D13041252}"/>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86657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FD53-5686-4737-B76F-89F0456F0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6E89CE-F405-4ACB-A44E-E7E3DAD2E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D5954-C61B-4D37-8BEC-6F651A7F8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A54C5-EE28-4F45-9FF2-BC797147FB06}"/>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6" name="Footer Placeholder 5">
            <a:extLst>
              <a:ext uri="{FF2B5EF4-FFF2-40B4-BE49-F238E27FC236}">
                <a16:creationId xmlns:a16="http://schemas.microsoft.com/office/drawing/2014/main" id="{0EAF6B88-F0A7-4CC7-AF19-24FA2E10A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A6187-6ACF-4EE0-B569-92902033AFA2}"/>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189374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7AD8-A358-446D-9921-393DEF4AF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56279-17D2-400F-91A1-048F02B69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DEF367-4D45-4A48-A036-A124FC59F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FC253-6752-429B-A853-4CE0462476CD}"/>
              </a:ext>
            </a:extLst>
          </p:cNvPr>
          <p:cNvSpPr>
            <a:spLocks noGrp="1"/>
          </p:cNvSpPr>
          <p:nvPr>
            <p:ph type="dt" sz="half" idx="10"/>
          </p:nvPr>
        </p:nvSpPr>
        <p:spPr/>
        <p:txBody>
          <a:bodyPr/>
          <a:lstStyle/>
          <a:p>
            <a:fld id="{8904DA27-6DF7-47F1-A0DC-0CD9533D6C73}" type="datetimeFigureOut">
              <a:rPr lang="en-US" smtClean="0"/>
              <a:t>4/30/2020</a:t>
            </a:fld>
            <a:endParaRPr lang="en-US"/>
          </a:p>
        </p:txBody>
      </p:sp>
      <p:sp>
        <p:nvSpPr>
          <p:cNvPr id="6" name="Footer Placeholder 5">
            <a:extLst>
              <a:ext uri="{FF2B5EF4-FFF2-40B4-BE49-F238E27FC236}">
                <a16:creationId xmlns:a16="http://schemas.microsoft.com/office/drawing/2014/main" id="{7B16D5DD-643A-4FE9-B7A3-220FEC8E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5A4A8-E16E-4038-B6E3-88F31ABCB1F4}"/>
              </a:ext>
            </a:extLst>
          </p:cNvPr>
          <p:cNvSpPr>
            <a:spLocks noGrp="1"/>
          </p:cNvSpPr>
          <p:nvPr>
            <p:ph type="sldNum" sz="quarter" idx="12"/>
          </p:nvPr>
        </p:nvSpPr>
        <p:spPr/>
        <p:txBody>
          <a:bodyPr/>
          <a:lstStyle/>
          <a:p>
            <a:fld id="{2B84CAD0-625C-4B34-A305-AFF9968BB520}" type="slidenum">
              <a:rPr lang="en-US" smtClean="0"/>
              <a:t>‹#›</a:t>
            </a:fld>
            <a:endParaRPr lang="en-US"/>
          </a:p>
        </p:txBody>
      </p:sp>
    </p:spTree>
    <p:extLst>
      <p:ext uri="{BB962C8B-B14F-4D97-AF65-F5344CB8AC3E}">
        <p14:creationId xmlns:p14="http://schemas.microsoft.com/office/powerpoint/2010/main" val="34658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5E78A-E577-4530-847E-62F89C757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257786-586C-451A-B75A-81BF11C0F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8887E-ABDC-4150-8591-8E3C360B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4DA27-6DF7-47F1-A0DC-0CD9533D6C73}" type="datetimeFigureOut">
              <a:rPr lang="en-US" smtClean="0"/>
              <a:t>4/30/2020</a:t>
            </a:fld>
            <a:endParaRPr lang="en-US"/>
          </a:p>
        </p:txBody>
      </p:sp>
      <p:sp>
        <p:nvSpPr>
          <p:cNvPr id="5" name="Footer Placeholder 4">
            <a:extLst>
              <a:ext uri="{FF2B5EF4-FFF2-40B4-BE49-F238E27FC236}">
                <a16:creationId xmlns:a16="http://schemas.microsoft.com/office/drawing/2014/main" id="{47943D4F-23F4-45DA-A017-3C879AA6D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DF478A-8A66-46BC-A773-97A251738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4CAD0-625C-4B34-A305-AFF9968BB520}" type="slidenum">
              <a:rPr lang="en-US" smtClean="0"/>
              <a:t>‹#›</a:t>
            </a:fld>
            <a:endParaRPr lang="en-US"/>
          </a:p>
        </p:txBody>
      </p:sp>
    </p:spTree>
    <p:extLst>
      <p:ext uri="{BB962C8B-B14F-4D97-AF65-F5344CB8AC3E}">
        <p14:creationId xmlns:p14="http://schemas.microsoft.com/office/powerpoint/2010/main" val="1127381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coral&#10;&#10;Description automatically generated">
            <a:extLst>
              <a:ext uri="{FF2B5EF4-FFF2-40B4-BE49-F238E27FC236}">
                <a16:creationId xmlns:a16="http://schemas.microsoft.com/office/drawing/2014/main" id="{CA748952-83DF-4BF2-9EB9-2F622F32FE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5EF8305-C168-466B-8258-065B938F6E08}"/>
              </a:ext>
            </a:extLst>
          </p:cNvPr>
          <p:cNvSpPr>
            <a:spLocks noGrp="1"/>
          </p:cNvSpPr>
          <p:nvPr>
            <p:ph type="ctrTitle"/>
          </p:nvPr>
        </p:nvSpPr>
        <p:spPr>
          <a:xfrm>
            <a:off x="8022021" y="3231931"/>
            <a:ext cx="3852041" cy="1834056"/>
          </a:xfrm>
        </p:spPr>
        <p:txBody>
          <a:bodyPr>
            <a:normAutofit/>
          </a:bodyPr>
          <a:lstStyle/>
          <a:p>
            <a:r>
              <a:rPr lang="en-US" sz="4000" dirty="0">
                <a:solidFill>
                  <a:srgbClr val="FF0000"/>
                </a:solidFill>
              </a:rPr>
              <a:t>EDA on COVID-19 Impact in India</a:t>
            </a:r>
          </a:p>
        </p:txBody>
      </p:sp>
      <p:sp>
        <p:nvSpPr>
          <p:cNvPr id="3" name="Subtitle 2">
            <a:extLst>
              <a:ext uri="{FF2B5EF4-FFF2-40B4-BE49-F238E27FC236}">
                <a16:creationId xmlns:a16="http://schemas.microsoft.com/office/drawing/2014/main" id="{5BEC5E97-EA7B-4895-8E43-F11779662C66}"/>
              </a:ext>
            </a:extLst>
          </p:cNvPr>
          <p:cNvSpPr>
            <a:spLocks noGrp="1"/>
          </p:cNvSpPr>
          <p:nvPr>
            <p:ph type="subTitle" idx="1"/>
          </p:nvPr>
        </p:nvSpPr>
        <p:spPr>
          <a:xfrm>
            <a:off x="7782910" y="5242675"/>
            <a:ext cx="4330262" cy="683284"/>
          </a:xfrm>
        </p:spPr>
        <p:txBody>
          <a:bodyPr>
            <a:normAutofit fontScale="85000" lnSpcReduction="20000"/>
          </a:bodyPr>
          <a:lstStyle/>
          <a:p>
            <a:r>
              <a:rPr lang="en-US" sz="2600" dirty="0">
                <a:solidFill>
                  <a:schemeClr val="accent6">
                    <a:lumMod val="50000"/>
                  </a:schemeClr>
                </a:solidFill>
              </a:rPr>
              <a:t>Jyoti Sankar Sahoo</a:t>
            </a:r>
          </a:p>
          <a:p>
            <a:r>
              <a:rPr lang="en-US" sz="2000" dirty="0">
                <a:solidFill>
                  <a:schemeClr val="accent2"/>
                </a:solidFill>
              </a:rPr>
              <a:t>Jan 2020 Batch</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D4C3E6BC-C83D-4746-9F39-8FEB7E1B1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928" y="2860853"/>
            <a:ext cx="3380226" cy="899291"/>
          </a:xfrm>
          <a:prstGeom prst="rect">
            <a:avLst/>
          </a:prstGeom>
        </p:spPr>
      </p:pic>
    </p:spTree>
    <p:extLst>
      <p:ext uri="{BB962C8B-B14F-4D97-AF65-F5344CB8AC3E}">
        <p14:creationId xmlns:p14="http://schemas.microsoft.com/office/powerpoint/2010/main" val="356670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 name="Picture 8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Insights from Data</a:t>
            </a:r>
          </a:p>
        </p:txBody>
      </p:sp>
      <p:pic>
        <p:nvPicPr>
          <p:cNvPr id="4" name="Picture 3">
            <a:extLst>
              <a:ext uri="{FF2B5EF4-FFF2-40B4-BE49-F238E27FC236}">
                <a16:creationId xmlns:a16="http://schemas.microsoft.com/office/drawing/2014/main" id="{1AE00EC5-1B22-45D4-9EBE-5ADE949EC4F8}"/>
              </a:ext>
            </a:extLst>
          </p:cNvPr>
          <p:cNvPicPr>
            <a:picLocks noChangeAspect="1"/>
          </p:cNvPicPr>
          <p:nvPr/>
        </p:nvPicPr>
        <p:blipFill>
          <a:blip r:embed="rId4"/>
          <a:stretch>
            <a:fillRect/>
          </a:stretch>
        </p:blipFill>
        <p:spPr>
          <a:xfrm>
            <a:off x="1579724" y="2837712"/>
            <a:ext cx="3967217" cy="3217333"/>
          </a:xfrm>
          <a:prstGeom prst="rect">
            <a:avLst/>
          </a:prstGeom>
        </p:spPr>
      </p:pic>
      <p:sp>
        <p:nvSpPr>
          <p:cNvPr id="10" name="Title 1">
            <a:extLst>
              <a:ext uri="{FF2B5EF4-FFF2-40B4-BE49-F238E27FC236}">
                <a16:creationId xmlns:a16="http://schemas.microsoft.com/office/drawing/2014/main" id="{6DAF8DD7-E13D-46FD-ACA4-C8C070F3ED0E}"/>
              </a:ext>
            </a:extLst>
          </p:cNvPr>
          <p:cNvSpPr txBox="1">
            <a:spLocks/>
          </p:cNvSpPr>
          <p:nvPr/>
        </p:nvSpPr>
        <p:spPr>
          <a:xfrm>
            <a:off x="6354871" y="2827419"/>
            <a:ext cx="5029200" cy="322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dirty="0">
                <a:solidFill>
                  <a:schemeClr val="accent1"/>
                </a:solidFill>
                <a:latin typeface="+mn-lt"/>
                <a:ea typeface="+mn-ea"/>
                <a:cs typeface="+mn-cs"/>
              </a:rPr>
              <a:t>Total Cases Based on Gender:</a:t>
            </a:r>
          </a:p>
          <a:p>
            <a:pPr marL="571500" indent="-228600" algn="just">
              <a:spcAft>
                <a:spcPts val="600"/>
              </a:spcAft>
              <a:buFont typeface="Arial" panose="020B0604020202020204" pitchFamily="34" charset="0"/>
              <a:buChar char="•"/>
            </a:pPr>
            <a:r>
              <a:rPr lang="en-US" sz="1200" dirty="0">
                <a:solidFill>
                  <a:schemeClr val="accent2"/>
                </a:solidFill>
                <a:latin typeface="+mn-lt"/>
                <a:ea typeface="+mn-ea"/>
                <a:cs typeface="+mn-cs"/>
              </a:rPr>
              <a:t>In this data more than 80% gender information are not specified. But ignoring that it is clearly visible that the affected Male ratio is almost double than Female which may be vary based on the Not Specified data.</a:t>
            </a:r>
          </a:p>
        </p:txBody>
      </p:sp>
    </p:spTree>
    <p:extLst>
      <p:ext uri="{BB962C8B-B14F-4D97-AF65-F5344CB8AC3E}">
        <p14:creationId xmlns:p14="http://schemas.microsoft.com/office/powerpoint/2010/main" val="235685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sp>
        <p:nvSpPr>
          <p:cNvPr id="10" name="Content Placeholder 2">
            <a:extLst>
              <a:ext uri="{FF2B5EF4-FFF2-40B4-BE49-F238E27FC236}">
                <a16:creationId xmlns:a16="http://schemas.microsoft.com/office/drawing/2014/main" id="{326BF258-EA09-48F9-AE7B-8F3E2FECDE63}"/>
              </a:ext>
            </a:extLst>
          </p:cNvPr>
          <p:cNvSpPr>
            <a:spLocks noGrp="1"/>
          </p:cNvSpPr>
          <p:nvPr>
            <p:ph idx="1"/>
          </p:nvPr>
        </p:nvSpPr>
        <p:spPr>
          <a:xfrm>
            <a:off x="1336431" y="5709207"/>
            <a:ext cx="9672945" cy="888547"/>
          </a:xfrm>
        </p:spPr>
        <p:txBody>
          <a:bodyPr anchor="ctr">
            <a:normAutofit/>
          </a:bodyPr>
          <a:lstStyle/>
          <a:p>
            <a:pPr marL="0" indent="0">
              <a:buNone/>
            </a:pPr>
            <a:r>
              <a:rPr lang="en-US" sz="1400" dirty="0">
                <a:solidFill>
                  <a:schemeClr val="accent1"/>
                </a:solidFill>
              </a:rPr>
              <a:t>Active Cases Distribution by States:</a:t>
            </a:r>
          </a:p>
          <a:p>
            <a:pPr algn="just"/>
            <a:r>
              <a:rPr lang="en-US" sz="1200" dirty="0">
                <a:solidFill>
                  <a:schemeClr val="accent2"/>
                </a:solidFill>
              </a:rPr>
              <a:t>Maharashtra has highest number of Active cases and Arunachal Pradesh having least number of active cases.</a:t>
            </a:r>
            <a:endParaRPr lang="en-US" sz="1600" dirty="0">
              <a:solidFill>
                <a:srgbClr val="000000"/>
              </a:solidFill>
            </a:endParaRPr>
          </a:p>
          <a:p>
            <a:endParaRPr lang="en-US" sz="1600" dirty="0">
              <a:solidFill>
                <a:srgbClr val="000000"/>
              </a:solidFill>
            </a:endParaRPr>
          </a:p>
        </p:txBody>
      </p:sp>
      <p:pic>
        <p:nvPicPr>
          <p:cNvPr id="3" name="Picture 2">
            <a:extLst>
              <a:ext uri="{FF2B5EF4-FFF2-40B4-BE49-F238E27FC236}">
                <a16:creationId xmlns:a16="http://schemas.microsoft.com/office/drawing/2014/main" id="{26D8927D-6DAD-4F24-BD5C-F5901E0D76AD}"/>
              </a:ext>
            </a:extLst>
          </p:cNvPr>
          <p:cNvPicPr>
            <a:picLocks noChangeAspect="1"/>
          </p:cNvPicPr>
          <p:nvPr/>
        </p:nvPicPr>
        <p:blipFill>
          <a:blip r:embed="rId4"/>
          <a:stretch>
            <a:fillRect/>
          </a:stretch>
        </p:blipFill>
        <p:spPr>
          <a:xfrm>
            <a:off x="1543050" y="2357438"/>
            <a:ext cx="9105900" cy="3362324"/>
          </a:xfrm>
          <a:prstGeom prst="rect">
            <a:avLst/>
          </a:prstGeom>
        </p:spPr>
      </p:pic>
    </p:spTree>
    <p:extLst>
      <p:ext uri="{BB962C8B-B14F-4D97-AF65-F5344CB8AC3E}">
        <p14:creationId xmlns:p14="http://schemas.microsoft.com/office/powerpoint/2010/main" val="304690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6" name="Picture 5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pic>
        <p:nvPicPr>
          <p:cNvPr id="4" name="Picture 3">
            <a:extLst>
              <a:ext uri="{FF2B5EF4-FFF2-40B4-BE49-F238E27FC236}">
                <a16:creationId xmlns:a16="http://schemas.microsoft.com/office/drawing/2014/main" id="{F1B97028-58BB-40B3-ACD6-10A6A57117F5}"/>
              </a:ext>
            </a:extLst>
          </p:cNvPr>
          <p:cNvPicPr>
            <a:picLocks noChangeAspect="1"/>
          </p:cNvPicPr>
          <p:nvPr/>
        </p:nvPicPr>
        <p:blipFill>
          <a:blip r:embed="rId4"/>
          <a:stretch>
            <a:fillRect/>
          </a:stretch>
        </p:blipFill>
        <p:spPr>
          <a:xfrm>
            <a:off x="804671" y="3220092"/>
            <a:ext cx="4954693" cy="2452572"/>
          </a:xfrm>
          <a:prstGeom prst="rect">
            <a:avLst/>
          </a:prstGeom>
        </p:spPr>
      </p:pic>
      <p:sp>
        <p:nvSpPr>
          <p:cNvPr id="10" name="Content Placeholder 2">
            <a:extLst>
              <a:ext uri="{FF2B5EF4-FFF2-40B4-BE49-F238E27FC236}">
                <a16:creationId xmlns:a16="http://schemas.microsoft.com/office/drawing/2014/main" id="{326BF258-EA09-48F9-AE7B-8F3E2FECDE63}"/>
              </a:ext>
            </a:extLst>
          </p:cNvPr>
          <p:cNvSpPr>
            <a:spLocks noGrp="1"/>
          </p:cNvSpPr>
          <p:nvPr>
            <p:ph idx="1"/>
          </p:nvPr>
        </p:nvSpPr>
        <p:spPr>
          <a:xfrm>
            <a:off x="6354871" y="2827419"/>
            <a:ext cx="5029200" cy="3227626"/>
          </a:xfrm>
        </p:spPr>
        <p:txBody>
          <a:bodyPr anchor="ctr">
            <a:normAutofit/>
          </a:bodyPr>
          <a:lstStyle/>
          <a:p>
            <a:pPr marL="0" indent="0">
              <a:buNone/>
            </a:pPr>
            <a:r>
              <a:rPr lang="en-US" sz="1400" dirty="0">
                <a:solidFill>
                  <a:schemeClr val="accent1"/>
                </a:solidFill>
              </a:rPr>
              <a:t>Recovered Cases Distribution by States:</a:t>
            </a:r>
          </a:p>
          <a:p>
            <a:pPr algn="just"/>
            <a:r>
              <a:rPr lang="en-US" sz="1200" b="1" dirty="0">
                <a:solidFill>
                  <a:schemeClr val="accent2"/>
                </a:solidFill>
                <a:latin typeface="Helvetica Neue"/>
              </a:rPr>
              <a:t>Maharashtra</a:t>
            </a:r>
            <a:r>
              <a:rPr lang="en-US" sz="1200" dirty="0">
                <a:solidFill>
                  <a:schemeClr val="accent2"/>
                </a:solidFill>
                <a:latin typeface="Helvetica Neue"/>
              </a:rPr>
              <a:t> State is having the highest number of </a:t>
            </a:r>
            <a:r>
              <a:rPr lang="en-US" sz="1200" b="1" dirty="0">
                <a:solidFill>
                  <a:schemeClr val="accent2"/>
                </a:solidFill>
                <a:latin typeface="Helvetica Neue"/>
              </a:rPr>
              <a:t>Recovered Cases</a:t>
            </a:r>
            <a:r>
              <a:rPr lang="en-US" sz="1200" dirty="0">
                <a:solidFill>
                  <a:schemeClr val="accent2"/>
                </a:solidFill>
                <a:latin typeface="Helvetica Neue"/>
              </a:rPr>
              <a:t> and this is quite obvious as the total number of cases are also highest in the State.</a:t>
            </a:r>
          </a:p>
          <a:p>
            <a:pPr algn="just"/>
            <a:r>
              <a:rPr lang="en-US" sz="1200" dirty="0">
                <a:solidFill>
                  <a:schemeClr val="accent2"/>
                </a:solidFill>
                <a:latin typeface="Helvetica Neue"/>
              </a:rPr>
              <a:t>Here we can notice that States like </a:t>
            </a:r>
            <a:r>
              <a:rPr lang="en-US" sz="1200" b="1" dirty="0" err="1">
                <a:solidFill>
                  <a:schemeClr val="accent2"/>
                </a:solidFill>
                <a:latin typeface="Helvetica Neue"/>
              </a:rPr>
              <a:t>Tamilnadu</a:t>
            </a:r>
            <a:r>
              <a:rPr lang="en-US" sz="1200" dirty="0">
                <a:solidFill>
                  <a:schemeClr val="accent2"/>
                </a:solidFill>
                <a:latin typeface="Helvetica Neue"/>
              </a:rPr>
              <a:t> and </a:t>
            </a:r>
            <a:r>
              <a:rPr lang="en-US" sz="1200" b="1" dirty="0">
                <a:solidFill>
                  <a:schemeClr val="accent2"/>
                </a:solidFill>
                <a:latin typeface="Helvetica Neue"/>
              </a:rPr>
              <a:t>Kerala</a:t>
            </a:r>
            <a:r>
              <a:rPr lang="en-US" sz="1200" dirty="0">
                <a:solidFill>
                  <a:schemeClr val="accent2"/>
                </a:solidFill>
                <a:latin typeface="Helvetica Neue"/>
              </a:rPr>
              <a:t> who stood at 6th and 13th rank respectively for </a:t>
            </a:r>
            <a:r>
              <a:rPr lang="en-US" sz="1200" b="1" dirty="0">
                <a:solidFill>
                  <a:schemeClr val="accent2"/>
                </a:solidFill>
                <a:latin typeface="Helvetica Neue"/>
              </a:rPr>
              <a:t>Total Positive Cases Detected</a:t>
            </a:r>
            <a:r>
              <a:rPr lang="en-US" sz="1200" dirty="0">
                <a:solidFill>
                  <a:schemeClr val="accent2"/>
                </a:solidFill>
                <a:latin typeface="Helvetica Neue"/>
              </a:rPr>
              <a:t> is now occupied the 2nd and 5th rank respectively for </a:t>
            </a:r>
            <a:r>
              <a:rPr lang="en-US" sz="1200" b="1" dirty="0">
                <a:solidFill>
                  <a:schemeClr val="accent2"/>
                </a:solidFill>
                <a:latin typeface="Helvetica Neue"/>
              </a:rPr>
              <a:t>Total Patients Recovered</a:t>
            </a:r>
            <a:r>
              <a:rPr lang="en-US" sz="1200" dirty="0">
                <a:solidFill>
                  <a:schemeClr val="accent2"/>
                </a:solidFill>
                <a:latin typeface="Helvetica Neue"/>
              </a:rPr>
              <a:t> which is a great achievement. And this gives us the information about how the health care system are doing in each State so that the Government can take necessary steps to improve the same by spreading awareness among people and providing necessary equipment to Hospitals to improve the recovery rate.</a:t>
            </a:r>
          </a:p>
          <a:p>
            <a:endParaRPr lang="en-US" sz="1300" dirty="0">
              <a:solidFill>
                <a:srgbClr val="000000"/>
              </a:solidFill>
            </a:endParaRPr>
          </a:p>
          <a:p>
            <a:endParaRPr lang="en-US" sz="1300" dirty="0">
              <a:solidFill>
                <a:srgbClr val="000000"/>
              </a:solidFill>
            </a:endParaRPr>
          </a:p>
        </p:txBody>
      </p:sp>
    </p:spTree>
    <p:extLst>
      <p:ext uri="{BB962C8B-B14F-4D97-AF65-F5344CB8AC3E}">
        <p14:creationId xmlns:p14="http://schemas.microsoft.com/office/powerpoint/2010/main" val="314999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6" name="Picture 5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pic>
        <p:nvPicPr>
          <p:cNvPr id="4" name="Picture 3">
            <a:extLst>
              <a:ext uri="{FF2B5EF4-FFF2-40B4-BE49-F238E27FC236}">
                <a16:creationId xmlns:a16="http://schemas.microsoft.com/office/drawing/2014/main" id="{2FEBDE11-8168-419D-BC9B-39C0913B328F}"/>
              </a:ext>
            </a:extLst>
          </p:cNvPr>
          <p:cNvPicPr>
            <a:picLocks noChangeAspect="1"/>
          </p:cNvPicPr>
          <p:nvPr/>
        </p:nvPicPr>
        <p:blipFill>
          <a:blip r:embed="rId4"/>
          <a:stretch>
            <a:fillRect/>
          </a:stretch>
        </p:blipFill>
        <p:spPr>
          <a:xfrm>
            <a:off x="804671" y="2971800"/>
            <a:ext cx="6215107" cy="2638931"/>
          </a:xfrm>
          <a:prstGeom prst="rect">
            <a:avLst/>
          </a:prstGeom>
        </p:spPr>
      </p:pic>
      <p:sp>
        <p:nvSpPr>
          <p:cNvPr id="10" name="Content Placeholder 2">
            <a:extLst>
              <a:ext uri="{FF2B5EF4-FFF2-40B4-BE49-F238E27FC236}">
                <a16:creationId xmlns:a16="http://schemas.microsoft.com/office/drawing/2014/main" id="{326BF258-EA09-48F9-AE7B-8F3E2FECDE63}"/>
              </a:ext>
            </a:extLst>
          </p:cNvPr>
          <p:cNvSpPr>
            <a:spLocks noGrp="1"/>
          </p:cNvSpPr>
          <p:nvPr>
            <p:ph idx="1"/>
          </p:nvPr>
        </p:nvSpPr>
        <p:spPr>
          <a:xfrm>
            <a:off x="7484013" y="2827419"/>
            <a:ext cx="3900058" cy="3227626"/>
          </a:xfrm>
        </p:spPr>
        <p:txBody>
          <a:bodyPr anchor="ctr">
            <a:normAutofit/>
          </a:bodyPr>
          <a:lstStyle/>
          <a:p>
            <a:pPr marL="0" indent="0">
              <a:buNone/>
            </a:pPr>
            <a:r>
              <a:rPr lang="en-US" sz="1400" dirty="0">
                <a:solidFill>
                  <a:schemeClr val="accent1"/>
                </a:solidFill>
              </a:rPr>
              <a:t>Active Cases Distribution by States:</a:t>
            </a:r>
          </a:p>
          <a:p>
            <a:pPr algn="just"/>
            <a:r>
              <a:rPr lang="en-US" sz="1200" dirty="0">
                <a:solidFill>
                  <a:schemeClr val="accent2"/>
                </a:solidFill>
              </a:rPr>
              <a:t>Again as </a:t>
            </a:r>
            <a:r>
              <a:rPr lang="en-US" sz="1200" b="1" dirty="0">
                <a:solidFill>
                  <a:schemeClr val="accent2"/>
                </a:solidFill>
              </a:rPr>
              <a:t>3%</a:t>
            </a:r>
            <a:r>
              <a:rPr lang="en-US" sz="1200" dirty="0">
                <a:solidFill>
                  <a:schemeClr val="accent2"/>
                </a:solidFill>
              </a:rPr>
              <a:t> of the total patients are died so here we are showing the </a:t>
            </a:r>
            <a:r>
              <a:rPr lang="en-US" sz="1200" b="1" dirty="0">
                <a:solidFill>
                  <a:schemeClr val="accent2"/>
                </a:solidFill>
              </a:rPr>
              <a:t>State</a:t>
            </a:r>
            <a:r>
              <a:rPr lang="en-US" sz="1200" dirty="0">
                <a:solidFill>
                  <a:schemeClr val="accent2"/>
                </a:solidFill>
              </a:rPr>
              <a:t> wise death rate due to </a:t>
            </a:r>
            <a:r>
              <a:rPr lang="en-US" sz="1200" b="1" dirty="0">
                <a:solidFill>
                  <a:schemeClr val="accent2"/>
                </a:solidFill>
              </a:rPr>
              <a:t>COVID-19</a:t>
            </a:r>
            <a:r>
              <a:rPr lang="en-US" sz="1200" dirty="0">
                <a:solidFill>
                  <a:schemeClr val="accent2"/>
                </a:solidFill>
              </a:rPr>
              <a:t>.</a:t>
            </a:r>
          </a:p>
          <a:p>
            <a:pPr algn="just"/>
            <a:r>
              <a:rPr lang="en-US" sz="1200" b="1" dirty="0">
                <a:solidFill>
                  <a:schemeClr val="accent2"/>
                </a:solidFill>
              </a:rPr>
              <a:t>Maharashtra</a:t>
            </a:r>
            <a:r>
              <a:rPr lang="en-US" sz="1200" dirty="0">
                <a:solidFill>
                  <a:schemeClr val="accent2"/>
                </a:solidFill>
              </a:rPr>
              <a:t> tops the list followed by </a:t>
            </a:r>
            <a:r>
              <a:rPr lang="en-US" sz="1200" b="1" dirty="0">
                <a:solidFill>
                  <a:schemeClr val="accent2"/>
                </a:solidFill>
              </a:rPr>
              <a:t>Gujarat</a:t>
            </a:r>
            <a:r>
              <a:rPr lang="en-US" sz="1200" dirty="0">
                <a:solidFill>
                  <a:schemeClr val="accent2"/>
                </a:solidFill>
              </a:rPr>
              <a:t> and </a:t>
            </a:r>
            <a:r>
              <a:rPr lang="en-US" sz="1200" b="1" dirty="0">
                <a:solidFill>
                  <a:schemeClr val="accent2"/>
                </a:solidFill>
              </a:rPr>
              <a:t>MP</a:t>
            </a:r>
            <a:r>
              <a:rPr lang="en-US" sz="1200" dirty="0">
                <a:solidFill>
                  <a:schemeClr val="accent2"/>
                </a:solidFill>
              </a:rPr>
              <a:t>.</a:t>
            </a:r>
          </a:p>
          <a:p>
            <a:pPr algn="just"/>
            <a:r>
              <a:rPr lang="en-US" sz="1200" b="1" dirty="0">
                <a:solidFill>
                  <a:schemeClr val="accent2"/>
                </a:solidFill>
              </a:rPr>
              <a:t>Himachal Pradesh</a:t>
            </a:r>
            <a:r>
              <a:rPr lang="en-US" sz="1200" dirty="0">
                <a:solidFill>
                  <a:schemeClr val="accent2"/>
                </a:solidFill>
              </a:rPr>
              <a:t>, </a:t>
            </a:r>
            <a:r>
              <a:rPr lang="en-US" sz="1200" b="1" dirty="0">
                <a:solidFill>
                  <a:schemeClr val="accent2"/>
                </a:solidFill>
              </a:rPr>
              <a:t>Odisha</a:t>
            </a:r>
            <a:r>
              <a:rPr lang="en-US" sz="1200" dirty="0">
                <a:solidFill>
                  <a:schemeClr val="accent2"/>
                </a:solidFill>
              </a:rPr>
              <a:t> and </a:t>
            </a:r>
            <a:r>
              <a:rPr lang="en-US" sz="1200" b="1" dirty="0">
                <a:solidFill>
                  <a:schemeClr val="accent2"/>
                </a:solidFill>
              </a:rPr>
              <a:t>Assam</a:t>
            </a:r>
            <a:r>
              <a:rPr lang="en-US" sz="1200" dirty="0">
                <a:solidFill>
                  <a:schemeClr val="accent2"/>
                </a:solidFill>
              </a:rPr>
              <a:t> States are having lowest death rate.</a:t>
            </a:r>
          </a:p>
          <a:p>
            <a:endParaRPr lang="en-US" sz="1900" dirty="0">
              <a:solidFill>
                <a:srgbClr val="000000"/>
              </a:solidFill>
            </a:endParaRPr>
          </a:p>
          <a:p>
            <a:endParaRPr lang="en-US" sz="1900" dirty="0">
              <a:solidFill>
                <a:srgbClr val="000000"/>
              </a:solidFill>
            </a:endParaRPr>
          </a:p>
        </p:txBody>
      </p:sp>
    </p:spTree>
    <p:extLst>
      <p:ext uri="{BB962C8B-B14F-4D97-AF65-F5344CB8AC3E}">
        <p14:creationId xmlns:p14="http://schemas.microsoft.com/office/powerpoint/2010/main" val="381661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6617740" y="802956"/>
            <a:ext cx="4766330" cy="1152454"/>
          </a:xfrm>
        </p:spPr>
        <p:txBody>
          <a:bodyPr>
            <a:normAutofit/>
          </a:bodyPr>
          <a:lstStyle/>
          <a:p>
            <a:r>
              <a:rPr lang="en-US" sz="3600" dirty="0">
                <a:solidFill>
                  <a:schemeClr val="accent1"/>
                </a:solidFill>
              </a:rPr>
              <a:t>Conclusion</a:t>
            </a:r>
          </a:p>
        </p:txBody>
      </p:sp>
      <p:sp>
        <p:nvSpPr>
          <p:cNvPr id="3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3395387-E5F6-4493-9929-5464CEBC1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87" y="2259960"/>
            <a:ext cx="4657725" cy="3111659"/>
          </a:xfrm>
          <a:prstGeom prst="rect">
            <a:avLst/>
          </a:prstGeom>
        </p:spPr>
      </p:pic>
      <p:sp>
        <p:nvSpPr>
          <p:cNvPr id="13" name="Content Placeholder 2">
            <a:extLst>
              <a:ext uri="{FF2B5EF4-FFF2-40B4-BE49-F238E27FC236}">
                <a16:creationId xmlns:a16="http://schemas.microsoft.com/office/drawing/2014/main" id="{3C5EE480-BE5B-4B4A-8AC5-7408CB71E972}"/>
              </a:ext>
            </a:extLst>
          </p:cNvPr>
          <p:cNvSpPr>
            <a:spLocks noGrp="1"/>
          </p:cNvSpPr>
          <p:nvPr>
            <p:ph idx="1"/>
          </p:nvPr>
        </p:nvSpPr>
        <p:spPr>
          <a:xfrm>
            <a:off x="6621072" y="1955409"/>
            <a:ext cx="4765949" cy="3819750"/>
          </a:xfrm>
        </p:spPr>
        <p:txBody>
          <a:bodyPr anchor="t">
            <a:noAutofit/>
          </a:bodyPr>
          <a:lstStyle/>
          <a:p>
            <a:pPr>
              <a:lnSpc>
                <a:spcPct val="120000"/>
              </a:lnSpc>
            </a:pPr>
            <a:r>
              <a:rPr lang="en-US" sz="1200" dirty="0">
                <a:solidFill>
                  <a:schemeClr val="accent2"/>
                </a:solidFill>
              </a:rPr>
              <a:t>It is analyzed that </a:t>
            </a:r>
            <a:r>
              <a:rPr lang="en-US" sz="1200" b="1" dirty="0">
                <a:solidFill>
                  <a:schemeClr val="accent2"/>
                </a:solidFill>
              </a:rPr>
              <a:t>COVID-19</a:t>
            </a:r>
            <a:r>
              <a:rPr lang="en-US" sz="1200" dirty="0">
                <a:solidFill>
                  <a:schemeClr val="accent2"/>
                </a:solidFill>
              </a:rPr>
              <a:t> cases are increasing very rapidly in </a:t>
            </a:r>
            <a:r>
              <a:rPr lang="en-US" sz="1200" b="1" dirty="0">
                <a:solidFill>
                  <a:schemeClr val="accent2"/>
                </a:solidFill>
              </a:rPr>
              <a:t>India</a:t>
            </a:r>
            <a:r>
              <a:rPr lang="en-US" sz="1200" dirty="0">
                <a:solidFill>
                  <a:schemeClr val="accent2"/>
                </a:solidFill>
              </a:rPr>
              <a:t>.</a:t>
            </a:r>
          </a:p>
          <a:p>
            <a:pPr>
              <a:lnSpc>
                <a:spcPct val="120000"/>
              </a:lnSpc>
            </a:pPr>
            <a:r>
              <a:rPr lang="en-US" sz="1200" dirty="0">
                <a:solidFill>
                  <a:schemeClr val="accent2"/>
                </a:solidFill>
              </a:rPr>
              <a:t>The recovery is also in good progress. How ever the </a:t>
            </a:r>
            <a:r>
              <a:rPr lang="en-US" sz="1200" b="1" dirty="0">
                <a:solidFill>
                  <a:schemeClr val="accent2"/>
                </a:solidFill>
              </a:rPr>
              <a:t>Percentage of Recovery</a:t>
            </a:r>
            <a:r>
              <a:rPr lang="en-US" sz="1200" dirty="0">
                <a:solidFill>
                  <a:schemeClr val="accent2"/>
                </a:solidFill>
              </a:rPr>
              <a:t> will only improve when the </a:t>
            </a:r>
            <a:r>
              <a:rPr lang="en-US" sz="1200" b="1" dirty="0">
                <a:solidFill>
                  <a:schemeClr val="accent2"/>
                </a:solidFill>
              </a:rPr>
              <a:t>Number of Positive Cases</a:t>
            </a:r>
            <a:r>
              <a:rPr lang="en-US" sz="1200" dirty="0">
                <a:solidFill>
                  <a:schemeClr val="accent2"/>
                </a:solidFill>
              </a:rPr>
              <a:t> will decrease and to do the same everyone should understand the effect of this deadly </a:t>
            </a:r>
            <a:r>
              <a:rPr lang="en-US" sz="1200" b="1" dirty="0">
                <a:solidFill>
                  <a:schemeClr val="accent2"/>
                </a:solidFill>
              </a:rPr>
              <a:t>COVID-19 virus</a:t>
            </a:r>
            <a:r>
              <a:rPr lang="en-US" sz="1200" dirty="0">
                <a:solidFill>
                  <a:schemeClr val="accent2"/>
                </a:solidFill>
              </a:rPr>
              <a:t> and take necessary precautions.</a:t>
            </a:r>
          </a:p>
          <a:p>
            <a:pPr>
              <a:lnSpc>
                <a:spcPct val="120000"/>
              </a:lnSpc>
            </a:pPr>
            <a:r>
              <a:rPr lang="en-US" sz="1200" dirty="0">
                <a:solidFill>
                  <a:schemeClr val="accent2"/>
                </a:solidFill>
              </a:rPr>
              <a:t>The </a:t>
            </a:r>
            <a:r>
              <a:rPr lang="en-US" sz="1200" b="1" dirty="0">
                <a:solidFill>
                  <a:schemeClr val="accent2"/>
                </a:solidFill>
              </a:rPr>
              <a:t>Health care team</a:t>
            </a:r>
            <a:r>
              <a:rPr lang="en-US" sz="1200" dirty="0">
                <a:solidFill>
                  <a:schemeClr val="accent2"/>
                </a:solidFill>
              </a:rPr>
              <a:t> are doing a fabulous job and also the best decision </a:t>
            </a:r>
            <a:r>
              <a:rPr lang="en-US" sz="1200" b="1" dirty="0">
                <a:solidFill>
                  <a:schemeClr val="accent2"/>
                </a:solidFill>
              </a:rPr>
              <a:t>Lock Down</a:t>
            </a:r>
            <a:r>
              <a:rPr lang="en-US" sz="1200" dirty="0">
                <a:solidFill>
                  <a:schemeClr val="accent2"/>
                </a:solidFill>
              </a:rPr>
              <a:t> by the </a:t>
            </a:r>
            <a:r>
              <a:rPr lang="en-US" sz="1200" b="1" dirty="0">
                <a:solidFill>
                  <a:schemeClr val="accent2"/>
                </a:solidFill>
              </a:rPr>
              <a:t>Indian Government</a:t>
            </a:r>
            <a:r>
              <a:rPr lang="en-US" sz="1200" dirty="0">
                <a:solidFill>
                  <a:schemeClr val="accent2"/>
                </a:solidFill>
              </a:rPr>
              <a:t> has really helping to </a:t>
            </a:r>
            <a:r>
              <a:rPr lang="en-US" sz="1200" b="1" dirty="0">
                <a:solidFill>
                  <a:schemeClr val="accent2"/>
                </a:solidFill>
              </a:rPr>
              <a:t>Stop the Spread</a:t>
            </a:r>
            <a:r>
              <a:rPr lang="en-US" sz="1200" dirty="0">
                <a:solidFill>
                  <a:schemeClr val="accent2"/>
                </a:solidFill>
              </a:rPr>
              <a:t>.</a:t>
            </a:r>
          </a:p>
          <a:p>
            <a:pPr>
              <a:lnSpc>
                <a:spcPct val="120000"/>
              </a:lnSpc>
            </a:pPr>
            <a:r>
              <a:rPr lang="en-US" sz="1200" dirty="0">
                <a:solidFill>
                  <a:schemeClr val="accent2"/>
                </a:solidFill>
              </a:rPr>
              <a:t>All the </a:t>
            </a:r>
            <a:r>
              <a:rPr lang="en-US" sz="1200" b="1" dirty="0">
                <a:solidFill>
                  <a:schemeClr val="accent2"/>
                </a:solidFill>
              </a:rPr>
              <a:t>Hospital Staffs</a:t>
            </a:r>
            <a:r>
              <a:rPr lang="en-US" sz="1200" dirty="0">
                <a:solidFill>
                  <a:schemeClr val="accent2"/>
                </a:solidFill>
              </a:rPr>
              <a:t> who are helping the patients to recover must be supplied with necessary equipment. Government should take necessary steps to arrange those.</a:t>
            </a:r>
          </a:p>
          <a:p>
            <a:pPr>
              <a:lnSpc>
                <a:spcPct val="120000"/>
              </a:lnSpc>
            </a:pPr>
            <a:r>
              <a:rPr lang="en-US" sz="1200" dirty="0">
                <a:solidFill>
                  <a:schemeClr val="accent2"/>
                </a:solidFill>
              </a:rPr>
              <a:t>Strict Police action should be taken against the people who are violating the lockdown rules.</a:t>
            </a:r>
          </a:p>
          <a:p>
            <a:pPr>
              <a:lnSpc>
                <a:spcPct val="120000"/>
              </a:lnSpc>
            </a:pPr>
            <a:r>
              <a:rPr lang="en-US" sz="1200" dirty="0">
                <a:solidFill>
                  <a:schemeClr val="accent2"/>
                </a:solidFill>
              </a:rPr>
              <a:t>Child and elderly people should be taken care properly to boost their immunity.</a:t>
            </a:r>
          </a:p>
          <a:p>
            <a:pPr>
              <a:lnSpc>
                <a:spcPct val="120000"/>
              </a:lnSpc>
            </a:pPr>
            <a:endParaRPr lang="en-US" sz="1200" dirty="0">
              <a:solidFill>
                <a:srgbClr val="000000"/>
              </a:solidFill>
              <a:latin typeface="Helvetica Neue"/>
            </a:endParaRPr>
          </a:p>
        </p:txBody>
      </p:sp>
    </p:spTree>
    <p:extLst>
      <p:ext uri="{BB962C8B-B14F-4D97-AF65-F5344CB8AC3E}">
        <p14:creationId xmlns:p14="http://schemas.microsoft.com/office/powerpoint/2010/main" val="182684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6617740" y="802956"/>
            <a:ext cx="4766330" cy="1152454"/>
          </a:xfrm>
        </p:spPr>
        <p:txBody>
          <a:bodyPr>
            <a:normAutofit/>
          </a:bodyPr>
          <a:lstStyle/>
          <a:p>
            <a:pPr algn="ctr"/>
            <a:r>
              <a:rPr lang="en-US" sz="3600" dirty="0">
                <a:solidFill>
                  <a:schemeClr val="accent1"/>
                </a:solidFill>
              </a:rPr>
              <a:t>Thank You!!</a:t>
            </a:r>
          </a:p>
        </p:txBody>
      </p:sp>
      <p:sp>
        <p:nvSpPr>
          <p:cNvPr id="35"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3395387-E5F6-4493-9929-5464CEBC1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587" y="2259960"/>
            <a:ext cx="4657725" cy="3111659"/>
          </a:xfrm>
          <a:prstGeom prst="rect">
            <a:avLst/>
          </a:prstGeom>
        </p:spPr>
      </p:pic>
      <p:sp>
        <p:nvSpPr>
          <p:cNvPr id="13" name="Content Placeholder 2">
            <a:extLst>
              <a:ext uri="{FF2B5EF4-FFF2-40B4-BE49-F238E27FC236}">
                <a16:creationId xmlns:a16="http://schemas.microsoft.com/office/drawing/2014/main" id="{3C5EE480-BE5B-4B4A-8AC5-7408CB71E972}"/>
              </a:ext>
            </a:extLst>
          </p:cNvPr>
          <p:cNvSpPr>
            <a:spLocks noGrp="1"/>
          </p:cNvSpPr>
          <p:nvPr>
            <p:ph idx="1"/>
          </p:nvPr>
        </p:nvSpPr>
        <p:spPr>
          <a:xfrm>
            <a:off x="6621072" y="1955409"/>
            <a:ext cx="4765949" cy="1927274"/>
          </a:xfrm>
        </p:spPr>
        <p:txBody>
          <a:bodyPr anchor="t">
            <a:noAutofit/>
          </a:bodyPr>
          <a:lstStyle/>
          <a:p>
            <a:pPr marL="0" indent="0" algn="ctr">
              <a:lnSpc>
                <a:spcPct val="120000"/>
              </a:lnSpc>
              <a:buNone/>
            </a:pPr>
            <a:r>
              <a:rPr lang="en-US" dirty="0">
                <a:solidFill>
                  <a:schemeClr val="accent2"/>
                </a:solidFill>
              </a:rPr>
              <a:t>#StayHomeStaySafe</a:t>
            </a:r>
          </a:p>
          <a:p>
            <a:pPr marL="0" indent="0" algn="ctr">
              <a:lnSpc>
                <a:spcPct val="120000"/>
              </a:lnSpc>
              <a:buNone/>
            </a:pPr>
            <a:r>
              <a:rPr lang="en-US" dirty="0">
                <a:solidFill>
                  <a:schemeClr val="accent2"/>
                </a:solidFill>
              </a:rPr>
              <a:t>#StopTheSpread</a:t>
            </a:r>
            <a:endParaRPr lang="en-US" dirty="0">
              <a:solidFill>
                <a:srgbClr val="000000"/>
              </a:solidFill>
            </a:endParaRPr>
          </a:p>
        </p:txBody>
      </p:sp>
    </p:spTree>
    <p:extLst>
      <p:ext uri="{BB962C8B-B14F-4D97-AF65-F5344CB8AC3E}">
        <p14:creationId xmlns:p14="http://schemas.microsoft.com/office/powerpoint/2010/main" val="33275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people standing in front of a building&#10;&#10;Description automatically generated">
            <a:extLst>
              <a:ext uri="{FF2B5EF4-FFF2-40B4-BE49-F238E27FC236}">
                <a16:creationId xmlns:a16="http://schemas.microsoft.com/office/drawing/2014/main" id="{3F2CB20B-801F-4478-92BE-E7738EFF9C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8" r="3111" b="-2"/>
          <a:stretch/>
        </p:blipFill>
        <p:spPr>
          <a:xfrm>
            <a:off x="838200" y="-3810"/>
            <a:ext cx="9306218" cy="6858001"/>
          </a:xfrm>
          <a:prstGeom prst="rect">
            <a:avLst/>
          </a:prstGeom>
        </p:spPr>
      </p:pic>
      <p:pic>
        <p:nvPicPr>
          <p:cNvPr id="10" name="Picture 9">
            <a:extLst>
              <a:ext uri="{FF2B5EF4-FFF2-40B4-BE49-F238E27FC236}">
                <a16:creationId xmlns:a16="http://schemas.microsoft.com/office/drawing/2014/main" id="{CB607B98-7700-4DC9-8BE8-A876255F9C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Rounded Corners 6">
            <a:extLst>
              <a:ext uri="{FF2B5EF4-FFF2-40B4-BE49-F238E27FC236}">
                <a16:creationId xmlns:a16="http://schemas.microsoft.com/office/drawing/2014/main" id="{A4816192-1A8D-40E2-BB4C-A76BA4FBA9A5}"/>
              </a:ext>
            </a:extLst>
          </p:cNvPr>
          <p:cNvSpPr/>
          <p:nvPr/>
        </p:nvSpPr>
        <p:spPr>
          <a:xfrm>
            <a:off x="347443" y="835270"/>
            <a:ext cx="1842868" cy="10550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D58F2F-0B46-4157-A76D-3AB4BE6FFBA1}"/>
              </a:ext>
            </a:extLst>
          </p:cNvPr>
          <p:cNvSpPr txBox="1"/>
          <p:nvPr/>
        </p:nvSpPr>
        <p:spPr>
          <a:xfrm>
            <a:off x="516256" y="947814"/>
            <a:ext cx="1519311" cy="830997"/>
          </a:xfrm>
          <a:prstGeom prst="rect">
            <a:avLst/>
          </a:prstGeom>
          <a:noFill/>
        </p:spPr>
        <p:txBody>
          <a:bodyPr wrap="square" rtlCol="0">
            <a:spAutoFit/>
          </a:bodyPr>
          <a:lstStyle/>
          <a:p>
            <a:pPr algn="ctr"/>
            <a:r>
              <a:rPr lang="en-US" sz="1400" dirty="0">
                <a:solidFill>
                  <a:schemeClr val="accent2"/>
                </a:solidFill>
              </a:rPr>
              <a:t>Total Cases in India </a:t>
            </a:r>
          </a:p>
          <a:p>
            <a:pPr algn="ctr"/>
            <a:r>
              <a:rPr lang="en-US" sz="2000" b="1" dirty="0">
                <a:solidFill>
                  <a:schemeClr val="accent1"/>
                </a:solidFill>
              </a:rPr>
              <a:t>27891</a:t>
            </a:r>
          </a:p>
        </p:txBody>
      </p:sp>
      <p:sp>
        <p:nvSpPr>
          <p:cNvPr id="11" name="Rectangle: Rounded Corners 10">
            <a:extLst>
              <a:ext uri="{FF2B5EF4-FFF2-40B4-BE49-F238E27FC236}">
                <a16:creationId xmlns:a16="http://schemas.microsoft.com/office/drawing/2014/main" id="{6CD12177-335D-4CD9-AD0F-EEBDBFB4BC22}"/>
              </a:ext>
            </a:extLst>
          </p:cNvPr>
          <p:cNvSpPr/>
          <p:nvPr/>
        </p:nvSpPr>
        <p:spPr>
          <a:xfrm>
            <a:off x="3445265" y="1662332"/>
            <a:ext cx="1842868" cy="105507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343515-D605-4723-B7C7-DA878A602E1F}"/>
              </a:ext>
            </a:extLst>
          </p:cNvPr>
          <p:cNvSpPr txBox="1"/>
          <p:nvPr/>
        </p:nvSpPr>
        <p:spPr>
          <a:xfrm>
            <a:off x="3614078" y="1774876"/>
            <a:ext cx="1519311" cy="830997"/>
          </a:xfrm>
          <a:prstGeom prst="rect">
            <a:avLst/>
          </a:prstGeom>
          <a:noFill/>
        </p:spPr>
        <p:txBody>
          <a:bodyPr wrap="square" rtlCol="0">
            <a:spAutoFit/>
          </a:bodyPr>
          <a:lstStyle/>
          <a:p>
            <a:pPr algn="ctr"/>
            <a:r>
              <a:rPr lang="en-US" sz="1400" dirty="0">
                <a:solidFill>
                  <a:schemeClr val="accent2"/>
                </a:solidFill>
              </a:rPr>
              <a:t>Total Number of Patient Recovered</a:t>
            </a:r>
          </a:p>
          <a:p>
            <a:pPr algn="ctr"/>
            <a:r>
              <a:rPr lang="en-US" sz="2000" b="1" dirty="0">
                <a:solidFill>
                  <a:srgbClr val="00B050"/>
                </a:solidFill>
              </a:rPr>
              <a:t>6638</a:t>
            </a:r>
          </a:p>
        </p:txBody>
      </p:sp>
      <p:sp>
        <p:nvSpPr>
          <p:cNvPr id="15" name="Rectangle: Rounded Corners 14">
            <a:extLst>
              <a:ext uri="{FF2B5EF4-FFF2-40B4-BE49-F238E27FC236}">
                <a16:creationId xmlns:a16="http://schemas.microsoft.com/office/drawing/2014/main" id="{5BBB7F97-B10E-4CBE-B2FC-CEC1C675B550}"/>
              </a:ext>
            </a:extLst>
          </p:cNvPr>
          <p:cNvSpPr/>
          <p:nvPr/>
        </p:nvSpPr>
        <p:spPr>
          <a:xfrm>
            <a:off x="6458682" y="2901461"/>
            <a:ext cx="1842868" cy="105507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60BED0-9C33-47AE-8E2C-665F4540B440}"/>
              </a:ext>
            </a:extLst>
          </p:cNvPr>
          <p:cNvSpPr txBox="1"/>
          <p:nvPr/>
        </p:nvSpPr>
        <p:spPr>
          <a:xfrm>
            <a:off x="6627495" y="3014005"/>
            <a:ext cx="1519311" cy="830997"/>
          </a:xfrm>
          <a:prstGeom prst="rect">
            <a:avLst/>
          </a:prstGeom>
          <a:noFill/>
        </p:spPr>
        <p:txBody>
          <a:bodyPr wrap="square" rtlCol="0">
            <a:spAutoFit/>
          </a:bodyPr>
          <a:lstStyle/>
          <a:p>
            <a:pPr algn="ctr"/>
            <a:r>
              <a:rPr lang="en-US" sz="1400" dirty="0">
                <a:solidFill>
                  <a:schemeClr val="accent2"/>
                </a:solidFill>
              </a:rPr>
              <a:t>Total Number of Patient Deceased</a:t>
            </a:r>
          </a:p>
          <a:p>
            <a:pPr algn="ctr"/>
            <a:r>
              <a:rPr lang="en-US" sz="2000" b="1" dirty="0">
                <a:solidFill>
                  <a:srgbClr val="FF0000"/>
                </a:solidFill>
              </a:rPr>
              <a:t>844</a:t>
            </a:r>
          </a:p>
        </p:txBody>
      </p:sp>
      <p:sp>
        <p:nvSpPr>
          <p:cNvPr id="21" name="Rectangle: Rounded Corners 20">
            <a:extLst>
              <a:ext uri="{FF2B5EF4-FFF2-40B4-BE49-F238E27FC236}">
                <a16:creationId xmlns:a16="http://schemas.microsoft.com/office/drawing/2014/main" id="{2CB67E5C-9D0E-4435-AEAB-C185AAD3BFFC}"/>
              </a:ext>
            </a:extLst>
          </p:cNvPr>
          <p:cNvSpPr/>
          <p:nvPr/>
        </p:nvSpPr>
        <p:spPr>
          <a:xfrm>
            <a:off x="9510932" y="3956538"/>
            <a:ext cx="1842868" cy="105507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1C4E5CE-EC59-4F14-AF70-0FE3027AFA41}"/>
              </a:ext>
            </a:extLst>
          </p:cNvPr>
          <p:cNvSpPr txBox="1"/>
          <p:nvPr/>
        </p:nvSpPr>
        <p:spPr>
          <a:xfrm>
            <a:off x="9679745" y="4069082"/>
            <a:ext cx="1519311" cy="830997"/>
          </a:xfrm>
          <a:prstGeom prst="rect">
            <a:avLst/>
          </a:prstGeom>
          <a:noFill/>
        </p:spPr>
        <p:txBody>
          <a:bodyPr wrap="square" rtlCol="0">
            <a:spAutoFit/>
          </a:bodyPr>
          <a:lstStyle/>
          <a:p>
            <a:pPr algn="ctr"/>
            <a:r>
              <a:rPr lang="en-US" sz="1400" dirty="0">
                <a:solidFill>
                  <a:schemeClr val="accent2"/>
                </a:solidFill>
              </a:rPr>
              <a:t>Active Cases in India </a:t>
            </a:r>
          </a:p>
          <a:p>
            <a:pPr algn="ctr"/>
            <a:r>
              <a:rPr lang="en-US" sz="2000" b="1" dirty="0">
                <a:solidFill>
                  <a:schemeClr val="tx2"/>
                </a:solidFill>
              </a:rPr>
              <a:t>20409</a:t>
            </a:r>
            <a:r>
              <a:rPr lang="en-US" sz="2000" b="1" dirty="0">
                <a:solidFill>
                  <a:schemeClr val="accent1"/>
                </a:solidFill>
              </a:rPr>
              <a:t>*</a:t>
            </a:r>
          </a:p>
        </p:txBody>
      </p:sp>
      <p:sp>
        <p:nvSpPr>
          <p:cNvPr id="23" name="TextBox 22">
            <a:extLst>
              <a:ext uri="{FF2B5EF4-FFF2-40B4-BE49-F238E27FC236}">
                <a16:creationId xmlns:a16="http://schemas.microsoft.com/office/drawing/2014/main" id="{69F9922A-8BE5-49F1-BAD9-696101CA6DB9}"/>
              </a:ext>
            </a:extLst>
          </p:cNvPr>
          <p:cNvSpPr txBox="1"/>
          <p:nvPr/>
        </p:nvSpPr>
        <p:spPr>
          <a:xfrm>
            <a:off x="9510932" y="6394430"/>
            <a:ext cx="2757267" cy="307777"/>
          </a:xfrm>
          <a:prstGeom prst="rect">
            <a:avLst/>
          </a:prstGeom>
          <a:noFill/>
        </p:spPr>
        <p:txBody>
          <a:bodyPr wrap="square" rtlCol="0">
            <a:spAutoFit/>
          </a:bodyPr>
          <a:lstStyle/>
          <a:p>
            <a:pPr algn="ctr"/>
            <a:r>
              <a:rPr lang="en-US" sz="1400" dirty="0">
                <a:solidFill>
                  <a:srgbClr val="7030A0"/>
                </a:solidFill>
              </a:rPr>
              <a:t>*  The Data is till 28</a:t>
            </a:r>
            <a:r>
              <a:rPr lang="en-US" sz="1400" baseline="30000" dirty="0">
                <a:solidFill>
                  <a:srgbClr val="7030A0"/>
                </a:solidFill>
              </a:rPr>
              <a:t>th</a:t>
            </a:r>
            <a:r>
              <a:rPr lang="en-US" sz="1400" dirty="0">
                <a:solidFill>
                  <a:srgbClr val="7030A0"/>
                </a:solidFill>
              </a:rPr>
              <a:t> Apr 2020</a:t>
            </a:r>
            <a:endParaRPr lang="en-US" sz="2000" b="1" dirty="0">
              <a:solidFill>
                <a:srgbClr val="7030A0"/>
              </a:solidFill>
            </a:endParaRPr>
          </a:p>
        </p:txBody>
      </p:sp>
    </p:spTree>
    <p:extLst>
      <p:ext uri="{BB962C8B-B14F-4D97-AF65-F5344CB8AC3E}">
        <p14:creationId xmlns:p14="http://schemas.microsoft.com/office/powerpoint/2010/main" val="220925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COVID-19 Case Study</a:t>
            </a:r>
          </a:p>
        </p:txBody>
      </p:sp>
      <p:pic>
        <p:nvPicPr>
          <p:cNvPr id="5" name="Picture 4" descr="A picture containing drawing&#10;&#10;Description automatically generated">
            <a:extLst>
              <a:ext uri="{FF2B5EF4-FFF2-40B4-BE49-F238E27FC236}">
                <a16:creationId xmlns:a16="http://schemas.microsoft.com/office/drawing/2014/main" id="{0702AFE3-1103-4E26-9418-D43B15493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672" y="3579307"/>
            <a:ext cx="4541052" cy="1734142"/>
          </a:xfrm>
          <a:prstGeom prst="rect">
            <a:avLst/>
          </a:prstGeom>
        </p:spPr>
      </p:pic>
      <p:sp>
        <p:nvSpPr>
          <p:cNvPr id="3" name="Content Placeholder 2">
            <a:extLst>
              <a:ext uri="{FF2B5EF4-FFF2-40B4-BE49-F238E27FC236}">
                <a16:creationId xmlns:a16="http://schemas.microsoft.com/office/drawing/2014/main" id="{2C478F7F-3D8F-4498-8645-7F570BF5E0B4}"/>
              </a:ext>
            </a:extLst>
          </p:cNvPr>
          <p:cNvSpPr>
            <a:spLocks noGrp="1"/>
          </p:cNvSpPr>
          <p:nvPr>
            <p:ph idx="1"/>
          </p:nvPr>
        </p:nvSpPr>
        <p:spPr>
          <a:xfrm>
            <a:off x="5458265" y="2461846"/>
            <a:ext cx="5925806" cy="4192172"/>
          </a:xfrm>
        </p:spPr>
        <p:txBody>
          <a:bodyPr anchor="ctr">
            <a:normAutofit/>
          </a:bodyPr>
          <a:lstStyle/>
          <a:p>
            <a:pPr marL="0" indent="0">
              <a:buNone/>
            </a:pPr>
            <a:r>
              <a:rPr lang="en-US" sz="1400" dirty="0">
                <a:solidFill>
                  <a:schemeClr val="accent1"/>
                </a:solidFill>
              </a:rPr>
              <a:t>Background Analysis:</a:t>
            </a:r>
          </a:p>
          <a:p>
            <a:pPr algn="just"/>
            <a:r>
              <a:rPr lang="en-US" sz="1200" dirty="0">
                <a:solidFill>
                  <a:schemeClr val="accent2"/>
                </a:solidFill>
              </a:rPr>
              <a:t>Coronavirus disease 2019 (COVID-19) is an infectious disease caused by severe acute respiratory syndrome coronavirus 2 (SARS-CoV-2).</a:t>
            </a:r>
          </a:p>
          <a:p>
            <a:pPr algn="just"/>
            <a:r>
              <a:rPr lang="en-US" sz="1200" dirty="0">
                <a:solidFill>
                  <a:schemeClr val="accent2"/>
                </a:solidFill>
              </a:rPr>
              <a:t>The first case was reported in Wuhan City of China and after that the whole world is now affected with this deadly disease.</a:t>
            </a:r>
          </a:p>
          <a:p>
            <a:pPr marL="0" indent="0">
              <a:buNone/>
            </a:pPr>
            <a:r>
              <a:rPr lang="en-US" sz="1400" dirty="0">
                <a:solidFill>
                  <a:schemeClr val="accent1"/>
                </a:solidFill>
              </a:rPr>
              <a:t>The Dataset Info:</a:t>
            </a:r>
          </a:p>
          <a:p>
            <a:pPr algn="just"/>
            <a:r>
              <a:rPr lang="en-US" sz="1300" dirty="0">
                <a:solidFill>
                  <a:schemeClr val="accent2"/>
                </a:solidFill>
              </a:rPr>
              <a:t>The data set contains the raw data based on COVID-19 patients in India. The information like Detected State, City, Patient Age, Travel History etc. are providing insightful analysis of the data.</a:t>
            </a:r>
          </a:p>
          <a:p>
            <a:pPr algn="just"/>
            <a:r>
              <a:rPr lang="en-US" sz="1300" dirty="0">
                <a:solidFill>
                  <a:schemeClr val="accent2"/>
                </a:solidFill>
              </a:rPr>
              <a:t>The dataset contains the data till 28</a:t>
            </a:r>
            <a:r>
              <a:rPr lang="en-US" sz="1300" baseline="30000" dirty="0">
                <a:solidFill>
                  <a:schemeClr val="accent2"/>
                </a:solidFill>
              </a:rPr>
              <a:t>th</a:t>
            </a:r>
            <a:r>
              <a:rPr lang="en-US" sz="1300" dirty="0">
                <a:solidFill>
                  <a:schemeClr val="accent2"/>
                </a:solidFill>
              </a:rPr>
              <a:t> Apr 2020 for India.</a:t>
            </a:r>
          </a:p>
          <a:p>
            <a:pPr algn="just"/>
            <a:r>
              <a:rPr lang="en-US" sz="1300" dirty="0">
                <a:solidFill>
                  <a:schemeClr val="accent2"/>
                </a:solidFill>
              </a:rPr>
              <a:t>There are 27891 entries with 20 columns.</a:t>
            </a:r>
          </a:p>
          <a:p>
            <a:pPr marL="0" indent="0">
              <a:buNone/>
            </a:pPr>
            <a:r>
              <a:rPr lang="en-US" sz="1400" dirty="0">
                <a:solidFill>
                  <a:schemeClr val="accent1"/>
                </a:solidFill>
              </a:rPr>
              <a:t>The Following Information are NOT Available:</a:t>
            </a:r>
          </a:p>
          <a:p>
            <a:r>
              <a:rPr lang="en-US" sz="1200" dirty="0">
                <a:solidFill>
                  <a:schemeClr val="accent2"/>
                </a:solidFill>
              </a:rPr>
              <a:t>Name of the Patients.</a:t>
            </a:r>
          </a:p>
          <a:p>
            <a:r>
              <a:rPr lang="en-US" sz="1200" dirty="0">
                <a:solidFill>
                  <a:schemeClr val="accent2"/>
                </a:solidFill>
              </a:rPr>
              <a:t>Longitude and Latitude data for exact location.</a:t>
            </a:r>
          </a:p>
          <a:p>
            <a:r>
              <a:rPr lang="en-US" sz="1200" dirty="0">
                <a:solidFill>
                  <a:schemeClr val="accent2"/>
                </a:solidFill>
              </a:rPr>
              <a:t>Admitted Hospital information.</a:t>
            </a:r>
          </a:p>
        </p:txBody>
      </p:sp>
    </p:spTree>
    <p:extLst>
      <p:ext uri="{BB962C8B-B14F-4D97-AF65-F5344CB8AC3E}">
        <p14:creationId xmlns:p14="http://schemas.microsoft.com/office/powerpoint/2010/main" val="19646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Objective of EDA</a:t>
            </a:r>
          </a:p>
        </p:txBody>
      </p:sp>
      <p:pic>
        <p:nvPicPr>
          <p:cNvPr id="6" name="Picture 5" descr="A picture containing drawing&#10;&#10;Description automatically generated">
            <a:extLst>
              <a:ext uri="{FF2B5EF4-FFF2-40B4-BE49-F238E27FC236}">
                <a16:creationId xmlns:a16="http://schemas.microsoft.com/office/drawing/2014/main" id="{97D7DE3B-9FAE-49BF-9EE4-83D74C4D4B06}"/>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4672" y="3305908"/>
            <a:ext cx="4358172" cy="2264898"/>
          </a:xfrm>
          <a:prstGeom prst="rect">
            <a:avLst/>
          </a:prstGeom>
        </p:spPr>
      </p:pic>
      <p:sp>
        <p:nvSpPr>
          <p:cNvPr id="13" name="Content Placeholder 2">
            <a:extLst>
              <a:ext uri="{FF2B5EF4-FFF2-40B4-BE49-F238E27FC236}">
                <a16:creationId xmlns:a16="http://schemas.microsoft.com/office/drawing/2014/main" id="{3C5EE480-BE5B-4B4A-8AC5-7408CB71E972}"/>
              </a:ext>
            </a:extLst>
          </p:cNvPr>
          <p:cNvSpPr>
            <a:spLocks noGrp="1"/>
          </p:cNvSpPr>
          <p:nvPr>
            <p:ph idx="1"/>
          </p:nvPr>
        </p:nvSpPr>
        <p:spPr>
          <a:xfrm>
            <a:off x="5458265" y="2461846"/>
            <a:ext cx="5925806" cy="4192172"/>
          </a:xfrm>
        </p:spPr>
        <p:txBody>
          <a:bodyPr anchor="ctr">
            <a:normAutofit/>
          </a:bodyPr>
          <a:lstStyle/>
          <a:p>
            <a:pPr marL="0" indent="0">
              <a:buNone/>
            </a:pPr>
            <a:r>
              <a:rPr lang="en-US" sz="1400" dirty="0">
                <a:solidFill>
                  <a:schemeClr val="accent1"/>
                </a:solidFill>
              </a:rPr>
              <a:t>EDA Objectives:</a:t>
            </a:r>
          </a:p>
          <a:p>
            <a:pPr algn="just"/>
            <a:r>
              <a:rPr lang="en-US" sz="1200" dirty="0">
                <a:solidFill>
                  <a:schemeClr val="accent2"/>
                </a:solidFill>
              </a:rPr>
              <a:t>This Exploratory Data Analysis is to showcase the Python skill learnt till now and application of those.</a:t>
            </a:r>
          </a:p>
          <a:p>
            <a:pPr algn="just"/>
            <a:r>
              <a:rPr lang="en-US" sz="1200" dirty="0">
                <a:solidFill>
                  <a:schemeClr val="accent2"/>
                </a:solidFill>
              </a:rPr>
              <a:t>The EDA involves key actions such as Data Loading, Inspecting, Profiling, Pre-processing, draw Insights in terms of visuals and Conclusion generation. </a:t>
            </a:r>
          </a:p>
          <a:p>
            <a:pPr marL="0" indent="0">
              <a:buNone/>
            </a:pPr>
            <a:r>
              <a:rPr lang="en-US" sz="1400" dirty="0">
                <a:solidFill>
                  <a:schemeClr val="accent1"/>
                </a:solidFill>
              </a:rPr>
              <a:t>The Key Outcomes of EDA:</a:t>
            </a:r>
          </a:p>
          <a:p>
            <a:r>
              <a:rPr lang="en-US" sz="1200" dirty="0">
                <a:solidFill>
                  <a:schemeClr val="accent2"/>
                </a:solidFill>
              </a:rPr>
              <a:t>Total number of cases in India.</a:t>
            </a:r>
          </a:p>
          <a:p>
            <a:r>
              <a:rPr lang="en-US" sz="1200" dirty="0">
                <a:solidFill>
                  <a:schemeClr val="accent2"/>
                </a:solidFill>
              </a:rPr>
              <a:t>Active COVID-19 cases.</a:t>
            </a:r>
          </a:p>
          <a:p>
            <a:r>
              <a:rPr lang="en-US" sz="1200" dirty="0">
                <a:solidFill>
                  <a:schemeClr val="accent2"/>
                </a:solidFill>
              </a:rPr>
              <a:t>Recovered COVID-19 Cases.</a:t>
            </a:r>
          </a:p>
          <a:p>
            <a:r>
              <a:rPr lang="en-US" sz="1200" dirty="0">
                <a:solidFill>
                  <a:schemeClr val="accent2"/>
                </a:solidFill>
              </a:rPr>
              <a:t>Deceased Numbers in India.</a:t>
            </a:r>
          </a:p>
          <a:p>
            <a:r>
              <a:rPr lang="en-US" sz="1200" dirty="0">
                <a:solidFill>
                  <a:schemeClr val="accent2"/>
                </a:solidFill>
              </a:rPr>
              <a:t>Most Affected State and City.</a:t>
            </a:r>
          </a:p>
          <a:p>
            <a:r>
              <a:rPr lang="en-US" sz="1200" dirty="0">
                <a:solidFill>
                  <a:schemeClr val="accent2"/>
                </a:solidFill>
              </a:rPr>
              <a:t>COVID-19 Impact on Age Group and Gender.</a:t>
            </a:r>
          </a:p>
          <a:p>
            <a:r>
              <a:rPr lang="en-US" sz="1200" dirty="0">
                <a:solidFill>
                  <a:schemeClr val="accent2"/>
                </a:solidFill>
              </a:rPr>
              <a:t>Current Status Distribution</a:t>
            </a:r>
          </a:p>
        </p:txBody>
      </p:sp>
    </p:spTree>
    <p:extLst>
      <p:ext uri="{BB962C8B-B14F-4D97-AF65-F5344CB8AC3E}">
        <p14:creationId xmlns:p14="http://schemas.microsoft.com/office/powerpoint/2010/main" val="228974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Dataset Observations</a:t>
            </a:r>
          </a:p>
        </p:txBody>
      </p:sp>
      <p:pic>
        <p:nvPicPr>
          <p:cNvPr id="4" name="Picture 3" descr="A picture containing room, computer&#10;&#10;Description automatically generated">
            <a:extLst>
              <a:ext uri="{FF2B5EF4-FFF2-40B4-BE49-F238E27FC236}">
                <a16:creationId xmlns:a16="http://schemas.microsoft.com/office/drawing/2014/main" id="{737C861A-C128-4C5E-ADE2-87721DB110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622" y="2837712"/>
            <a:ext cx="4834790" cy="3217333"/>
          </a:xfrm>
          <a:prstGeom prst="rect">
            <a:avLst/>
          </a:prstGeom>
        </p:spPr>
      </p:pic>
      <p:sp>
        <p:nvSpPr>
          <p:cNvPr id="13" name="Content Placeholder 2">
            <a:extLst>
              <a:ext uri="{FF2B5EF4-FFF2-40B4-BE49-F238E27FC236}">
                <a16:creationId xmlns:a16="http://schemas.microsoft.com/office/drawing/2014/main" id="{3C5EE480-BE5B-4B4A-8AC5-7408CB71E972}"/>
              </a:ext>
            </a:extLst>
          </p:cNvPr>
          <p:cNvSpPr>
            <a:spLocks noGrp="1"/>
          </p:cNvSpPr>
          <p:nvPr>
            <p:ph idx="1"/>
          </p:nvPr>
        </p:nvSpPr>
        <p:spPr>
          <a:xfrm>
            <a:off x="6354871" y="2644732"/>
            <a:ext cx="5029200" cy="3649469"/>
          </a:xfrm>
        </p:spPr>
        <p:txBody>
          <a:bodyPr anchor="ctr">
            <a:normAutofit/>
          </a:bodyPr>
          <a:lstStyle/>
          <a:p>
            <a:pPr marL="0" indent="0">
              <a:buNone/>
            </a:pPr>
            <a:r>
              <a:rPr lang="en-US" sz="1400" dirty="0">
                <a:solidFill>
                  <a:schemeClr val="accent1"/>
                </a:solidFill>
              </a:rPr>
              <a:t>Dataset Observations:</a:t>
            </a:r>
          </a:p>
          <a:p>
            <a:pPr algn="just"/>
            <a:r>
              <a:rPr lang="en-US" sz="1200" dirty="0">
                <a:solidFill>
                  <a:schemeClr val="accent2"/>
                </a:solidFill>
              </a:rPr>
              <a:t>27891 Entries and 20 columns.</a:t>
            </a:r>
          </a:p>
          <a:p>
            <a:pPr algn="just"/>
            <a:r>
              <a:rPr lang="en-US" sz="1200" dirty="0">
                <a:solidFill>
                  <a:schemeClr val="accent2"/>
                </a:solidFill>
              </a:rPr>
              <a:t>Key columns are Detected State, Detected City, Age Bracket, Gender,  Date Announced, Current Status, Backup Notes etc.</a:t>
            </a:r>
          </a:p>
          <a:p>
            <a:pPr algn="just"/>
            <a:r>
              <a:rPr lang="en-US" sz="1200" dirty="0">
                <a:solidFill>
                  <a:schemeClr val="accent2"/>
                </a:solidFill>
              </a:rPr>
              <a:t>Age Bracket column contains missing values which are adjusted with mean value.</a:t>
            </a:r>
          </a:p>
          <a:p>
            <a:pPr algn="just"/>
            <a:r>
              <a:rPr lang="en-US" sz="1200" dirty="0">
                <a:solidFill>
                  <a:schemeClr val="accent2"/>
                </a:solidFill>
              </a:rPr>
              <a:t>The data set contains data till 28</a:t>
            </a:r>
            <a:r>
              <a:rPr lang="en-US" sz="1200" baseline="30000" dirty="0">
                <a:solidFill>
                  <a:schemeClr val="accent2"/>
                </a:solidFill>
              </a:rPr>
              <a:t>th</a:t>
            </a:r>
            <a:r>
              <a:rPr lang="en-US" sz="1200" dirty="0">
                <a:solidFill>
                  <a:schemeClr val="accent2"/>
                </a:solidFill>
              </a:rPr>
              <a:t> Apr 2019 and for India Country only.</a:t>
            </a:r>
          </a:p>
          <a:p>
            <a:pPr algn="just"/>
            <a:r>
              <a:rPr lang="en-US" sz="1200" dirty="0">
                <a:solidFill>
                  <a:schemeClr val="accent2"/>
                </a:solidFill>
              </a:rPr>
              <a:t>Other unused columns which are not necessary for our observation were deleted during data pre-processing stage.</a:t>
            </a:r>
          </a:p>
          <a:p>
            <a:pPr algn="just"/>
            <a:r>
              <a:rPr lang="en-US" sz="1200" dirty="0">
                <a:solidFill>
                  <a:schemeClr val="accent2"/>
                </a:solidFill>
              </a:rPr>
              <a:t>The Gender column which is one of the important column for drawing insights, contains missing values but we can’t pass any random values.</a:t>
            </a:r>
          </a:p>
          <a:p>
            <a:pPr algn="just"/>
            <a:r>
              <a:rPr lang="en-US" sz="1200" dirty="0">
                <a:solidFill>
                  <a:schemeClr val="accent2"/>
                </a:solidFill>
              </a:rPr>
              <a:t>The Current Status column contains detail information of patient current health and this is the most important column for the analysis.</a:t>
            </a:r>
          </a:p>
          <a:p>
            <a:endParaRPr lang="en-US" sz="1000" dirty="0">
              <a:solidFill>
                <a:srgbClr val="000000"/>
              </a:solidFill>
            </a:endParaRPr>
          </a:p>
          <a:p>
            <a:endParaRPr lang="en-US" sz="1000" dirty="0">
              <a:solidFill>
                <a:srgbClr val="000000"/>
              </a:solidFill>
            </a:endParaRPr>
          </a:p>
        </p:txBody>
      </p:sp>
    </p:spTree>
    <p:extLst>
      <p:ext uri="{BB962C8B-B14F-4D97-AF65-F5344CB8AC3E}">
        <p14:creationId xmlns:p14="http://schemas.microsoft.com/office/powerpoint/2010/main" val="42072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2" name="Picture 4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pic>
        <p:nvPicPr>
          <p:cNvPr id="6" name="Picture 5">
            <a:extLst>
              <a:ext uri="{FF2B5EF4-FFF2-40B4-BE49-F238E27FC236}">
                <a16:creationId xmlns:a16="http://schemas.microsoft.com/office/drawing/2014/main" id="{C0633E2D-B3E8-4085-B789-E2FF204226D8}"/>
              </a:ext>
            </a:extLst>
          </p:cNvPr>
          <p:cNvPicPr>
            <a:picLocks noChangeAspect="1"/>
          </p:cNvPicPr>
          <p:nvPr/>
        </p:nvPicPr>
        <p:blipFill>
          <a:blip r:embed="rId4"/>
          <a:stretch>
            <a:fillRect/>
          </a:stretch>
        </p:blipFill>
        <p:spPr>
          <a:xfrm>
            <a:off x="1400175" y="2586038"/>
            <a:ext cx="4146767" cy="3671887"/>
          </a:xfrm>
          <a:prstGeom prst="rect">
            <a:avLst/>
          </a:prstGeom>
        </p:spPr>
      </p:pic>
      <p:sp>
        <p:nvSpPr>
          <p:cNvPr id="17" name="Content Placeholder 2">
            <a:extLst>
              <a:ext uri="{FF2B5EF4-FFF2-40B4-BE49-F238E27FC236}">
                <a16:creationId xmlns:a16="http://schemas.microsoft.com/office/drawing/2014/main" id="{79D80D11-51DA-4B66-A639-5140C569DC73}"/>
              </a:ext>
            </a:extLst>
          </p:cNvPr>
          <p:cNvSpPr>
            <a:spLocks noGrp="1"/>
          </p:cNvSpPr>
          <p:nvPr>
            <p:ph idx="1"/>
          </p:nvPr>
        </p:nvSpPr>
        <p:spPr>
          <a:xfrm>
            <a:off x="6354871" y="2644732"/>
            <a:ext cx="5029200" cy="3649469"/>
          </a:xfrm>
        </p:spPr>
        <p:txBody>
          <a:bodyPr anchor="ctr">
            <a:normAutofit/>
          </a:bodyPr>
          <a:lstStyle/>
          <a:p>
            <a:pPr marL="0" indent="0">
              <a:buNone/>
            </a:pPr>
            <a:r>
              <a:rPr lang="en-US" sz="1400" dirty="0">
                <a:solidFill>
                  <a:schemeClr val="accent1"/>
                </a:solidFill>
              </a:rPr>
              <a:t>Recovery Status of COVID-19 Cases in India:</a:t>
            </a:r>
          </a:p>
          <a:p>
            <a:pPr algn="just"/>
            <a:r>
              <a:rPr lang="en-US" sz="1200" dirty="0">
                <a:solidFill>
                  <a:schemeClr val="accent2"/>
                </a:solidFill>
              </a:rPr>
              <a:t>As per the Pie Chart the majority of cases are still active. More than 73% of the cases are still Hospitalized.</a:t>
            </a:r>
          </a:p>
          <a:p>
            <a:pPr algn="just"/>
            <a:r>
              <a:rPr lang="en-US" sz="1200" dirty="0">
                <a:solidFill>
                  <a:schemeClr val="accent2"/>
                </a:solidFill>
              </a:rPr>
              <a:t>The recovery is progressing in a good note and this only can possible because of our Doctors and Health workers. The current recovery rate is approximately 24% and the number will definitely increase in coming weeks.</a:t>
            </a:r>
          </a:p>
          <a:p>
            <a:pPr algn="just"/>
            <a:r>
              <a:rPr lang="en-US" sz="1200" dirty="0">
                <a:solidFill>
                  <a:schemeClr val="accent2"/>
                </a:solidFill>
              </a:rPr>
              <a:t>The Deceased rate is quite low which is again because of proper treatment by the Doctors and Health Workers. So Kudos to them.</a:t>
            </a:r>
          </a:p>
          <a:p>
            <a:endParaRPr lang="en-US" sz="1000" dirty="0">
              <a:solidFill>
                <a:srgbClr val="000000"/>
              </a:solidFill>
            </a:endParaRPr>
          </a:p>
          <a:p>
            <a:endParaRPr lang="en-US" sz="1000" dirty="0">
              <a:solidFill>
                <a:srgbClr val="000000"/>
              </a:solidFill>
            </a:endParaRPr>
          </a:p>
        </p:txBody>
      </p:sp>
    </p:spTree>
    <p:extLst>
      <p:ext uri="{BB962C8B-B14F-4D97-AF65-F5344CB8AC3E}">
        <p14:creationId xmlns:p14="http://schemas.microsoft.com/office/powerpoint/2010/main" val="212567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pic>
        <p:nvPicPr>
          <p:cNvPr id="3" name="Picture 2">
            <a:extLst>
              <a:ext uri="{FF2B5EF4-FFF2-40B4-BE49-F238E27FC236}">
                <a16:creationId xmlns:a16="http://schemas.microsoft.com/office/drawing/2014/main" id="{44F1BFCA-0C33-4B55-8772-2F447EA94F6C}"/>
              </a:ext>
            </a:extLst>
          </p:cNvPr>
          <p:cNvPicPr>
            <a:picLocks noChangeAspect="1"/>
          </p:cNvPicPr>
          <p:nvPr/>
        </p:nvPicPr>
        <p:blipFill>
          <a:blip r:embed="rId4"/>
          <a:stretch>
            <a:fillRect/>
          </a:stretch>
        </p:blipFill>
        <p:spPr>
          <a:xfrm>
            <a:off x="846875" y="2556984"/>
            <a:ext cx="10407280" cy="2856795"/>
          </a:xfrm>
          <a:prstGeom prst="rect">
            <a:avLst/>
          </a:prstGeom>
        </p:spPr>
      </p:pic>
      <p:sp>
        <p:nvSpPr>
          <p:cNvPr id="17" name="Content Placeholder 2">
            <a:extLst>
              <a:ext uri="{FF2B5EF4-FFF2-40B4-BE49-F238E27FC236}">
                <a16:creationId xmlns:a16="http://schemas.microsoft.com/office/drawing/2014/main" id="{79D80D11-51DA-4B66-A639-5140C569DC73}"/>
              </a:ext>
            </a:extLst>
          </p:cNvPr>
          <p:cNvSpPr>
            <a:spLocks noGrp="1"/>
          </p:cNvSpPr>
          <p:nvPr>
            <p:ph idx="1"/>
          </p:nvPr>
        </p:nvSpPr>
        <p:spPr>
          <a:xfrm>
            <a:off x="1336431" y="5709207"/>
            <a:ext cx="9672945" cy="888547"/>
          </a:xfrm>
        </p:spPr>
        <p:txBody>
          <a:bodyPr anchor="ctr">
            <a:normAutofit/>
          </a:bodyPr>
          <a:lstStyle/>
          <a:p>
            <a:pPr marL="0" indent="0">
              <a:buNone/>
            </a:pPr>
            <a:r>
              <a:rPr lang="en-US" sz="1400" dirty="0">
                <a:solidFill>
                  <a:schemeClr val="accent1"/>
                </a:solidFill>
              </a:rPr>
              <a:t>Total COVID-19 Cases Trend by Announced Date:</a:t>
            </a:r>
          </a:p>
          <a:p>
            <a:pPr algn="just"/>
            <a:r>
              <a:rPr lang="en-US" sz="1200" dirty="0">
                <a:solidFill>
                  <a:schemeClr val="accent2"/>
                </a:solidFill>
              </a:rPr>
              <a:t>The trend shows the total cases are increasing rapidly day by day in India.</a:t>
            </a:r>
          </a:p>
          <a:p>
            <a:pPr algn="just"/>
            <a:r>
              <a:rPr lang="en-US" sz="1200" dirty="0">
                <a:solidFill>
                  <a:schemeClr val="accent2"/>
                </a:solidFill>
              </a:rPr>
              <a:t>The last recorded case count for 28</a:t>
            </a:r>
            <a:r>
              <a:rPr lang="en-US" sz="1200" baseline="30000" dirty="0">
                <a:solidFill>
                  <a:schemeClr val="accent2"/>
                </a:solidFill>
              </a:rPr>
              <a:t>th</a:t>
            </a:r>
            <a:r>
              <a:rPr lang="en-US" sz="1200" dirty="0">
                <a:solidFill>
                  <a:schemeClr val="accent2"/>
                </a:solidFill>
              </a:rPr>
              <a:t> Oct 2020 was 1878 and comparing to the cases in last month it is a far big number.</a:t>
            </a:r>
          </a:p>
          <a:p>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333295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9" name="Picture 48">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Insights from Data</a:t>
            </a:r>
          </a:p>
        </p:txBody>
      </p:sp>
      <p:pic>
        <p:nvPicPr>
          <p:cNvPr id="4" name="Picture 3">
            <a:extLst>
              <a:ext uri="{FF2B5EF4-FFF2-40B4-BE49-F238E27FC236}">
                <a16:creationId xmlns:a16="http://schemas.microsoft.com/office/drawing/2014/main" id="{1C2D147F-311D-4C32-91DE-CFD9A745C51D}"/>
              </a:ext>
            </a:extLst>
          </p:cNvPr>
          <p:cNvPicPr>
            <a:picLocks noChangeAspect="1"/>
          </p:cNvPicPr>
          <p:nvPr/>
        </p:nvPicPr>
        <p:blipFill>
          <a:blip r:embed="rId4"/>
          <a:stretch>
            <a:fillRect/>
          </a:stretch>
        </p:blipFill>
        <p:spPr>
          <a:xfrm>
            <a:off x="1262055" y="2486024"/>
            <a:ext cx="9379194" cy="3419475"/>
          </a:xfrm>
          <a:prstGeom prst="rect">
            <a:avLst/>
          </a:prstGeom>
        </p:spPr>
      </p:pic>
      <p:sp>
        <p:nvSpPr>
          <p:cNvPr id="10" name="Content Placeholder 2">
            <a:extLst>
              <a:ext uri="{FF2B5EF4-FFF2-40B4-BE49-F238E27FC236}">
                <a16:creationId xmlns:a16="http://schemas.microsoft.com/office/drawing/2014/main" id="{326BF258-EA09-48F9-AE7B-8F3E2FECDE63}"/>
              </a:ext>
            </a:extLst>
          </p:cNvPr>
          <p:cNvSpPr>
            <a:spLocks noGrp="1"/>
          </p:cNvSpPr>
          <p:nvPr>
            <p:ph idx="1"/>
          </p:nvPr>
        </p:nvSpPr>
        <p:spPr>
          <a:xfrm>
            <a:off x="1336431" y="5709207"/>
            <a:ext cx="9672945" cy="888547"/>
          </a:xfrm>
        </p:spPr>
        <p:txBody>
          <a:bodyPr anchor="ctr">
            <a:normAutofit/>
          </a:bodyPr>
          <a:lstStyle/>
          <a:p>
            <a:pPr marL="0" indent="0">
              <a:buNone/>
            </a:pPr>
            <a:r>
              <a:rPr lang="en-US" sz="1400" dirty="0">
                <a:solidFill>
                  <a:schemeClr val="accent1"/>
                </a:solidFill>
              </a:rPr>
              <a:t>Positive COVID-19 Case Distribution by States of India:</a:t>
            </a:r>
          </a:p>
          <a:p>
            <a:pPr algn="just"/>
            <a:r>
              <a:rPr lang="en-US" sz="1200" dirty="0">
                <a:solidFill>
                  <a:schemeClr val="accent2"/>
                </a:solidFill>
              </a:rPr>
              <a:t>From the Bar chart it is clear that Maharashtra state recorded the highest positive cases while Mizoram recorded the lowest positive cases.</a:t>
            </a:r>
            <a:endParaRPr lang="en-US" sz="1600" dirty="0">
              <a:solidFill>
                <a:srgbClr val="000000"/>
              </a:solidFill>
            </a:endParaRPr>
          </a:p>
          <a:p>
            <a:endParaRPr lang="en-US" sz="1600" dirty="0">
              <a:solidFill>
                <a:srgbClr val="000000"/>
              </a:solidFill>
            </a:endParaRPr>
          </a:p>
        </p:txBody>
      </p:sp>
    </p:spTree>
    <p:extLst>
      <p:ext uri="{BB962C8B-B14F-4D97-AF65-F5344CB8AC3E}">
        <p14:creationId xmlns:p14="http://schemas.microsoft.com/office/powerpoint/2010/main" val="74581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4" name="Picture 7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F9DD81F-59E7-4D71-B3CB-35F552980CAE}"/>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Insights from Data</a:t>
            </a:r>
          </a:p>
        </p:txBody>
      </p:sp>
      <p:pic>
        <p:nvPicPr>
          <p:cNvPr id="3" name="Picture 2">
            <a:extLst>
              <a:ext uri="{FF2B5EF4-FFF2-40B4-BE49-F238E27FC236}">
                <a16:creationId xmlns:a16="http://schemas.microsoft.com/office/drawing/2014/main" id="{D3036566-FB54-4067-98C9-DC086DE492FA}"/>
              </a:ext>
            </a:extLst>
          </p:cNvPr>
          <p:cNvPicPr>
            <a:picLocks noChangeAspect="1"/>
          </p:cNvPicPr>
          <p:nvPr/>
        </p:nvPicPr>
        <p:blipFill>
          <a:blip r:embed="rId4"/>
          <a:stretch>
            <a:fillRect/>
          </a:stretch>
        </p:blipFill>
        <p:spPr>
          <a:xfrm>
            <a:off x="1509382" y="2837712"/>
            <a:ext cx="3545270" cy="3217333"/>
          </a:xfrm>
          <a:prstGeom prst="rect">
            <a:avLst/>
          </a:prstGeom>
        </p:spPr>
      </p:pic>
      <p:sp>
        <p:nvSpPr>
          <p:cNvPr id="17" name="Title 1">
            <a:extLst>
              <a:ext uri="{FF2B5EF4-FFF2-40B4-BE49-F238E27FC236}">
                <a16:creationId xmlns:a16="http://schemas.microsoft.com/office/drawing/2014/main" id="{21DBDF30-B920-4DD2-9DC0-3199F6EEF105}"/>
              </a:ext>
            </a:extLst>
          </p:cNvPr>
          <p:cNvSpPr txBox="1">
            <a:spLocks/>
          </p:cNvSpPr>
          <p:nvPr/>
        </p:nvSpPr>
        <p:spPr>
          <a:xfrm>
            <a:off x="6354871" y="2827419"/>
            <a:ext cx="5029200" cy="3227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400" dirty="0">
                <a:solidFill>
                  <a:schemeClr val="accent1"/>
                </a:solidFill>
                <a:latin typeface="+mn-lt"/>
                <a:ea typeface="+mn-ea"/>
                <a:cs typeface="+mn-cs"/>
              </a:rPr>
              <a:t>Total Cases Based on Age Group:</a:t>
            </a:r>
          </a:p>
          <a:p>
            <a:pPr marL="571500" indent="-228600" algn="just">
              <a:spcAft>
                <a:spcPts val="600"/>
              </a:spcAft>
              <a:buFont typeface="Arial" panose="020B0604020202020204" pitchFamily="34" charset="0"/>
              <a:buChar char="•"/>
            </a:pPr>
            <a:r>
              <a:rPr lang="en-US" sz="1200" dirty="0">
                <a:solidFill>
                  <a:schemeClr val="accent2"/>
                </a:solidFill>
                <a:latin typeface="+mn-lt"/>
                <a:ea typeface="+mn-ea"/>
                <a:cs typeface="+mn-cs"/>
              </a:rPr>
              <a:t>40-50 Age Group highly affected followed by 30-40 and 50-60 Age Group may be because these age group people are mostly working and everyday commutation and interaction with other people increases these numbers.</a:t>
            </a:r>
          </a:p>
          <a:p>
            <a:pPr marL="571500" indent="-228600" algn="just">
              <a:spcAft>
                <a:spcPts val="600"/>
              </a:spcAft>
              <a:buFont typeface="Arial" panose="020B0604020202020204" pitchFamily="34" charset="0"/>
              <a:buChar char="•"/>
            </a:pPr>
            <a:r>
              <a:rPr lang="en-US" sz="1200" dirty="0">
                <a:solidFill>
                  <a:schemeClr val="accent2"/>
                </a:solidFill>
                <a:latin typeface="+mn-lt"/>
                <a:ea typeface="+mn-ea"/>
                <a:cs typeface="+mn-cs"/>
              </a:rPr>
              <a:t>0-10 age group and 90-100 age group are least affected may be due to extra care and precautions or due to less number of people available (specially for 90-100 age group).</a:t>
            </a:r>
          </a:p>
        </p:txBody>
      </p:sp>
    </p:spTree>
    <p:extLst>
      <p:ext uri="{BB962C8B-B14F-4D97-AF65-F5344CB8AC3E}">
        <p14:creationId xmlns:p14="http://schemas.microsoft.com/office/powerpoint/2010/main" val="2083208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865</Words>
  <Application>Microsoft Office PowerPoint</Application>
  <PresentationFormat>Widescreen</PresentationFormat>
  <Paragraphs>102</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Helvetica Neue</vt:lpstr>
      <vt:lpstr>Office Theme</vt:lpstr>
      <vt:lpstr>EDA on COVID-19 Impact in India</vt:lpstr>
      <vt:lpstr>PowerPoint Presentation</vt:lpstr>
      <vt:lpstr>COVID-19 Case Study</vt:lpstr>
      <vt:lpstr>Objective of EDA</vt:lpstr>
      <vt:lpstr>Dataset Observations</vt:lpstr>
      <vt:lpstr>Insights from Data</vt:lpstr>
      <vt:lpstr>Insights from Data</vt:lpstr>
      <vt:lpstr>Insights from Data</vt:lpstr>
      <vt:lpstr>Insights from Data</vt:lpstr>
      <vt:lpstr>Insights from Data</vt:lpstr>
      <vt:lpstr>Insights from Data</vt:lpstr>
      <vt:lpstr>Insights from Data</vt:lpstr>
      <vt:lpstr>Insights from Data</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COVID-19 Impact in India</dc:title>
  <dc:creator>Sahoo_Jyoti Sankar</dc:creator>
  <cp:lastModifiedBy>Sahoo_Jyoti Sankar</cp:lastModifiedBy>
  <cp:revision>4</cp:revision>
  <dcterms:created xsi:type="dcterms:W3CDTF">2020-04-30T12:22:43Z</dcterms:created>
  <dcterms:modified xsi:type="dcterms:W3CDTF">2020-04-30T13:18:02Z</dcterms:modified>
</cp:coreProperties>
</file>