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60" r:id="rId4"/>
    <p:sldId id="259" r:id="rId5"/>
    <p:sldId id="262" r:id="rId6"/>
    <p:sldId id="264" r:id="rId7"/>
    <p:sldId id="266" r:id="rId8"/>
    <p:sldId id="265" r:id="rId9"/>
    <p:sldId id="268" r:id="rId10"/>
    <p:sldId id="271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4D05-062F-4A3F-AC50-AEEBBC71E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550CF-CAD7-47E8-A3C7-5304B5503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37B1-DDE5-4986-8F1A-69F99CDF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6D87-4FB3-49EB-BE48-2A914D91411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16B52-7CF7-4590-974C-80EE0ABB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080E-2B6A-4B2B-BBC1-381FE39A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FA9B-03E4-4C1A-9E7D-D6B71E976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6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1FFA-824D-4F26-A261-E7F8563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ECC98-7F3F-40EA-A08A-9CB8B15CE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41F73-A658-4CE2-9CF5-9413935C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6D87-4FB3-49EB-BE48-2A914D91411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25699-DD71-4597-AC0D-C32CE38E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0F018-F749-426D-9B95-63E8C209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FA9B-03E4-4C1A-9E7D-D6B71E976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59BDE-0443-4A71-8E73-45013FEEA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7CEBD-0B3A-4AB9-BF26-9D67E2475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3FAA7-50B9-48D2-8090-2642A1C5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6D87-4FB3-49EB-BE48-2A914D91411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4C5A-1664-4E98-AFEF-548D8D4B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8F62-C623-41A7-B6F1-A47C11FF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FA9B-03E4-4C1A-9E7D-D6B71E976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90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41953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415612" y="992766"/>
            <a:ext cx="11360801" cy="2736801"/>
          </a:xfrm>
          <a:prstGeom prst="rect">
            <a:avLst/>
          </a:prstGeom>
        </p:spPr>
        <p:txBody>
          <a:bodyPr anchor="b"/>
          <a:lstStyle>
            <a:lvl1pPr algn="ctr">
              <a:defRPr sz="6933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15599" y="3778834"/>
            <a:ext cx="11360803" cy="1056801"/>
          </a:xfrm>
          <a:prstGeom prst="rect">
            <a:avLst/>
          </a:prstGeom>
        </p:spPr>
        <p:txBody>
          <a:bodyPr/>
          <a:lstStyle>
            <a:lvl1pPr marL="457189" indent="-304792" algn="ctr">
              <a:lnSpc>
                <a:spcPct val="100000"/>
              </a:lnSpc>
              <a:buClrTx/>
              <a:buSzTx/>
              <a:buFontTx/>
              <a:buNone/>
              <a:defRPr sz="3733"/>
            </a:lvl1pPr>
            <a:lvl2pPr marL="457189" indent="338658" algn="ctr">
              <a:lnSpc>
                <a:spcPct val="100000"/>
              </a:lnSpc>
              <a:buClrTx/>
              <a:buSzTx/>
              <a:buFontTx/>
              <a:buNone/>
              <a:defRPr sz="3733"/>
            </a:lvl2pPr>
            <a:lvl3pPr marL="457189" indent="948243" algn="ctr">
              <a:lnSpc>
                <a:spcPct val="100000"/>
              </a:lnSpc>
              <a:buClrTx/>
              <a:buSzTx/>
              <a:buFontTx/>
              <a:buNone/>
              <a:defRPr sz="3733"/>
            </a:lvl3pPr>
            <a:lvl4pPr marL="457189" indent="1557828" algn="ctr">
              <a:lnSpc>
                <a:spcPct val="100000"/>
              </a:lnSpc>
              <a:buClrTx/>
              <a:buSzTx/>
              <a:buFontTx/>
              <a:buNone/>
              <a:defRPr sz="3733"/>
            </a:lvl4pPr>
            <a:lvl5pPr marL="457189" indent="2167412" algn="ctr">
              <a:lnSpc>
                <a:spcPct val="100000"/>
              </a:lnSpc>
              <a:buClrTx/>
              <a:buSzTx/>
              <a:buFontTx/>
              <a:buNone/>
              <a:defRPr sz="3733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061347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415599" y="2867800"/>
            <a:ext cx="11360803" cy="1122401"/>
          </a:xfrm>
          <a:prstGeom prst="rect">
            <a:avLst/>
          </a:prstGeom>
        </p:spPr>
        <p:txBody>
          <a:bodyPr anchor="ctr"/>
          <a:lstStyle>
            <a:lvl1pPr algn="ct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53289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03356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415599" y="1536633"/>
            <a:ext cx="5333203" cy="4555200"/>
          </a:xfrm>
          <a:prstGeom prst="rect">
            <a:avLst/>
          </a:prstGeom>
        </p:spPr>
        <p:txBody>
          <a:bodyPr/>
          <a:lstStyle>
            <a:lvl1pPr indent="-423323">
              <a:buSzPts val="1400"/>
              <a:defRPr sz="1867"/>
            </a:lvl1pPr>
            <a:lvl2pPr marL="1286901" indent="-474121">
              <a:buSzPts val="1400"/>
              <a:defRPr sz="1867"/>
            </a:lvl2pPr>
            <a:lvl3pPr marL="1896486" indent="-474121">
              <a:buSzPts val="1400"/>
              <a:defRPr sz="1867"/>
            </a:lvl3pPr>
            <a:lvl4pPr marL="2506071" indent="-474121">
              <a:buSzPts val="1400"/>
              <a:defRPr sz="1867"/>
            </a:lvl4pPr>
            <a:lvl5pPr marL="3115655" indent="-474121">
              <a:buSzPts val="1400"/>
              <a:defRPr sz="18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6443199" y="1536633"/>
            <a:ext cx="5333203" cy="4555200"/>
          </a:xfrm>
          <a:prstGeom prst="rect">
            <a:avLst/>
          </a:prstGeom>
        </p:spPr>
        <p:txBody>
          <a:bodyPr/>
          <a:lstStyle>
            <a:lvl1pPr indent="-423323">
              <a:buSzPts val="1400"/>
              <a:defRPr sz="1400"/>
            </a:lvl1pPr>
          </a:lstStyle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9997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775157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415600" y="740800"/>
            <a:ext cx="3744001" cy="1007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15600" y="1852800"/>
            <a:ext cx="3744001" cy="4239201"/>
          </a:xfrm>
          <a:prstGeom prst="rect">
            <a:avLst/>
          </a:prstGeom>
        </p:spPr>
        <p:txBody>
          <a:bodyPr/>
          <a:lstStyle>
            <a:lvl1pPr indent="-406390">
              <a:buSzPts val="1200"/>
              <a:defRPr sz="1600"/>
            </a:lvl1pPr>
            <a:lvl2pPr marL="1219170" indent="-406390">
              <a:buSzPts val="1200"/>
              <a:defRPr sz="1600"/>
            </a:lvl2pPr>
            <a:lvl3pPr marL="1828754" indent="-406390">
              <a:buSzPts val="1200"/>
              <a:defRPr sz="1600"/>
            </a:lvl3pPr>
            <a:lvl4pPr marL="2438339" indent="-406390">
              <a:buSzPts val="1200"/>
              <a:defRPr sz="1600"/>
            </a:lvl4pPr>
            <a:lvl5pPr marL="3047924" indent="-406390">
              <a:buSzPts val="12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005248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6096000" y="-166"/>
            <a:ext cx="6096000" cy="6858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54000" y="1644234"/>
            <a:ext cx="5393600" cy="1976401"/>
          </a:xfrm>
          <a:prstGeom prst="rect">
            <a:avLst/>
          </a:prstGeom>
        </p:spPr>
        <p:txBody>
          <a:bodyPr anchor="b"/>
          <a:lstStyle>
            <a:lvl1pPr algn="ctr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54000" y="3737434"/>
            <a:ext cx="5393600" cy="1646801"/>
          </a:xfrm>
          <a:prstGeom prst="rect">
            <a:avLst/>
          </a:prstGeom>
        </p:spPr>
        <p:txBody>
          <a:bodyPr/>
          <a:lstStyle>
            <a:lvl1pPr marL="457189" indent="-304792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457189" indent="338658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457189" indent="948243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457189" indent="1557828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457189" indent="2167412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6586000" y="965432"/>
            <a:ext cx="5116000" cy="4926803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5404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0C1C-E89E-4478-8E0B-E5640266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93C3-780B-471D-B392-F51FC372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12470-3679-42E7-82A6-E932EA6E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6D87-4FB3-49EB-BE48-2A914D91411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857C-AEF3-4824-9605-6346A7B5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6E43-4FFA-4559-86D1-3987D83B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FA9B-03E4-4C1A-9E7D-D6B71E976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65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15599" y="5640768"/>
            <a:ext cx="7998403" cy="806801"/>
          </a:xfrm>
          <a:prstGeom prst="rect">
            <a:avLst/>
          </a:prstGeom>
        </p:spPr>
        <p:txBody>
          <a:bodyPr anchor="ctr"/>
          <a:lstStyle>
            <a:lvl1pPr marL="304792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977260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415599" y="1474833"/>
            <a:ext cx="11360803" cy="2618000"/>
          </a:xfrm>
          <a:prstGeom prst="rect">
            <a:avLst/>
          </a:prstGeom>
        </p:spPr>
        <p:txBody>
          <a:bodyPr anchor="b"/>
          <a:lstStyle>
            <a:lvl1pPr algn="ctr">
              <a:defRPr sz="16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415599" y="4202967"/>
            <a:ext cx="11360803" cy="17344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01470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69358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80ED-B35D-4275-A54D-98AB8B58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21F96-856E-4C3F-94B4-48682079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C839E-DC80-48CA-A061-2C01CF2B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6D87-4FB3-49EB-BE48-2A914D91411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8934-A003-4A45-A69C-5DB039DE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F489C-79C2-428E-9D35-79CB5468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FA9B-03E4-4C1A-9E7D-D6B71E976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4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DCFF-520C-4127-995D-F85A0C5A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12A3-4B95-418F-836C-A05AF48D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5BDF4-4B10-4BBC-957B-EF3C64BFB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31D6F-89B8-44D3-9D96-A93714D7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6D87-4FB3-49EB-BE48-2A914D91411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49D9A-0E52-4B0F-AB03-056CE08C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F0E2-0C81-4699-9F06-EC06ED8C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FA9B-03E4-4C1A-9E7D-D6B71E976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77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88D6-5F98-413E-A882-D63816F5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525AB-B372-49C9-8A58-E5DCE01F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4244F-7846-4451-A0A9-3A00E21F5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398F4-35F9-471F-B840-691B6CB99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9DF22-5576-4931-A094-19D71CCE7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8F114-DE21-4015-BAE2-6ACB9361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6D87-4FB3-49EB-BE48-2A914D91411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8D193-D7EA-4809-87A1-E8932D02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3095B-2967-49CA-ACC2-277AD328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FA9B-03E4-4C1A-9E7D-D6B71E976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D21A-2FA7-444B-8E5E-54B15ADF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A7FE6-D282-4DD1-85E0-33ED60AC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6D87-4FB3-49EB-BE48-2A914D91411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F260B-5113-4B0A-95FC-6628B9EB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E9ADC-E52F-4DDC-BF79-55786D82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FA9B-03E4-4C1A-9E7D-D6B71E976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9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3A630-2513-4C41-9ED7-2943D87B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6D87-4FB3-49EB-BE48-2A914D91411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F570B-BA58-4423-A974-C4A17315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B8FA0-982B-4979-9A0B-B50EBD1A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FA9B-03E4-4C1A-9E7D-D6B71E976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40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ADFF-153D-43AC-AD61-079B92FD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68D0-8C61-44E1-A337-3463E6945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B9CBC-BBEB-4C49-84CA-029A0022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30E5F-B6AA-4EC9-8468-A55D37F6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6D87-4FB3-49EB-BE48-2A914D91411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E1F5-26BB-4BDD-AE92-06554103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4A468-BD94-43DB-94ED-ACC3B8C9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FA9B-03E4-4C1A-9E7D-D6B71E976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3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B027-9052-4779-B2F9-C5E361C9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CC5BC-9B17-4610-A379-D499790D9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25D16-4ACA-4ECA-B1C6-F9C57417D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F1948-9101-4B7E-BE4B-2CA19C86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6D87-4FB3-49EB-BE48-2A914D91411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49F89-8C20-45F3-A6E3-91E71498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FCCAE-9D8E-4ECB-B955-F84D90A6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FA9B-03E4-4C1A-9E7D-D6B71E976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2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3D0D5-C65D-4050-86D7-0D3D8D43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44B5-2125-46D7-A5F9-77BD678C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E4F2-4A18-4C9A-8C52-968877566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6D87-4FB3-49EB-BE48-2A914D914117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0E8F-0598-4100-A033-18E1F9A5C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B7165-60F2-4072-9A14-75CF8428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7FA9B-03E4-4C1A-9E7D-D6B71E976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415599" y="593368"/>
            <a:ext cx="11360803" cy="7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360803" cy="45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633584" y="6285146"/>
            <a:ext cx="394628" cy="389754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33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07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</p:sldLayoutIdLst>
  <p:transition spd="med"/>
  <p:txStyles>
    <p:titleStyle>
      <a:lvl1pPr marL="0" marR="0" indent="0" algn="l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609585" marR="0" indent="-457189" algn="l" defTabSz="121917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24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340118" marR="0" indent="-544272" algn="l" defTabSz="121917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24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949703" marR="0" indent="-544272" algn="l" defTabSz="121917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24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2559288" marR="0" indent="-544272" algn="l" defTabSz="121917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24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3168873" marR="0" indent="-544272" algn="l" defTabSz="121917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24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3778458" marR="0" indent="-544272" algn="l" defTabSz="121917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24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4388042" marR="0" indent="-544272" algn="l" defTabSz="121917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24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4997627" marR="0" indent="-544272" algn="l" defTabSz="121917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24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5607212" marR="0" indent="-544272" algn="l" defTabSz="121917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24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1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0959" rIns="60959" anchor="ctr"/>
          <a:lstStyle/>
          <a:p>
            <a:endParaRPr sz="2400"/>
          </a:p>
        </p:txBody>
      </p:sp>
      <p:sp>
        <p:nvSpPr>
          <p:cNvPr id="110" name="Shape 55"/>
          <p:cNvSpPr/>
          <p:nvPr/>
        </p:nvSpPr>
        <p:spPr>
          <a:xfrm>
            <a:off x="717199" y="2526900"/>
            <a:ext cx="5270803" cy="168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667"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717200" y="4420634"/>
            <a:ext cx="740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667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8800" y="1700699"/>
            <a:ext cx="2643067" cy="31826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717200" y="4888799"/>
            <a:ext cx="8332800" cy="4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160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pPr defTabSz="1219170" hangingPunct="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Shape 98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defTabSz="1219170" hangingPunct="0"/>
            <a:r>
              <a:rPr sz="2667" kern="0" dirty="0">
                <a:latin typeface="Arial"/>
                <a:cs typeface="Arial"/>
                <a:sym typeface="Arial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73367" y="1444399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1219170" hangingPunct="0"/>
            <a:r>
              <a:rPr lang="en-US" sz="2667" kern="0" dirty="0">
                <a:solidFill>
                  <a:srgbClr val="000000"/>
                </a:solidFill>
              </a:rPr>
              <a:t>Highest selling brands</a:t>
            </a:r>
            <a:endParaRPr sz="2667" kern="0" dirty="0">
              <a:solidFill>
                <a:srgbClr val="000000"/>
              </a:solidFill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4186" y="2290439"/>
            <a:ext cx="5581981" cy="3613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1219170" hangingPunct="0">
              <a:buFont typeface="Wingdings" pitchFamily="2" charset="2"/>
              <a:buChar char="v"/>
            </a:pPr>
            <a:r>
              <a:rPr lang="en-US" sz="2133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Trek Bicycles are highest selling brand in all of brands.</a:t>
            </a:r>
          </a:p>
          <a:p>
            <a:pPr defTabSz="1219170" hangingPunct="0">
              <a:buFont typeface="Wingdings" pitchFamily="2" charset="2"/>
              <a:buChar char="v"/>
            </a:pPr>
            <a:endParaRPr lang="en-US" sz="2133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1219170" hangingPunct="0">
              <a:buFont typeface="Wingdings" pitchFamily="2" charset="2"/>
              <a:buChar char="v"/>
            </a:pPr>
            <a:r>
              <a:rPr lang="en-US" sz="2133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Advertise trek bicycles more with female models </a:t>
            </a:r>
          </a:p>
          <a:p>
            <a:pPr defTabSz="1219170" hangingPunct="0">
              <a:buFont typeface="Wingdings" pitchFamily="2" charset="2"/>
              <a:buChar char="v"/>
            </a:pPr>
            <a:endParaRPr lang="en-US" sz="2133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1219170" hangingPunct="0">
              <a:buFont typeface="Wingdings" pitchFamily="2" charset="2"/>
              <a:buChar char="v"/>
            </a:pPr>
            <a:r>
              <a:rPr lang="en-US" sz="2133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 all product size of trek cycles are profitable.</a:t>
            </a:r>
          </a:p>
          <a:p>
            <a:pPr defTabSz="1219170" hangingPunct="0">
              <a:buFont typeface="Wingdings" pitchFamily="2" charset="2"/>
              <a:buChar char="v"/>
            </a:pPr>
            <a:endParaRPr sz="2133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 hangingPunct="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 b="1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Note: </a:t>
            </a:r>
            <a:r>
              <a:rPr sz="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12000" y="889000"/>
            <a:ext cx="4368800" cy="3238723"/>
          </a:xfrm>
          <a:prstGeom prst="rect">
            <a:avLst/>
          </a:prstGeom>
        </p:spPr>
      </p:pic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2400" y="3733800"/>
            <a:ext cx="4775200" cy="3124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pPr defTabSz="1219170" hangingPunct="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7" name="Shape 64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defTabSz="1219170" hangingPunct="0"/>
            <a:r>
              <a:rPr sz="2667" kern="0">
                <a:latin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458498" y="1614934"/>
            <a:ext cx="11235668" cy="2576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/>
          <a:p>
            <a:pPr marL="609585" indent="-474121" defTabSz="1219170" hangingPunct="0">
              <a:lnSpc>
                <a:spcPct val="115000"/>
              </a:lnSpc>
              <a:buClr>
                <a:srgbClr val="000000"/>
              </a:buClr>
              <a:buSzPts val="2000"/>
              <a:buFontTx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  <a:p>
            <a:pPr marL="609585" indent="-474121" defTabSz="1219170" hangingPunct="0">
              <a:lnSpc>
                <a:spcPct val="115000"/>
              </a:lnSpc>
              <a:buClr>
                <a:srgbClr val="000000"/>
              </a:buClr>
              <a:buSzPts val="2000"/>
              <a:buFontTx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r>
              <a:rPr lang="en-GB" sz="2667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discovering relationships between data &amp; features </a:t>
            </a:r>
            <a:endParaRPr sz="2667" kern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74121" defTabSz="1219170" hangingPunct="0">
              <a:lnSpc>
                <a:spcPct val="115000"/>
              </a:lnSpc>
              <a:buClr>
                <a:srgbClr val="000000"/>
              </a:buClr>
              <a:buSzPts val="2000"/>
              <a:buFontTx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r>
              <a:rPr lang="en-GB" sz="2667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data transformations &amp; modelling</a:t>
            </a:r>
            <a:endParaRPr sz="2667" kern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74121" defTabSz="1219170" hangingPunct="0">
              <a:lnSpc>
                <a:spcPct val="115000"/>
              </a:lnSpc>
              <a:buClr>
                <a:srgbClr val="000000"/>
              </a:buClr>
              <a:buSzPts val="2000"/>
              <a:buFontTx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r>
              <a:rPr lang="en-GB" sz="2667" kern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reporting of key findings</a:t>
            </a:r>
            <a:endParaRPr sz="2667" kern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959" rIns="60959" anchor="ctr"/>
          <a:lstStyle/>
          <a:p>
            <a:pPr defTabSz="609585" hangingPunct="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 b="1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Note: </a:t>
            </a:r>
            <a:r>
              <a:rPr sz="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73367" y="1444399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667" dirty="0"/>
              <a:t>New customers analysis</a:t>
            </a:r>
            <a:endParaRPr sz="2667" dirty="0"/>
          </a:p>
        </p:txBody>
      </p:sp>
      <p:sp>
        <p:nvSpPr>
          <p:cNvPr id="124" name="Shape 73"/>
          <p:cNvSpPr/>
          <p:nvPr/>
        </p:nvSpPr>
        <p:spPr>
          <a:xfrm>
            <a:off x="336431" y="2712070"/>
            <a:ext cx="11294671" cy="270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000" dirty="0"/>
              <a:t>These are the features used for recommendation to the new customers: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Age 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Number of purchases in 3 years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Job industry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Customer’s State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Customer’s Wealth segments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Product size and highest selling brands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pPr defTabSz="1219170" hangingPunct="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defTabSz="1219170" hangingPunct="0"/>
            <a:r>
              <a:rPr sz="2667" kern="0">
                <a:latin typeface="Arial"/>
                <a:cs typeface="Arial"/>
                <a:sym typeface="Arial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73367" y="1444399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1219170" hangingPunct="0"/>
            <a:r>
              <a:rPr lang="en-GB" sz="2667" kern="0" dirty="0">
                <a:solidFill>
                  <a:srgbClr val="000000"/>
                </a:solidFill>
              </a:rPr>
              <a:t>Customers’ age distribution</a:t>
            </a:r>
            <a:endParaRPr sz="2667" kern="0" dirty="0">
              <a:solidFill>
                <a:srgbClr val="000000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73367" y="2886300"/>
            <a:ext cx="5512800" cy="3055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 defTabSz="1219170" hangingPunct="0">
              <a:buFont typeface="Wingdings" pitchFamily="2" charset="2"/>
              <a:buChar char="q"/>
            </a:pPr>
            <a:r>
              <a:rPr lang="en-GB" sz="2000" kern="0" dirty="0">
                <a:solidFill>
                  <a:srgbClr val="000000"/>
                </a:solidFill>
              </a:rPr>
              <a:t>The percentage of &lt;25 is similar to the original customer groups.</a:t>
            </a:r>
          </a:p>
          <a:p>
            <a:pPr marL="380990" indent="-380990" defTabSz="1219170" hangingPunct="0">
              <a:buFont typeface="Wingdings" pitchFamily="2" charset="2"/>
              <a:buChar char="q"/>
            </a:pPr>
            <a:r>
              <a:rPr lang="en-GB" sz="2000" kern="0" dirty="0">
                <a:solidFill>
                  <a:srgbClr val="000000"/>
                </a:solidFill>
              </a:rPr>
              <a:t>There are fewer customers in the age group 25-44 years old.</a:t>
            </a:r>
          </a:p>
          <a:p>
            <a:pPr marL="380990" indent="-380990" defTabSz="1219170" hangingPunct="0">
              <a:buFont typeface="Wingdings" pitchFamily="2" charset="2"/>
              <a:buChar char="q"/>
            </a:pPr>
            <a:r>
              <a:rPr lang="en-GB" sz="2000" kern="0" dirty="0">
                <a:solidFill>
                  <a:srgbClr val="000000"/>
                </a:solidFill>
              </a:rPr>
              <a:t>Most new customers are in the age group 45-64 years old.</a:t>
            </a:r>
          </a:p>
          <a:p>
            <a:pPr marL="380990" indent="-380990" defTabSz="1219170" hangingPunct="0">
              <a:buFont typeface="Wingdings" pitchFamily="2" charset="2"/>
              <a:buChar char="q"/>
            </a:pPr>
            <a:r>
              <a:rPr lang="en-GB" sz="2000" kern="0" dirty="0">
                <a:solidFill>
                  <a:srgbClr val="000000"/>
                </a:solidFill>
              </a:rPr>
              <a:t>There are much more customers in the age group &gt;=65.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0959" rIns="60959" anchor="ctr"/>
          <a:lstStyle/>
          <a:p>
            <a:pPr defTabSz="609585" hangingPunct="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 b="1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Note: </a:t>
            </a:r>
            <a:r>
              <a:rPr sz="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FAFD566-02D0-E442-9D07-D0AA3535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85" y="859371"/>
            <a:ext cx="5096940" cy="339796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7503404-FA3E-0441-9CFA-7749B675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85" y="3714621"/>
            <a:ext cx="5096940" cy="33979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pPr defTabSz="1219170" hangingPunct="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defTabSz="1219170" hangingPunct="0"/>
            <a:r>
              <a:rPr sz="2667" kern="0">
                <a:latin typeface="Arial"/>
                <a:cs typeface="Arial"/>
                <a:sym typeface="Arial"/>
              </a:rP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73367" y="1444399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1219170" hangingPunct="0"/>
            <a:r>
              <a:rPr lang="en-US" sz="2667" kern="0" dirty="0">
                <a:solidFill>
                  <a:srgbClr val="000000"/>
                </a:solidFill>
              </a:rPr>
              <a:t>Bike purchase in last 3 years</a:t>
            </a:r>
            <a:endParaRPr sz="2667" kern="0" dirty="0">
              <a:solidFill>
                <a:srgbClr val="000000"/>
              </a:solidFill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304800" y="2491037"/>
            <a:ext cx="5512800" cy="3997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 defTabSz="1219170" hangingPunct="0">
              <a:buFont typeface="Wingdings" panose="05000000000000000000" pitchFamily="2" charset="2"/>
              <a:buChar char="v"/>
            </a:pPr>
            <a:r>
              <a:rPr lang="en-US" sz="213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380990" indent="-380990" defTabSz="1219170" hangingPunct="0">
              <a:buFont typeface="Wingdings" panose="05000000000000000000" pitchFamily="2" charset="2"/>
              <a:buChar char="v"/>
            </a:pPr>
            <a:endParaRPr lang="en-US" sz="2133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 defTabSz="1219170" hangingPunct="0">
              <a:buFont typeface="Wingdings" panose="05000000000000000000" pitchFamily="2" charset="2"/>
              <a:buChar char="v"/>
            </a:pPr>
            <a:r>
              <a:rPr lang="en-US" sz="213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380990" indent="-380990" defTabSz="1219170" hangingPunct="0">
              <a:buFont typeface="Wingdings" panose="05000000000000000000" pitchFamily="2" charset="2"/>
              <a:buChar char="v"/>
            </a:pPr>
            <a:endParaRPr lang="en-US" sz="2133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 defTabSz="1219170" hangingPunct="0">
              <a:buFont typeface="Wingdings" panose="05000000000000000000" pitchFamily="2" charset="2"/>
              <a:buChar char="v"/>
            </a:pPr>
            <a:r>
              <a:rPr lang="en-US" sz="213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&amp; exciting offers for female. </a:t>
            </a:r>
          </a:p>
          <a:p>
            <a:pPr defTabSz="1219170" hangingPunct="0"/>
            <a:endParaRPr sz="2133" kern="0" dirty="0">
              <a:solidFill>
                <a:srgbClr val="000000"/>
              </a:solidFill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 hangingPunct="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 b="1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Note: </a:t>
            </a:r>
            <a:r>
              <a:rPr sz="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506" name="AutoShape 2" descr="data:image/png;base64,iVBORw0KGgoAAAANSUhEUgAAAZUAAAEWCAYAAACufwpNAAAABHNCSVQICAgIfAhkiAAAAAlwSFlzAAALEgAACxIB0t1+/AAAADl0RVh0U29mdHdhcmUAbWF0cGxvdGxpYiB2ZXJzaW9uIDMuMC4yLCBodHRwOi8vbWF0cGxvdGxpYi5vcmcvOIA7rQAAIABJREFUeJzt3Xm8XfO9//HXWyISQxJzSZAgXLQ1xVi3NZXgKr0dLu2toVylxtsJ5dFtU6U/StFB1dCYitKaqo0ocatUBmKmUlNS0aYVxBAk+fz++H5PsnLOPvusJHufk+28n4/HeZy9vuu71vrs8bO/3+/a36WIwMzMrBGW6ekAzMzsg8NJxczMGsZJxczMGsZJxczMGsZJxczMGsZJxczMGsZJxTqQtIekm5uw3+Mknd1FnZC0YSfrvijpzjJ1m0nSIZLu66ZjDcv3s293HG9pj6MVSTpN0tU9HUd3cVLpQZJekPSOpDcl/V3SFZJWbMA+d6+zflNJEyXNzH93Sdq0XbXvAXU//BfTJcB/S1pjcTaOiGsiYo8Gx9RUve0DpRUoOUbSo5LelvSKpHGSDujp2D4InFR63r4RsSKwFbANcGqTj/cy8FlgFWA14FbguraVkrYBBkXEnxd1x119i42I2cDvgIMWdd/dJX/g9Mr3haQ+PR1DN7kQOAH4OrAqMIT0vhvVk0G116qvxZYL+IMqIv5G+sD9MICkQyU9JWmWpOckfaWtrqTVJN0u6TVJr0r6o6RlJF0FrAvclls/36pxnNci4oVIUykImAsUu5D2Au4tHOvHkn5Q3Iek2ySdkG+/IOlESY8Cb0nqm5f/lmN/RtJuhc3HAft08XDsne/zPyWd0/bGqtftJGknSVMl7ZKX/03S2Pz4PCPp850dLH9LPVPSn4C3gfUlDZJ0maTp+b58t7MPXUkX5GO/IWmSpH/P5aOAbwP/lZ+PR3J5p/uW1EfSufm+P9fVY5Uf/5MlPZlbnldI6t/Z46VCl6GkX0j6qaQ7JL0F7CJpgKQfSHpR0uuS7pM0oLCLL0p6Kcd3SmG/20p6IL8mp0v6kaR+eZ0knS/pH3mfj0pqe50vl+/vS0qt9YvbHY9Cvdfatstlqyu19Nfo7D1RYz8bAV8FDoiIsRHxTkTMjYj7IuKQQr16z9Eh+XE5Nz/mz0vaq7DtcEn35tf/WNKXt2IM20u6P8f6iKSdC+s6vBY7ffKXVhHhvx76A14Ads+31wGeAM7Iy/sAG5A++D9BeoFtldedBVwMLJv//h1Q+312cezXgDnAPODUQvmvgG8WlrcltW6Wycur5VjWLBxvco5/ALAxMBVYO68fBmxQ2N9WwKt14grgHlJLal3gL8Dhed0hwH3t6m4I7JmPuW0uXyEvHwr0zcf8J7BZJ8ccB7wEbJbrLwvcDPws72sNYDzwlU7i+G/SN96+pG+/rwD987rTgKvbHa/evo8Ens6P5yr5sQigb53X0OOF+n8CvlsrzuJjlm//Angd+BjpC2Z/4Mf58RgC9AF2BJbLz2MAP8/P8+bAu8AmeV9bA9vnx2AY8BRwQl63JzAJGEx6PW8CrJXX/ZDUWl4FWAm4DTirk/t6OXBmYflo4PddvSfa7eNI4IUS74+unv/3gf/Jj9FRpPdI23vwAeC8/Lh9HJjV9hrIj+u/gL3zY/7JvLx6Z6/Fnv6cWuTPtZ4OoDf/5Q+EN0kf8C8CPwEGdFL3ZuD4fPt04Ja2D4ca++wyqeS6K5C+te1TKBsLHNmu3lPAJ/PtY4A72h3vy4XlDYF/ALvXekMAI4C5dWIKYFRh+avAH/LtQ+iYVE7Oj91HCuX/Bfyx3X5/BlQ6OeY44PTC8pqkD8wBhbIDgXtqxVFjfzOBzfPt0ygklRL7vrv4+AN70HVSKdbfG/hrZ3HSMalcWVi3DPBOW+ztthuWtx1aKBtP+sZfK64TgN/k27uSvhxsT/5ykssFvMXCXzp2AJ7vZJ+7A88Vlv8EHNTVe6LdPk4F/tyubBrpPTgbWK/k8z+lsG75/Nh8iPRFaA6wQmH9tSxIKicCV7U7/hjg4FqvxVb885kcPW//iLirfWFuTleAjUhv9uWBx/Lqc0gfVndKArgkIhZ5YD0i3pJ0MTBD0iYR8Q/SB+JK7aqOJn0bH5v/X9Bu/dTCPqcodY2dBmwmaQzwtYh4OVdZifTtuJ6phdsvAmvXqXsC6YPxsULZesB2kl4rlPUFrip5zPVI33an58cX0nMwtf1GAJK+Dhye4wxgIO26PBZh32vT8f53ZVEer3rbrkZqrfy1Tv1XCrffBlaE+d1K5wEjSa/VvqTWCRFxt6QfkVpB60r6DfCNfKzlgUmFx0Kkb/+13A0MkLRdjmML4Dd5Xdn3xL+AtYoFETFUaTzw/Xz8Ms//K4Xt3871ViQ9hjMj4q1C3RdJLUnyvj8nad/C+mVJLdI2NV9nrcJjKkshScsBNwHnkrqZBgN3kF7wRMSsiPh6RKwP7At8TQvGLRZ12um2hDUkLz9KSmRFVwP7Sdqc1HXR/nTjhY4ZEddGxE6kN1AA3y+s3gR4pIuY1incXpfUtdCZzwH750TWZipwb0QMLvytGBFH1dlP8T5MJX1TXa2w/cCI2Kz9Rnn85ETg88DK+bl6nfxc0fH56Grf02vc/6509ni9RXpu22L9UI1ti/H9k/RtfYMSx2zvp6RuuxERMZA0ljT/EzkiLoyIrUndOhsB38zHe4fULdn2WAyKdOJKx0Aj5gE3kFoNXwBuj4hZeV2990TR3cBQSSPr3JfSz38N04GVJa1QKCs+h1NJLZXia3OFdgmwpaeOd1JZOvUj9cfOAObkVsv8U2kl/YekDZW+Hr1BGmyfm1f/nTqDe5I+KWnLPCA8kPTtciapiwtS8vpEcZuImAZMIH3Tvyki3qmz/40l7ZoT42zSh8bcQpVPkE5IqOebklaWtA5wPHB9nbovA7sBx0n6ai67HdhI0pckLZv/tpG0SRfHBSAipgN3Aj+QNFDpJIgNJH2iRvWVSN0dM4C+kr5Daqm0+TswrG3QuMS+b8j3ZaiklYGTSoR8dK6/CunDvO3xeoTUWtxCafD+tC7u9zzSuMV5ktbOr5Ed8nPZlZVIr8U3Jf0baZwBSGcUStpO0rKkRDeb1AU6jzRGc77yaeaShkjas85xriV1b34x3247Rr33RPE+PkPqCr0uvxcG5AH4HQt1FuX5b7//F4GJQFVSP0k7kZJcm6uBfSXtmR/f/pJ2ljS0q323CieVpVD+9nUc6QNmJulb2a2FKiOAu0jjMQ8AP4mIcXndWcCp+cySb9TY/WDgl6Rv038ljYGMinS6LxHxEPB67mIoGg18hPpdSJCS4dmkb6GvkAY5vw2QP9j2zvuq5xZS18lk4LfAZfUqR8RLpMRyoqTD8+O3B3AAKem8QmotlflwbHMQKbk/SXoObqRdt0k2hpQk/0Lq5pjNwt0Xv8r//yXpoRL7/nne5yPAQ8CvS8R6LelD8Ln8912AiPgLaazhLuBZoMwPNr9B6madALxKetzKfE58g/Q6nZXvQ/GLwMBcNpP0GP2L1AqH1MqbAvxZ0hs51o07O0hEPEhKTGuz8JeTeu+J9o4mnVZ8Xr6P04AzSMnqpVyn7PNfyxeA7fK+K8CVhfinAvuR3hMzSK+Vb/IB+ixuO1vBbD5JewBfjYj9C2UfJ33LGpa/YS7Ofo8F1omIDqc62+KR9ALp7LgO43JmPcED9dZBRNxJ+uYLQO62OB64dHETSt7vRQ0Iz8yWYh+YJpc1Rx6HeI3U9P9hD4djZks5d3+ZmVnDuKViZmYN0+vGVFZbbbUYNmxYT4dhZtYyJk2a9M+IWL1M3V6XVIYNG8bEiRN7Ogwzs5YhqczMDoC7v8zMrIGcVMzMrGGcVMzMrGGcVMzMrGGcVMzMrGGcVMzMrGGcVMzMrGGcVMzMrGGcVMzMrGF63S/ql8hxp8Abs3o6ClsaDVwJLjyzp6Mw63FuqSwKJxTrjF8bZoCTipmZNZCTipmZNYyTipmZNYyTipmZNYyTipmZNYxPKTb7ANn88LOZ8fqbPR2GLYVWH7Qij1x6UtOP45aK2QeIE4p1prteG04qZmbWME4qZmbWME1NKpL+V9ITkh6X9EtJ/SUNl/SgpGclXS+pX667XF6ektcPK+zn5Fz+jKQ9C+WjctkUSc3vLDQzs7qallQkDQGOA0ZGxIeBPsABwPeB8yNiBDATOCxvchgwMyI2BM7P9ZC0ad5uM2AU8BNJfST1AX4M7AVsChyY65qZWQ9pdvdXX2CApL7A8sB0YFfgxrx+NLB/vr1fXiav302Scvl1EfFuRDwPTAG2zX9TIuK5iHgPuC7XNTOzHtJlUlFVG6iq5fLtnVXVcapqcFfbRcTfgHOBl0jJ5HVgEvBaRMzJ1aYBQ/LtIcDUvO2cXH/VYnm7bTor73gfpCMkTZQ0ccaMGV2FbmZmi6lMS+UmYK6q2hC4DBgOXNvVRpJWJrUchgNrAyuQuqrai7ZNOlm3qOUdCyMuiYiRETFy9dVX7yp0MzNbTGWSyryoxBzg08APoxL/C6xVYrvdgecjYkZEvA/8GtgRGJy7wwCGAi/n29OAdQDy+kHAq8Xydtt0Vm5mZj2kTFJ5X1UdCBwM3J7Lli2x3UvA9pKWz2MjuwFPAvcAn811DgZuybdvzcvk9XdHROTyA/LZYcOBEcB4YAIwIp9N1o80mH9ribjMzKxJykzTcihwJHBmVOJ5VTUcuLqrjSLiQUk3Ag8Bc4CHgUuA3wLXSfpuLrssb3IZcJWkKaQWygF5P09IuoGUkOYAR0fEXABJxwBjSGeWXR4RT5S722Zm1gxdJpWoxJOq6kRg3bz8PHB2mZ1HRAWotCt+jnTmVvu6s4HPdbKfM4EO12qNiDuAO8rEYmZmzVfm7K99gcnA7/PyFqrK3UxmZtZBmTGV00gti9cAohKTSWd0mZmZLaRMUpkTlXi9XVnNU3fNzKx3KzNQ/7iq+gLQR1WNIE29cn9zwzIzs1ZUpqVyLGnerXeBXwJvACc0MygzM2tNZc7+ehs4BThFVfUBVohKzG56ZGZm1nLKnP11raoaqKpWAJ4AnlFV32x+aGZm1mrKdH9tGpV4gzSb8B2k36t8qalRmZlZSyqTVJZVVcuSksotUYn38dlfZmZWQ5mk8jPgBdIsw/+nqtYjDdabmZktpMxA/YXAhYWiF1XVLs0LyczMWlWZ36mgqvYhnVbcv1B8elMiMjOzllXm7K+Lgf8i/V5FpEkf12tyXGZm1oLKjKnsGJU4CJgZlagCO7DwxbHMzMyAcknlnfz/bVW1NvA+nlDSzMxqKDOmcruqGgycQ7rgVgCXNjUqMzNrSWXO/joj37xJVd0O9K8xa7GZmVnps792BIa11VdVRCWubGJcZmbWgrpMKqrqKmAD0tUf5+biAJxUzMxsIWVaKiNJ8395ahYzM6urzNlfjwMfanYgZmbW+jptqaiq20jdXCsBT6qq8aQLdQEQlfhU88MzM7NWUq/769xui8LMzD4QOk0qUYl7AVTVcGB629UeVdUAYM3uCc/MzFpJmTGVXwHzCstzc5mZmdlCyiSVvlGJ99oW8u1+zQvJzMxaVZmkMkNVzR+UV1X7Af9sXkhmZtaqyvxO5UjgGlX1o7w8DV+j3szMaqibVFTVMsDWUYntVdWKgKISs7onNDMzazV1u7+iEvOAY/LtN51QzMysnjLdX2NV1TeA64G32gqjEq82LSozM2tJZZLKl/P/owtlAazf+HDMzKyVlbmeiq/yaGZmpZSZ+v6gWuW+noqZmbVXpvtrm8Lt/sBupMsKO6mYmdlCynR/HVtcVlWDgKuaFpGZmbWsMr+ob+9tYESjAzEzs9ZXZkyl7boqAH2ATYAbmhmUmZm1pjJjKsXrqswBXoxKTGtSPGZm1sK67P7K11V5BhgErEJKLKVIGizpRklPS3pK0g6SVpE0VtKz+f/Kua4kXShpiqRHJW1V2M/Buf6zkg4ulG8t6bG8zYWStCh33szMGqvLpKKqDgfGA/8JfBb4s6r6cv2t5rsA+H1E/BuwOfAUcBLwh4gYAfwhLwPsRRqrGQEcAfwUQNIqQAXYDtgWqLQlolzniMJ2o0rGZWZmTVCm++ubwJZRiX8BqKpVgfuBy+ttJGkg8HHgEICIeA94T9J+wM652mhgHHAisB9wZUQE8Ofcylkr1x0bkaaFkTQWGCVpHDAwIh7I5VcC+wO/K3GfzMysCcqc/TUNKE4kOQuYWmK79YEZwBWSHpZ0qaQVgDUjYjpA/r9Grj+k3X6n5bJ65dNqlHcg6QhJEyVNnDFjRonQzcxscZRpqfwNeFBV3UI6C2w/YLyq+hpAVOK8OvveCjg2Ih6UdAELurpqqTUeEotR3rEw4hLgEoCRI0fWrGNmZkuuTEvlr8DNLPjAvgWYDqyU/zozDZgWEQ/m5RtJSebvuVuL/P8fhfrrFLYfCrzcRfnQGuVmZtZDyvyivro4O46IVyRNlbRxRDxDmt7lyfx3MHB2/n9L3uRW4BhJ15EG5V+PiOmSxgDfKwzO7wGcHBGvSpolaXvgQeAg4KLFidXMzBqjTPfXkjgWuEZSP+A54FBS6+gGSYcBLwGfy3XvAPYGppB+tX8oQE4eZwATcr3T2wbtgaOAXwADSAP0HqQ3M+tBTU0qETEZGFlj1W416gYLX7OluO5yapxtFhETgQ8vYZhmZtYgizP3l5mZWU2dtlRU1UV0cjYVQFTiuKZEZGZmLateS2UiMIl0DZWtgGfz3xbA3OaHZmZmrabTlkpUYjSAqjoE2CUq8X5evhi4s1uiMzOzllJmTGVtFv49yoq5zMzMbCFlzv46G3hYVd2Tlz8BnNa0iMzMrGWVmfr+CtKPEX+T/3Zo6xozMzMrKjP1vYDdgc2jErcA/VTVtk2PzMzMWk6ZMZWfADsAB+blWcCPmxaRmZm1rDJJZbuoxNHAbICoxEygX1OjMjOzllQmqbyvqvqQfwipqlYH5jU1KjMza0llksqFpAH6NVTVmcB9wFlNjcrMzFpSmanvr1FVk0iTQArYPyrxVNMjMzOzltNlUlFVV0UlvgQ8XaPMzMxsvjLdX5sVF/L4ytbNCcfMzFpZvVmKTwa+DQxQVW+w4Jrw75Gv925mZlZUb0LJs4CzVNVZUYmTuzEmMzNrUWUG6k9WVSsDI0jT4LeV/18zAzMzs9ZTZqD+cOB4YCgwGdgeeADYtbmhmZlZqykzUH88sA3wYlRiF2BLYEZTozIzs5ZUJqnMjkrMBlBVy0UlngY2bm5YZmbWispcT2WaqhoM3AyMVVUzgZebG5aZmbWiMgP1n843T8sX6hoE/L6pUZmZWUuq9zuVVWoUP5b/rwi82pSIzMysZdVrqUwizUysQlnbcgDrNzEuMzNrQfV+/Di8OwMxM7PWV+Z3KgK+CAyPSpyhqtYFPhSVGN/06MzMrKUsyuWEv5CXfTlhMzOryZcTNjOzhvHlhM3MrGEW93LC32tqVGZm1pJ8OWEzM2uYuklFVS0DPBqV+DCFywmbmZnVUrf7KyoxD3gkn0ZsZmZWV5kJJdcCnlBV44G32gqjEp9qWlRmZtaSyiSVatOjMDOzD4QyA/X3dkcgZmbW+sqcUmxmZlaKk4qZmTVMqaSiqgaoqsW6hLCkPpIelnR7Xh4u6UFJz0q6XlK/XL5cXp6S1w8r7OPkXP6MpD0L5aNy2RRJJy1OfGZm1jhdJhVVtS8wmXy1R1W1haq6dRGOcTxQ/LHk94HzI2IEMBM4LJcfBsyMiA2B83M9JG0KHABsBowCfpITVR/SxJZ7AZsCB+a6ZmbWQ8q0VE4DtgVeA4hKTAaGldm5pKHAPsCleVnArsCNucpoYP98e7+8TF6/W66/H3BdRLwbEc8DU3I82wJTIuK5iHgPuC7XNTOzHlImqcyJSry+mPv/IfAtFkxAuSrwWkTMycvTgCH59hBgKkBe/3quP7+83TadlXcg6QhJEyVNnDFjxmLeFTMz60qZpPK4qvoC0EdVjVBVFwH3d7WRpP8A/hERk4rFNapGF+sWtbxjYcQlETEyIkauvvrqdaI2M7MlUSapHEsaz3gXuBZ4AzihxHYfAz4l6QVS19SupJbLYEltv48ZCrycb08D1gHI6wcBrxbL223TWbmZmfWQMklljajEKVGJbfLfKcBHutooIk6OiKERMYw00H53RHwRuAf4bK52MHBLvn1rXiavvzsiIpcfkM8OGw6MAMYDE4AR+WyyfvkYi3ICgZmZNViZpPJrVTV/rEJVfRy4fAmOeSLwNUlTSGMml+Xyy4BVc/nXgJMAIuIJ4AbgSdIZaEdHxNw87nIMMIZ0dtkNua6ZmfWQMnN/fQW4OZ9avBXpAl17L8pBImIcMC7ffo505lb7OrOBz3Wy/ZnAmTXK7wDuWJRYzMysebpsqUQlJgDHAXeSTi/+ZFRiat2NzMysV+q0paKqbmPhs6mWJ53me5mq8tT3ZmbWQb3ur3O7LQozM/tA6DSpeMp7MzNbVPW6v+6LSuykqmax4MeG8/9HJQZ2U4xmZtYi6rVUdsr/V+q+cMzMrJWVOaUYVbUVsBOppXJfVOLhpkZlZmYtqczU998hzR68KrAa8AtVdWqzAzMzs9ZTpqVyILBlVGI2gKo6G3gI+G4zAzMzs9ZTZpqWF4D+heXlgL82JRozM2tp9c7+uog0hvIu8ISqGpuXPwnc1z3hmZlZK6nX/TUx/58E/KZQPq5p0ZiZWUurd0rx6M7WmZmZ1VJmTMXMzKwUJxUzM2sYJxUzM2uYur9TUVVDSZfp/XdgbeAd4HHgt8DvohLzmh6hmZm1jE5bKqrqCtJlg98Dvk/6EeRXgbuAUcB9+dLCZmZmQP2Wyg+iEo/XKH+cdN36fsC6zQnLzMxaUb1TijskFFW1MrBOVOLRqMR7wJRmBmdmZq2ly7m/VNU44FO57mRghqq6NyrxtSbHZmZmLabM2V+DohJvAP8JXBGV2BrYvblhmZlZKyqTVPqqqrWAzwO3NzkeMzNrYWWSShUYA0yJSkxQVesDzzY3LDMza0Vd/U6lD2lg/qNtZVGJ54DPNDswMzNrPXVbKlGJuaRBejMzsy6VufLj/arqR8D1wFtthVGJh5oWlZmZtaQySWXH/P/0QlkAuzY+HDMza2VlksruuRvMzMysrjJnf01RVeeoqk2aHo2ZmbW0Mi2Vj5JmKr5MVS1DmmTyuvyDSDMzs/m6bKlEJWZFJX4eldgR+BZQAaarqtGqasOmR2hmZi2jzNxffYB9gEOBYcAPgGtI11i5A9ioifGZmVkLKdP99SxwD3BOVOL+QvmNvp6KmZkVlRpTiUq8WWtFVOK4BsdjZmYtrNOkoqpOBX4SlXi1k/W7AstHJTzJpJmZAfVbKo8Bt6mq2cBDwAygPzAC2IJ0WeHvNT1CMzNrGfWu/HgLcIuqGgF8DFgLeAO4GjgiKvFO94RoZmatossxlajEs3iqezMzK6HemMqHSL9JmQd8BziWdPXHp4HjoxLT6+1Y0jrAlcCH8j4uiYgLJK1CmpxyGPAC8PmImClJwAXA3sDbwCERadJKSQcDp+ZdfzciRufyrYFfAANIpzcfHxGxaA+BmZk1Sr0fP/4CeBKYSjql+B3gP4A/AheX2Pcc4OsRsQmwPXC0pE2Bk4A/RMQI4A95GWAv0njNCOAI4KcAOQlVgO2AbYGKpJXzNj/Nddu2G1UiLjMza5J6SWXNqMRFUYmzgcFRie9HJV6KSlwErNfVjiNieltLIyJmAU8BQ4D9gNG52mhg/3x7P+DKSP4MDJa0FrAnMDYiXo2ImcBYYFReNzAiHsitkysL+zIzsx5QL6kU1125CNt1IGkYsCXwILBmROo6y//XyNWGkFpFbablsnrl02qUm5lZD6mXHG5RVSsCRCXaxjPI8339pewBJK0I3AScEFF3EkrVKIvFKK8VwxGSJkqaOGPGjK5CNjOzxVTvlOLvdFI+BfhsmZ1LWpaUUK6JiF/n4r9LWisipucurH/k8mnAOoXNhwIv5/Kd25WPy+VDa9TvGHPEJcAlACNHjvRAvplZkyxSN9aiyGdzXQY8FRHnFVbdChycbx8M3FIoP0jJ9sDruXtsDLCHpJXzAP0ewJi8bpak7fOxDirsy8zMekCZub8W18eALwGPSZqcy74NnA3cIOkw4CXgc3ndHaTTiaeQTik+FCAiXpV0BjAh1zs9Yv7UMUex4JTi3+U/MzPrIWWmvl8uKvFuV2XtRcR91B73ANitRv0Aju5kX5eTLg7Wvnwi8OF6cZiZWfcp0/31QMkyMzPr5br6Rf0QYICq2pIFrY6BwPLdEJuZmbWYet1fewKHkM6q+gELksos0tiImZnZQuqdUjwaGK2qPhOVuKkbYzIzsxZV5uyvoapqIKmF8nNgK+CkqMSdTY3MzMxaTpmB+i9HJd4g/T5kDdKpvmc3NSozM2tJZZJK21jK3sAVUYlH6PxUYTMz68XKJJVJqupOUlIZo6pWIl0fxczMbCFlksphpGuebBOVeBvoR/61u5mZWVGXSSUqMQ94HthIVX0c2AwY3OzAzMys9ZSZpuVw4HjS71Umk67i+ACwa3NDMzOzVlOm++t4YBvgxajELqSLbfmiJGZm1kGZpDI7KjEb5k8k+TSwcXPDMjOzVlTmx4/TVNVg4GZgrKqaSScXwzIzs96ty6QSlfh0vnmaqroHGAT8vqlRmZlZS6o3S3F/4EhgQ+Ax4LKoxL3dFZiZmbWeemMqo4GRpISyF2mmYjMzs07V6/7aNCrxEQBVdRkwvntCMjOzVlWvpfJ+242oxJxuiMXMzFpcvZbK5qrqjXxbpCtAvpFvR1RiYNOjMzOzllLvIl19ujMQMzNrfWV+/GhmZlaKk4qZmTWMk4qZmTWMk4qZmTWMk4qZmTWMk4qZmTWMk4qZmTWMk4qZmTWMk4qZmTWMk4qZmTWMk4qZmTWMk4qZmTWMk4qZmTWMk4qZmTWMk4qZmTWMk4qZmTWMk4qZmTWMk4qZmTWMk4qZmTVMyycVSaMkPSNpiqSTejoeM7PerKWTiqQ+wI+BvYBNgQMlbdqzUZmZ9V4tnVSAbYEpEfFcRLwHXAfs18MxmZn1Wn17OoAlNAR+VKSgAAAE9UlEQVSYWlieBmzXvpKkI4Aj8uKbkp7phtg+6FYD/tnTQSxVRl/U0xFYR36dFkhnLu6m65Wt2OpJRTXKokNBxCXAJc0Pp/eQNDEiRvZ0HGb1+HXa/Vq9+2sasE5heSjwcg/FYmbW67V6UpkAjJA0XFI/4ADg1h6Oycys12rp7q+ImCPpGGAM0Ae4PCKe6OGwegt3J1or8Ou0mymiwxCEmZnZYmn17i8zM1uKOKmYmVnDOKn0QpLmSppc+BvWxGMdIulHzdq/9T6SQtJVheW+kmZIur2L7Xbuqo4tuZYeqLfF9k5EbNHTQZgtpreAD0saEBHvAJ8E/tbDMVnmlooBaR41SedImiDpUUlfyeU7S7pX0g2S/iLpbElflDRe0mOSNsj19pX0oKSHJd0lac0ax1hd0k35GBMkfay776d9YPwO2CffPhD4ZdsKSdtKuj+/Fu+XtHH7jSWtIOny/Dp8WJKnd2oQJ5XeaUCh6+s3ueww4PWI2AbYBvgfScPzus2B44GPAF8CNoqIbYFLgWNznfuA7SNiS9IcbN+qcdwLgPPzMT6TtzdbHNcBB0jqD3wUeLCw7mng4/m1+B3gezW2PwW4O78WdwHOkbRCk2PuFdz91TvV6v7aA/iopM/m5UHACOA9YEJETAeQ9FfgzlznMdIbEtJsBtdLWgvoBzxf47i7A5tK82fXGShppYiY1YD7ZL1IRDyaxwIPBO5ot3oQMFrSCNK0TcvW2MUewKckfSMv9wfWBZ5qSsC9iJOKtRFwbESMWahQ2hl4t1A0r7A8jwWvoYuA8yLi1rzNaTWOsQywQ+4HN1tStwLnAjsDqxbKzwDuiYhP58Qzrsa2Aj4TEZ5ctsHc/WVtxgBHSVoWQNJGi9gdMIgFg6UHd1LnTuCYtgVJPlnAlsTlwOkR8Vi78uJr8ZBOth0DHKvcbJa0ZVMi7IWcVKzNpcCTwEOSHgd+xqK1ZE8DfiXpj3Q+1fhxwMh8IsCTwJFLEK/1chExLSIuqLHq/wFnSfoTafqmWs4gdYs9ml/vZzQpzF7H07SYmVnDuKViZmYN46RiZmYN46RiZmYN46RiZmYN46RiZmYN46Ri1gjSmkjXIj2HNAnpAaRPN2C/O+OZda2FOKmYLan0A7qbgf8jYn0itgYOIE1d092xeJYM61FOKmZLblfgPSIunl8S8SIRFyH1QToHaQLSo+TZn3MLZBzSjUhPI11D26Ro0qhcdh/wn/P3Ka2AdHne18O0zawrHYL0K6TbWDAvm1mP8LcasyW3GfBQJ+sOA14nYhuk5YA/IbV98G+Zt30Z+BPwMaSJwM9JiWoKcH1hX6cAdxPxZaTBwHiku/K6HYCPEvFqI++Y2aJyUjFrNOnHwE6kGZ5fBD5K7dmfxxMxLW8zGRgGvAk8T8Szufxq4Ii87R7Ap+g4sy7AWCcUWxo4qZgtuSdI14dJIo5GWg2YCLwEHEu72Z/pOPvzXBa8HzubO0nAZ2g/s660HelqiGY9zmMqZkvubqA/0lGFsuXz/zHAUeTZn5E2ov7sz08Dw8lX1CRdL6TNGODYwtiLZ9a1pY6TitmSSrOy7g98Aul5pPHAaOBECrM/U2b254jZpO6u3+aB+hcLa+fPrItn1rWllGcpNjOzhnFLxczMGsZJxczMGsZJxczMGsZJxczMGsZJxczMGsZJxczMGsZJxczMGub/A+wirkzK1qb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508" name="AutoShape 4" descr="data:image/png;base64,iVBORw0KGgoAAAANSUhEUgAAAZUAAAEWCAYAAACufwpNAAAABHNCSVQICAgIfAhkiAAAAAlwSFlzAAALEgAACxIB0t1+/AAAADl0RVh0U29mdHdhcmUAbWF0cGxvdGxpYiB2ZXJzaW9uIDMuMC4yLCBodHRwOi8vbWF0cGxvdGxpYi5vcmcvOIA7rQAAIABJREFUeJzt3Xm8XfO9//HXWyISQxJzSZAgXLQ1xVi3NZXgKr0dLu2toVylxtsJ5dFtU6U/StFB1dCYitKaqo0ocatUBmKmUlNS0aYVxBAk+fz++H5PsnLOPvusJHufk+28n4/HeZy9vuu71vrs8bO/3+/a36WIwMzMrBGW6ekAzMzsg8NJxczMGsZJxczMGsZJxczMGsZJxczMGsZJxczMGsZJxTqQtIekm5uw3+Mknd1FnZC0YSfrvijpzjJ1m0nSIZLu66ZjDcv3s293HG9pj6MVSTpN0tU9HUd3cVLpQZJekPSOpDcl/V3SFZJWbMA+d6+zflNJEyXNzH93Sdq0XbXvAXU//BfTJcB/S1pjcTaOiGsiYo8Gx9RUve0DpRUoOUbSo5LelvSKpHGSDujp2D4InFR63r4RsSKwFbANcGqTj/cy8FlgFWA14FbguraVkrYBBkXEnxd1x119i42I2cDvgIMWdd/dJX/g9Mr3haQ+PR1DN7kQOAH4OrAqMIT0vhvVk0G116qvxZYL+IMqIv5G+sD9MICkQyU9JWmWpOckfaWtrqTVJN0u6TVJr0r6o6RlJF0FrAvclls/36pxnNci4oVIUykImAsUu5D2Au4tHOvHkn5Q3Iek2ySdkG+/IOlESY8Cb0nqm5f/lmN/RtJuhc3HAft08XDsne/zPyWd0/bGqtftJGknSVMl7ZKX/03S2Pz4PCPp850dLH9LPVPSn4C3gfUlDZJ0maTp+b58t7MPXUkX5GO/IWmSpH/P5aOAbwP/lZ+PR3J5p/uW1EfSufm+P9fVY5Uf/5MlPZlbnldI6t/Z46VCl6GkX0j6qaQ7JL0F7CJpgKQfSHpR0uuS7pM0oLCLL0p6Kcd3SmG/20p6IL8mp0v6kaR+eZ0knS/pH3mfj0pqe50vl+/vS0qt9YvbHY9Cvdfatstlqyu19Nfo7D1RYz8bAV8FDoiIsRHxTkTMjYj7IuKQQr16z9Eh+XE5Nz/mz0vaq7DtcEn35tf/WNKXt2IM20u6P8f6iKSdC+s6vBY7ffKXVhHhvx76A14Ads+31wGeAM7Iy/sAG5A++D9BeoFtldedBVwMLJv//h1Q+312cezXgDnAPODUQvmvgG8WlrcltW6Wycur5VjWLBxvco5/ALAxMBVYO68fBmxQ2N9WwKt14grgHlJLal3gL8Dhed0hwH3t6m4I7JmPuW0uXyEvHwr0zcf8J7BZJ8ccB7wEbJbrLwvcDPws72sNYDzwlU7i+G/SN96+pG+/rwD987rTgKvbHa/evo8Ens6P5yr5sQigb53X0OOF+n8CvlsrzuJjlm//Angd+BjpC2Z/4Mf58RgC9AF2BJbLz2MAP8/P8+bAu8AmeV9bA9vnx2AY8BRwQl63JzAJGEx6PW8CrJXX/ZDUWl4FWAm4DTirk/t6OXBmYflo4PddvSfa7eNI4IUS74+unv/3gf/Jj9FRpPdI23vwAeC8/Lh9HJjV9hrIj+u/gL3zY/7JvLx6Z6/Fnv6cWuTPtZ4OoDf/5Q+EN0kf8C8CPwEGdFL3ZuD4fPt04Ja2D4ca++wyqeS6K5C+te1TKBsLHNmu3lPAJ/PtY4A72h3vy4XlDYF/ALvXekMAI4C5dWIKYFRh+avAH/LtQ+iYVE7Oj91HCuX/Bfyx3X5/BlQ6OeY44PTC8pqkD8wBhbIDgXtqxVFjfzOBzfPt0ygklRL7vrv4+AN70HVSKdbfG/hrZ3HSMalcWVi3DPBOW+ztthuWtx1aKBtP+sZfK64TgN/k27uSvhxsT/5ykssFvMXCXzp2AJ7vZJ+7A88Vlv8EHNTVe6LdPk4F/tyubBrpPTgbWK/k8z+lsG75/Nh8iPRFaA6wQmH9tSxIKicCV7U7/hjg4FqvxVb885kcPW//iLirfWFuTleAjUhv9uWBx/Lqc0gfVndKArgkIhZ5YD0i3pJ0MTBD0iYR8Q/SB+JK7aqOJn0bH5v/X9Bu/dTCPqcodY2dBmwmaQzwtYh4OVdZifTtuJ6phdsvAmvXqXsC6YPxsULZesB2kl4rlPUFrip5zPVI33an58cX0nMwtf1GAJK+Dhye4wxgIO26PBZh32vT8f53ZVEer3rbrkZqrfy1Tv1XCrffBlaE+d1K5wEjSa/VvqTWCRFxt6QfkVpB60r6DfCNfKzlgUmFx0Kkb/+13A0MkLRdjmML4Dd5Xdn3xL+AtYoFETFUaTzw/Xz8Ms//K4Xt3871ViQ9hjMj4q1C3RdJLUnyvj8nad/C+mVJLdI2NV9nrcJjKkshScsBNwHnkrqZBgN3kF7wRMSsiPh6RKwP7At8TQvGLRZ12um2hDUkLz9KSmRFVwP7Sdqc1HXR/nTjhY4ZEddGxE6kN1AA3y+s3gR4pIuY1incXpfUtdCZzwH750TWZipwb0QMLvytGBFH1dlP8T5MJX1TXa2w/cCI2Kz9Rnn85ETg88DK+bl6nfxc0fH56Grf02vc/6509ni9RXpu22L9UI1ti/H9k/RtfYMSx2zvp6RuuxERMZA0ljT/EzkiLoyIrUndOhsB38zHe4fULdn2WAyKdOJKx0Aj5gE3kFoNXwBuj4hZeV2990TR3cBQSSPr3JfSz38N04GVJa1QKCs+h1NJLZXia3OFdgmwpaeOd1JZOvUj9cfOAObkVsv8U2kl/YekDZW+Hr1BGmyfm1f/nTqDe5I+KWnLPCA8kPTtciapiwtS8vpEcZuImAZMIH3Tvyki3qmz/40l7ZoT42zSh8bcQpVPkE5IqOebklaWtA5wPHB9nbovA7sBx0n6ai67HdhI0pckLZv/tpG0SRfHBSAipgN3Aj+QNFDpJIgNJH2iRvWVSN0dM4C+kr5Daqm0+TswrG3QuMS+b8j3ZaiklYGTSoR8dK6/CunDvO3xeoTUWtxCafD+tC7u9zzSuMV5ktbOr5Ed8nPZlZVIr8U3Jf0baZwBSGcUStpO0rKkRDeb1AU6jzRGc77yaeaShkjas85xriV1b34x3247Rr33RPE+PkPqCr0uvxcG5AH4HQt1FuX5b7//F4GJQFVSP0k7kZJcm6uBfSXtmR/f/pJ2ljS0q323CieVpVD+9nUc6QNmJulb2a2FKiOAu0jjMQ8AP4mIcXndWcCp+cySb9TY/WDgl6Rv038ljYGMinS6LxHxEPB67mIoGg18hPpdSJCS4dmkb6GvkAY5vw2QP9j2zvuq5xZS18lk4LfAZfUqR8RLpMRyoqTD8+O3B3AAKem8QmotlflwbHMQKbk/SXoObqRdt0k2hpQk/0Lq5pjNwt0Xv8r//yXpoRL7/nne5yPAQ8CvS8R6LelD8Ln8912AiPgLaazhLuBZoMwPNr9B6madALxKetzKfE58g/Q6nZXvQ/GLwMBcNpP0GP2L1AqH1MqbAvxZ0hs51o07O0hEPEhKTGuz8JeTeu+J9o4mnVZ8Xr6P04AzSMnqpVyn7PNfyxeA7fK+K8CVhfinAvuR3hMzSK+Vb/IB+ixuO1vBbD5JewBfjYj9C2UfJ33LGpa/YS7Ofo8F1omIDqc62+KR9ALp7LgO43JmPcED9dZBRNxJ+uYLQO62OB64dHETSt7vRQ0Iz8yWYh+YJpc1Rx6HeI3U9P9hD4djZks5d3+ZmVnDuKViZmYN0+vGVFZbbbUYNmxYT4dhZtYyJk2a9M+IWL1M3V6XVIYNG8bEiRN7Ogwzs5YhqczMDoC7v8zMrIGcVMzMrGGcVMzMrGGcVMzMrGGcVMzMrGGcVMzMrGGcVMzMrGGcVMzMrGGcVMzMrGF63S/ql8hxp8Abs3o6ClsaDVwJLjyzp6Mw63FuqSwKJxTrjF8bZoCTipmZNZCTipmZNYyTipmZNYyTipmZNYyTipmZNYxPKTb7ANn88LOZ8fqbPR2GLYVWH7Qij1x6UtOP45aK2QeIE4p1prteG04qZmbWME4qZmbWME1NKpL+V9ITkh6X9EtJ/SUNl/SgpGclXS+pX667XF6ektcPK+zn5Fz+jKQ9C+WjctkUSc3vLDQzs7qallQkDQGOA0ZGxIeBPsABwPeB8yNiBDATOCxvchgwMyI2BM7P9ZC0ad5uM2AU8BNJfST1AX4M7AVsChyY65qZWQ9pdvdXX2CApL7A8sB0YFfgxrx+NLB/vr1fXiav302Scvl1EfFuRDwPTAG2zX9TIuK5iHgPuC7XNTOzHtJlUlFVG6iq5fLtnVXVcapqcFfbRcTfgHOBl0jJ5HVgEvBaRMzJ1aYBQ/LtIcDUvO2cXH/VYnm7bTor73gfpCMkTZQ0ccaMGV2FbmZmi6lMS+UmYK6q2hC4DBgOXNvVRpJWJrUchgNrAyuQuqrai7ZNOlm3qOUdCyMuiYiRETFy9dVX7yp0MzNbTGWSyryoxBzg08APoxL/C6xVYrvdgecjYkZEvA/8GtgRGJy7wwCGAi/n29OAdQDy+kHAq8Xydtt0Vm5mZj2kTFJ5X1UdCBwM3J7Lli2x3UvA9pKWz2MjuwFPAvcAn811DgZuybdvzcvk9XdHROTyA/LZYcOBEcB4YAIwIp9N1o80mH9ribjMzKxJykzTcihwJHBmVOJ5VTUcuLqrjSLiQUk3Ag8Bc4CHgUuA3wLXSfpuLrssb3IZcJWkKaQWygF5P09IuoGUkOYAR0fEXABJxwBjSGeWXR4RT5S722Zm1gxdJpWoxJOq6kRg3bz8PHB2mZ1HRAWotCt+jnTmVvu6s4HPdbKfM4EO12qNiDuAO8rEYmZmzVfm7K99gcnA7/PyFqrK3UxmZtZBmTGV00gti9cAohKTSWd0mZmZLaRMUpkTlXi9XVnNU3fNzKx3KzNQ/7iq+gLQR1WNIE29cn9zwzIzs1ZUpqVyLGnerXeBXwJvACc0MygzM2tNZc7+ehs4BThFVfUBVohKzG56ZGZm1nLKnP11raoaqKpWAJ4AnlFV32x+aGZm1mrKdH9tGpV4gzSb8B2k36t8qalRmZlZSyqTVJZVVcuSksotUYn38dlfZmZWQ5mk8jPgBdIsw/+nqtYjDdabmZktpMxA/YXAhYWiF1XVLs0LyczMWlWZ36mgqvYhnVbcv1B8elMiMjOzllXm7K+Lgf8i/V5FpEkf12tyXGZm1oLKjKnsGJU4CJgZlagCO7DwxbHMzMyAcknlnfz/bVW1NvA+nlDSzMxqKDOmcruqGgycQ7rgVgCXNjUqMzNrSWXO/joj37xJVd0O9K8xa7GZmVnps792BIa11VdVRCWubGJcZmbWgrpMKqrqKmAD0tUf5+biAJxUzMxsIWVaKiNJ8395ahYzM6urzNlfjwMfanYgZmbW+jptqaiq20jdXCsBT6qq8aQLdQEQlfhU88MzM7NWUq/769xui8LMzD4QOk0qUYl7AVTVcGB629UeVdUAYM3uCc/MzFpJmTGVXwHzCstzc5mZmdlCyiSVvlGJ99oW8u1+zQvJzMxaVZmkMkNVzR+UV1X7Af9sXkhmZtaqyvxO5UjgGlX1o7w8DV+j3szMaqibVFTVMsDWUYntVdWKgKISs7onNDMzazV1u7+iEvOAY/LtN51QzMysnjLdX2NV1TeA64G32gqjEq82LSozM2tJZZLKl/P/owtlAazf+HDMzKyVlbmeiq/yaGZmpZSZ+v6gWuW+noqZmbVXpvtrm8Lt/sBupMsKO6mYmdlCynR/HVtcVlWDgKuaFpGZmbWsMr+ob+9tYESjAzEzs9ZXZkyl7boqAH2ATYAbmhmUmZm1pjJjKsXrqswBXoxKTGtSPGZm1sK67P7K11V5BhgErEJKLKVIGizpRklPS3pK0g6SVpE0VtKz+f/Kua4kXShpiqRHJW1V2M/Buf6zkg4ulG8t6bG8zYWStCh33szMGqvLpKKqDgfGA/8JfBb4s6r6cv2t5rsA+H1E/BuwOfAUcBLwh4gYAfwhLwPsRRqrGQEcAfwUQNIqQAXYDtgWqLQlolzniMJ2o0rGZWZmTVCm++ubwJZRiX8BqKpVgfuBy+ttJGkg8HHgEICIeA94T9J+wM652mhgHHAisB9wZUQE8Ofcylkr1x0bkaaFkTQWGCVpHDAwIh7I5VcC+wO/K3GfzMysCcqc/TUNKE4kOQuYWmK79YEZwBWSHpZ0qaQVgDUjYjpA/r9Grj+k3X6n5bJ65dNqlHcg6QhJEyVNnDFjRonQzcxscZRpqfwNeFBV3UI6C2w/YLyq+hpAVOK8OvveCjg2Ih6UdAELurpqqTUeEotR3rEw4hLgEoCRI0fWrGNmZkuuTEvlr8DNLPjAvgWYDqyU/zozDZgWEQ/m5RtJSebvuVuL/P8fhfrrFLYfCrzcRfnQGuVmZtZDyvyivro4O46IVyRNlbRxRDxDmt7lyfx3MHB2/n9L3uRW4BhJ15EG5V+PiOmSxgDfKwzO7wGcHBGvSpolaXvgQeAg4KLFidXMzBqjTPfXkjgWuEZSP+A54FBS6+gGSYcBLwGfy3XvAPYGppB+tX8oQE4eZwATcr3T2wbtgaOAXwADSAP0HqQ3M+tBTU0qETEZGFlj1W416gYLX7OluO5yapxtFhETgQ8vYZhmZtYgizP3l5mZWU2dtlRU1UV0cjYVQFTiuKZEZGZmLateS2UiMIl0DZWtgGfz3xbA3OaHZmZmrabTlkpUYjSAqjoE2CUq8X5evhi4s1uiMzOzllJmTGVtFv49yoq5zMzMbCFlzv46G3hYVd2Tlz8BnNa0iMzMrGWVmfr+CtKPEX+T/3Zo6xozMzMrKjP1vYDdgc2jErcA/VTVtk2PzMzMWk6ZMZWfADsAB+blWcCPmxaRmZm1rDJJZbuoxNHAbICoxEygX1OjMjOzllQmqbyvqvqQfwipqlYH5jU1KjMza0llksqFpAH6NVTVmcB9wFlNjcrMzFpSmanvr1FVk0iTQArYPyrxVNMjMzOzltNlUlFVV0UlvgQ8XaPMzMxsvjLdX5sVF/L4ytbNCcfMzFpZvVmKTwa+DQxQVW+w4Jrw75Gv925mZlZUb0LJs4CzVNVZUYmTuzEmMzNrUWUG6k9WVSsDI0jT4LeV/18zAzMzs9ZTZqD+cOB4YCgwGdgeeADYtbmhmZlZqykzUH88sA3wYlRiF2BLYEZTozIzs5ZUJqnMjkrMBlBVy0UlngY2bm5YZmbWispcT2WaqhoM3AyMVVUzgZebG5aZmbWiMgP1n843T8sX6hoE/L6pUZmZWUuq9zuVVWoUP5b/rwi82pSIzMysZdVrqUwizUysQlnbcgDrNzEuMzNrQfV+/Di8OwMxM7PWV+Z3KgK+CAyPSpyhqtYFPhSVGN/06MzMrKUsyuWEv5CXfTlhMzOryZcTNjOzhvHlhM3MrGEW93LC32tqVGZm1pJ8OWEzM2uYuklFVS0DPBqV+DCFywmbmZnVUrf7KyoxD3gkn0ZsZmZWV5kJJdcCnlBV44G32gqjEp9qWlRmZtaSyiSVatOjMDOzD4QyA/X3dkcgZmbW+sqcUmxmZlaKk4qZmTVMqaSiqgaoqsW6hLCkPpIelnR7Xh4u6UFJz0q6XlK/XL5cXp6S1w8r7OPkXP6MpD0L5aNy2RRJJy1OfGZm1jhdJhVVtS8wmXy1R1W1haq6dRGOcTxQ/LHk94HzI2IEMBM4LJcfBsyMiA2B83M9JG0KHABsBowCfpITVR/SxJZ7AZsCB+a6ZmbWQ8q0VE4DtgVeA4hKTAaGldm5pKHAPsCleVnArsCNucpoYP98e7+8TF6/W66/H3BdRLwbEc8DU3I82wJTIuK5iHgPuC7XNTOzHlImqcyJSry+mPv/IfAtFkxAuSrwWkTMycvTgCH59hBgKkBe/3quP7+83TadlXcg6QhJEyVNnDFjxmLeFTMz60qZpPK4qvoC0EdVjVBVFwH3d7WRpP8A/hERk4rFNapGF+sWtbxjYcQlETEyIkauvvrqdaI2M7MlUSapHEsaz3gXuBZ4AzihxHYfAz4l6QVS19SupJbLYEltv48ZCrycb08D1gHI6wcBrxbL223TWbmZmfWQMklljajEKVGJbfLfKcBHutooIk6OiKERMYw00H53RHwRuAf4bK52MHBLvn1rXiavvzsiIpcfkM8OGw6MAMYDE4AR+WyyfvkYi3ICgZmZNViZpPJrVTV/rEJVfRy4fAmOeSLwNUlTSGMml+Xyy4BVc/nXgJMAIuIJ4AbgSdIZaEdHxNw87nIMMIZ0dtkNua6ZmfWQMnN/fQW4OZ9avBXpAl17L8pBImIcMC7ffo505lb7OrOBz3Wy/ZnAmTXK7wDuWJRYzMysebpsqUQlJgDHAXeSTi/+ZFRiat2NzMysV+q0paKqbmPhs6mWJ53me5mq8tT3ZmbWQb3ur3O7LQozM/tA6DSpeMp7MzNbVPW6v+6LSuykqmax4MeG8/9HJQZ2U4xmZtYi6rVUdsr/V+q+cMzMrJWVOaUYVbUVsBOppXJfVOLhpkZlZmYtqczU998hzR68KrAa8AtVdWqzAzMzs9ZTpqVyILBlVGI2gKo6G3gI+G4zAzMzs9ZTZpqWF4D+heXlgL82JRozM2tp9c7+uog0hvIu8ISqGpuXPwnc1z3hmZlZK6nX/TUx/58E/KZQPq5p0ZiZWUurd0rx6M7WmZmZ1VJmTMXMzKwUJxUzM2sYJxUzM2uYur9TUVVDSZfp/XdgbeAd4HHgt8DvohLzmh6hmZm1jE5bKqrqCtJlg98Dvk/6EeRXgbuAUcB9+dLCZmZmQP2Wyg+iEo/XKH+cdN36fsC6zQnLzMxaUb1TijskFFW1MrBOVOLRqMR7wJRmBmdmZq2ly7m/VNU44FO57mRghqq6NyrxtSbHZmZmLabM2V+DohJvAP8JXBGV2BrYvblhmZlZKyqTVPqqqrWAzwO3NzkeMzNrYWWSShUYA0yJSkxQVesDzzY3LDMza0Vd/U6lD2lg/qNtZVGJ54DPNDswMzNrPXVbKlGJuaRBejMzsy6VufLj/arqR8D1wFtthVGJh5oWlZmZtaQySWXH/P/0QlkAuzY+HDMza2VlksruuRvMzMysrjJnf01RVeeoqk2aHo2ZmbW0Mi2Vj5JmKr5MVS1DmmTyuvyDSDMzs/m6bKlEJWZFJX4eldgR+BZQAaarqtGqasOmR2hmZi2jzNxffYB9gEOBYcAPgGtI11i5A9ioifGZmVkLKdP99SxwD3BOVOL+QvmNvp6KmZkVlRpTiUq8WWtFVOK4BsdjZmYtrNOkoqpOBX4SlXi1k/W7AstHJTzJpJmZAfVbKo8Bt6mq2cBDwAygPzAC2IJ0WeHvNT1CMzNrGfWu/HgLcIuqGgF8DFgLeAO4GjgiKvFO94RoZmatossxlajEs3iqezMzK6HemMqHSL9JmQd8BziWdPXHp4HjoxLT6+1Y0jrAlcCH8j4uiYgLJK1CmpxyGPAC8PmImClJwAXA3sDbwCERadJKSQcDp+ZdfzciRufyrYFfAANIpzcfHxGxaA+BmZk1Sr0fP/4CeBKYSjql+B3gP4A/AheX2Pcc4OsRsQmwPXC0pE2Bk4A/RMQI4A95GWAv0njNCOAI4KcAOQlVgO2AbYGKpJXzNj/Nddu2G1UiLjMza5J6SWXNqMRFUYmzgcFRie9HJV6KSlwErNfVjiNieltLIyJmAU8BQ4D9gNG52mhg/3x7P+DKSP4MDJa0FrAnMDYiXo2ImcBYYFReNzAiHsitkysL+zIzsx5QL6kU1125CNt1IGkYsCXwILBmROo6y//XyNWGkFpFbablsnrl02qUm5lZD6mXHG5RVSsCRCXaxjPI8339pewBJK0I3AScEFF3EkrVKIvFKK8VwxGSJkqaOGPGjK5CNjOzxVTvlOLvdFI+BfhsmZ1LWpaUUK6JiF/n4r9LWisipucurH/k8mnAOoXNhwIv5/Kd25WPy+VDa9TvGHPEJcAlACNHjvRAvplZkyxSN9aiyGdzXQY8FRHnFVbdChycbx8M3FIoP0jJ9sDruXtsDLCHpJXzAP0ewJi8bpak7fOxDirsy8zMekCZub8W18eALwGPSZqcy74NnA3cIOkw4CXgc3ndHaTTiaeQTik+FCAiXpV0BjAh1zs9Yv7UMUex4JTi3+U/MzPrIWWmvl8uKvFuV2XtRcR91B73ANitRv0Aju5kX5eTLg7Wvnwi8OF6cZiZWfcp0/31QMkyMzPr5br6Rf0QYICq2pIFrY6BwPLdEJuZmbWYet1fewKHkM6q+gELksos0tiImZnZQuqdUjwaGK2qPhOVuKkbYzIzsxZV5uyvoapqIKmF8nNgK+CkqMSdTY3MzMxaTpmB+i9HJd4g/T5kDdKpvmc3NSozM2tJZZJK21jK3sAVUYlH6PxUYTMz68XKJJVJqupOUlIZo6pWIl0fxczMbCFlksphpGuebBOVeBvoR/61u5mZWVGXSSUqMQ94HthIVX0c2AwY3OzAzMys9ZSZpuVw4HjS71Umk67i+ACwa3NDMzOzVlOm++t4YBvgxajELqSLbfmiJGZm1kGZpDI7KjEb5k8k+TSwcXPDMjOzVlTmx4/TVNVg4GZgrKqaSScXwzIzs96ty6QSlfh0vnmaqroHGAT8vqlRmZlZS6o3S3F/4EhgQ+Ax4LKoxL3dFZiZmbWeemMqo4GRpISyF2mmYjMzs07V6/7aNCrxEQBVdRkwvntCMjOzVlWvpfJ+242oxJxuiMXMzFpcvZbK5qrqjXxbpCtAvpFvR1RiYNOjMzOzllLvIl19ujMQMzNrfWV+/GhmZlaKk4qZmTWMk4qZmTWMk4qZmTWMk4qZmTWMk4qZmTWMk4qZmTWMk4qZmTWMk4qZmTWMk4qZmTWMk4qZmTWMk4qZmTWMk4qZmTWMk4qZmTWMk4qZmTWMk4qZmTWMk4qZmTWMk4qZmTWMk4qZmTVMyycVSaMkPSNpiqSTejoeM7PerKWTiqQ+wI+BvYBNgQMlbdqzUZmZ9V4tnVSAbYEpEfFcRLwHXAfs18MxmZn1Wn17OoAlNAR+VKSgAAAE9UlEQVSYWlieBmzXvpKkI4Aj8uKbkp7phtg+6FYD/tnTQSxVRl/U0xFYR36dFkhnLu6m65Wt2OpJRTXKokNBxCXAJc0Pp/eQNDEiRvZ0HGb1+HXa/Vq9+2sasE5heSjwcg/FYmbW67V6UpkAjJA0XFI/4ADg1h6Oycys12rp7q+ImCPpGGAM0Ae4PCKe6OGwegt3J1or8Ou0mymiwxCEmZnZYmn17i8zM1uKOKmYmVnDOKn0QpLmSppc+BvWxGMdIulHzdq/9T6SQtJVheW+kmZIur2L7Xbuqo4tuZYeqLfF9k5EbNHTQZgtpreAD0saEBHvAJ8E/tbDMVnmlooBaR41SedImiDpUUlfyeU7S7pX0g2S/iLpbElflDRe0mOSNsj19pX0oKSHJd0lac0ax1hd0k35GBMkfay776d9YPwO2CffPhD4ZdsKSdtKuj+/Fu+XtHH7jSWtIOny/Dp8WJKnd2oQJ5XeaUCh6+s3ueww4PWI2AbYBvgfScPzus2B44GPAF8CNoqIbYFLgWNznfuA7SNiS9IcbN+qcdwLgPPzMT6TtzdbHNcBB0jqD3wUeLCw7mng4/m1+B3gezW2PwW4O78WdwHOkbRCk2PuFdz91TvV6v7aA/iopM/m5UHACOA9YEJETAeQ9FfgzlznMdIbEtJsBtdLWgvoBzxf47i7A5tK82fXGShppYiY1YD7ZL1IRDyaxwIPBO5ot3oQMFrSCNK0TcvW2MUewKckfSMv9wfWBZ5qSsC9iJOKtRFwbESMWahQ2hl4t1A0r7A8jwWvoYuA8yLi1rzNaTWOsQywQ+4HN1tStwLnAjsDqxbKzwDuiYhP58Qzrsa2Aj4TEZ5ctsHc/WVtxgBHSVoWQNJGi9gdMIgFg6UHd1LnTuCYtgVJPlnAlsTlwOkR8Vi78uJr8ZBOth0DHKvcbJa0ZVMi7IWcVKzNpcCTwEOSHgd+xqK1ZE8DfiXpj3Q+1fhxwMh8IsCTwJFLEK/1chExLSIuqLHq/wFnSfoTafqmWs4gdYs9ml/vZzQpzF7H07SYmVnDuKViZmYN46RiZmYN46RiZmYN46RiZmYN46RiZmYN46Ri1gjSmkjXIj2HNAnpAaRPN2C/O+OZda2FOKmYLan0A7qbgf8jYn0itgYOIE1d092xeJYM61FOKmZLblfgPSIunl8S8SIRFyH1QToHaQLSo+TZn3MLZBzSjUhPI11D26Ro0qhcdh/wn/P3Ka2AdHne18O0zawrHYL0K6TbWDAvm1mP8LcasyW3GfBQJ+sOA14nYhuk5YA/IbV98G+Zt30Z+BPwMaSJwM9JiWoKcH1hX6cAdxPxZaTBwHiku/K6HYCPEvFqI++Y2aJyUjFrNOnHwE6kGZ5fBD5K7dmfxxMxLW8zGRgGvAk8T8Szufxq4Ii87R7Ap+g4sy7AWCcUWxo4qZgtuSdI14dJIo5GWg2YCLwEHEu72Z/pOPvzXBa8HzubO0nAZ2g/s660HelqiGY9zmMqZkvubqA/0lGFsuXz/zHAUeTZn5E2ov7sz08Dw8lX1CRdL6TNGODYwtiLZ9a1pY6TitmSSrOy7g98Aul5pPHAaOBECrM/U2b254jZpO6u3+aB+hcLa+fPrItn1rWllGcpNjOzhnFLxczMGsZJxczMGsZJxczMGsZJxczMGsZJxczMGsZJxczMGsZJxczMGub/A+wirkzK1qb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0" name="Picture 29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2400" y="2209800"/>
            <a:ext cx="5486400" cy="37659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0" name="Shape 89"/>
          <p:cNvSpPr/>
          <p:nvPr/>
        </p:nvSpPr>
        <p:spPr>
          <a:xfrm>
            <a:off x="273367" y="351966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Interpretation</a:t>
            </a:r>
          </a:p>
          <a:p>
            <a:endParaRPr sz="2667" dirty="0"/>
          </a:p>
        </p:txBody>
      </p:sp>
      <p:sp>
        <p:nvSpPr>
          <p:cNvPr id="141" name="Shape 90"/>
          <p:cNvSpPr/>
          <p:nvPr/>
        </p:nvSpPr>
        <p:spPr>
          <a:xfrm>
            <a:off x="273367" y="1444399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Job Industry Category</a:t>
            </a:r>
            <a:endParaRPr sz="2667" dirty="0"/>
          </a:p>
        </p:txBody>
      </p:sp>
      <p:sp>
        <p:nvSpPr>
          <p:cNvPr id="142" name="Shape 91"/>
          <p:cNvSpPr/>
          <p:nvPr/>
        </p:nvSpPr>
        <p:spPr>
          <a:xfrm>
            <a:off x="304800" y="2491036"/>
            <a:ext cx="5512800" cy="3619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189" indent="-457189">
              <a:buFont typeface="Wingdings" panose="05000000000000000000" pitchFamily="2" charset="2"/>
              <a:buChar char="v"/>
            </a:pP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belongs to Health and Finance Services.</a:t>
            </a:r>
          </a:p>
          <a:p>
            <a:pPr marL="457189" indent="-457189">
              <a:buFont typeface="Wingdings" panose="05000000000000000000" pitchFamily="2" charset="2"/>
              <a:buChar char="v"/>
            </a:pPr>
            <a:endParaRPr lang="en-US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>
              <a:buFont typeface="Wingdings" panose="05000000000000000000" pitchFamily="2" charset="2"/>
              <a:buChar char="v"/>
            </a:pP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to attract health or finance industry and mainly female customers.</a:t>
            </a:r>
          </a:p>
          <a:p>
            <a:pPr marL="457189" indent="-457189">
              <a:buFont typeface="Wingdings" panose="05000000000000000000" pitchFamily="2" charset="2"/>
              <a:buChar char="v"/>
            </a:pPr>
            <a:endParaRPr lang="en-US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>
              <a:buFont typeface="Wingdings" panose="05000000000000000000" pitchFamily="2" charset="2"/>
              <a:buChar char="v"/>
            </a:pP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very lesser chance of a new customer from IT and retail industry.</a:t>
            </a:r>
          </a:p>
          <a:p>
            <a:endParaRPr sz="2133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26" name="Picture 25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99200" y="1905000"/>
            <a:ext cx="5283200" cy="41440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pPr defTabSz="1219170" hangingPunct="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73367" y="351966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defTabSz="1219170" hangingPunct="0"/>
            <a:r>
              <a:rPr lang="en-US" sz="2667" kern="0" dirty="0">
                <a:latin typeface="Arial"/>
                <a:cs typeface="Arial"/>
                <a:sym typeface="Arial"/>
              </a:rPr>
              <a:t>Interpretation</a:t>
            </a:r>
          </a:p>
          <a:p>
            <a:pPr defTabSz="1219170" hangingPunct="0"/>
            <a:endParaRPr sz="2667" kern="0" dirty="0">
              <a:latin typeface="Arial"/>
              <a:cs typeface="Arial"/>
              <a:sym typeface="Arial"/>
            </a:endParaRPr>
          </a:p>
        </p:txBody>
      </p:sp>
      <p:sp>
        <p:nvSpPr>
          <p:cNvPr id="141" name="Shape 90"/>
          <p:cNvSpPr/>
          <p:nvPr/>
        </p:nvSpPr>
        <p:spPr>
          <a:xfrm>
            <a:off x="273367" y="1444399"/>
            <a:ext cx="11420800" cy="1160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1219170" hangingPunct="0"/>
            <a:r>
              <a:rPr lang="en-US" sz="2667" kern="0" dirty="0">
                <a:solidFill>
                  <a:srgbClr val="000000"/>
                </a:solidFill>
              </a:rPr>
              <a:t>Numbers of cars owned in each state </a:t>
            </a:r>
          </a:p>
          <a:p>
            <a:pPr defTabSz="1219170" hangingPunct="0"/>
            <a:endParaRPr sz="2667" kern="0" dirty="0">
              <a:solidFill>
                <a:srgbClr val="000000"/>
              </a:solidFill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304800" y="2491036"/>
            <a:ext cx="5512800" cy="324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189" indent="-457189" defTabSz="1219170" hangingPunct="0">
              <a:buFont typeface="Wingdings" panose="05000000000000000000" pitchFamily="2" charset="2"/>
              <a:buChar char="v"/>
            </a:pPr>
            <a:r>
              <a:rPr lang="en-US" sz="213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are from New South Wales (NSW)</a:t>
            </a:r>
          </a:p>
          <a:p>
            <a:pPr marL="457189" indent="-457189" defTabSz="1219170" hangingPunct="0">
              <a:buFont typeface="Wingdings" panose="05000000000000000000" pitchFamily="2" charset="2"/>
              <a:buChar char="v"/>
            </a:pPr>
            <a:endParaRPr lang="en-US" sz="2133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defTabSz="1219170" hangingPunct="0">
              <a:buFont typeface="Wingdings" panose="05000000000000000000" pitchFamily="2" charset="2"/>
              <a:buChar char="v"/>
            </a:pPr>
            <a:r>
              <a:rPr lang="en-US" sz="213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most customers have car.</a:t>
            </a:r>
          </a:p>
          <a:p>
            <a:pPr marL="457189" indent="-457189" defTabSz="1219170" hangingPunct="0">
              <a:buFont typeface="Wingdings" panose="05000000000000000000" pitchFamily="2" charset="2"/>
              <a:buChar char="v"/>
            </a:pPr>
            <a:endParaRPr lang="en-US" sz="2133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defTabSz="1219170" hangingPunct="0">
              <a:buFont typeface="Wingdings" panose="05000000000000000000" pitchFamily="2" charset="2"/>
              <a:buChar char="v"/>
            </a:pPr>
            <a:r>
              <a:rPr lang="en-US" sz="213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our prime focus on resident of NSW who owns car.</a:t>
            </a:r>
          </a:p>
          <a:p>
            <a:pPr defTabSz="1219170" hangingPunct="0"/>
            <a:endParaRPr sz="2133" kern="0" dirty="0">
              <a:solidFill>
                <a:srgbClr val="000000"/>
              </a:solidFill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 hangingPunct="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 b="1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Note: </a:t>
            </a:r>
            <a:r>
              <a:rPr sz="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8800" y="3995754"/>
            <a:ext cx="4496571" cy="2862247"/>
          </a:xfrm>
          <a:prstGeom prst="rect">
            <a:avLst/>
          </a:prstGeom>
        </p:spPr>
      </p:pic>
      <p:pic>
        <p:nvPicPr>
          <p:cNvPr id="28" name="Picture 2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1" y="685800"/>
            <a:ext cx="4902969" cy="34161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pPr defTabSz="1219170" hangingPunct="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73367" y="351966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defTabSz="1219170" hangingPunct="0"/>
            <a:r>
              <a:rPr lang="en-US" sz="2667" kern="0" dirty="0">
                <a:latin typeface="Arial"/>
                <a:cs typeface="Arial"/>
                <a:sym typeface="Arial"/>
              </a:rPr>
              <a:t>Interpretation</a:t>
            </a:r>
          </a:p>
          <a:p>
            <a:pPr defTabSz="1219170" hangingPunct="0"/>
            <a:endParaRPr sz="2667" kern="0" dirty="0">
              <a:latin typeface="Arial"/>
              <a:cs typeface="Arial"/>
              <a:sym typeface="Arial"/>
            </a:endParaRPr>
          </a:p>
        </p:txBody>
      </p:sp>
      <p:sp>
        <p:nvSpPr>
          <p:cNvPr id="141" name="Shape 90"/>
          <p:cNvSpPr/>
          <p:nvPr/>
        </p:nvSpPr>
        <p:spPr>
          <a:xfrm>
            <a:off x="273367" y="1444399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1219170" hangingPunct="0"/>
            <a:r>
              <a:rPr lang="en-US" sz="2667" kern="0" dirty="0">
                <a:solidFill>
                  <a:srgbClr val="000000"/>
                </a:solidFill>
              </a:rPr>
              <a:t>Customer Wealth Segment </a:t>
            </a:r>
            <a:endParaRPr sz="2667" kern="0" dirty="0">
              <a:solidFill>
                <a:srgbClr val="000000"/>
              </a:solidFill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304800" y="2491037"/>
            <a:ext cx="5512800" cy="4374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189" indent="-457189" defTabSz="1219170" hangingPunct="0">
              <a:buFont typeface="Wingdings" panose="05000000000000000000" pitchFamily="2" charset="2"/>
              <a:buChar char="v"/>
            </a:pPr>
            <a:r>
              <a:rPr lang="en-US" sz="213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 class of society.</a:t>
            </a:r>
          </a:p>
          <a:p>
            <a:pPr marL="457189" indent="-457189" defTabSz="1219170" hangingPunct="0">
              <a:buFont typeface="Wingdings" panose="05000000000000000000" pitchFamily="2" charset="2"/>
              <a:buChar char="v"/>
            </a:pPr>
            <a:endParaRPr lang="en-US" sz="2133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defTabSz="1219170" hangingPunct="0">
              <a:buFont typeface="Wingdings" panose="05000000000000000000" pitchFamily="2" charset="2"/>
              <a:buChar char="v"/>
            </a:pPr>
            <a:r>
              <a:rPr lang="en-US" sz="213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Affluent Customer. </a:t>
            </a:r>
          </a:p>
          <a:p>
            <a:pPr marL="457189" indent="-457189" defTabSz="1219170" hangingPunct="0">
              <a:buFont typeface="Wingdings" panose="05000000000000000000" pitchFamily="2" charset="2"/>
              <a:buChar char="v"/>
            </a:pPr>
            <a:endParaRPr lang="en-US" sz="2133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defTabSz="1219170" hangingPunct="0">
              <a:buFont typeface="Wingdings" panose="05000000000000000000" pitchFamily="2" charset="2"/>
              <a:buChar char="v"/>
            </a:pPr>
            <a:r>
              <a:rPr lang="en-US" sz="213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tiny difference in high net and affluent customers, so we should focus on both.</a:t>
            </a:r>
          </a:p>
          <a:p>
            <a:pPr defTabSz="1219170" hangingPunct="0"/>
            <a:endParaRPr sz="2133" kern="0" dirty="0">
              <a:solidFill>
                <a:srgbClr val="000000"/>
              </a:solidFill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 hangingPunct="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 b="1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Note: </a:t>
            </a:r>
            <a:r>
              <a:rPr sz="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9" name="Picture 28" descr="downloa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2006600"/>
            <a:ext cx="5617968" cy="392410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pPr defTabSz="1219170" hangingPunct="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73367" y="351966"/>
            <a:ext cx="1142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defTabSz="1219170" hangingPunct="0"/>
            <a:r>
              <a:rPr lang="en-US" sz="2667" kern="0" dirty="0">
                <a:latin typeface="Arial"/>
                <a:cs typeface="Arial"/>
                <a:sym typeface="Arial"/>
              </a:rPr>
              <a:t>Interpretation</a:t>
            </a:r>
          </a:p>
          <a:p>
            <a:pPr defTabSz="1219170" hangingPunct="0"/>
            <a:endParaRPr sz="2667" kern="0" dirty="0">
              <a:latin typeface="Arial"/>
              <a:cs typeface="Arial"/>
              <a:sym typeface="Arial"/>
            </a:endParaRPr>
          </a:p>
        </p:txBody>
      </p:sp>
      <p:sp>
        <p:nvSpPr>
          <p:cNvPr id="141" name="Shape 90"/>
          <p:cNvSpPr/>
          <p:nvPr/>
        </p:nvSpPr>
        <p:spPr>
          <a:xfrm>
            <a:off x="273367" y="1444399"/>
            <a:ext cx="11420800" cy="68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defTabSz="1219170" hangingPunct="0"/>
            <a:r>
              <a:rPr lang="en-US" sz="2667" kern="0" dirty="0">
                <a:solidFill>
                  <a:srgbClr val="000000"/>
                </a:solidFill>
              </a:rPr>
              <a:t>Product Size</a:t>
            </a:r>
            <a:endParaRPr sz="2667" kern="0" dirty="0">
              <a:solidFill>
                <a:srgbClr val="000000"/>
              </a:solidFill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304800" y="2491037"/>
            <a:ext cx="5512800" cy="3997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189" indent="-457189" defTabSz="1219170" hangingPunct="0">
              <a:buFont typeface="Wingdings" panose="05000000000000000000" pitchFamily="2" charset="2"/>
              <a:buChar char="v"/>
            </a:pPr>
            <a:r>
              <a:rPr lang="en-US" sz="213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customers purchased large size product.</a:t>
            </a:r>
          </a:p>
          <a:p>
            <a:pPr marL="457189" indent="-457189" defTabSz="1219170" hangingPunct="0">
              <a:buFont typeface="Wingdings" panose="05000000000000000000" pitchFamily="2" charset="2"/>
              <a:buChar char="v"/>
            </a:pPr>
            <a:endParaRPr lang="en-US" sz="2133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defTabSz="1219170" hangingPunct="0">
              <a:buFont typeface="Wingdings" panose="05000000000000000000" pitchFamily="2" charset="2"/>
              <a:buChar char="v"/>
            </a:pPr>
            <a:r>
              <a:rPr lang="en-US" sz="213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large size product customers mainly female and resident of NSW.</a:t>
            </a:r>
          </a:p>
          <a:p>
            <a:pPr marL="457189" indent="-457189" defTabSz="1219170" hangingPunct="0">
              <a:buFont typeface="Wingdings" panose="05000000000000000000" pitchFamily="2" charset="2"/>
              <a:buChar char="v"/>
            </a:pPr>
            <a:endParaRPr lang="en-US" sz="2133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defTabSz="1219170" hangingPunct="0">
              <a:buFont typeface="Wingdings" panose="05000000000000000000" pitchFamily="2" charset="2"/>
              <a:buChar char="v"/>
            </a:pPr>
            <a:r>
              <a:rPr lang="en-US" sz="2133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focus on cost of large size product because one of the main reason of their highest selling is low pricing.</a:t>
            </a:r>
          </a:p>
          <a:p>
            <a:pPr defTabSz="1219170" hangingPunct="0"/>
            <a:endParaRPr sz="2133" kern="0" dirty="0">
              <a:solidFill>
                <a:srgbClr val="000000"/>
              </a:solidFill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8268" y="-8467"/>
            <a:ext cx="12234135" cy="31826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9" rIns="60959" anchor="ctr"/>
          <a:lstStyle/>
          <a:p>
            <a:pPr defTabSz="609585" hangingPunct="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667" b="1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  Note: </a:t>
            </a:r>
            <a:r>
              <a:rPr sz="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hangingPunct="0"/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8" name="Picture 27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2800" y="2108201"/>
            <a:ext cx="6081051" cy="36750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722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Open Sans Extrabold</vt:lpstr>
      <vt:lpstr>Open Sans Light</vt:lpstr>
      <vt:lpstr>Times New Roman</vt:lpstr>
      <vt:lpstr>Wingdings</vt:lpstr>
      <vt:lpstr>Office 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 SARPAL</dc:creator>
  <cp:lastModifiedBy>JYOTI SARPAL</cp:lastModifiedBy>
  <cp:revision>1</cp:revision>
  <dcterms:created xsi:type="dcterms:W3CDTF">2021-07-28T10:04:36Z</dcterms:created>
  <dcterms:modified xsi:type="dcterms:W3CDTF">2021-07-28T12:22:39Z</dcterms:modified>
</cp:coreProperties>
</file>