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023" autoAdjust="0"/>
  </p:normalViewPr>
  <p:slideViewPr>
    <p:cSldViewPr snapToGrid="0">
      <p:cViewPr varScale="1">
        <p:scale>
          <a:sx n="113" d="100"/>
          <a:sy n="113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106A7-37FF-445E-83AE-5A1FB189127F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8A9A-FADF-4291-B00F-F678E892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78A9A-FADF-4291-B00F-F678E892700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2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91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7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16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590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25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7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39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4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5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8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0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508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001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55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4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56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CB77C4-0F01-472D-8C09-991D3E7BD7C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983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842448"/>
            <a:ext cx="9001462" cy="2825085"/>
          </a:xfrm>
        </p:spPr>
        <p:txBody>
          <a:bodyPr/>
          <a:lstStyle/>
          <a:p>
            <a:r>
              <a:rPr lang="en-US" dirty="0"/>
              <a:t>Basics</a:t>
            </a:r>
            <a:br>
              <a:rPr lang="en-US" dirty="0"/>
            </a:br>
            <a:r>
              <a:rPr lang="en-US" dirty="0"/>
              <a:t>of</a:t>
            </a:r>
            <a:br>
              <a:rPr lang="en-US" dirty="0"/>
            </a:br>
            <a:r>
              <a:rPr lang="en-US" dirty="0"/>
              <a:t>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01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Interactive/Convergence Model</a:t>
            </a:r>
            <a:endParaRPr lang="en-GB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36728" y="1719618"/>
            <a:ext cx="62643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model is like linear model but has added feedback, indicating that communication is not a one way but a two way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sender channels a message to the receiver and the receiver then becomes the sender and channels a message to the original sender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also has "field of experience" which includes sender/receiver’s cultural background, ethnicity, geographic location, extent of travel, and general personal experiences accumulated over the course of your lifetime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Drawbacks – there is feedback but it is not simultaneous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communication process take place between humans or machines in both, verbal or non-verbal</a:t>
            </a:r>
            <a:r>
              <a:rPr lang="en-GB" dirty="0">
                <a:effectLst/>
              </a:rPr>
              <a:t> 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Example- Social media, interactive marketing, ATM machines, online shopping, chat rooms</a:t>
            </a:r>
            <a:endParaRPr lang="en-GB" dirty="0"/>
          </a:p>
        </p:txBody>
      </p:sp>
      <p:pic>
        <p:nvPicPr>
          <p:cNvPr id="4098" name="Picture 2" descr="Interactional Mode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162" y="1935921"/>
            <a:ext cx="4625914" cy="346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65076" y="3684897"/>
            <a:ext cx="655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Sender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95128" y="3684897"/>
            <a:ext cx="772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Receiver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7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Transactional model</a:t>
            </a:r>
            <a:endParaRPr lang="en-GB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6249" y="1637732"/>
            <a:ext cx="6545135" cy="50769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</a:t>
            </a:r>
            <a:r>
              <a:rPr lang="en-GB" dirty="0">
                <a:effectLst/>
              </a:rPr>
              <a:t>is the most dynamic of communication models</a:t>
            </a:r>
          </a:p>
          <a:p>
            <a:r>
              <a:rPr lang="en-US" dirty="0">
                <a:effectLst/>
              </a:rPr>
              <a:t>It is like two linear models staked on top of each other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 exchange of messages happens between sender and receiver where each take turns to send or receive messages</a:t>
            </a:r>
            <a:r>
              <a:rPr lang="en-US" dirty="0"/>
              <a:t> </a:t>
            </a:r>
          </a:p>
          <a:p>
            <a:r>
              <a:rPr lang="en-GB" dirty="0">
                <a:effectLst/>
              </a:rPr>
              <a:t>Both sender and receiver are known as communicators and their role reverses each time in the communication process as both processes of sending and receiving occurs simultaneously</a:t>
            </a:r>
          </a:p>
          <a:p>
            <a:r>
              <a:rPr lang="en-GB" dirty="0">
                <a:effectLst/>
              </a:rPr>
              <a:t>This model also places more emphasis on the ‘field of experience’. While each communicator has a unique field of experience, they must also inhabit a shared field of experience</a:t>
            </a:r>
          </a:p>
          <a:p>
            <a:r>
              <a:rPr lang="en-GB" dirty="0">
                <a:effectLst/>
              </a:rPr>
              <a:t>Everyday talk and interactions are a form of transactional model of communication </a:t>
            </a:r>
          </a:p>
          <a:p>
            <a:endParaRPr lang="en-GB" dirty="0"/>
          </a:p>
        </p:txBody>
      </p:sp>
      <p:pic>
        <p:nvPicPr>
          <p:cNvPr id="2052" name="Picture 4" descr="Transactiona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84" y="1974803"/>
            <a:ext cx="4736724" cy="342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56144" y="3794078"/>
            <a:ext cx="10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Communicator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33069" y="3794078"/>
            <a:ext cx="113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Communicator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04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Types of Communication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33182"/>
            <a:ext cx="10301522" cy="5343787"/>
          </a:xfrm>
        </p:spPr>
        <p:txBody>
          <a:bodyPr>
            <a:normAutofit/>
          </a:bodyPr>
          <a:lstStyle/>
          <a:p>
            <a:r>
              <a:rPr lang="en-US" dirty="0"/>
              <a:t> Based on number of people involved, communication can be divided into four types:</a:t>
            </a:r>
          </a:p>
          <a:p>
            <a:pPr lvl="1"/>
            <a:r>
              <a:rPr lang="en-US" dirty="0"/>
              <a:t>Intra-personal communication- </a:t>
            </a:r>
            <a:r>
              <a:rPr lang="en-GB" dirty="0"/>
              <a:t>when one communicates with one's own self</a:t>
            </a:r>
            <a:endParaRPr lang="en-US" dirty="0"/>
          </a:p>
          <a:p>
            <a:pPr lvl="1"/>
            <a:r>
              <a:rPr lang="en-US" dirty="0"/>
              <a:t>Inter-personal communication- </a:t>
            </a:r>
            <a:r>
              <a:rPr lang="en-GB" dirty="0"/>
              <a:t>when at least two people interact</a:t>
            </a:r>
            <a:endParaRPr lang="en-US" dirty="0"/>
          </a:p>
          <a:p>
            <a:pPr lvl="1"/>
            <a:r>
              <a:rPr lang="en-US" dirty="0"/>
              <a:t>Group communication- </a:t>
            </a:r>
            <a:r>
              <a:rPr lang="en-GB" dirty="0"/>
              <a:t>when more than two people are involved</a:t>
            </a:r>
            <a:endParaRPr lang="en-US" dirty="0"/>
          </a:p>
          <a:p>
            <a:pPr lvl="1"/>
            <a:r>
              <a:rPr lang="en-US" dirty="0"/>
              <a:t>Mass communication- when quite large number of people are involved</a:t>
            </a:r>
          </a:p>
          <a:p>
            <a:r>
              <a:rPr lang="en-US" dirty="0"/>
              <a:t>In an organization, based on hierarchy, communication can be divided into four types</a:t>
            </a:r>
          </a:p>
          <a:p>
            <a:pPr lvl="1"/>
            <a:r>
              <a:rPr lang="en-US" dirty="0"/>
              <a:t>Vertical communication – Upward and Downward</a:t>
            </a:r>
          </a:p>
          <a:p>
            <a:pPr lvl="1"/>
            <a:r>
              <a:rPr lang="en-US" dirty="0"/>
              <a:t>Horizontal communication</a:t>
            </a:r>
          </a:p>
          <a:p>
            <a:pPr lvl="1"/>
            <a:r>
              <a:rPr lang="en-US" dirty="0"/>
              <a:t>Diagonal communication</a:t>
            </a:r>
          </a:p>
          <a:p>
            <a:pPr lvl="1"/>
            <a:r>
              <a:rPr lang="en-US" dirty="0"/>
              <a:t>Grapevine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4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0"/>
            <a:ext cx="10353761" cy="1326321"/>
          </a:xfrm>
        </p:spPr>
        <p:txBody>
          <a:bodyPr/>
          <a:lstStyle/>
          <a:p>
            <a:r>
              <a:rPr lang="en-US" u="sng" dirty="0"/>
              <a:t>Modes of communication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764" y="1030577"/>
            <a:ext cx="10836927" cy="57241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two basic modes of communication</a:t>
            </a:r>
          </a:p>
          <a:p>
            <a:pPr lvl="1"/>
            <a:r>
              <a:rPr lang="en-US" dirty="0"/>
              <a:t>Verbal Communication</a:t>
            </a:r>
          </a:p>
          <a:p>
            <a:pPr lvl="1"/>
            <a:r>
              <a:rPr lang="en-US" dirty="0"/>
              <a:t>Non-Verbal communication</a:t>
            </a:r>
          </a:p>
          <a:p>
            <a:r>
              <a:rPr lang="en-US" dirty="0"/>
              <a:t>Verbal Communication</a:t>
            </a:r>
          </a:p>
          <a:p>
            <a:pPr lvl="1"/>
            <a:r>
              <a:rPr lang="en-US" dirty="0"/>
              <a:t>Communication through spoken or written words</a:t>
            </a:r>
          </a:p>
          <a:p>
            <a:pPr lvl="1"/>
            <a:r>
              <a:rPr lang="en-US" dirty="0"/>
              <a:t>Oral communication</a:t>
            </a:r>
          </a:p>
          <a:p>
            <a:pPr lvl="2"/>
            <a:r>
              <a:rPr lang="en-GB" dirty="0">
                <a:effectLst/>
              </a:rPr>
              <a:t>Any message or information is shared or exchanged through speech or word of mouth </a:t>
            </a:r>
            <a:endParaRPr lang="en-US" dirty="0"/>
          </a:p>
          <a:p>
            <a:pPr lvl="2"/>
            <a:r>
              <a:rPr lang="en-US" dirty="0"/>
              <a:t>Face-to-face conversation, telephone, voice-over-internet, public speech, news reading, TV, Radio</a:t>
            </a:r>
          </a:p>
          <a:p>
            <a:pPr lvl="1"/>
            <a:r>
              <a:rPr lang="en-US" dirty="0"/>
              <a:t>Written communication</a:t>
            </a:r>
          </a:p>
          <a:p>
            <a:pPr lvl="2"/>
            <a:r>
              <a:rPr lang="en-GB" dirty="0">
                <a:effectLst/>
              </a:rPr>
              <a:t>Any message or information is shared or exchanged through written or printed words</a:t>
            </a:r>
          </a:p>
          <a:p>
            <a:pPr lvl="2"/>
            <a:r>
              <a:rPr lang="en-US" dirty="0">
                <a:effectLst/>
              </a:rPr>
              <a:t>Letters, memos, reports, newspaper, notices, blogs</a:t>
            </a:r>
            <a:endParaRPr lang="en-US" dirty="0"/>
          </a:p>
          <a:p>
            <a:r>
              <a:rPr lang="en-US" dirty="0"/>
              <a:t>Non-Verbal Communication</a:t>
            </a:r>
          </a:p>
          <a:p>
            <a:pPr lvl="1"/>
            <a:r>
              <a:rPr lang="en-US" sz="1500" dirty="0"/>
              <a:t>Communication without the use of spoken or written words</a:t>
            </a:r>
          </a:p>
          <a:p>
            <a:pPr lvl="1"/>
            <a:r>
              <a:rPr lang="en-US" sz="1500" dirty="0"/>
              <a:t>Happens through signs, symbols, gestures, facial expressions, body language, graphs, charts</a:t>
            </a:r>
          </a:p>
          <a:p>
            <a:pPr lvl="1"/>
            <a:r>
              <a:rPr lang="en-US" sz="1500" dirty="0"/>
              <a:t>Helps in making verbal communication complete and more effective</a:t>
            </a:r>
          </a:p>
          <a:p>
            <a:pPr lvl="1"/>
            <a:r>
              <a:rPr lang="en-US" sz="1500" dirty="0"/>
              <a:t>Raising eyebrows, shaking head, smiling, raising hand, clapping, crying</a:t>
            </a:r>
          </a:p>
          <a:p>
            <a:pPr lvl="1"/>
            <a:r>
              <a:rPr lang="en-IN" sz="1500" dirty="0"/>
              <a:t>The non-verbal cues are Kinesics, Proxemics, Chronemics, Haptics, Paralanguage, Silence and Sign language.</a:t>
            </a:r>
            <a:endParaRPr lang="en-US" sz="1500" dirty="0"/>
          </a:p>
          <a:p>
            <a:pPr marL="0" indent="0" algn="l">
              <a:buNone/>
            </a:pPr>
            <a:endParaRPr lang="en-IN" sz="1500" dirty="0"/>
          </a:p>
          <a:p>
            <a:pPr marL="0" indent="0" algn="l">
              <a:buNone/>
            </a:pPr>
            <a:endParaRPr lang="en-IN" sz="1800" b="0" i="0" u="none" strike="noStrike" baseline="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93537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CONTENTS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7798"/>
            <a:ext cx="8946541" cy="45706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Communication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Purpose of Communication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Process of Communication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Models/Theory of Communication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Types of Communication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Modes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6009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4884"/>
            <a:ext cx="10353761" cy="1326321"/>
          </a:xfrm>
        </p:spPr>
        <p:txBody>
          <a:bodyPr/>
          <a:lstStyle/>
          <a:p>
            <a:r>
              <a:rPr lang="en-US" u="sng" dirty="0"/>
              <a:t>What is communication?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55845"/>
            <a:ext cx="10353762" cy="503602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The word “communication” is derived from Latin word “</a:t>
            </a:r>
            <a:r>
              <a:rPr lang="en-US" i="1" dirty="0" err="1"/>
              <a:t>communicare</a:t>
            </a:r>
            <a:r>
              <a:rPr lang="en-US" dirty="0"/>
              <a:t>”, which means common or to make common. It is a process of exchange of facts, ideas, opinions and a means by which individuals or organizations share the meaning and understanding with one another. </a:t>
            </a:r>
            <a:endParaRPr lang="en-GB" dirty="0"/>
          </a:p>
          <a:p>
            <a:pPr lvl="0"/>
            <a:r>
              <a:rPr lang="en-US" dirty="0"/>
              <a:t>The process of communication is what allows us to interact with other people; without it, we would be unable to share knowledge or experiences with anything outside ourselves. Common forms of communication include speaking, writing, gestures, touch and broadcasting.---</a:t>
            </a:r>
            <a:r>
              <a:rPr lang="en-US" b="1" dirty="0"/>
              <a:t>Wikipedia</a:t>
            </a:r>
            <a:endParaRPr lang="en-GB" dirty="0"/>
          </a:p>
          <a:p>
            <a:pPr lvl="0"/>
            <a:r>
              <a:rPr lang="en-US" dirty="0"/>
              <a:t>Sharing of experiences on the basis of commonness---</a:t>
            </a:r>
            <a:r>
              <a:rPr lang="en-US" b="1" i="1" dirty="0"/>
              <a:t>Wilbur Schramm</a:t>
            </a:r>
            <a:endParaRPr lang="en-GB" dirty="0"/>
          </a:p>
          <a:p>
            <a:pPr lvl="0"/>
            <a:r>
              <a:rPr lang="en-US" dirty="0"/>
              <a:t>Communication is  the process which increases commonality---</a:t>
            </a:r>
            <a:r>
              <a:rPr lang="en-US" b="1" i="1" dirty="0"/>
              <a:t>Mc Quail</a:t>
            </a:r>
            <a:endParaRPr lang="en-GB" dirty="0"/>
          </a:p>
          <a:p>
            <a:pPr lvl="0"/>
            <a:r>
              <a:rPr lang="en-US" dirty="0"/>
              <a:t>Communication is an exchange of facts, ideas, or opinions by two or more persons— </a:t>
            </a:r>
            <a:r>
              <a:rPr lang="en-US" b="1" i="1" dirty="0"/>
              <a:t>Newman &amp; Sumner</a:t>
            </a:r>
            <a:endParaRPr lang="en-GB" dirty="0"/>
          </a:p>
          <a:p>
            <a:pPr lvl="0"/>
            <a:r>
              <a:rPr lang="en-US" dirty="0"/>
              <a:t>It is the exchange of information and transmission of meaning--- </a:t>
            </a:r>
            <a:r>
              <a:rPr lang="en-US" b="1" i="1" dirty="0"/>
              <a:t>Katz &amp; Kahn</a:t>
            </a:r>
            <a:r>
              <a:rPr lang="en-US" dirty="0"/>
              <a:t> </a:t>
            </a:r>
            <a:endParaRPr lang="en-GB" dirty="0"/>
          </a:p>
          <a:p>
            <a:pPr lvl="0"/>
            <a:r>
              <a:rPr lang="en-US" dirty="0"/>
              <a:t>Communication is a process of sharing experiences till it becomes a common possession. It modifies the disposition of both parties who partakes it---- </a:t>
            </a:r>
            <a:r>
              <a:rPr lang="en-US" b="1" i="1" dirty="0"/>
              <a:t>John Dewey</a:t>
            </a:r>
            <a:endParaRPr lang="en-GB" dirty="0"/>
          </a:p>
          <a:p>
            <a:pPr lvl="0"/>
            <a:r>
              <a:rPr lang="en-US" dirty="0"/>
              <a:t>Communication is sharing of ideas and feelings in a mood of mutuality---</a:t>
            </a:r>
            <a:r>
              <a:rPr lang="en-US" b="1" i="1" dirty="0"/>
              <a:t>Edgar Dale</a:t>
            </a:r>
            <a:endParaRPr lang="en-GB" dirty="0"/>
          </a:p>
          <a:p>
            <a:pPr lvl="0"/>
            <a:r>
              <a:rPr lang="en-US" dirty="0"/>
              <a:t>Communication is a means of persuasion to influence others so that desired effect is achieved. --- </a:t>
            </a:r>
            <a:r>
              <a:rPr lang="en-US" b="1" i="1" dirty="0"/>
              <a:t>Aristotle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02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Purpose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2572"/>
            <a:ext cx="8946541" cy="4855827"/>
          </a:xfrm>
        </p:spPr>
        <p:txBody>
          <a:bodyPr>
            <a:normAutofit/>
          </a:bodyPr>
          <a:lstStyle/>
          <a:p>
            <a:r>
              <a:rPr lang="en-GB" dirty="0"/>
              <a:t>Give, get or exchange information</a:t>
            </a:r>
          </a:p>
          <a:p>
            <a:r>
              <a:rPr lang="en-GB" dirty="0"/>
              <a:t>To form or to maintain relationships</a:t>
            </a:r>
          </a:p>
          <a:p>
            <a:r>
              <a:rPr lang="en-GB" dirty="0"/>
              <a:t>Persuade others to think in the way that one does, or to act in the way one wants</a:t>
            </a:r>
          </a:p>
          <a:p>
            <a:r>
              <a:rPr lang="en-GB" dirty="0"/>
              <a:t>Gain, maintain or exert power over others</a:t>
            </a:r>
          </a:p>
          <a:p>
            <a:r>
              <a:rPr lang="en-GB" dirty="0"/>
              <a:t>Make decisions about what we think and do</a:t>
            </a:r>
          </a:p>
          <a:p>
            <a:r>
              <a:rPr lang="en-GB" dirty="0"/>
              <a:t>Express our ideas and ourselves</a:t>
            </a:r>
          </a:p>
          <a:p>
            <a:r>
              <a:rPr lang="en-GB" dirty="0"/>
              <a:t>Make sense of the world and our experience of it</a:t>
            </a:r>
          </a:p>
        </p:txBody>
      </p:sp>
    </p:spTree>
    <p:extLst>
      <p:ext uri="{BB962C8B-B14F-4D97-AF65-F5344CB8AC3E}">
        <p14:creationId xmlns:p14="http://schemas.microsoft.com/office/powerpoint/2010/main" val="180479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Process of communication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365" y="2287133"/>
            <a:ext cx="3685501" cy="3485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Communication is a dynamic process that begins with the conceptualizing of ideas by the sender who then transmits the message through a channel to the receiver, who in turn gives the feedback in the form of some message or signal within the given time frame.</a:t>
            </a:r>
            <a:endParaRPr lang="en-GB" dirty="0"/>
          </a:p>
        </p:txBody>
      </p:sp>
      <p:pic>
        <p:nvPicPr>
          <p:cNvPr id="4" name="Picture 3" descr="communication proces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732" y="1922273"/>
            <a:ext cx="4762500" cy="4437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88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Models of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effectLst/>
              </a:rPr>
              <a:t>In order to explain the social process of communication, scholars have developed several models</a:t>
            </a:r>
          </a:p>
          <a:p>
            <a:r>
              <a:rPr lang="en-US" dirty="0">
                <a:effectLst/>
              </a:rPr>
              <a:t>The three most well-known models for communication are:</a:t>
            </a:r>
            <a:endParaRPr lang="en-US" u="sng" dirty="0">
              <a:effectLst/>
            </a:endParaRPr>
          </a:p>
          <a:p>
            <a:pPr lvl="1"/>
            <a:r>
              <a:rPr lang="en-US" dirty="0">
                <a:effectLst/>
              </a:rPr>
              <a:t>Linear  </a:t>
            </a:r>
          </a:p>
          <a:p>
            <a:pPr lvl="1"/>
            <a:r>
              <a:rPr lang="en-US" dirty="0">
                <a:effectLst/>
              </a:rPr>
              <a:t>Interactive/Convergence</a:t>
            </a:r>
          </a:p>
          <a:p>
            <a:pPr lvl="1"/>
            <a:r>
              <a:rPr lang="en-US" dirty="0">
                <a:effectLst/>
              </a:rPr>
              <a:t>Transactional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22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Linear Model of Communication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effectLst/>
            </a:endParaRPr>
          </a:p>
          <a:p>
            <a:endParaRPr lang="en-GB" dirty="0"/>
          </a:p>
        </p:txBody>
      </p:sp>
      <p:pic>
        <p:nvPicPr>
          <p:cNvPr id="1030" name="Picture 6" descr="An infographic on linear model of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32" y="1618356"/>
            <a:ext cx="8292345" cy="471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7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Linear Model of Communication </a:t>
            </a:r>
            <a:r>
              <a:rPr lang="en-US" dirty="0"/>
              <a:t>(contd..)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021" y="2109710"/>
            <a:ext cx="6728954" cy="44002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widely known linear models of communication are:</a:t>
            </a:r>
          </a:p>
          <a:p>
            <a:pPr lvl="1"/>
            <a:r>
              <a:rPr lang="en-US" dirty="0"/>
              <a:t>Shannon and Weaver Model </a:t>
            </a:r>
          </a:p>
          <a:p>
            <a:pPr lvl="1"/>
            <a:r>
              <a:rPr lang="en-US" dirty="0" err="1"/>
              <a:t>Berlo’s</a:t>
            </a:r>
            <a:r>
              <a:rPr lang="en-US" dirty="0"/>
              <a:t> SMCR Model</a:t>
            </a:r>
          </a:p>
          <a:p>
            <a:r>
              <a:rPr lang="en-GB" dirty="0">
                <a:effectLst/>
              </a:rPr>
              <a:t>Shannon &amp; Weaver model was mainly meant for the technological (electrical and electronic) purposes and </a:t>
            </a:r>
            <a:r>
              <a:rPr lang="en-GB" dirty="0" err="1">
                <a:effectLst/>
              </a:rPr>
              <a:t>Berlo’s</a:t>
            </a:r>
            <a:r>
              <a:rPr lang="en-GB" dirty="0">
                <a:effectLst/>
              </a:rPr>
              <a:t> Model was made to understand general human communication. </a:t>
            </a:r>
          </a:p>
          <a:p>
            <a:r>
              <a:rPr lang="en-GB" dirty="0" err="1">
                <a:effectLst/>
              </a:rPr>
              <a:t>Berlo</a:t>
            </a:r>
            <a:r>
              <a:rPr lang="en-GB" dirty="0">
                <a:effectLst/>
              </a:rPr>
              <a:t> described factors affecting the individual components in the communication making the communication more efficient.</a:t>
            </a:r>
          </a:p>
          <a:p>
            <a:r>
              <a:rPr lang="en-GB" dirty="0">
                <a:effectLst/>
              </a:rPr>
              <a:t>In </a:t>
            </a:r>
            <a:r>
              <a:rPr lang="en-GB" dirty="0" err="1">
                <a:effectLst/>
              </a:rPr>
              <a:t>Berlo’s</a:t>
            </a:r>
            <a:r>
              <a:rPr lang="en-GB" dirty="0">
                <a:effectLst/>
              </a:rPr>
              <a:t> Model, communication depends on many factors: like communication skills, attitude, knowledge, socio-cultural systems, the way in which the message has been sent, the content of the message, senses of the receiver, etc.</a:t>
            </a:r>
            <a:endParaRPr lang="en-US" dirty="0"/>
          </a:p>
        </p:txBody>
      </p:sp>
      <p:pic>
        <p:nvPicPr>
          <p:cNvPr id="3074" name="Picture 2" descr="Shannon and Weaver Model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610" y="1742005"/>
            <a:ext cx="4217158" cy="308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78975" y="3384646"/>
            <a:ext cx="655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Sender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0662" y="3384646"/>
            <a:ext cx="772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Receiver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3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rlo's model of communication">
            <a:extLst>
              <a:ext uri="{FF2B5EF4-FFF2-40B4-BE49-F238E27FC236}">
                <a16:creationId xmlns:a16="http://schemas.microsoft.com/office/drawing/2014/main" id="{3FBBB7A0-2D5F-4C26-9D1E-D803B4184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90" y="357187"/>
            <a:ext cx="7963147" cy="614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477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11146</TotalTime>
  <Words>984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TimesNewRomanPSMT</vt:lpstr>
      <vt:lpstr>Wingdings</vt:lpstr>
      <vt:lpstr>Wingdings 3</vt:lpstr>
      <vt:lpstr>Ion</vt:lpstr>
      <vt:lpstr>Basics of Communication</vt:lpstr>
      <vt:lpstr>CONTENTS</vt:lpstr>
      <vt:lpstr>What is communication?</vt:lpstr>
      <vt:lpstr>Purpose</vt:lpstr>
      <vt:lpstr>Process of communication</vt:lpstr>
      <vt:lpstr>Models of communication</vt:lpstr>
      <vt:lpstr>Linear Model of Communication</vt:lpstr>
      <vt:lpstr>Linear Model of Communication (contd..)</vt:lpstr>
      <vt:lpstr>PowerPoint Presentation</vt:lpstr>
      <vt:lpstr>Interactive/Convergence Model</vt:lpstr>
      <vt:lpstr>Transactional model</vt:lpstr>
      <vt:lpstr>Types of Communication</vt:lpstr>
      <vt:lpstr>Modes of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Communication</dc:title>
  <dc:creator>Ankita Kumar</dc:creator>
  <cp:lastModifiedBy>Ankita Goel</cp:lastModifiedBy>
  <cp:revision>38</cp:revision>
  <dcterms:created xsi:type="dcterms:W3CDTF">2020-12-19T02:23:43Z</dcterms:created>
  <dcterms:modified xsi:type="dcterms:W3CDTF">2024-02-08T04:40:56Z</dcterms:modified>
</cp:coreProperties>
</file>