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7" r:id="rId4"/>
    <p:sldId id="258" r:id="rId5"/>
    <p:sldId id="259" r:id="rId6"/>
    <p:sldId id="269" r:id="rId7"/>
    <p:sldId id="260" r:id="rId8"/>
    <p:sldId id="265" r:id="rId9"/>
    <p:sldId id="261" r:id="rId10"/>
    <p:sldId id="262" r:id="rId11"/>
    <p:sldId id="263" r:id="rId12"/>
    <p:sldId id="264" r:id="rId13"/>
    <p:sldId id="266" r:id="rId14"/>
    <p:sldId id="267" r:id="rId15"/>
    <p:sldId id="275" r:id="rId16"/>
    <p:sldId id="276" r:id="rId17"/>
    <p:sldId id="277" r:id="rId18"/>
    <p:sldId id="278" r:id="rId19"/>
    <p:sldId id="281" r:id="rId20"/>
    <p:sldId id="279" r:id="rId21"/>
    <p:sldId id="280" r:id="rId22"/>
    <p:sldId id="282" r:id="rId23"/>
    <p:sldId id="286" r:id="rId24"/>
    <p:sldId id="283" r:id="rId25"/>
    <p:sldId id="284" r:id="rId26"/>
    <p:sldId id="285" r:id="rId27"/>
    <p:sldId id="287" r:id="rId28"/>
    <p:sldId id="288" r:id="rId29"/>
    <p:sldId id="289" r:id="rId30"/>
    <p:sldId id="290" r:id="rId31"/>
    <p:sldId id="291" r:id="rId32"/>
    <p:sldId id="29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94660"/>
  </p:normalViewPr>
  <p:slideViewPr>
    <p:cSldViewPr snapToGrid="0">
      <p:cViewPr varScale="1">
        <p:scale>
          <a:sx n="107" d="100"/>
          <a:sy n="107" d="100"/>
        </p:scale>
        <p:origin x="91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40A3AD-CE4C-407F-9A32-CFAB56784E7C}"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D9FF1C2E-9396-4C7A-A9C2-20E216A3894D}" type="slidenum">
              <a:rPr lang="en-IN" smtClean="0"/>
              <a:t>‹#›</a:t>
            </a:fld>
            <a:endParaRPr lang="en-IN"/>
          </a:p>
        </p:txBody>
      </p:sp>
    </p:spTree>
    <p:extLst>
      <p:ext uri="{BB962C8B-B14F-4D97-AF65-F5344CB8AC3E}">
        <p14:creationId xmlns:p14="http://schemas.microsoft.com/office/powerpoint/2010/main" val="442105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40A3AD-CE4C-407F-9A32-CFAB56784E7C}"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D9FF1C2E-9396-4C7A-A9C2-20E216A3894D}" type="slidenum">
              <a:rPr lang="en-IN" smtClean="0"/>
              <a:t>‹#›</a:t>
            </a:fld>
            <a:endParaRPr lang="en-IN"/>
          </a:p>
        </p:txBody>
      </p:sp>
    </p:spTree>
    <p:extLst>
      <p:ext uri="{BB962C8B-B14F-4D97-AF65-F5344CB8AC3E}">
        <p14:creationId xmlns:p14="http://schemas.microsoft.com/office/powerpoint/2010/main" val="3288230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40A3AD-CE4C-407F-9A32-CFAB56784E7C}"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D9FF1C2E-9396-4C7A-A9C2-20E216A3894D}" type="slidenum">
              <a:rPr lang="en-IN" smtClean="0"/>
              <a:t>‹#›</a:t>
            </a:fld>
            <a:endParaRPr lang="en-IN"/>
          </a:p>
        </p:txBody>
      </p:sp>
    </p:spTree>
    <p:extLst>
      <p:ext uri="{BB962C8B-B14F-4D97-AF65-F5344CB8AC3E}">
        <p14:creationId xmlns:p14="http://schemas.microsoft.com/office/powerpoint/2010/main" val="2621213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40A3AD-CE4C-407F-9A32-CFAB56784E7C}"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D9FF1C2E-9396-4C7A-A9C2-20E216A3894D}"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64147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40A3AD-CE4C-407F-9A32-CFAB56784E7C}"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D9FF1C2E-9396-4C7A-A9C2-20E216A3894D}" type="slidenum">
              <a:rPr lang="en-IN" smtClean="0"/>
              <a:t>‹#›</a:t>
            </a:fld>
            <a:endParaRPr lang="en-IN"/>
          </a:p>
        </p:txBody>
      </p:sp>
    </p:spTree>
    <p:extLst>
      <p:ext uri="{BB962C8B-B14F-4D97-AF65-F5344CB8AC3E}">
        <p14:creationId xmlns:p14="http://schemas.microsoft.com/office/powerpoint/2010/main" val="3284502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40A3AD-CE4C-407F-9A32-CFAB56784E7C}" type="datetimeFigureOut">
              <a:rPr lang="en-IN" smtClean="0"/>
              <a:t>29-02-2024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FF1C2E-9396-4C7A-A9C2-20E216A3894D}" type="slidenum">
              <a:rPr lang="en-IN" smtClean="0"/>
              <a:t>‹#›</a:t>
            </a:fld>
            <a:endParaRPr lang="en-IN"/>
          </a:p>
        </p:txBody>
      </p:sp>
    </p:spTree>
    <p:extLst>
      <p:ext uri="{BB962C8B-B14F-4D97-AF65-F5344CB8AC3E}">
        <p14:creationId xmlns:p14="http://schemas.microsoft.com/office/powerpoint/2010/main" val="1237291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40A3AD-CE4C-407F-9A32-CFAB56784E7C}" type="datetimeFigureOut">
              <a:rPr lang="en-IN" smtClean="0"/>
              <a:t>29-02-2024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FF1C2E-9396-4C7A-A9C2-20E216A3894D}" type="slidenum">
              <a:rPr lang="en-IN" smtClean="0"/>
              <a:t>‹#›</a:t>
            </a:fld>
            <a:endParaRPr lang="en-IN"/>
          </a:p>
        </p:txBody>
      </p:sp>
    </p:spTree>
    <p:extLst>
      <p:ext uri="{BB962C8B-B14F-4D97-AF65-F5344CB8AC3E}">
        <p14:creationId xmlns:p14="http://schemas.microsoft.com/office/powerpoint/2010/main" val="1299039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0A3AD-CE4C-407F-9A32-CFAB56784E7C}"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FF1C2E-9396-4C7A-A9C2-20E216A3894D}" type="slidenum">
              <a:rPr lang="en-IN" smtClean="0"/>
              <a:t>‹#›</a:t>
            </a:fld>
            <a:endParaRPr lang="en-IN"/>
          </a:p>
        </p:txBody>
      </p:sp>
    </p:spTree>
    <p:extLst>
      <p:ext uri="{BB962C8B-B14F-4D97-AF65-F5344CB8AC3E}">
        <p14:creationId xmlns:p14="http://schemas.microsoft.com/office/powerpoint/2010/main" val="1592843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140A3AD-CE4C-407F-9A32-CFAB56784E7C}" type="datetimeFigureOut">
              <a:rPr lang="en-IN" smtClean="0"/>
              <a:t>29-02-2024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9FF1C2E-9396-4C7A-A9C2-20E216A3894D}" type="slidenum">
              <a:rPr lang="en-IN" smtClean="0"/>
              <a:t>‹#›</a:t>
            </a:fld>
            <a:endParaRPr lang="en-IN"/>
          </a:p>
        </p:txBody>
      </p:sp>
    </p:spTree>
    <p:extLst>
      <p:ext uri="{BB962C8B-B14F-4D97-AF65-F5344CB8AC3E}">
        <p14:creationId xmlns:p14="http://schemas.microsoft.com/office/powerpoint/2010/main" val="37822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0A3AD-CE4C-407F-9A32-CFAB56784E7C}"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FF1C2E-9396-4C7A-A9C2-20E216A3894D}" type="slidenum">
              <a:rPr lang="en-IN" smtClean="0"/>
              <a:t>‹#›</a:t>
            </a:fld>
            <a:endParaRPr lang="en-IN"/>
          </a:p>
        </p:txBody>
      </p:sp>
    </p:spTree>
    <p:extLst>
      <p:ext uri="{BB962C8B-B14F-4D97-AF65-F5344CB8AC3E}">
        <p14:creationId xmlns:p14="http://schemas.microsoft.com/office/powerpoint/2010/main" val="3347052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0A3AD-CE4C-407F-9A32-CFAB56784E7C}"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D9FF1C2E-9396-4C7A-A9C2-20E216A3894D}" type="slidenum">
              <a:rPr lang="en-IN" smtClean="0"/>
              <a:t>‹#›</a:t>
            </a:fld>
            <a:endParaRPr lang="en-IN"/>
          </a:p>
        </p:txBody>
      </p:sp>
    </p:spTree>
    <p:extLst>
      <p:ext uri="{BB962C8B-B14F-4D97-AF65-F5344CB8AC3E}">
        <p14:creationId xmlns:p14="http://schemas.microsoft.com/office/powerpoint/2010/main" val="3735582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40A3AD-CE4C-407F-9A32-CFAB56784E7C}"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FF1C2E-9396-4C7A-A9C2-20E216A3894D}" type="slidenum">
              <a:rPr lang="en-IN" smtClean="0"/>
              <a:t>‹#›</a:t>
            </a:fld>
            <a:endParaRPr lang="en-IN"/>
          </a:p>
        </p:txBody>
      </p:sp>
    </p:spTree>
    <p:extLst>
      <p:ext uri="{BB962C8B-B14F-4D97-AF65-F5344CB8AC3E}">
        <p14:creationId xmlns:p14="http://schemas.microsoft.com/office/powerpoint/2010/main" val="923296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40A3AD-CE4C-407F-9A32-CFAB56784E7C}" type="datetimeFigureOut">
              <a:rPr lang="en-IN" smtClean="0"/>
              <a:t>29-02-2024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FF1C2E-9396-4C7A-A9C2-20E216A3894D}" type="slidenum">
              <a:rPr lang="en-IN" smtClean="0"/>
              <a:t>‹#›</a:t>
            </a:fld>
            <a:endParaRPr lang="en-IN"/>
          </a:p>
        </p:txBody>
      </p:sp>
    </p:spTree>
    <p:extLst>
      <p:ext uri="{BB962C8B-B14F-4D97-AF65-F5344CB8AC3E}">
        <p14:creationId xmlns:p14="http://schemas.microsoft.com/office/powerpoint/2010/main" val="497017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40A3AD-CE4C-407F-9A32-CFAB56784E7C}" type="datetimeFigureOut">
              <a:rPr lang="en-IN" smtClean="0"/>
              <a:t>29-02-2024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FF1C2E-9396-4C7A-A9C2-20E216A3894D}" type="slidenum">
              <a:rPr lang="en-IN" smtClean="0"/>
              <a:t>‹#›</a:t>
            </a:fld>
            <a:endParaRPr lang="en-IN"/>
          </a:p>
        </p:txBody>
      </p:sp>
    </p:spTree>
    <p:extLst>
      <p:ext uri="{BB962C8B-B14F-4D97-AF65-F5344CB8AC3E}">
        <p14:creationId xmlns:p14="http://schemas.microsoft.com/office/powerpoint/2010/main" val="772564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140A3AD-CE4C-407F-9A32-CFAB56784E7C}" type="datetimeFigureOut">
              <a:rPr lang="en-IN" smtClean="0"/>
              <a:t>29-02-2024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FF1C2E-9396-4C7A-A9C2-20E216A3894D}" type="slidenum">
              <a:rPr lang="en-IN" smtClean="0"/>
              <a:t>‹#›</a:t>
            </a:fld>
            <a:endParaRPr lang="en-IN"/>
          </a:p>
        </p:txBody>
      </p:sp>
    </p:spTree>
    <p:extLst>
      <p:ext uri="{BB962C8B-B14F-4D97-AF65-F5344CB8AC3E}">
        <p14:creationId xmlns:p14="http://schemas.microsoft.com/office/powerpoint/2010/main" val="959790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40A3AD-CE4C-407F-9A32-CFAB56784E7C}"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FF1C2E-9396-4C7A-A9C2-20E216A3894D}" type="slidenum">
              <a:rPr lang="en-IN" smtClean="0"/>
              <a:t>‹#›</a:t>
            </a:fld>
            <a:endParaRPr lang="en-IN"/>
          </a:p>
        </p:txBody>
      </p:sp>
    </p:spTree>
    <p:extLst>
      <p:ext uri="{BB962C8B-B14F-4D97-AF65-F5344CB8AC3E}">
        <p14:creationId xmlns:p14="http://schemas.microsoft.com/office/powerpoint/2010/main" val="2235226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40A3AD-CE4C-407F-9A32-CFAB56784E7C}"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FF1C2E-9396-4C7A-A9C2-20E216A3894D}" type="slidenum">
              <a:rPr lang="en-IN" smtClean="0"/>
              <a:t>‹#›</a:t>
            </a:fld>
            <a:endParaRPr lang="en-IN"/>
          </a:p>
        </p:txBody>
      </p:sp>
    </p:spTree>
    <p:extLst>
      <p:ext uri="{BB962C8B-B14F-4D97-AF65-F5344CB8AC3E}">
        <p14:creationId xmlns:p14="http://schemas.microsoft.com/office/powerpoint/2010/main" val="937527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140A3AD-CE4C-407F-9A32-CFAB56784E7C}" type="datetimeFigureOut">
              <a:rPr lang="en-IN" smtClean="0"/>
              <a:t>29-02-2024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9FF1C2E-9396-4C7A-A9C2-20E216A3894D}" type="slidenum">
              <a:rPr lang="en-IN" smtClean="0"/>
              <a:t>‹#›</a:t>
            </a:fld>
            <a:endParaRPr lang="en-IN"/>
          </a:p>
        </p:txBody>
      </p:sp>
    </p:spTree>
    <p:extLst>
      <p:ext uri="{BB962C8B-B14F-4D97-AF65-F5344CB8AC3E}">
        <p14:creationId xmlns:p14="http://schemas.microsoft.com/office/powerpoint/2010/main" val="7781980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thoughtco.com/feedback-communication-term-1690789"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82613-33B3-4163-CD08-4E7D18C7B314}"/>
              </a:ext>
            </a:extLst>
          </p:cNvPr>
          <p:cNvSpPr>
            <a:spLocks noGrp="1"/>
          </p:cNvSpPr>
          <p:nvPr>
            <p:ph type="ctrTitle"/>
          </p:nvPr>
        </p:nvSpPr>
        <p:spPr/>
        <p:txBody>
          <a:bodyPr/>
          <a:lstStyle/>
          <a:p>
            <a:r>
              <a:rPr lang="en-IN" sz="4400" b="1" dirty="0"/>
              <a:t>Leadership-Attitude-Communication</a:t>
            </a:r>
            <a:r>
              <a:rPr lang="en-IN" sz="4400" dirty="0"/>
              <a:t>	</a:t>
            </a:r>
          </a:p>
        </p:txBody>
      </p:sp>
    </p:spTree>
    <p:extLst>
      <p:ext uri="{BB962C8B-B14F-4D97-AF65-F5344CB8AC3E}">
        <p14:creationId xmlns:p14="http://schemas.microsoft.com/office/powerpoint/2010/main" val="2990567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DC4D-FFD4-1C63-DB7F-EF3D88EB8833}"/>
              </a:ext>
            </a:extLst>
          </p:cNvPr>
          <p:cNvSpPr>
            <a:spLocks noGrp="1"/>
          </p:cNvSpPr>
          <p:nvPr>
            <p:ph type="title"/>
          </p:nvPr>
        </p:nvSpPr>
        <p:spPr/>
        <p:txBody>
          <a:bodyPr/>
          <a:lstStyle/>
          <a:p>
            <a:r>
              <a:rPr lang="en-IN" dirty="0"/>
              <a:t>Cognitive Component</a:t>
            </a:r>
          </a:p>
        </p:txBody>
      </p:sp>
      <p:sp>
        <p:nvSpPr>
          <p:cNvPr id="3" name="Content Placeholder 2">
            <a:extLst>
              <a:ext uri="{FF2B5EF4-FFF2-40B4-BE49-F238E27FC236}">
                <a16:creationId xmlns:a16="http://schemas.microsoft.com/office/drawing/2014/main" id="{A1161D75-9BBE-34C9-0477-0DFC60760F84}"/>
              </a:ext>
            </a:extLst>
          </p:cNvPr>
          <p:cNvSpPr>
            <a:spLocks noGrp="1"/>
          </p:cNvSpPr>
          <p:nvPr>
            <p:ph idx="1"/>
          </p:nvPr>
        </p:nvSpPr>
        <p:spPr>
          <a:xfrm>
            <a:off x="680321" y="2336872"/>
            <a:ext cx="10893114" cy="4019103"/>
          </a:xfrm>
        </p:spPr>
        <p:txBody>
          <a:bodyPr>
            <a:normAutofit/>
          </a:bodyPr>
          <a:lstStyle/>
          <a:p>
            <a:pPr>
              <a:buFont typeface="Wingdings" panose="05000000000000000000" pitchFamily="2" charset="2"/>
              <a:buChar char="§"/>
            </a:pPr>
            <a:r>
              <a:rPr lang="en-US" sz="1900" dirty="0">
                <a:solidFill>
                  <a:srgbClr val="212121"/>
                </a:solidFill>
                <a:latin typeface="Calibri" panose="020F0502020204030204" pitchFamily="34" charset="0"/>
              </a:rPr>
              <a:t>Cognitive component is the set of information, facts, ideas and knowledge about an object.</a:t>
            </a:r>
          </a:p>
          <a:p>
            <a:pPr>
              <a:buFont typeface="Wingdings" panose="05000000000000000000" pitchFamily="2" charset="2"/>
              <a:buChar char="§"/>
            </a:pPr>
            <a:r>
              <a:rPr lang="en-US" sz="1900" dirty="0">
                <a:solidFill>
                  <a:srgbClr val="212121"/>
                </a:solidFill>
                <a:latin typeface="Calibri" panose="020F0502020204030204" pitchFamily="34" charset="0"/>
              </a:rPr>
              <a:t> Examples:</a:t>
            </a:r>
          </a:p>
          <a:p>
            <a:pPr lvl="1">
              <a:buFont typeface="Wingdings" panose="05000000000000000000" pitchFamily="2" charset="2"/>
              <a:buChar char="§"/>
            </a:pPr>
            <a:r>
              <a:rPr lang="en-US" sz="1900" dirty="0">
                <a:solidFill>
                  <a:srgbClr val="212121"/>
                </a:solidFill>
                <a:latin typeface="Calibri" panose="020F0502020204030204" pitchFamily="34" charset="0"/>
              </a:rPr>
              <a:t>An orange is rich in vitamins. It is good for skin. It has a good taste.</a:t>
            </a:r>
          </a:p>
          <a:p>
            <a:pPr lvl="1">
              <a:buFont typeface="Wingdings" panose="05000000000000000000" pitchFamily="2" charset="2"/>
              <a:buChar char="§"/>
            </a:pPr>
            <a:r>
              <a:rPr lang="en-US" sz="1900" dirty="0">
                <a:solidFill>
                  <a:srgbClr val="212121"/>
                </a:solidFill>
                <a:latin typeface="Calibri" panose="020F0502020204030204" pitchFamily="34" charset="0"/>
              </a:rPr>
              <a:t>LED-bulb consumes less electricity than ordinary bulb. It has a brighter light. It is more durable.</a:t>
            </a:r>
            <a:endParaRPr lang="en-IN" sz="1900" dirty="0">
              <a:solidFill>
                <a:srgbClr val="212121"/>
              </a:solidFill>
              <a:latin typeface="Calibri" panose="020F0502020204030204" pitchFamily="34" charset="0"/>
            </a:endParaRPr>
          </a:p>
        </p:txBody>
      </p:sp>
      <p:sp>
        <p:nvSpPr>
          <p:cNvPr id="6" name="AutoShape 10" descr="image">
            <a:extLst>
              <a:ext uri="{FF2B5EF4-FFF2-40B4-BE49-F238E27FC236}">
                <a16:creationId xmlns:a16="http://schemas.microsoft.com/office/drawing/2014/main" id="{F8B1EAD8-3635-1A2D-5692-E627829700E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2" name="Picture 4" descr="Head brain icon Royalty Free Vector Image - VectorStock">
            <a:extLst>
              <a:ext uri="{FF2B5EF4-FFF2-40B4-BE49-F238E27FC236}">
                <a16:creationId xmlns:a16="http://schemas.microsoft.com/office/drawing/2014/main" id="{056B9EDD-F796-12DC-315F-24530D9F32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320"/>
          <a:stretch/>
        </p:blipFill>
        <p:spPr bwMode="auto">
          <a:xfrm>
            <a:off x="8269457" y="3944471"/>
            <a:ext cx="2660013" cy="2662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239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DC4D-FFD4-1C63-DB7F-EF3D88EB8833}"/>
              </a:ext>
            </a:extLst>
          </p:cNvPr>
          <p:cNvSpPr>
            <a:spLocks noGrp="1"/>
          </p:cNvSpPr>
          <p:nvPr>
            <p:ph type="title"/>
          </p:nvPr>
        </p:nvSpPr>
        <p:spPr/>
        <p:txBody>
          <a:bodyPr/>
          <a:lstStyle/>
          <a:p>
            <a:r>
              <a:rPr lang="en-IN" dirty="0"/>
              <a:t>Affective Component</a:t>
            </a:r>
          </a:p>
        </p:txBody>
      </p:sp>
      <p:sp>
        <p:nvSpPr>
          <p:cNvPr id="3" name="Content Placeholder 2">
            <a:extLst>
              <a:ext uri="{FF2B5EF4-FFF2-40B4-BE49-F238E27FC236}">
                <a16:creationId xmlns:a16="http://schemas.microsoft.com/office/drawing/2014/main" id="{A1161D75-9BBE-34C9-0477-0DFC60760F84}"/>
              </a:ext>
            </a:extLst>
          </p:cNvPr>
          <p:cNvSpPr>
            <a:spLocks noGrp="1"/>
          </p:cNvSpPr>
          <p:nvPr>
            <p:ph idx="1"/>
          </p:nvPr>
        </p:nvSpPr>
        <p:spPr>
          <a:xfrm>
            <a:off x="680321" y="2336872"/>
            <a:ext cx="10893114" cy="4019103"/>
          </a:xfrm>
        </p:spPr>
        <p:txBody>
          <a:bodyPr>
            <a:normAutofit/>
          </a:bodyPr>
          <a:lstStyle/>
          <a:p>
            <a:pPr>
              <a:buFont typeface="Wingdings" panose="05000000000000000000" pitchFamily="2" charset="2"/>
              <a:buChar char="§"/>
            </a:pPr>
            <a:r>
              <a:rPr lang="en-US" sz="1900" dirty="0">
                <a:solidFill>
                  <a:srgbClr val="212121"/>
                </a:solidFill>
                <a:latin typeface="Calibri" panose="020F0502020204030204" pitchFamily="34" charset="0"/>
              </a:rPr>
              <a:t>This component consists of emotions and feeling towards an object. It can be liking or disliking, favoring or </a:t>
            </a:r>
            <a:r>
              <a:rPr lang="en-US" sz="1900" dirty="0" err="1">
                <a:solidFill>
                  <a:srgbClr val="212121"/>
                </a:solidFill>
                <a:latin typeface="Calibri" panose="020F0502020204030204" pitchFamily="34" charset="0"/>
              </a:rPr>
              <a:t>unfavoring</a:t>
            </a:r>
            <a:r>
              <a:rPr lang="en-US" sz="1900" dirty="0">
                <a:solidFill>
                  <a:srgbClr val="212121"/>
                </a:solidFill>
                <a:latin typeface="Calibri" panose="020F0502020204030204" pitchFamily="34" charset="0"/>
              </a:rPr>
              <a:t>, and positive or negative evaluating toward the object. </a:t>
            </a:r>
          </a:p>
          <a:p>
            <a:pPr>
              <a:buFont typeface="Wingdings" panose="05000000000000000000" pitchFamily="2" charset="2"/>
              <a:buChar char="§"/>
            </a:pPr>
            <a:r>
              <a:rPr lang="en-US" sz="1900" dirty="0">
                <a:solidFill>
                  <a:srgbClr val="212121"/>
                </a:solidFill>
                <a:latin typeface="Calibri" panose="020F0502020204030204" pitchFamily="34" charset="0"/>
              </a:rPr>
              <a:t>Example: </a:t>
            </a:r>
          </a:p>
          <a:p>
            <a:pPr marL="685800" lvl="2">
              <a:spcBef>
                <a:spcPts val="1000"/>
              </a:spcBef>
              <a:buFont typeface="Wingdings" panose="05000000000000000000" pitchFamily="2" charset="2"/>
              <a:buChar char="§"/>
            </a:pPr>
            <a:r>
              <a:rPr lang="en-US" sz="1900" dirty="0">
                <a:solidFill>
                  <a:srgbClr val="212121"/>
                </a:solidFill>
                <a:latin typeface="Calibri" panose="020F0502020204030204" pitchFamily="34" charset="0"/>
              </a:rPr>
              <a:t>I don’t like orange as it causes sore-throat. </a:t>
            </a:r>
          </a:p>
          <a:p>
            <a:pPr marL="685800" lvl="2">
              <a:spcBef>
                <a:spcPts val="1000"/>
              </a:spcBef>
              <a:buFont typeface="Wingdings" panose="05000000000000000000" pitchFamily="2" charset="2"/>
              <a:buChar char="§"/>
            </a:pPr>
            <a:r>
              <a:rPr lang="en-US" sz="1900" dirty="0">
                <a:solidFill>
                  <a:srgbClr val="212121"/>
                </a:solidFill>
                <a:latin typeface="Calibri" panose="020F0502020204030204" pitchFamily="34" charset="0"/>
              </a:rPr>
              <a:t>I like LED-bulbs because LED-bulbs are good.</a:t>
            </a:r>
            <a:endParaRPr lang="en-IN" sz="1900" dirty="0">
              <a:solidFill>
                <a:srgbClr val="212121"/>
              </a:solidFill>
              <a:latin typeface="Calibri" panose="020F0502020204030204" pitchFamily="34" charset="0"/>
            </a:endParaRPr>
          </a:p>
        </p:txBody>
      </p:sp>
      <p:sp>
        <p:nvSpPr>
          <p:cNvPr id="6" name="AutoShape 10" descr="image">
            <a:extLst>
              <a:ext uri="{FF2B5EF4-FFF2-40B4-BE49-F238E27FC236}">
                <a16:creationId xmlns:a16="http://schemas.microsoft.com/office/drawing/2014/main" id="{F8B1EAD8-3635-1A2D-5692-E627829700E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4" name="Picture 2" descr="Thought Record: Situation, thoughts, emotions, behaviour – Silver Lining  Pyschology">
            <a:extLst>
              <a:ext uri="{FF2B5EF4-FFF2-40B4-BE49-F238E27FC236}">
                <a16:creationId xmlns:a16="http://schemas.microsoft.com/office/drawing/2014/main" id="{A6B2EB31-3B63-93EE-CF71-0FD6D8B43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0730" y="3280891"/>
            <a:ext cx="2823881" cy="282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257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DC4D-FFD4-1C63-DB7F-EF3D88EB8833}"/>
              </a:ext>
            </a:extLst>
          </p:cNvPr>
          <p:cNvSpPr>
            <a:spLocks noGrp="1"/>
          </p:cNvSpPr>
          <p:nvPr>
            <p:ph type="title"/>
          </p:nvPr>
        </p:nvSpPr>
        <p:spPr/>
        <p:txBody>
          <a:bodyPr/>
          <a:lstStyle/>
          <a:p>
            <a:r>
              <a:rPr lang="en-IN" dirty="0"/>
              <a:t>Behavioural Component</a:t>
            </a:r>
          </a:p>
        </p:txBody>
      </p:sp>
      <p:sp>
        <p:nvSpPr>
          <p:cNvPr id="3" name="Content Placeholder 2">
            <a:extLst>
              <a:ext uri="{FF2B5EF4-FFF2-40B4-BE49-F238E27FC236}">
                <a16:creationId xmlns:a16="http://schemas.microsoft.com/office/drawing/2014/main" id="{A1161D75-9BBE-34C9-0477-0DFC60760F84}"/>
              </a:ext>
            </a:extLst>
          </p:cNvPr>
          <p:cNvSpPr>
            <a:spLocks noGrp="1"/>
          </p:cNvSpPr>
          <p:nvPr>
            <p:ph idx="1"/>
          </p:nvPr>
        </p:nvSpPr>
        <p:spPr>
          <a:xfrm>
            <a:off x="680321" y="2336872"/>
            <a:ext cx="10893114" cy="4019103"/>
          </a:xfrm>
        </p:spPr>
        <p:txBody>
          <a:bodyPr>
            <a:normAutofit/>
          </a:bodyPr>
          <a:lstStyle/>
          <a:p>
            <a:pPr>
              <a:buFont typeface="Wingdings" panose="05000000000000000000" pitchFamily="2" charset="2"/>
              <a:buChar char="§"/>
            </a:pPr>
            <a:r>
              <a:rPr lang="en-US" sz="1900" dirty="0">
                <a:solidFill>
                  <a:srgbClr val="212121"/>
                </a:solidFill>
                <a:latin typeface="Calibri" panose="020F0502020204030204" pitchFamily="34" charset="0"/>
              </a:rPr>
              <a:t>It is the tendency to behave towards the object i.e. how the individual acts towards the object depending upon cognitive(facts towards the object) and affective(emotions towards the object) components. </a:t>
            </a:r>
          </a:p>
          <a:p>
            <a:pPr>
              <a:buFont typeface="Wingdings" panose="05000000000000000000" pitchFamily="2" charset="2"/>
              <a:buChar char="§"/>
            </a:pPr>
            <a:r>
              <a:rPr lang="en-US" sz="1900" dirty="0">
                <a:solidFill>
                  <a:srgbClr val="212121"/>
                </a:solidFill>
                <a:latin typeface="Calibri" panose="020F0502020204030204" pitchFamily="34" charset="0"/>
              </a:rPr>
              <a:t>Example:</a:t>
            </a:r>
          </a:p>
          <a:p>
            <a:pPr lvl="1">
              <a:buFont typeface="Wingdings" panose="05000000000000000000" pitchFamily="2" charset="2"/>
              <a:buChar char="§"/>
            </a:pPr>
            <a:r>
              <a:rPr lang="en-US" sz="1900" dirty="0">
                <a:solidFill>
                  <a:srgbClr val="212121"/>
                </a:solidFill>
                <a:latin typeface="Calibri" panose="020F0502020204030204" pitchFamily="34" charset="0"/>
              </a:rPr>
              <a:t>I eat oranges occasionally.</a:t>
            </a:r>
          </a:p>
          <a:p>
            <a:pPr lvl="1">
              <a:buFont typeface="Wingdings" panose="05000000000000000000" pitchFamily="2" charset="2"/>
              <a:buChar char="§"/>
            </a:pPr>
            <a:r>
              <a:rPr lang="en-US" sz="1900" dirty="0">
                <a:solidFill>
                  <a:srgbClr val="212121"/>
                </a:solidFill>
                <a:latin typeface="Calibri" panose="020F0502020204030204" pitchFamily="34" charset="0"/>
              </a:rPr>
              <a:t>I buy and use LED-bulbs in my home.</a:t>
            </a:r>
            <a:endParaRPr lang="en-IN" sz="1900" dirty="0">
              <a:solidFill>
                <a:srgbClr val="212121"/>
              </a:solidFill>
              <a:latin typeface="Calibri" panose="020F0502020204030204" pitchFamily="34" charset="0"/>
            </a:endParaRPr>
          </a:p>
        </p:txBody>
      </p:sp>
      <p:sp>
        <p:nvSpPr>
          <p:cNvPr id="6" name="AutoShape 10" descr="image">
            <a:extLst>
              <a:ext uri="{FF2B5EF4-FFF2-40B4-BE49-F238E27FC236}">
                <a16:creationId xmlns:a16="http://schemas.microsoft.com/office/drawing/2014/main" id="{F8B1EAD8-3635-1A2D-5692-E627829700E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098" name="Picture 2" descr="Action Icon Stock Vector (Royalty Free) 499239880 | Shutterstock">
            <a:extLst>
              <a:ext uri="{FF2B5EF4-FFF2-40B4-BE49-F238E27FC236}">
                <a16:creationId xmlns:a16="http://schemas.microsoft.com/office/drawing/2014/main" id="{2E7D2F11-40CA-884A-7F7E-343E8B35DB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706"/>
          <a:stretch/>
        </p:blipFill>
        <p:spPr bwMode="auto">
          <a:xfrm>
            <a:off x="6641727" y="3000935"/>
            <a:ext cx="3399148" cy="3103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68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DC4D-FFD4-1C63-DB7F-EF3D88EB8833}"/>
              </a:ext>
            </a:extLst>
          </p:cNvPr>
          <p:cNvSpPr>
            <a:spLocks noGrp="1"/>
          </p:cNvSpPr>
          <p:nvPr>
            <p:ph type="title"/>
          </p:nvPr>
        </p:nvSpPr>
        <p:spPr/>
        <p:txBody>
          <a:bodyPr/>
          <a:lstStyle/>
          <a:p>
            <a:r>
              <a:rPr lang="en-IN" dirty="0"/>
              <a:t>Types of Attitude</a:t>
            </a:r>
          </a:p>
        </p:txBody>
      </p:sp>
      <p:sp>
        <p:nvSpPr>
          <p:cNvPr id="3" name="Content Placeholder 2">
            <a:extLst>
              <a:ext uri="{FF2B5EF4-FFF2-40B4-BE49-F238E27FC236}">
                <a16:creationId xmlns:a16="http://schemas.microsoft.com/office/drawing/2014/main" id="{A1161D75-9BBE-34C9-0477-0DFC60760F84}"/>
              </a:ext>
            </a:extLst>
          </p:cNvPr>
          <p:cNvSpPr>
            <a:spLocks noGrp="1"/>
          </p:cNvSpPr>
          <p:nvPr>
            <p:ph idx="1"/>
          </p:nvPr>
        </p:nvSpPr>
        <p:spPr>
          <a:xfrm>
            <a:off x="680321" y="2336872"/>
            <a:ext cx="10893114" cy="4019103"/>
          </a:xfrm>
        </p:spPr>
        <p:txBody>
          <a:bodyPr>
            <a:normAutofit/>
          </a:bodyPr>
          <a:lstStyle/>
          <a:p>
            <a:pPr algn="just">
              <a:buFont typeface="Wingdings" panose="05000000000000000000" pitchFamily="2" charset="2"/>
              <a:buChar char="§"/>
            </a:pPr>
            <a:r>
              <a:rPr lang="en-US" sz="1900" dirty="0">
                <a:solidFill>
                  <a:srgbClr val="212121"/>
                </a:solidFill>
                <a:latin typeface="Calibri" panose="020F0502020204030204" pitchFamily="34" charset="0"/>
              </a:rPr>
              <a:t>The four types of attitude that are </a:t>
            </a:r>
          </a:p>
          <a:p>
            <a:pPr lvl="1" algn="just">
              <a:buFont typeface="Wingdings" panose="05000000000000000000" pitchFamily="2" charset="2"/>
              <a:buChar char="§"/>
            </a:pPr>
            <a:r>
              <a:rPr lang="en-US" sz="1900" b="1" u="sng" dirty="0">
                <a:solidFill>
                  <a:srgbClr val="212121"/>
                </a:solidFill>
                <a:latin typeface="Calibri" panose="020F0502020204030204" pitchFamily="34" charset="0"/>
              </a:rPr>
              <a:t>Positive</a:t>
            </a:r>
            <a:r>
              <a:rPr lang="en-US" sz="1900" dirty="0">
                <a:solidFill>
                  <a:srgbClr val="212121"/>
                </a:solidFill>
                <a:latin typeface="Calibri" panose="020F0502020204030204" pitchFamily="34" charset="0"/>
              </a:rPr>
              <a:t> -  A positive attitude is the guide to leading a positive life. If you’re falling down in life and having a particularly negative outlook on the way thing are going. Just remember that attitude is everything and a positive attitude will lead you out of the darkest of time.</a:t>
            </a:r>
          </a:p>
          <a:p>
            <a:pPr lvl="1" algn="just">
              <a:buFont typeface="Wingdings" panose="05000000000000000000" pitchFamily="2" charset="2"/>
              <a:buChar char="§"/>
            </a:pPr>
            <a:r>
              <a:rPr lang="en-US" sz="1900" b="1" u="sng" dirty="0">
                <a:solidFill>
                  <a:srgbClr val="212121"/>
                </a:solidFill>
                <a:latin typeface="Calibri" panose="020F0502020204030204" pitchFamily="34" charset="0"/>
              </a:rPr>
              <a:t>Negative</a:t>
            </a:r>
            <a:r>
              <a:rPr lang="en-US" sz="1900" dirty="0">
                <a:solidFill>
                  <a:srgbClr val="212121"/>
                </a:solidFill>
                <a:latin typeface="Calibri" panose="020F0502020204030204" pitchFamily="34" charset="0"/>
              </a:rPr>
              <a:t> - A negative attitude is a disposition, feeling, or manner that is not constructive, cooperative or optimistic.</a:t>
            </a:r>
          </a:p>
          <a:p>
            <a:pPr lvl="1" algn="just">
              <a:buFont typeface="Wingdings" panose="05000000000000000000" pitchFamily="2" charset="2"/>
              <a:buChar char="§"/>
            </a:pPr>
            <a:r>
              <a:rPr lang="en-US" sz="1900" b="1" u="sng" dirty="0">
                <a:solidFill>
                  <a:srgbClr val="212121"/>
                </a:solidFill>
                <a:latin typeface="Calibri" panose="020F0502020204030204" pitchFamily="34" charset="0"/>
              </a:rPr>
              <a:t>Neutral</a:t>
            </a:r>
            <a:r>
              <a:rPr lang="en-US" sz="1900" dirty="0">
                <a:solidFill>
                  <a:srgbClr val="212121"/>
                </a:solidFill>
                <a:latin typeface="Calibri" panose="020F0502020204030204" pitchFamily="34" charset="0"/>
              </a:rPr>
              <a:t> - A neutral attitude occurs because a person either hasn’t made up their mind, or may not know situation where they are needed to use an attitude.</a:t>
            </a:r>
          </a:p>
          <a:p>
            <a:pPr lvl="1" algn="just">
              <a:buFont typeface="Wingdings" panose="05000000000000000000" pitchFamily="2" charset="2"/>
              <a:buChar char="§"/>
            </a:pPr>
            <a:r>
              <a:rPr lang="en-US" sz="1900" b="1" u="sng" dirty="0" err="1">
                <a:solidFill>
                  <a:srgbClr val="212121"/>
                </a:solidFill>
                <a:latin typeface="Calibri" panose="020F0502020204030204" pitchFamily="34" charset="0"/>
              </a:rPr>
              <a:t>Sikken</a:t>
            </a:r>
            <a:r>
              <a:rPr lang="en-US" sz="1900" dirty="0">
                <a:solidFill>
                  <a:srgbClr val="212121"/>
                </a:solidFill>
                <a:latin typeface="Calibri" panose="020F0502020204030204" pitchFamily="34" charset="0"/>
              </a:rPr>
              <a:t> - One of the most dangerous types of attitude. The </a:t>
            </a:r>
            <a:r>
              <a:rPr lang="en-US" sz="1900" dirty="0" err="1">
                <a:solidFill>
                  <a:srgbClr val="212121"/>
                </a:solidFill>
                <a:latin typeface="Calibri" panose="020F0502020204030204" pitchFamily="34" charset="0"/>
              </a:rPr>
              <a:t>sikken</a:t>
            </a:r>
            <a:r>
              <a:rPr lang="en-US" sz="1900" dirty="0">
                <a:solidFill>
                  <a:srgbClr val="212121"/>
                </a:solidFill>
                <a:latin typeface="Calibri" panose="020F0502020204030204" pitchFamily="34" charset="0"/>
              </a:rPr>
              <a:t> attitude has the caliber to destroy every image that comes in connection with a positive image. This attitude is more dangerous than negative attitude.</a:t>
            </a:r>
            <a:endParaRPr lang="en-IN" sz="1900" dirty="0">
              <a:solidFill>
                <a:srgbClr val="212121"/>
              </a:solidFill>
              <a:latin typeface="Calibri" panose="020F0502020204030204" pitchFamily="34" charset="0"/>
            </a:endParaRPr>
          </a:p>
        </p:txBody>
      </p:sp>
      <p:sp>
        <p:nvSpPr>
          <p:cNvPr id="6" name="AutoShape 10" descr="image">
            <a:extLst>
              <a:ext uri="{FF2B5EF4-FFF2-40B4-BE49-F238E27FC236}">
                <a16:creationId xmlns:a16="http://schemas.microsoft.com/office/drawing/2014/main" id="{F8B1EAD8-3635-1A2D-5692-E627829700E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221290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DC4D-FFD4-1C63-DB7F-EF3D88EB8833}"/>
              </a:ext>
            </a:extLst>
          </p:cNvPr>
          <p:cNvSpPr>
            <a:spLocks noGrp="1"/>
          </p:cNvSpPr>
          <p:nvPr>
            <p:ph type="title"/>
          </p:nvPr>
        </p:nvSpPr>
        <p:spPr/>
        <p:txBody>
          <a:bodyPr/>
          <a:lstStyle/>
          <a:p>
            <a:r>
              <a:rPr lang="en-IN" dirty="0"/>
              <a:t>Formation of Attitude</a:t>
            </a:r>
          </a:p>
        </p:txBody>
      </p:sp>
      <p:sp>
        <p:nvSpPr>
          <p:cNvPr id="3" name="Content Placeholder 2">
            <a:extLst>
              <a:ext uri="{FF2B5EF4-FFF2-40B4-BE49-F238E27FC236}">
                <a16:creationId xmlns:a16="http://schemas.microsoft.com/office/drawing/2014/main" id="{A1161D75-9BBE-34C9-0477-0DFC60760F84}"/>
              </a:ext>
            </a:extLst>
          </p:cNvPr>
          <p:cNvSpPr>
            <a:spLocks noGrp="1"/>
          </p:cNvSpPr>
          <p:nvPr>
            <p:ph idx="1"/>
          </p:nvPr>
        </p:nvSpPr>
        <p:spPr>
          <a:xfrm>
            <a:off x="680321" y="2336872"/>
            <a:ext cx="10893114" cy="4019103"/>
          </a:xfrm>
        </p:spPr>
        <p:txBody>
          <a:bodyPr>
            <a:normAutofit/>
          </a:bodyPr>
          <a:lstStyle/>
          <a:p>
            <a:pPr algn="just">
              <a:buFont typeface="Wingdings" panose="05000000000000000000" pitchFamily="2" charset="2"/>
              <a:buChar char="§"/>
            </a:pPr>
            <a:r>
              <a:rPr lang="en-US" sz="1900" dirty="0">
                <a:solidFill>
                  <a:srgbClr val="212121"/>
                </a:solidFill>
                <a:latin typeface="Calibri" panose="020F0502020204030204" pitchFamily="34" charset="0"/>
              </a:rPr>
              <a:t>Sources of Attitude Formation </a:t>
            </a:r>
          </a:p>
          <a:p>
            <a:pPr lvl="1" algn="just">
              <a:buFont typeface="Wingdings" panose="05000000000000000000" pitchFamily="2" charset="2"/>
              <a:buChar char="§"/>
            </a:pPr>
            <a:r>
              <a:rPr lang="en-US" sz="1900" dirty="0">
                <a:solidFill>
                  <a:srgbClr val="212121"/>
                </a:solidFill>
                <a:latin typeface="Calibri" panose="020F0502020204030204" pitchFamily="34" charset="0"/>
              </a:rPr>
              <a:t>Direct Experience</a:t>
            </a:r>
          </a:p>
          <a:p>
            <a:pPr lvl="1" algn="just">
              <a:buFont typeface="Wingdings" panose="05000000000000000000" pitchFamily="2" charset="2"/>
              <a:buChar char="§"/>
            </a:pPr>
            <a:r>
              <a:rPr lang="en-US" sz="1900" dirty="0">
                <a:solidFill>
                  <a:srgbClr val="212121"/>
                </a:solidFill>
                <a:latin typeface="Calibri" panose="020F0502020204030204" pitchFamily="34" charset="0"/>
              </a:rPr>
              <a:t>Influence of Family and Friends</a:t>
            </a:r>
          </a:p>
          <a:p>
            <a:pPr lvl="1" algn="just">
              <a:buFont typeface="Wingdings" panose="05000000000000000000" pitchFamily="2" charset="2"/>
              <a:buChar char="§"/>
            </a:pPr>
            <a:r>
              <a:rPr lang="en-US" sz="1900" dirty="0">
                <a:solidFill>
                  <a:srgbClr val="212121"/>
                </a:solidFill>
                <a:latin typeface="Calibri" panose="020F0502020204030204" pitchFamily="34" charset="0"/>
              </a:rPr>
              <a:t>Direct Marketing</a:t>
            </a:r>
          </a:p>
          <a:p>
            <a:pPr lvl="1" algn="just">
              <a:buFont typeface="Wingdings" panose="05000000000000000000" pitchFamily="2" charset="2"/>
              <a:buChar char="§"/>
            </a:pPr>
            <a:r>
              <a:rPr lang="en-US" sz="1900" dirty="0">
                <a:solidFill>
                  <a:srgbClr val="212121"/>
                </a:solidFill>
                <a:latin typeface="Calibri" panose="020F0502020204030204" pitchFamily="34" charset="0"/>
              </a:rPr>
              <a:t>Exposure to Mass Media</a:t>
            </a:r>
          </a:p>
        </p:txBody>
      </p:sp>
      <p:sp>
        <p:nvSpPr>
          <p:cNvPr id="6" name="AutoShape 10" descr="image">
            <a:extLst>
              <a:ext uri="{FF2B5EF4-FFF2-40B4-BE49-F238E27FC236}">
                <a16:creationId xmlns:a16="http://schemas.microsoft.com/office/drawing/2014/main" id="{F8B1EAD8-3635-1A2D-5692-E627829700E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353093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2E846F-1A76-6DB5-4868-B97422EB7C56}"/>
              </a:ext>
            </a:extLst>
          </p:cNvPr>
          <p:cNvSpPr>
            <a:spLocks noGrp="1"/>
          </p:cNvSpPr>
          <p:nvPr>
            <p:ph idx="1"/>
          </p:nvPr>
        </p:nvSpPr>
        <p:spPr>
          <a:xfrm>
            <a:off x="1622612" y="3125768"/>
            <a:ext cx="8238564" cy="1266939"/>
          </a:xfrm>
        </p:spPr>
        <p:txBody>
          <a:bodyPr>
            <a:normAutofit fontScale="85000" lnSpcReduction="10000"/>
          </a:bodyPr>
          <a:lstStyle/>
          <a:p>
            <a:pPr marL="0" indent="0">
              <a:buNone/>
            </a:pPr>
            <a:r>
              <a:rPr lang="en-IN" sz="6600" dirty="0"/>
              <a:t>COMMUNICATION SKILLS</a:t>
            </a:r>
          </a:p>
        </p:txBody>
      </p:sp>
    </p:spTree>
    <p:extLst>
      <p:ext uri="{BB962C8B-B14F-4D97-AF65-F5344CB8AC3E}">
        <p14:creationId xmlns:p14="http://schemas.microsoft.com/office/powerpoint/2010/main" val="1602794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4ED5-3E28-2E3C-1DC2-DCA20BC4A943}"/>
              </a:ext>
            </a:extLst>
          </p:cNvPr>
          <p:cNvSpPr>
            <a:spLocks noGrp="1"/>
          </p:cNvSpPr>
          <p:nvPr>
            <p:ph type="title"/>
          </p:nvPr>
        </p:nvSpPr>
        <p:spPr/>
        <p:txBody>
          <a:bodyPr/>
          <a:lstStyle/>
          <a:p>
            <a:r>
              <a:rPr lang="en-IN" dirty="0"/>
              <a:t>What is Communication?</a:t>
            </a:r>
          </a:p>
        </p:txBody>
      </p:sp>
      <p:sp>
        <p:nvSpPr>
          <p:cNvPr id="3" name="Content Placeholder 2">
            <a:extLst>
              <a:ext uri="{FF2B5EF4-FFF2-40B4-BE49-F238E27FC236}">
                <a16:creationId xmlns:a16="http://schemas.microsoft.com/office/drawing/2014/main" id="{2BCBB7E5-585D-0E24-48E2-9A33FF014DA4}"/>
              </a:ext>
            </a:extLst>
          </p:cNvPr>
          <p:cNvSpPr>
            <a:spLocks noGrp="1"/>
          </p:cNvSpPr>
          <p:nvPr>
            <p:ph idx="1"/>
          </p:nvPr>
        </p:nvSpPr>
        <p:spPr>
          <a:xfrm>
            <a:off x="116542" y="2079812"/>
            <a:ext cx="11465858" cy="4589929"/>
          </a:xfrm>
        </p:spPr>
        <p:txBody>
          <a:bodyPr>
            <a:normAutofit/>
          </a:bodyPr>
          <a:lstStyle/>
          <a:p>
            <a:pPr lvl="0"/>
            <a:r>
              <a:rPr lang="en-US" sz="1800" dirty="0">
                <a:solidFill>
                  <a:schemeClr val="bg1"/>
                </a:solidFill>
                <a:latin typeface="Calibri" panose="020F0502020204030204" pitchFamily="34" charset="0"/>
                <a:cs typeface="Calibri" panose="020F0502020204030204" pitchFamily="34" charset="0"/>
              </a:rPr>
              <a:t>The word “communication” is derived from Latin word “</a:t>
            </a:r>
            <a:r>
              <a:rPr lang="en-US" sz="1800" i="1" dirty="0" err="1">
                <a:solidFill>
                  <a:schemeClr val="bg1"/>
                </a:solidFill>
                <a:latin typeface="Calibri" panose="020F0502020204030204" pitchFamily="34" charset="0"/>
                <a:cs typeface="Calibri" panose="020F0502020204030204" pitchFamily="34" charset="0"/>
              </a:rPr>
              <a:t>communicare</a:t>
            </a:r>
            <a:r>
              <a:rPr lang="en-US" sz="1800" dirty="0">
                <a:solidFill>
                  <a:schemeClr val="bg1"/>
                </a:solidFill>
                <a:latin typeface="Calibri" panose="020F0502020204030204" pitchFamily="34" charset="0"/>
                <a:cs typeface="Calibri" panose="020F0502020204030204" pitchFamily="34" charset="0"/>
              </a:rPr>
              <a:t>”, which means common or to make common. It is a process of exchange of facts, ideas, opinions and a means by which individuals or organizations share the meaning and understanding with one another. </a:t>
            </a:r>
            <a:endParaRPr lang="en-GB" sz="1800" dirty="0">
              <a:solidFill>
                <a:schemeClr val="bg1"/>
              </a:solidFill>
              <a:latin typeface="Calibri" panose="020F0502020204030204" pitchFamily="34" charset="0"/>
              <a:cs typeface="Calibri" panose="020F0502020204030204" pitchFamily="34" charset="0"/>
            </a:endParaRPr>
          </a:p>
          <a:p>
            <a:pPr lvl="0"/>
            <a:r>
              <a:rPr lang="en-US" sz="1800" dirty="0">
                <a:solidFill>
                  <a:schemeClr val="bg1"/>
                </a:solidFill>
                <a:latin typeface="Calibri" panose="020F0502020204030204" pitchFamily="34" charset="0"/>
                <a:cs typeface="Calibri" panose="020F0502020204030204" pitchFamily="34" charset="0"/>
              </a:rPr>
              <a:t>The process of communication is what allows us to interact with other people; without it, we would be unable to share knowledge or experiences with anything outside ourselves. Common forms of communication include speaking, writing, gestures, touch and broadcasting.---</a:t>
            </a:r>
            <a:r>
              <a:rPr lang="en-US" sz="1800" b="1" dirty="0">
                <a:solidFill>
                  <a:schemeClr val="bg1"/>
                </a:solidFill>
                <a:latin typeface="Calibri" panose="020F0502020204030204" pitchFamily="34" charset="0"/>
                <a:cs typeface="Calibri" panose="020F0502020204030204" pitchFamily="34" charset="0"/>
              </a:rPr>
              <a:t>Wikipedia</a:t>
            </a:r>
            <a:endParaRPr lang="en-GB" sz="1800" dirty="0">
              <a:solidFill>
                <a:schemeClr val="bg1"/>
              </a:solidFill>
              <a:latin typeface="Calibri" panose="020F0502020204030204" pitchFamily="34" charset="0"/>
              <a:cs typeface="Calibri" panose="020F0502020204030204" pitchFamily="34" charset="0"/>
            </a:endParaRPr>
          </a:p>
          <a:p>
            <a:pPr lvl="0"/>
            <a:r>
              <a:rPr lang="en-US" sz="1800" dirty="0">
                <a:solidFill>
                  <a:schemeClr val="bg1"/>
                </a:solidFill>
                <a:latin typeface="Calibri" panose="020F0502020204030204" pitchFamily="34" charset="0"/>
                <a:cs typeface="Calibri" panose="020F0502020204030204" pitchFamily="34" charset="0"/>
              </a:rPr>
              <a:t>Sharing of experiences on the basis of commonness---</a:t>
            </a:r>
            <a:r>
              <a:rPr lang="en-US" sz="1800" b="1" i="1" dirty="0">
                <a:solidFill>
                  <a:schemeClr val="bg1"/>
                </a:solidFill>
                <a:latin typeface="Calibri" panose="020F0502020204030204" pitchFamily="34" charset="0"/>
                <a:cs typeface="Calibri" panose="020F0502020204030204" pitchFamily="34" charset="0"/>
              </a:rPr>
              <a:t>Wilbur Schramm</a:t>
            </a:r>
            <a:endParaRPr lang="en-GB" sz="1800" dirty="0">
              <a:solidFill>
                <a:schemeClr val="bg1"/>
              </a:solidFill>
              <a:latin typeface="Calibri" panose="020F0502020204030204" pitchFamily="34" charset="0"/>
              <a:cs typeface="Calibri" panose="020F0502020204030204" pitchFamily="34" charset="0"/>
            </a:endParaRPr>
          </a:p>
          <a:p>
            <a:pPr lvl="0"/>
            <a:r>
              <a:rPr lang="en-US" sz="1800" dirty="0">
                <a:solidFill>
                  <a:schemeClr val="bg1"/>
                </a:solidFill>
                <a:latin typeface="Calibri" panose="020F0502020204030204" pitchFamily="34" charset="0"/>
                <a:cs typeface="Calibri" panose="020F0502020204030204" pitchFamily="34" charset="0"/>
              </a:rPr>
              <a:t>Communication is  the process which increases commonality---</a:t>
            </a:r>
            <a:r>
              <a:rPr lang="en-US" sz="1800" b="1" i="1" dirty="0">
                <a:solidFill>
                  <a:schemeClr val="bg1"/>
                </a:solidFill>
                <a:latin typeface="Calibri" panose="020F0502020204030204" pitchFamily="34" charset="0"/>
                <a:cs typeface="Calibri" panose="020F0502020204030204" pitchFamily="34" charset="0"/>
              </a:rPr>
              <a:t>Mc Quail</a:t>
            </a:r>
            <a:endParaRPr lang="en-GB" sz="1800" dirty="0">
              <a:solidFill>
                <a:schemeClr val="bg1"/>
              </a:solidFill>
              <a:latin typeface="Calibri" panose="020F0502020204030204" pitchFamily="34" charset="0"/>
              <a:cs typeface="Calibri" panose="020F0502020204030204" pitchFamily="34" charset="0"/>
            </a:endParaRPr>
          </a:p>
          <a:p>
            <a:pPr lvl="0"/>
            <a:r>
              <a:rPr lang="en-US" sz="1800" dirty="0">
                <a:solidFill>
                  <a:schemeClr val="bg1"/>
                </a:solidFill>
                <a:latin typeface="Calibri" panose="020F0502020204030204" pitchFamily="34" charset="0"/>
                <a:cs typeface="Calibri" panose="020F0502020204030204" pitchFamily="34" charset="0"/>
              </a:rPr>
              <a:t>Communication is an exchange of facts, ideas, or opinions by two or more persons— </a:t>
            </a:r>
            <a:r>
              <a:rPr lang="en-US" sz="1800" b="1" i="1" dirty="0">
                <a:solidFill>
                  <a:schemeClr val="bg1"/>
                </a:solidFill>
                <a:latin typeface="Calibri" panose="020F0502020204030204" pitchFamily="34" charset="0"/>
                <a:cs typeface="Calibri" panose="020F0502020204030204" pitchFamily="34" charset="0"/>
              </a:rPr>
              <a:t>Newman &amp; Sumner</a:t>
            </a:r>
            <a:endParaRPr lang="en-GB" sz="1800" dirty="0">
              <a:solidFill>
                <a:schemeClr val="bg1"/>
              </a:solidFill>
              <a:latin typeface="Calibri" panose="020F0502020204030204" pitchFamily="34" charset="0"/>
              <a:cs typeface="Calibri" panose="020F0502020204030204" pitchFamily="34" charset="0"/>
            </a:endParaRPr>
          </a:p>
          <a:p>
            <a:pPr lvl="0"/>
            <a:r>
              <a:rPr lang="en-US" sz="1800" dirty="0">
                <a:solidFill>
                  <a:schemeClr val="bg1"/>
                </a:solidFill>
                <a:latin typeface="Calibri" panose="020F0502020204030204" pitchFamily="34" charset="0"/>
                <a:cs typeface="Calibri" panose="020F0502020204030204" pitchFamily="34" charset="0"/>
              </a:rPr>
              <a:t>It is the exchange of information and transmission of meaning--- </a:t>
            </a:r>
            <a:r>
              <a:rPr lang="en-US" sz="1800" b="1" i="1" dirty="0">
                <a:solidFill>
                  <a:schemeClr val="bg1"/>
                </a:solidFill>
                <a:latin typeface="Calibri" panose="020F0502020204030204" pitchFamily="34" charset="0"/>
                <a:cs typeface="Calibri" panose="020F0502020204030204" pitchFamily="34" charset="0"/>
              </a:rPr>
              <a:t>Katz &amp; Kahn</a:t>
            </a:r>
            <a:r>
              <a:rPr lang="en-US" sz="1800" dirty="0">
                <a:solidFill>
                  <a:schemeClr val="bg1"/>
                </a:solidFill>
                <a:latin typeface="Calibri" panose="020F0502020204030204" pitchFamily="34" charset="0"/>
                <a:cs typeface="Calibri" panose="020F0502020204030204" pitchFamily="34" charset="0"/>
              </a:rPr>
              <a:t> </a:t>
            </a:r>
          </a:p>
          <a:p>
            <a:r>
              <a:rPr lang="en-US" sz="1800" b="1" u="sng" dirty="0">
                <a:solidFill>
                  <a:schemeClr val="bg1"/>
                </a:solidFill>
                <a:effectLst/>
                <a:latin typeface="Calibri" panose="020F0502020204030204" pitchFamily="34" charset="0"/>
                <a:cs typeface="Calibri" panose="020F0502020204030204" pitchFamily="34" charset="0"/>
              </a:rPr>
              <a:t>Communication is a dynamic process that begins with the conceptualizing of ideas by the sender who then transmits the message through a channel to the receiver, who in turn </a:t>
            </a:r>
            <a:r>
              <a:rPr lang="en-US" sz="1800" b="1" u="sng" dirty="0">
                <a:solidFill>
                  <a:schemeClr val="bg1"/>
                </a:solidFill>
                <a:latin typeface="Calibri" panose="020F0502020204030204" pitchFamily="34" charset="0"/>
                <a:cs typeface="Calibri" panose="020F0502020204030204" pitchFamily="34" charset="0"/>
              </a:rPr>
              <a:t>gives the feedback in the form of some message or signal within the given time frame.</a:t>
            </a:r>
            <a:endParaRPr lang="en-GB" sz="1800" b="1" u="sng"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38036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5D62-672C-C73B-2754-1248A3973C25}"/>
              </a:ext>
            </a:extLst>
          </p:cNvPr>
          <p:cNvSpPr>
            <a:spLocks noGrp="1"/>
          </p:cNvSpPr>
          <p:nvPr>
            <p:ph type="title"/>
          </p:nvPr>
        </p:nvSpPr>
        <p:spPr/>
        <p:txBody>
          <a:bodyPr/>
          <a:lstStyle/>
          <a:p>
            <a:r>
              <a:rPr lang="en-IN" dirty="0"/>
              <a:t>Purpose of Communication</a:t>
            </a:r>
          </a:p>
        </p:txBody>
      </p:sp>
      <p:sp>
        <p:nvSpPr>
          <p:cNvPr id="3" name="Content Placeholder 2">
            <a:extLst>
              <a:ext uri="{FF2B5EF4-FFF2-40B4-BE49-F238E27FC236}">
                <a16:creationId xmlns:a16="http://schemas.microsoft.com/office/drawing/2014/main" id="{D3248EA7-0776-4FEC-6F9B-B7A11C52E90D}"/>
              </a:ext>
            </a:extLst>
          </p:cNvPr>
          <p:cNvSpPr>
            <a:spLocks noGrp="1"/>
          </p:cNvSpPr>
          <p:nvPr>
            <p:ph idx="1"/>
          </p:nvPr>
        </p:nvSpPr>
        <p:spPr/>
        <p:txBody>
          <a:bodyPr>
            <a:normAutofit/>
          </a:bodyPr>
          <a:lstStyle/>
          <a:p>
            <a:r>
              <a:rPr lang="en-GB" sz="2000" dirty="0">
                <a:solidFill>
                  <a:schemeClr val="bg1"/>
                </a:solidFill>
                <a:latin typeface="Calibri" panose="020F0502020204030204" pitchFamily="34" charset="0"/>
                <a:cs typeface="Calibri" panose="020F0502020204030204" pitchFamily="34" charset="0"/>
              </a:rPr>
              <a:t>Give, get or exchange information</a:t>
            </a:r>
          </a:p>
          <a:p>
            <a:r>
              <a:rPr lang="en-GB" sz="2000" dirty="0">
                <a:solidFill>
                  <a:schemeClr val="bg1"/>
                </a:solidFill>
                <a:latin typeface="Calibri" panose="020F0502020204030204" pitchFamily="34" charset="0"/>
                <a:cs typeface="Calibri" panose="020F0502020204030204" pitchFamily="34" charset="0"/>
              </a:rPr>
              <a:t>To form or to maintain relationships</a:t>
            </a:r>
          </a:p>
          <a:p>
            <a:r>
              <a:rPr lang="en-GB" sz="2000" dirty="0">
                <a:solidFill>
                  <a:schemeClr val="bg1"/>
                </a:solidFill>
                <a:latin typeface="Calibri" panose="020F0502020204030204" pitchFamily="34" charset="0"/>
                <a:cs typeface="Calibri" panose="020F0502020204030204" pitchFamily="34" charset="0"/>
              </a:rPr>
              <a:t>Persuade others to think in the way that one does, or to act in the way one wants</a:t>
            </a:r>
          </a:p>
          <a:p>
            <a:r>
              <a:rPr lang="en-GB" sz="2000" dirty="0">
                <a:solidFill>
                  <a:schemeClr val="bg1"/>
                </a:solidFill>
                <a:latin typeface="Calibri" panose="020F0502020204030204" pitchFamily="34" charset="0"/>
                <a:cs typeface="Calibri" panose="020F0502020204030204" pitchFamily="34" charset="0"/>
              </a:rPr>
              <a:t>Gain, maintain or exert power over others</a:t>
            </a:r>
          </a:p>
          <a:p>
            <a:r>
              <a:rPr lang="en-GB" sz="2000" dirty="0">
                <a:solidFill>
                  <a:schemeClr val="bg1"/>
                </a:solidFill>
                <a:latin typeface="Calibri" panose="020F0502020204030204" pitchFamily="34" charset="0"/>
                <a:cs typeface="Calibri" panose="020F0502020204030204" pitchFamily="34" charset="0"/>
              </a:rPr>
              <a:t>Make decisions about what we think and do</a:t>
            </a:r>
          </a:p>
          <a:p>
            <a:r>
              <a:rPr lang="en-GB" sz="2000" dirty="0">
                <a:solidFill>
                  <a:schemeClr val="bg1"/>
                </a:solidFill>
                <a:latin typeface="Calibri" panose="020F0502020204030204" pitchFamily="34" charset="0"/>
                <a:cs typeface="Calibri" panose="020F0502020204030204" pitchFamily="34" charset="0"/>
              </a:rPr>
              <a:t>Express our ideas and ourselves</a:t>
            </a:r>
          </a:p>
          <a:p>
            <a:r>
              <a:rPr lang="en-GB" sz="2000" dirty="0">
                <a:solidFill>
                  <a:schemeClr val="bg1"/>
                </a:solidFill>
                <a:latin typeface="Calibri" panose="020F0502020204030204" pitchFamily="34" charset="0"/>
                <a:cs typeface="Calibri" panose="020F0502020204030204" pitchFamily="34" charset="0"/>
              </a:rPr>
              <a:t>Make sense of the world and our experience of it</a:t>
            </a:r>
          </a:p>
        </p:txBody>
      </p:sp>
    </p:spTree>
    <p:extLst>
      <p:ext uri="{BB962C8B-B14F-4D97-AF65-F5344CB8AC3E}">
        <p14:creationId xmlns:p14="http://schemas.microsoft.com/office/powerpoint/2010/main" val="903359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76EB4-6417-1140-98F5-0BB9330EA61D}"/>
              </a:ext>
            </a:extLst>
          </p:cNvPr>
          <p:cNvSpPr>
            <a:spLocks noGrp="1"/>
          </p:cNvSpPr>
          <p:nvPr>
            <p:ph type="title"/>
          </p:nvPr>
        </p:nvSpPr>
        <p:spPr/>
        <p:txBody>
          <a:bodyPr/>
          <a:lstStyle/>
          <a:p>
            <a:r>
              <a:rPr lang="en-IN" u="sng" dirty="0"/>
              <a:t>Process of Communication</a:t>
            </a:r>
          </a:p>
        </p:txBody>
      </p:sp>
      <p:sp>
        <p:nvSpPr>
          <p:cNvPr id="3" name="Content Placeholder 2">
            <a:extLst>
              <a:ext uri="{FF2B5EF4-FFF2-40B4-BE49-F238E27FC236}">
                <a16:creationId xmlns:a16="http://schemas.microsoft.com/office/drawing/2014/main" id="{12171924-B44A-8317-2895-1377CC37C36C}"/>
              </a:ext>
            </a:extLst>
          </p:cNvPr>
          <p:cNvSpPr>
            <a:spLocks noGrp="1"/>
          </p:cNvSpPr>
          <p:nvPr>
            <p:ph idx="1"/>
          </p:nvPr>
        </p:nvSpPr>
        <p:spPr>
          <a:xfrm>
            <a:off x="170329" y="2070846"/>
            <a:ext cx="7064189" cy="4661647"/>
          </a:xfrm>
        </p:spPr>
        <p:txBody>
          <a:bodyPr>
            <a:normAutofit/>
          </a:bodyPr>
          <a:lstStyle/>
          <a:p>
            <a:pPr algn="l" fontAlgn="base"/>
            <a:r>
              <a:rPr lang="en-US" sz="1400" b="1" u="sng" dirty="0">
                <a:solidFill>
                  <a:schemeClr val="bg1"/>
                </a:solidFill>
                <a:latin typeface="Calibri" panose="020F0502020204030204" pitchFamily="34" charset="0"/>
                <a:cs typeface="Calibri" panose="020F0502020204030204" pitchFamily="34" charset="0"/>
              </a:rPr>
              <a:t>The Sender </a:t>
            </a:r>
            <a:r>
              <a:rPr lang="en-US" sz="1400" dirty="0">
                <a:solidFill>
                  <a:schemeClr val="bg1"/>
                </a:solidFill>
                <a:latin typeface="Calibri" panose="020F0502020204030204" pitchFamily="34" charset="0"/>
                <a:cs typeface="Calibri" panose="020F0502020204030204" pitchFamily="34" charset="0"/>
              </a:rPr>
              <a:t>- The communication process begins with the sender, who is also called the communicator or source. The sender has some kind of information — a command, request, question, or idea — that he or she wants to present to others. For that message to be received, the sender must first encode the message in a form that can be understood, such as by the use of a common language or industry jargon, and then transmit it.</a:t>
            </a:r>
          </a:p>
          <a:p>
            <a:pPr algn="l" fontAlgn="base"/>
            <a:r>
              <a:rPr lang="en-US" sz="1400" b="1" u="sng" dirty="0">
                <a:solidFill>
                  <a:schemeClr val="bg1"/>
                </a:solidFill>
                <a:latin typeface="Calibri" panose="020F0502020204030204" pitchFamily="34" charset="0"/>
                <a:cs typeface="Calibri" panose="020F0502020204030204" pitchFamily="34" charset="0"/>
              </a:rPr>
              <a:t>The Receiver</a:t>
            </a:r>
            <a:r>
              <a:rPr lang="en-US" sz="1400" dirty="0">
                <a:solidFill>
                  <a:schemeClr val="bg1"/>
                </a:solidFill>
                <a:latin typeface="Calibri" panose="020F0502020204030204" pitchFamily="34" charset="0"/>
                <a:cs typeface="Calibri" panose="020F0502020204030204" pitchFamily="34" charset="0"/>
              </a:rPr>
              <a:t> - The person to whom a message is directed is called the receiver or the interpreter. To comprehend the information from the sender, the receiver must first be able to receive the sender's information and then decode or interpret it. </a:t>
            </a:r>
          </a:p>
          <a:p>
            <a:pPr algn="l" fontAlgn="base"/>
            <a:r>
              <a:rPr lang="en-US" sz="1400" b="1" u="sng" dirty="0">
                <a:solidFill>
                  <a:schemeClr val="bg1"/>
                </a:solidFill>
                <a:latin typeface="Calibri" panose="020F0502020204030204" pitchFamily="34" charset="0"/>
                <a:cs typeface="Calibri" panose="020F0502020204030204" pitchFamily="34" charset="0"/>
              </a:rPr>
              <a:t>The Message - </a:t>
            </a:r>
            <a:r>
              <a:rPr lang="en-US" sz="1400" dirty="0">
                <a:solidFill>
                  <a:schemeClr val="bg1"/>
                </a:solidFill>
                <a:latin typeface="Calibri" panose="020F0502020204030204" pitchFamily="34" charset="0"/>
                <a:cs typeface="Calibri" panose="020F0502020204030204" pitchFamily="34" charset="0"/>
              </a:rPr>
              <a:t>The message or content is the information that the sender wants to relay to the receiver. Additional subtext can be conveyed through body language and tone of voice. Put all three elements together — sender, receiver, and message — and you have the communication process at its most basic.</a:t>
            </a:r>
          </a:p>
          <a:p>
            <a:pPr algn="l" fontAlgn="base"/>
            <a:r>
              <a:rPr lang="en-US" sz="1400" b="1" u="sng" dirty="0">
                <a:solidFill>
                  <a:schemeClr val="bg1"/>
                </a:solidFill>
                <a:latin typeface="Calibri" panose="020F0502020204030204" pitchFamily="34" charset="0"/>
                <a:cs typeface="Calibri" panose="020F0502020204030204" pitchFamily="34" charset="0"/>
              </a:rPr>
              <a:t>The Medium</a:t>
            </a:r>
            <a:r>
              <a:rPr lang="en-US" sz="1400" dirty="0">
                <a:solidFill>
                  <a:schemeClr val="bg1"/>
                </a:solidFill>
                <a:latin typeface="Calibri" panose="020F0502020204030204" pitchFamily="34" charset="0"/>
                <a:cs typeface="Calibri" panose="020F0502020204030204" pitchFamily="34" charset="0"/>
              </a:rPr>
              <a:t> - Also called the channel, the medium is the means by which a message is transmitted. Text messages, for example, are transmitted through the medium of cell phones.</a:t>
            </a:r>
          </a:p>
          <a:p>
            <a:pPr algn="l" fontAlgn="base"/>
            <a:r>
              <a:rPr lang="en-US" sz="1400" b="1" u="sng" dirty="0">
                <a:solidFill>
                  <a:schemeClr val="bg1"/>
                </a:solidFill>
                <a:latin typeface="Calibri" panose="020F0502020204030204" pitchFamily="34" charset="0"/>
                <a:cs typeface="Calibri" panose="020F0502020204030204" pitchFamily="34" charset="0"/>
              </a:rPr>
              <a:t>Feedback </a:t>
            </a:r>
            <a:r>
              <a:rPr lang="en-US" sz="1400" dirty="0">
                <a:solidFill>
                  <a:schemeClr val="bg1"/>
                </a:solidFill>
                <a:latin typeface="Calibri" panose="020F0502020204030204" pitchFamily="34" charset="0"/>
                <a:cs typeface="Calibri" panose="020F0502020204030204" pitchFamily="34" charset="0"/>
              </a:rPr>
              <a:t>- The communication process reaches its final point when the message has been successfully transmitted, received, and understood. The receiver, in turn, responds to the sender, indicating comprehension. </a:t>
            </a:r>
            <a:r>
              <a:rPr lang="en-US" sz="1400" dirty="0">
                <a:solidFill>
                  <a:schemeClr val="bg1"/>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Feedback</a:t>
            </a:r>
            <a:r>
              <a:rPr lang="en-US" sz="1400" dirty="0">
                <a:solidFill>
                  <a:schemeClr val="bg1"/>
                </a:solidFill>
                <a:latin typeface="Calibri" panose="020F0502020204030204" pitchFamily="34" charset="0"/>
                <a:cs typeface="Calibri" panose="020F0502020204030204" pitchFamily="34" charset="0"/>
              </a:rPr>
              <a:t> may be direct, such as a written or verbal response, or it may take the form of an act or deed in response (indirect).</a:t>
            </a:r>
          </a:p>
        </p:txBody>
      </p:sp>
      <p:pic>
        <p:nvPicPr>
          <p:cNvPr id="4" name="Picture 3" descr="communication process">
            <a:extLst>
              <a:ext uri="{FF2B5EF4-FFF2-40B4-BE49-F238E27FC236}">
                <a16:creationId xmlns:a16="http://schemas.microsoft.com/office/drawing/2014/main" id="{33FE7C6D-1893-7313-28A0-FE2BF1B4B05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57247" y="2148613"/>
            <a:ext cx="4292338" cy="4247101"/>
          </a:xfrm>
          <a:prstGeom prst="rect">
            <a:avLst/>
          </a:prstGeom>
          <a:noFill/>
          <a:ln>
            <a:noFill/>
          </a:ln>
        </p:spPr>
      </p:pic>
    </p:spTree>
    <p:extLst>
      <p:ext uri="{BB962C8B-B14F-4D97-AF65-F5344CB8AC3E}">
        <p14:creationId xmlns:p14="http://schemas.microsoft.com/office/powerpoint/2010/main" val="2876031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76EB4-6417-1140-98F5-0BB9330EA61D}"/>
              </a:ext>
            </a:extLst>
          </p:cNvPr>
          <p:cNvSpPr>
            <a:spLocks noGrp="1"/>
          </p:cNvSpPr>
          <p:nvPr>
            <p:ph type="title"/>
          </p:nvPr>
        </p:nvSpPr>
        <p:spPr/>
        <p:txBody>
          <a:bodyPr/>
          <a:lstStyle/>
          <a:p>
            <a:r>
              <a:rPr lang="en-IN" u="sng" dirty="0"/>
              <a:t>Process of Communication</a:t>
            </a:r>
          </a:p>
        </p:txBody>
      </p:sp>
      <p:sp>
        <p:nvSpPr>
          <p:cNvPr id="3" name="Content Placeholder 2">
            <a:extLst>
              <a:ext uri="{FF2B5EF4-FFF2-40B4-BE49-F238E27FC236}">
                <a16:creationId xmlns:a16="http://schemas.microsoft.com/office/drawing/2014/main" id="{12171924-B44A-8317-2895-1377CC37C36C}"/>
              </a:ext>
            </a:extLst>
          </p:cNvPr>
          <p:cNvSpPr>
            <a:spLocks noGrp="1"/>
          </p:cNvSpPr>
          <p:nvPr>
            <p:ph idx="1"/>
          </p:nvPr>
        </p:nvSpPr>
        <p:spPr>
          <a:xfrm>
            <a:off x="170329" y="2070846"/>
            <a:ext cx="7064189" cy="4661647"/>
          </a:xfrm>
        </p:spPr>
        <p:txBody>
          <a:bodyPr>
            <a:normAutofit/>
          </a:bodyPr>
          <a:lstStyle/>
          <a:p>
            <a:pPr algn="l" fontAlgn="base"/>
            <a:r>
              <a:rPr lang="en-US" sz="1800" b="1" u="sng" dirty="0">
                <a:solidFill>
                  <a:schemeClr val="bg1"/>
                </a:solidFill>
                <a:latin typeface="Calibri" panose="020F0502020204030204" pitchFamily="34" charset="0"/>
                <a:cs typeface="Calibri" panose="020F0502020204030204" pitchFamily="34" charset="0"/>
              </a:rPr>
              <a:t>Other Factors </a:t>
            </a:r>
            <a:r>
              <a:rPr lang="en-US" sz="1800" dirty="0">
                <a:solidFill>
                  <a:schemeClr val="bg1"/>
                </a:solidFill>
                <a:latin typeface="Calibri" panose="020F0502020204030204" pitchFamily="34" charset="0"/>
                <a:cs typeface="Calibri" panose="020F0502020204030204" pitchFamily="34" charset="0"/>
              </a:rPr>
              <a:t>- The communication process isn't always so simple or smooth, of course. These elements can affect how information is transmitted, received, and interpreted:</a:t>
            </a:r>
          </a:p>
          <a:p>
            <a:pPr lvl="1" fontAlgn="base"/>
            <a:r>
              <a:rPr lang="en-US" sz="1600" dirty="0">
                <a:solidFill>
                  <a:schemeClr val="bg1"/>
                </a:solidFill>
                <a:latin typeface="Calibri" panose="020F0502020204030204" pitchFamily="34" charset="0"/>
                <a:cs typeface="Calibri" panose="020F0502020204030204" pitchFamily="34" charset="0"/>
              </a:rPr>
              <a:t>Noise: This can be any sort of interference that affects the message being sent, received, or understood. It can be as literal as static over a phone line or radio or as esoteric as misinterpreting a local custom.</a:t>
            </a:r>
          </a:p>
          <a:p>
            <a:pPr lvl="1" fontAlgn="base"/>
            <a:r>
              <a:rPr lang="en-US" sz="1600" dirty="0">
                <a:solidFill>
                  <a:schemeClr val="bg1"/>
                </a:solidFill>
                <a:latin typeface="Calibri" panose="020F0502020204030204" pitchFamily="34" charset="0"/>
                <a:cs typeface="Calibri" panose="020F0502020204030204" pitchFamily="34" charset="0"/>
              </a:rPr>
              <a:t>Context: This is the setting and situation in which communication takes place. Like noise, context can have an impact on the successful exchange of information. It may have a physical, social, or cultural aspect to it. In a private conversation with a trusted friend, you would share more personal information or details about your weekend or vacation, for example, than in a conversation with a work colleague or in a meeting.</a:t>
            </a:r>
          </a:p>
          <a:p>
            <a:pPr algn="l" fontAlgn="base"/>
            <a:endParaRPr lang="en-US" sz="1600" dirty="0">
              <a:solidFill>
                <a:schemeClr val="bg1"/>
              </a:solidFill>
              <a:latin typeface="Calibri" panose="020F0502020204030204" pitchFamily="34" charset="0"/>
              <a:cs typeface="Calibri" panose="020F0502020204030204" pitchFamily="34" charset="0"/>
            </a:endParaRPr>
          </a:p>
          <a:p>
            <a:endParaRPr lang="en-IN" sz="2800" dirty="0">
              <a:solidFill>
                <a:schemeClr val="bg1"/>
              </a:solidFill>
              <a:latin typeface="Calibri" panose="020F0502020204030204" pitchFamily="34" charset="0"/>
              <a:cs typeface="Calibri" panose="020F0502020204030204" pitchFamily="34" charset="0"/>
            </a:endParaRPr>
          </a:p>
        </p:txBody>
      </p:sp>
      <p:pic>
        <p:nvPicPr>
          <p:cNvPr id="4" name="Picture 3" descr="communication process">
            <a:extLst>
              <a:ext uri="{FF2B5EF4-FFF2-40B4-BE49-F238E27FC236}">
                <a16:creationId xmlns:a16="http://schemas.microsoft.com/office/drawing/2014/main" id="{33FE7C6D-1893-7313-28A0-FE2BF1B4B05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57247" y="2148613"/>
            <a:ext cx="4292338" cy="4247101"/>
          </a:xfrm>
          <a:prstGeom prst="rect">
            <a:avLst/>
          </a:prstGeom>
          <a:noFill/>
          <a:ln>
            <a:noFill/>
          </a:ln>
        </p:spPr>
      </p:pic>
    </p:spTree>
    <p:extLst>
      <p:ext uri="{BB962C8B-B14F-4D97-AF65-F5344CB8AC3E}">
        <p14:creationId xmlns:p14="http://schemas.microsoft.com/office/powerpoint/2010/main" val="4234539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2E846F-1A76-6DB5-4868-B97422EB7C56}"/>
              </a:ext>
            </a:extLst>
          </p:cNvPr>
          <p:cNvSpPr>
            <a:spLocks noGrp="1"/>
          </p:cNvSpPr>
          <p:nvPr>
            <p:ph idx="1"/>
          </p:nvPr>
        </p:nvSpPr>
        <p:spPr>
          <a:xfrm>
            <a:off x="1496109" y="3063015"/>
            <a:ext cx="9613861" cy="1266939"/>
          </a:xfrm>
        </p:spPr>
        <p:txBody>
          <a:bodyPr>
            <a:normAutofit/>
          </a:bodyPr>
          <a:lstStyle/>
          <a:p>
            <a:pPr marL="0" indent="0">
              <a:buNone/>
            </a:pPr>
            <a:r>
              <a:rPr lang="en-IN" sz="6600" dirty="0"/>
              <a:t>LEADERSHIP SKILLS</a:t>
            </a:r>
          </a:p>
        </p:txBody>
      </p:sp>
    </p:spTree>
    <p:extLst>
      <p:ext uri="{BB962C8B-B14F-4D97-AF65-F5344CB8AC3E}">
        <p14:creationId xmlns:p14="http://schemas.microsoft.com/office/powerpoint/2010/main" val="2433022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0DCE-5B33-9519-0DC5-86C2645C2AB7}"/>
              </a:ext>
            </a:extLst>
          </p:cNvPr>
          <p:cNvSpPr>
            <a:spLocks noGrp="1"/>
          </p:cNvSpPr>
          <p:nvPr>
            <p:ph type="title"/>
          </p:nvPr>
        </p:nvSpPr>
        <p:spPr/>
        <p:txBody>
          <a:bodyPr/>
          <a:lstStyle/>
          <a:p>
            <a:r>
              <a:rPr lang="en-US" u="sng" dirty="0"/>
              <a:t>Types of Communication</a:t>
            </a:r>
            <a:endParaRPr lang="en-IN" dirty="0"/>
          </a:p>
        </p:txBody>
      </p:sp>
      <p:sp>
        <p:nvSpPr>
          <p:cNvPr id="3" name="Content Placeholder 2">
            <a:extLst>
              <a:ext uri="{FF2B5EF4-FFF2-40B4-BE49-F238E27FC236}">
                <a16:creationId xmlns:a16="http://schemas.microsoft.com/office/drawing/2014/main" id="{C3F3469A-22F3-DA3A-C761-4C206359DDBE}"/>
              </a:ext>
            </a:extLst>
          </p:cNvPr>
          <p:cNvSpPr>
            <a:spLocks noGrp="1"/>
          </p:cNvSpPr>
          <p:nvPr>
            <p:ph idx="1"/>
          </p:nvPr>
        </p:nvSpPr>
        <p:spPr>
          <a:xfrm>
            <a:off x="680321" y="2336872"/>
            <a:ext cx="9613861" cy="4108751"/>
          </a:xfrm>
        </p:spPr>
        <p:txBody>
          <a:bodyPr>
            <a:normAutofit lnSpcReduction="10000"/>
          </a:bodyPr>
          <a:lstStyle/>
          <a:p>
            <a:r>
              <a:rPr lang="en-US" dirty="0">
                <a:solidFill>
                  <a:schemeClr val="bg1"/>
                </a:solidFill>
                <a:latin typeface="Calibri" panose="020F0502020204030204" pitchFamily="34" charset="0"/>
                <a:cs typeface="Calibri" panose="020F0502020204030204" pitchFamily="34" charset="0"/>
              </a:rPr>
              <a:t>Based on number of people involved, communication can be divided into four types:</a:t>
            </a:r>
          </a:p>
          <a:p>
            <a:pPr lvl="1"/>
            <a:r>
              <a:rPr lang="en-US" dirty="0">
                <a:solidFill>
                  <a:schemeClr val="bg1"/>
                </a:solidFill>
                <a:latin typeface="Calibri" panose="020F0502020204030204" pitchFamily="34" charset="0"/>
                <a:cs typeface="Calibri" panose="020F0502020204030204" pitchFamily="34" charset="0"/>
              </a:rPr>
              <a:t>Intra-personal communication- </a:t>
            </a:r>
            <a:r>
              <a:rPr lang="en-GB" dirty="0">
                <a:solidFill>
                  <a:schemeClr val="bg1"/>
                </a:solidFill>
                <a:latin typeface="Calibri" panose="020F0502020204030204" pitchFamily="34" charset="0"/>
                <a:cs typeface="Calibri" panose="020F0502020204030204" pitchFamily="34" charset="0"/>
              </a:rPr>
              <a:t>when one communicates with one's own self</a:t>
            </a:r>
            <a:endParaRPr lang="en-US" dirty="0">
              <a:solidFill>
                <a:schemeClr val="bg1"/>
              </a:solidFill>
              <a:latin typeface="Calibri" panose="020F0502020204030204" pitchFamily="34" charset="0"/>
              <a:cs typeface="Calibri" panose="020F0502020204030204" pitchFamily="34" charset="0"/>
            </a:endParaRPr>
          </a:p>
          <a:p>
            <a:pPr lvl="1"/>
            <a:r>
              <a:rPr lang="en-US" dirty="0">
                <a:solidFill>
                  <a:schemeClr val="bg1"/>
                </a:solidFill>
                <a:latin typeface="Calibri" panose="020F0502020204030204" pitchFamily="34" charset="0"/>
                <a:cs typeface="Calibri" panose="020F0502020204030204" pitchFamily="34" charset="0"/>
              </a:rPr>
              <a:t>Inter-personal communication- </a:t>
            </a:r>
            <a:r>
              <a:rPr lang="en-GB" dirty="0">
                <a:solidFill>
                  <a:schemeClr val="bg1"/>
                </a:solidFill>
                <a:latin typeface="Calibri" panose="020F0502020204030204" pitchFamily="34" charset="0"/>
                <a:cs typeface="Calibri" panose="020F0502020204030204" pitchFamily="34" charset="0"/>
              </a:rPr>
              <a:t>when at least two people interact</a:t>
            </a:r>
            <a:endParaRPr lang="en-US" dirty="0">
              <a:solidFill>
                <a:schemeClr val="bg1"/>
              </a:solidFill>
              <a:latin typeface="Calibri" panose="020F0502020204030204" pitchFamily="34" charset="0"/>
              <a:cs typeface="Calibri" panose="020F0502020204030204" pitchFamily="34" charset="0"/>
            </a:endParaRPr>
          </a:p>
          <a:p>
            <a:pPr lvl="1"/>
            <a:r>
              <a:rPr lang="en-US" dirty="0">
                <a:solidFill>
                  <a:schemeClr val="bg1"/>
                </a:solidFill>
                <a:latin typeface="Calibri" panose="020F0502020204030204" pitchFamily="34" charset="0"/>
                <a:cs typeface="Calibri" panose="020F0502020204030204" pitchFamily="34" charset="0"/>
              </a:rPr>
              <a:t>Group communication- </a:t>
            </a:r>
            <a:r>
              <a:rPr lang="en-GB" dirty="0">
                <a:solidFill>
                  <a:schemeClr val="bg1"/>
                </a:solidFill>
                <a:latin typeface="Calibri" panose="020F0502020204030204" pitchFamily="34" charset="0"/>
                <a:cs typeface="Calibri" panose="020F0502020204030204" pitchFamily="34" charset="0"/>
              </a:rPr>
              <a:t>when more than two people are involved</a:t>
            </a:r>
            <a:endParaRPr lang="en-US" dirty="0">
              <a:solidFill>
                <a:schemeClr val="bg1"/>
              </a:solidFill>
              <a:latin typeface="Calibri" panose="020F0502020204030204" pitchFamily="34" charset="0"/>
              <a:cs typeface="Calibri" panose="020F0502020204030204" pitchFamily="34" charset="0"/>
            </a:endParaRPr>
          </a:p>
          <a:p>
            <a:pPr lvl="1"/>
            <a:r>
              <a:rPr lang="en-US" dirty="0">
                <a:solidFill>
                  <a:schemeClr val="bg1"/>
                </a:solidFill>
                <a:latin typeface="Calibri" panose="020F0502020204030204" pitchFamily="34" charset="0"/>
                <a:cs typeface="Calibri" panose="020F0502020204030204" pitchFamily="34" charset="0"/>
              </a:rPr>
              <a:t>Mass communication- when quite large number of people are involved</a:t>
            </a:r>
          </a:p>
          <a:p>
            <a:r>
              <a:rPr lang="en-US" dirty="0">
                <a:solidFill>
                  <a:schemeClr val="bg1"/>
                </a:solidFill>
                <a:latin typeface="Calibri" panose="020F0502020204030204" pitchFamily="34" charset="0"/>
                <a:cs typeface="Calibri" panose="020F0502020204030204" pitchFamily="34" charset="0"/>
              </a:rPr>
              <a:t>In an organization, based on hierarchy, communication can be divided into four types</a:t>
            </a:r>
          </a:p>
          <a:p>
            <a:pPr lvl="1"/>
            <a:r>
              <a:rPr lang="en-US" dirty="0">
                <a:solidFill>
                  <a:schemeClr val="bg1"/>
                </a:solidFill>
                <a:latin typeface="Calibri" panose="020F0502020204030204" pitchFamily="34" charset="0"/>
                <a:cs typeface="Calibri" panose="020F0502020204030204" pitchFamily="34" charset="0"/>
              </a:rPr>
              <a:t>Vertical communication – Upward and Downward</a:t>
            </a:r>
          </a:p>
          <a:p>
            <a:pPr lvl="1"/>
            <a:r>
              <a:rPr lang="en-US" dirty="0">
                <a:solidFill>
                  <a:schemeClr val="bg1"/>
                </a:solidFill>
                <a:latin typeface="Calibri" panose="020F0502020204030204" pitchFamily="34" charset="0"/>
                <a:cs typeface="Calibri" panose="020F0502020204030204" pitchFamily="34" charset="0"/>
              </a:rPr>
              <a:t>Horizontal communication</a:t>
            </a:r>
          </a:p>
          <a:p>
            <a:pPr lvl="1"/>
            <a:r>
              <a:rPr lang="en-US" dirty="0">
                <a:solidFill>
                  <a:schemeClr val="bg1"/>
                </a:solidFill>
                <a:latin typeface="Calibri" panose="020F0502020204030204" pitchFamily="34" charset="0"/>
                <a:cs typeface="Calibri" panose="020F0502020204030204" pitchFamily="34" charset="0"/>
              </a:rPr>
              <a:t>Diagonal communication</a:t>
            </a:r>
          </a:p>
          <a:p>
            <a:pPr lvl="1"/>
            <a:r>
              <a:rPr lang="en-US" dirty="0">
                <a:solidFill>
                  <a:schemeClr val="bg1"/>
                </a:solidFill>
                <a:latin typeface="Calibri" panose="020F0502020204030204" pitchFamily="34" charset="0"/>
                <a:cs typeface="Calibri" panose="020F0502020204030204" pitchFamily="34" charset="0"/>
              </a:rPr>
              <a:t>Grapevine communication</a:t>
            </a:r>
          </a:p>
          <a:p>
            <a:endParaRPr lang="en-IN"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5203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0DCE-5B33-9519-0DC5-86C2645C2AB7}"/>
              </a:ext>
            </a:extLst>
          </p:cNvPr>
          <p:cNvSpPr>
            <a:spLocks noGrp="1"/>
          </p:cNvSpPr>
          <p:nvPr>
            <p:ph type="title"/>
          </p:nvPr>
        </p:nvSpPr>
        <p:spPr/>
        <p:txBody>
          <a:bodyPr/>
          <a:lstStyle/>
          <a:p>
            <a:r>
              <a:rPr lang="en-US" u="sng" dirty="0"/>
              <a:t>Modes of Communication</a:t>
            </a:r>
            <a:endParaRPr lang="en-IN" u="sng" dirty="0"/>
          </a:p>
        </p:txBody>
      </p:sp>
      <p:sp>
        <p:nvSpPr>
          <p:cNvPr id="3" name="Content Placeholder 2">
            <a:extLst>
              <a:ext uri="{FF2B5EF4-FFF2-40B4-BE49-F238E27FC236}">
                <a16:creationId xmlns:a16="http://schemas.microsoft.com/office/drawing/2014/main" id="{C3F3469A-22F3-DA3A-C761-4C206359DDBE}"/>
              </a:ext>
            </a:extLst>
          </p:cNvPr>
          <p:cNvSpPr>
            <a:spLocks noGrp="1"/>
          </p:cNvSpPr>
          <p:nvPr>
            <p:ph idx="1"/>
          </p:nvPr>
        </p:nvSpPr>
        <p:spPr>
          <a:xfrm>
            <a:off x="170329" y="1990165"/>
            <a:ext cx="11196917" cy="4670612"/>
          </a:xfrm>
        </p:spPr>
        <p:txBody>
          <a:bodyPr>
            <a:noAutofit/>
          </a:bodyPr>
          <a:lstStyle/>
          <a:p>
            <a:r>
              <a:rPr lang="en-US" sz="1400" dirty="0">
                <a:solidFill>
                  <a:schemeClr val="bg1"/>
                </a:solidFill>
                <a:latin typeface="Calibri" panose="020F0502020204030204" pitchFamily="34" charset="0"/>
                <a:cs typeface="Calibri" panose="020F0502020204030204" pitchFamily="34" charset="0"/>
              </a:rPr>
              <a:t>There are two basic modes of communication</a:t>
            </a:r>
          </a:p>
          <a:p>
            <a:pPr lvl="1"/>
            <a:r>
              <a:rPr lang="en-US" sz="1400" dirty="0">
                <a:solidFill>
                  <a:schemeClr val="bg1"/>
                </a:solidFill>
                <a:latin typeface="Calibri" panose="020F0502020204030204" pitchFamily="34" charset="0"/>
                <a:cs typeface="Calibri" panose="020F0502020204030204" pitchFamily="34" charset="0"/>
              </a:rPr>
              <a:t>Verbal Communication</a:t>
            </a:r>
          </a:p>
          <a:p>
            <a:pPr lvl="1"/>
            <a:r>
              <a:rPr lang="en-US" sz="1400" dirty="0">
                <a:solidFill>
                  <a:schemeClr val="bg1"/>
                </a:solidFill>
                <a:latin typeface="Calibri" panose="020F0502020204030204" pitchFamily="34" charset="0"/>
                <a:cs typeface="Calibri" panose="020F0502020204030204" pitchFamily="34" charset="0"/>
              </a:rPr>
              <a:t>Non-Verbal communication</a:t>
            </a:r>
          </a:p>
          <a:p>
            <a:r>
              <a:rPr lang="en-US" sz="1400" b="1" u="sng" dirty="0">
                <a:solidFill>
                  <a:schemeClr val="bg1"/>
                </a:solidFill>
                <a:latin typeface="Calibri" panose="020F0502020204030204" pitchFamily="34" charset="0"/>
                <a:cs typeface="Calibri" panose="020F0502020204030204" pitchFamily="34" charset="0"/>
              </a:rPr>
              <a:t>Verbal Communication</a:t>
            </a:r>
          </a:p>
          <a:p>
            <a:pPr lvl="1"/>
            <a:r>
              <a:rPr lang="en-US" sz="1400" dirty="0">
                <a:solidFill>
                  <a:schemeClr val="bg1"/>
                </a:solidFill>
                <a:latin typeface="Calibri" panose="020F0502020204030204" pitchFamily="34" charset="0"/>
                <a:cs typeface="Calibri" panose="020F0502020204030204" pitchFamily="34" charset="0"/>
              </a:rPr>
              <a:t>Communication through spoken or written words</a:t>
            </a:r>
          </a:p>
          <a:p>
            <a:pPr lvl="1"/>
            <a:r>
              <a:rPr lang="en-US" sz="1400" b="1" dirty="0">
                <a:solidFill>
                  <a:schemeClr val="bg1"/>
                </a:solidFill>
                <a:latin typeface="Calibri" panose="020F0502020204030204" pitchFamily="34" charset="0"/>
                <a:cs typeface="Calibri" panose="020F0502020204030204" pitchFamily="34" charset="0"/>
              </a:rPr>
              <a:t>Oral communication</a:t>
            </a:r>
          </a:p>
          <a:p>
            <a:pPr lvl="2"/>
            <a:r>
              <a:rPr lang="en-GB" sz="1400" dirty="0">
                <a:solidFill>
                  <a:schemeClr val="bg1"/>
                </a:solidFill>
                <a:effectLst/>
                <a:latin typeface="Calibri" panose="020F0502020204030204" pitchFamily="34" charset="0"/>
                <a:cs typeface="Calibri" panose="020F0502020204030204" pitchFamily="34" charset="0"/>
              </a:rPr>
              <a:t>Any message or information is shared or exchanged through speech or word of mouth </a:t>
            </a:r>
            <a:endParaRPr lang="en-US" sz="1400" dirty="0">
              <a:solidFill>
                <a:schemeClr val="bg1"/>
              </a:solidFill>
              <a:latin typeface="Calibri" panose="020F0502020204030204" pitchFamily="34" charset="0"/>
              <a:cs typeface="Calibri" panose="020F0502020204030204" pitchFamily="34" charset="0"/>
            </a:endParaRPr>
          </a:p>
          <a:p>
            <a:pPr lvl="2"/>
            <a:r>
              <a:rPr lang="en-US" sz="1400" dirty="0">
                <a:solidFill>
                  <a:schemeClr val="bg1"/>
                </a:solidFill>
                <a:latin typeface="Calibri" panose="020F0502020204030204" pitchFamily="34" charset="0"/>
                <a:cs typeface="Calibri" panose="020F0502020204030204" pitchFamily="34" charset="0"/>
              </a:rPr>
              <a:t>Face-to-face conversation, telephone, voice-over-internet, public speech, news reading, TV, Radio</a:t>
            </a:r>
          </a:p>
          <a:p>
            <a:pPr lvl="1"/>
            <a:r>
              <a:rPr lang="en-US" sz="1400" b="1" dirty="0">
                <a:solidFill>
                  <a:schemeClr val="bg1"/>
                </a:solidFill>
                <a:latin typeface="Calibri" panose="020F0502020204030204" pitchFamily="34" charset="0"/>
                <a:cs typeface="Calibri" panose="020F0502020204030204" pitchFamily="34" charset="0"/>
              </a:rPr>
              <a:t>Written communication</a:t>
            </a:r>
          </a:p>
          <a:p>
            <a:pPr lvl="2"/>
            <a:r>
              <a:rPr lang="en-GB" sz="1400" dirty="0">
                <a:solidFill>
                  <a:schemeClr val="bg1"/>
                </a:solidFill>
                <a:effectLst/>
                <a:latin typeface="Calibri" panose="020F0502020204030204" pitchFamily="34" charset="0"/>
                <a:cs typeface="Calibri" panose="020F0502020204030204" pitchFamily="34" charset="0"/>
              </a:rPr>
              <a:t>Any message or information is shared or exchanged through written or printed words</a:t>
            </a:r>
          </a:p>
          <a:p>
            <a:pPr lvl="2"/>
            <a:r>
              <a:rPr lang="en-US" sz="1400" dirty="0">
                <a:solidFill>
                  <a:schemeClr val="bg1"/>
                </a:solidFill>
                <a:effectLst/>
                <a:latin typeface="Calibri" panose="020F0502020204030204" pitchFamily="34" charset="0"/>
                <a:cs typeface="Calibri" panose="020F0502020204030204" pitchFamily="34" charset="0"/>
              </a:rPr>
              <a:t>Letters, memos, reports, newspaper, notices, blogs</a:t>
            </a:r>
            <a:endParaRPr lang="en-US" sz="1400" dirty="0">
              <a:solidFill>
                <a:schemeClr val="bg1"/>
              </a:solidFill>
              <a:latin typeface="Calibri" panose="020F0502020204030204" pitchFamily="34" charset="0"/>
              <a:cs typeface="Calibri" panose="020F0502020204030204" pitchFamily="34" charset="0"/>
            </a:endParaRPr>
          </a:p>
          <a:p>
            <a:r>
              <a:rPr lang="en-US" sz="1400" b="1" u="sng" dirty="0">
                <a:solidFill>
                  <a:schemeClr val="bg1"/>
                </a:solidFill>
                <a:latin typeface="Calibri" panose="020F0502020204030204" pitchFamily="34" charset="0"/>
                <a:cs typeface="Calibri" panose="020F0502020204030204" pitchFamily="34" charset="0"/>
              </a:rPr>
              <a:t>Non-Verbal Communication</a:t>
            </a:r>
          </a:p>
          <a:p>
            <a:pPr lvl="1"/>
            <a:r>
              <a:rPr lang="en-US" sz="1400" dirty="0">
                <a:solidFill>
                  <a:schemeClr val="bg1"/>
                </a:solidFill>
                <a:latin typeface="Calibri" panose="020F0502020204030204" pitchFamily="34" charset="0"/>
                <a:cs typeface="Calibri" panose="020F0502020204030204" pitchFamily="34" charset="0"/>
              </a:rPr>
              <a:t>Communication without the use of spoken or written words</a:t>
            </a:r>
          </a:p>
          <a:p>
            <a:pPr lvl="1"/>
            <a:r>
              <a:rPr lang="en-US" sz="1400" dirty="0">
                <a:solidFill>
                  <a:schemeClr val="bg1"/>
                </a:solidFill>
                <a:latin typeface="Calibri" panose="020F0502020204030204" pitchFamily="34" charset="0"/>
                <a:cs typeface="Calibri" panose="020F0502020204030204" pitchFamily="34" charset="0"/>
              </a:rPr>
              <a:t>Happens through signs, symbols, gestures, facial expressions, body language, graphs, charts</a:t>
            </a:r>
          </a:p>
          <a:p>
            <a:pPr lvl="1"/>
            <a:r>
              <a:rPr lang="en-US" sz="1400" dirty="0">
                <a:solidFill>
                  <a:schemeClr val="bg1"/>
                </a:solidFill>
                <a:latin typeface="Calibri" panose="020F0502020204030204" pitchFamily="34" charset="0"/>
                <a:cs typeface="Calibri" panose="020F0502020204030204" pitchFamily="34" charset="0"/>
              </a:rPr>
              <a:t>Helps in making verbal communication complete and more effective</a:t>
            </a:r>
          </a:p>
          <a:p>
            <a:pPr lvl="1"/>
            <a:r>
              <a:rPr lang="en-US" sz="1400" dirty="0">
                <a:solidFill>
                  <a:schemeClr val="bg1"/>
                </a:solidFill>
                <a:latin typeface="Calibri" panose="020F0502020204030204" pitchFamily="34" charset="0"/>
                <a:cs typeface="Calibri" panose="020F0502020204030204" pitchFamily="34" charset="0"/>
              </a:rPr>
              <a:t>Raising eyebrows, shaking head, smiling, raising hand, clapping, crying</a:t>
            </a:r>
          </a:p>
          <a:p>
            <a:pPr lvl="1"/>
            <a:r>
              <a:rPr lang="en-IN" sz="1400" dirty="0">
                <a:solidFill>
                  <a:schemeClr val="bg1"/>
                </a:solidFill>
                <a:latin typeface="Calibri" panose="020F0502020204030204" pitchFamily="34" charset="0"/>
                <a:cs typeface="Calibri" panose="020F0502020204030204" pitchFamily="34" charset="0"/>
              </a:rPr>
              <a:t>The non-verbal cues are Kinesics, Proxemics, Chronemics, Haptics, Paralanguage, Silence and Sign language.</a:t>
            </a:r>
            <a:endParaRPr lang="en-US" sz="1400" dirty="0">
              <a:solidFill>
                <a:schemeClr val="bg1"/>
              </a:solidFill>
              <a:latin typeface="Calibri" panose="020F0502020204030204" pitchFamily="34" charset="0"/>
              <a:cs typeface="Calibri" panose="020F0502020204030204" pitchFamily="34" charset="0"/>
            </a:endParaRPr>
          </a:p>
          <a:p>
            <a:pPr marL="0" indent="0" algn="l">
              <a:buNone/>
            </a:pPr>
            <a:endParaRPr lang="en-IN" sz="1400" dirty="0">
              <a:solidFill>
                <a:schemeClr val="bg1"/>
              </a:solidFill>
              <a:latin typeface="Calibri" panose="020F0502020204030204" pitchFamily="34" charset="0"/>
              <a:cs typeface="Calibri" panose="020F0502020204030204" pitchFamily="34" charset="0"/>
            </a:endParaRPr>
          </a:p>
          <a:p>
            <a:endParaRPr lang="en-IN" sz="1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00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3605E-E114-113A-D954-AC76109BBADE}"/>
              </a:ext>
            </a:extLst>
          </p:cNvPr>
          <p:cNvSpPr>
            <a:spLocks noGrp="1"/>
          </p:cNvSpPr>
          <p:nvPr>
            <p:ph type="title"/>
          </p:nvPr>
        </p:nvSpPr>
        <p:spPr/>
        <p:txBody>
          <a:bodyPr/>
          <a:lstStyle/>
          <a:p>
            <a:r>
              <a:rPr lang="en-IN" dirty="0"/>
              <a:t>What are communication skills?</a:t>
            </a:r>
          </a:p>
        </p:txBody>
      </p:sp>
      <p:sp>
        <p:nvSpPr>
          <p:cNvPr id="3" name="Content Placeholder 2">
            <a:extLst>
              <a:ext uri="{FF2B5EF4-FFF2-40B4-BE49-F238E27FC236}">
                <a16:creationId xmlns:a16="http://schemas.microsoft.com/office/drawing/2014/main" id="{7BA6B772-D92C-2A71-AEC5-1ECD1C380F88}"/>
              </a:ext>
            </a:extLst>
          </p:cNvPr>
          <p:cNvSpPr>
            <a:spLocks noGrp="1"/>
          </p:cNvSpPr>
          <p:nvPr>
            <p:ph idx="1"/>
          </p:nvPr>
        </p:nvSpPr>
        <p:spPr>
          <a:xfrm>
            <a:off x="233082" y="2079812"/>
            <a:ext cx="7395884" cy="4365811"/>
          </a:xfrm>
        </p:spPr>
        <p:txBody>
          <a:bodyPr>
            <a:normAutofit/>
          </a:bodyPr>
          <a:lstStyle/>
          <a:p>
            <a:r>
              <a:rPr lang="en-IN" sz="1800" dirty="0">
                <a:solidFill>
                  <a:schemeClr val="bg1"/>
                </a:solidFill>
              </a:rPr>
              <a:t>Communication skill is the ability to use language to express one’s opinions and any information in a lucid way.</a:t>
            </a:r>
          </a:p>
          <a:p>
            <a:r>
              <a:rPr lang="en-IN" sz="1800" dirty="0">
                <a:solidFill>
                  <a:schemeClr val="bg1"/>
                </a:solidFill>
              </a:rPr>
              <a:t>Components of communication skills:</a:t>
            </a:r>
          </a:p>
          <a:p>
            <a:pPr lvl="1"/>
            <a:r>
              <a:rPr lang="en-IN" sz="1800" dirty="0">
                <a:solidFill>
                  <a:schemeClr val="bg1"/>
                </a:solidFill>
              </a:rPr>
              <a:t>Listening skills</a:t>
            </a:r>
          </a:p>
          <a:p>
            <a:pPr lvl="1"/>
            <a:r>
              <a:rPr lang="en-IN" sz="1800" dirty="0">
                <a:solidFill>
                  <a:schemeClr val="bg1"/>
                </a:solidFill>
              </a:rPr>
              <a:t>Speaking Skills</a:t>
            </a:r>
          </a:p>
          <a:p>
            <a:pPr lvl="1"/>
            <a:r>
              <a:rPr lang="en-IN" sz="1800" dirty="0">
                <a:solidFill>
                  <a:schemeClr val="bg1"/>
                </a:solidFill>
              </a:rPr>
              <a:t>Reading Skills</a:t>
            </a:r>
          </a:p>
          <a:p>
            <a:pPr lvl="1"/>
            <a:r>
              <a:rPr lang="en-IN" sz="1800" dirty="0">
                <a:solidFill>
                  <a:schemeClr val="bg1"/>
                </a:solidFill>
              </a:rPr>
              <a:t>Writing Skills</a:t>
            </a:r>
          </a:p>
          <a:p>
            <a:r>
              <a:rPr lang="en-IN" sz="1800" dirty="0">
                <a:solidFill>
                  <a:schemeClr val="bg1"/>
                </a:solidFill>
              </a:rPr>
              <a:t>Listening and Reading are the Receptive skills, means communicator is at the receiving end while listening or reading.</a:t>
            </a:r>
          </a:p>
          <a:p>
            <a:r>
              <a:rPr lang="en-IN" sz="1800" dirty="0">
                <a:solidFill>
                  <a:schemeClr val="bg1"/>
                </a:solidFill>
              </a:rPr>
              <a:t>Speaking and Writing are the Productive skills, means communicator is at the transmitting end while listening or reading.</a:t>
            </a:r>
          </a:p>
          <a:p>
            <a:endParaRPr lang="en-IN" sz="1800" dirty="0">
              <a:solidFill>
                <a:schemeClr val="bg1"/>
              </a:solidFill>
            </a:endParaRPr>
          </a:p>
        </p:txBody>
      </p:sp>
      <p:pic>
        <p:nvPicPr>
          <p:cNvPr id="8194" name="Picture 2" descr="Listening, Speaking, Reading, and Writing (LSRW) Playlist – مدرسة عبق العلم  العالمية | ABAQ AL-ILM INTERNATIONAL SCHOOL">
            <a:extLst>
              <a:ext uri="{FF2B5EF4-FFF2-40B4-BE49-F238E27FC236}">
                <a16:creationId xmlns:a16="http://schemas.microsoft.com/office/drawing/2014/main" id="{08D7F082-72A9-C6D8-8D4A-174BE8D1E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1461" y="2079812"/>
            <a:ext cx="3900160" cy="4504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12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3605E-E114-113A-D954-AC76109BBADE}"/>
              </a:ext>
            </a:extLst>
          </p:cNvPr>
          <p:cNvSpPr>
            <a:spLocks noGrp="1"/>
          </p:cNvSpPr>
          <p:nvPr>
            <p:ph type="title"/>
          </p:nvPr>
        </p:nvSpPr>
        <p:spPr>
          <a:xfrm>
            <a:off x="456203" y="753228"/>
            <a:ext cx="9613861" cy="1080938"/>
          </a:xfrm>
        </p:spPr>
        <p:txBody>
          <a:bodyPr/>
          <a:lstStyle/>
          <a:p>
            <a:r>
              <a:rPr lang="en-IN" dirty="0"/>
              <a:t>Analysis of communication skills</a:t>
            </a:r>
          </a:p>
        </p:txBody>
      </p:sp>
      <p:sp>
        <p:nvSpPr>
          <p:cNvPr id="7" name="AutoShape 2" descr="Pie chart showing respondents' organisational levels.">
            <a:extLst>
              <a:ext uri="{FF2B5EF4-FFF2-40B4-BE49-F238E27FC236}">
                <a16:creationId xmlns:a16="http://schemas.microsoft.com/office/drawing/2014/main" id="{AB1BF1D6-344B-4B23-9750-99070B8777D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176" name="Picture 8" descr="What are the objectives of listening skills? - Quora">
            <a:extLst>
              <a:ext uri="{FF2B5EF4-FFF2-40B4-BE49-F238E27FC236}">
                <a16:creationId xmlns:a16="http://schemas.microsoft.com/office/drawing/2014/main" id="{8B5B9949-B470-7280-D540-5705DC9F99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1684" y="2381624"/>
            <a:ext cx="3692420" cy="3598863"/>
          </a:xfrm>
          <a:prstGeom prst="rect">
            <a:avLst/>
          </a:prstGeom>
          <a:noFill/>
          <a:extLst>
            <a:ext uri="{909E8E84-426E-40DD-AFC4-6F175D3DCCD1}">
              <a14:hiddenFill xmlns:a14="http://schemas.microsoft.com/office/drawing/2010/main">
                <a:solidFill>
                  <a:srgbClr val="FFFFFF"/>
                </a:solidFill>
              </a14:hiddenFill>
            </a:ext>
          </a:extLst>
        </p:spPr>
      </p:pic>
      <p:sp>
        <p:nvSpPr>
          <p:cNvPr id="15" name="Flowchart: Process 14">
            <a:extLst>
              <a:ext uri="{FF2B5EF4-FFF2-40B4-BE49-F238E27FC236}">
                <a16:creationId xmlns:a16="http://schemas.microsoft.com/office/drawing/2014/main" id="{E5C73C7B-59C3-AAF3-44C5-E6425FFEC114}"/>
              </a:ext>
            </a:extLst>
          </p:cNvPr>
          <p:cNvSpPr/>
          <p:nvPr/>
        </p:nvSpPr>
        <p:spPr>
          <a:xfrm>
            <a:off x="6338044" y="2381624"/>
            <a:ext cx="3218329" cy="612648"/>
          </a:xfrm>
          <a:prstGeom prst="flowChartProcess">
            <a:avLst/>
          </a:prstGeom>
          <a:ln>
            <a:solidFill>
              <a:schemeClr val="bg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Listening</a:t>
            </a:r>
          </a:p>
        </p:txBody>
      </p:sp>
      <p:sp>
        <p:nvSpPr>
          <p:cNvPr id="18" name="Flowchart: Process 17">
            <a:extLst>
              <a:ext uri="{FF2B5EF4-FFF2-40B4-BE49-F238E27FC236}">
                <a16:creationId xmlns:a16="http://schemas.microsoft.com/office/drawing/2014/main" id="{9B87FD9F-2AF7-3576-208E-B1FFE36EA946}"/>
              </a:ext>
            </a:extLst>
          </p:cNvPr>
          <p:cNvSpPr/>
          <p:nvPr/>
        </p:nvSpPr>
        <p:spPr>
          <a:xfrm>
            <a:off x="6338046" y="3276600"/>
            <a:ext cx="3218329" cy="612648"/>
          </a:xfrm>
          <a:prstGeom prst="flowChartProcess">
            <a:avLst/>
          </a:prstGeom>
          <a:solidFill>
            <a:srgbClr val="92D050"/>
          </a:solidFill>
          <a:ln>
            <a:solidFill>
              <a:schemeClr val="bg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Speaking</a:t>
            </a:r>
          </a:p>
        </p:txBody>
      </p:sp>
      <p:sp>
        <p:nvSpPr>
          <p:cNvPr id="19" name="Flowchart: Process 18">
            <a:extLst>
              <a:ext uri="{FF2B5EF4-FFF2-40B4-BE49-F238E27FC236}">
                <a16:creationId xmlns:a16="http://schemas.microsoft.com/office/drawing/2014/main" id="{568D038C-05B7-A701-B68E-2F988E271AB0}"/>
              </a:ext>
            </a:extLst>
          </p:cNvPr>
          <p:cNvSpPr/>
          <p:nvPr/>
        </p:nvSpPr>
        <p:spPr>
          <a:xfrm>
            <a:off x="6338045" y="4171576"/>
            <a:ext cx="3218329" cy="612648"/>
          </a:xfrm>
          <a:prstGeom prst="flowChartProcess">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Reading</a:t>
            </a:r>
          </a:p>
        </p:txBody>
      </p:sp>
      <p:sp>
        <p:nvSpPr>
          <p:cNvPr id="20" name="Flowchart: Process 19">
            <a:extLst>
              <a:ext uri="{FF2B5EF4-FFF2-40B4-BE49-F238E27FC236}">
                <a16:creationId xmlns:a16="http://schemas.microsoft.com/office/drawing/2014/main" id="{05F63D47-45EE-BA8B-C535-F515C087E50D}"/>
              </a:ext>
            </a:extLst>
          </p:cNvPr>
          <p:cNvSpPr/>
          <p:nvPr/>
        </p:nvSpPr>
        <p:spPr>
          <a:xfrm>
            <a:off x="6338044" y="5120281"/>
            <a:ext cx="3218329" cy="612648"/>
          </a:xfrm>
          <a:prstGeom prst="flowChartProcess">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Writing</a:t>
            </a:r>
          </a:p>
        </p:txBody>
      </p:sp>
      <p:sp>
        <p:nvSpPr>
          <p:cNvPr id="16" name="Arrow: Down 15">
            <a:extLst>
              <a:ext uri="{FF2B5EF4-FFF2-40B4-BE49-F238E27FC236}">
                <a16:creationId xmlns:a16="http://schemas.microsoft.com/office/drawing/2014/main" id="{D44ED6F2-3E9F-28DF-1F88-744D45042DBE}"/>
              </a:ext>
            </a:extLst>
          </p:cNvPr>
          <p:cNvSpPr/>
          <p:nvPr/>
        </p:nvSpPr>
        <p:spPr>
          <a:xfrm>
            <a:off x="7745498" y="2983036"/>
            <a:ext cx="403412" cy="304800"/>
          </a:xfrm>
          <a:prstGeom prst="downArrow">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30E4FEB3-B03C-4E14-4925-929B01281DB5}"/>
              </a:ext>
            </a:extLst>
          </p:cNvPr>
          <p:cNvSpPr/>
          <p:nvPr/>
        </p:nvSpPr>
        <p:spPr>
          <a:xfrm>
            <a:off x="7745502" y="3866776"/>
            <a:ext cx="403412" cy="304800"/>
          </a:xfrm>
          <a:prstGeom prst="downArrow">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Arrow: Down 22">
            <a:extLst>
              <a:ext uri="{FF2B5EF4-FFF2-40B4-BE49-F238E27FC236}">
                <a16:creationId xmlns:a16="http://schemas.microsoft.com/office/drawing/2014/main" id="{DFB7A2B8-F6C8-6FE0-49B6-BAD161C0F497}"/>
              </a:ext>
            </a:extLst>
          </p:cNvPr>
          <p:cNvSpPr/>
          <p:nvPr/>
        </p:nvSpPr>
        <p:spPr>
          <a:xfrm>
            <a:off x="7745498" y="4819963"/>
            <a:ext cx="403412" cy="304800"/>
          </a:xfrm>
          <a:prstGeom prst="downArrow">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831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B3B5-FF64-D4D4-1430-FF215124AA24}"/>
              </a:ext>
            </a:extLst>
          </p:cNvPr>
          <p:cNvSpPr>
            <a:spLocks noGrp="1"/>
          </p:cNvSpPr>
          <p:nvPr>
            <p:ph type="title"/>
          </p:nvPr>
        </p:nvSpPr>
        <p:spPr/>
        <p:txBody>
          <a:bodyPr/>
          <a:lstStyle/>
          <a:p>
            <a:r>
              <a:rPr lang="en-IN" dirty="0"/>
              <a:t>Listening</a:t>
            </a:r>
          </a:p>
        </p:txBody>
      </p:sp>
      <p:sp>
        <p:nvSpPr>
          <p:cNvPr id="3" name="Content Placeholder 2">
            <a:extLst>
              <a:ext uri="{FF2B5EF4-FFF2-40B4-BE49-F238E27FC236}">
                <a16:creationId xmlns:a16="http://schemas.microsoft.com/office/drawing/2014/main" id="{52F7FA2E-5502-536B-7C49-AEB2AF43B9D0}"/>
              </a:ext>
            </a:extLst>
          </p:cNvPr>
          <p:cNvSpPr>
            <a:spLocks noGrp="1"/>
          </p:cNvSpPr>
          <p:nvPr>
            <p:ph idx="1"/>
          </p:nvPr>
        </p:nvSpPr>
        <p:spPr>
          <a:xfrm>
            <a:off x="680321" y="2336872"/>
            <a:ext cx="9613861" cy="4090821"/>
          </a:xfrm>
        </p:spPr>
        <p:txBody>
          <a:bodyPr/>
          <a:lstStyle/>
          <a:p>
            <a:r>
              <a:rPr lang="en-US" b="0" i="0" dirty="0">
                <a:solidFill>
                  <a:schemeClr val="bg1"/>
                </a:solidFill>
                <a:effectLst/>
                <a:latin typeface="Calibri" panose="020F0502020204030204" pitchFamily="34" charset="0"/>
                <a:cs typeface="Calibri" panose="020F0502020204030204" pitchFamily="34" charset="0"/>
              </a:rPr>
              <a:t>The process of receiving, constructing meaning from and responding to a spoken and/ or non-verbal message</a:t>
            </a:r>
          </a:p>
          <a:p>
            <a:r>
              <a:rPr lang="en-US" b="0" i="0" dirty="0">
                <a:solidFill>
                  <a:schemeClr val="bg1"/>
                </a:solidFill>
                <a:effectLst/>
                <a:latin typeface="Calibri" panose="020F0502020204030204" pitchFamily="34" charset="0"/>
                <a:cs typeface="Calibri" panose="020F0502020204030204" pitchFamily="34" charset="0"/>
              </a:rPr>
              <a:t>Listening is the most important communication skill</a:t>
            </a:r>
          </a:p>
          <a:p>
            <a:r>
              <a:rPr lang="en-US" b="0" i="0" dirty="0">
                <a:solidFill>
                  <a:schemeClr val="bg1"/>
                </a:solidFill>
                <a:effectLst/>
                <a:latin typeface="Calibri" panose="020F0502020204030204" pitchFamily="34" charset="0"/>
                <a:cs typeface="Calibri" panose="020F0502020204030204" pitchFamily="34" charset="0"/>
              </a:rPr>
              <a:t>We probably spend more time using our Listening Skills than any other kind of skill</a:t>
            </a:r>
          </a:p>
          <a:p>
            <a:r>
              <a:rPr lang="en-US" b="0" i="0" dirty="0">
                <a:solidFill>
                  <a:schemeClr val="bg1"/>
                </a:solidFill>
                <a:effectLst/>
                <a:latin typeface="Calibri" panose="020F0502020204030204" pitchFamily="34" charset="0"/>
                <a:cs typeface="Calibri" panose="020F0502020204030204" pitchFamily="34" charset="0"/>
              </a:rPr>
              <a:t>Like other skills, Listening takes practice</a:t>
            </a:r>
          </a:p>
          <a:p>
            <a:r>
              <a:rPr lang="en-US" b="0" i="0" dirty="0">
                <a:solidFill>
                  <a:schemeClr val="bg1"/>
                </a:solidFill>
                <a:effectLst/>
                <a:latin typeface="Calibri" panose="020F0502020204030204" pitchFamily="34" charset="0"/>
                <a:cs typeface="Calibri" panose="020F0502020204030204" pitchFamily="34" charset="0"/>
              </a:rPr>
              <a:t>Real Listening is an active process – active listening</a:t>
            </a:r>
          </a:p>
          <a:p>
            <a:r>
              <a:rPr lang="en-US" b="0" i="0" dirty="0">
                <a:solidFill>
                  <a:schemeClr val="bg1"/>
                </a:solidFill>
                <a:effectLst/>
                <a:latin typeface="Calibri" panose="020F0502020204030204" pitchFamily="34" charset="0"/>
                <a:cs typeface="Calibri" panose="020F0502020204030204" pitchFamily="34" charset="0"/>
              </a:rPr>
              <a:t>Listening requires attention</a:t>
            </a:r>
            <a:endParaRPr lang="en-IN"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3059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6FFD5-FCE6-ABC9-098F-7A23C5949C46}"/>
              </a:ext>
            </a:extLst>
          </p:cNvPr>
          <p:cNvSpPr>
            <a:spLocks noGrp="1"/>
          </p:cNvSpPr>
          <p:nvPr>
            <p:ph type="title"/>
          </p:nvPr>
        </p:nvSpPr>
        <p:spPr/>
        <p:txBody>
          <a:bodyPr/>
          <a:lstStyle/>
          <a:p>
            <a:r>
              <a:rPr lang="en-IN" dirty="0"/>
              <a:t>Hearing Vs Listening</a:t>
            </a:r>
          </a:p>
        </p:txBody>
      </p:sp>
      <p:sp>
        <p:nvSpPr>
          <p:cNvPr id="3" name="Content Placeholder 2">
            <a:extLst>
              <a:ext uri="{FF2B5EF4-FFF2-40B4-BE49-F238E27FC236}">
                <a16:creationId xmlns:a16="http://schemas.microsoft.com/office/drawing/2014/main" id="{0E6E3F90-392F-3975-57AB-BD13D4A549C9}"/>
              </a:ext>
            </a:extLst>
          </p:cNvPr>
          <p:cNvSpPr>
            <a:spLocks noGrp="1"/>
          </p:cNvSpPr>
          <p:nvPr>
            <p:ph idx="1"/>
          </p:nvPr>
        </p:nvSpPr>
        <p:spPr>
          <a:xfrm>
            <a:off x="357591" y="2095938"/>
            <a:ext cx="11036550" cy="4627591"/>
          </a:xfrm>
        </p:spPr>
        <p:txBody>
          <a:bodyPr>
            <a:normAutofit fontScale="92500" lnSpcReduction="10000"/>
          </a:bodyPr>
          <a:lstStyle/>
          <a:p>
            <a:pPr>
              <a:buFontTx/>
              <a:buNone/>
            </a:pPr>
            <a:r>
              <a:rPr lang="en-US" altLang="en-US" sz="2400" b="1" dirty="0">
                <a:solidFill>
                  <a:schemeClr val="bg1"/>
                </a:solidFill>
              </a:rPr>
              <a:t>Hearing</a:t>
            </a:r>
            <a:r>
              <a:rPr lang="en-US" altLang="en-US" sz="2400" dirty="0">
                <a:solidFill>
                  <a:schemeClr val="bg1"/>
                </a:solidFill>
              </a:rPr>
              <a:t> – Physical process, natural, passive, ability. Involves not effort.</a:t>
            </a:r>
          </a:p>
          <a:p>
            <a:pPr>
              <a:buFontTx/>
              <a:buNone/>
            </a:pPr>
            <a:endParaRPr lang="en-US" altLang="en-US" sz="2400" dirty="0">
              <a:solidFill>
                <a:schemeClr val="bg1"/>
              </a:solidFill>
            </a:endParaRPr>
          </a:p>
          <a:p>
            <a:pPr>
              <a:buFontTx/>
              <a:buNone/>
            </a:pPr>
            <a:r>
              <a:rPr lang="en-US" altLang="en-US" sz="2400" b="1" dirty="0">
                <a:solidFill>
                  <a:schemeClr val="bg1"/>
                </a:solidFill>
              </a:rPr>
              <a:t>Listening</a:t>
            </a:r>
            <a:r>
              <a:rPr lang="en-US" altLang="en-US" sz="2400" dirty="0">
                <a:solidFill>
                  <a:schemeClr val="bg1"/>
                </a:solidFill>
              </a:rPr>
              <a:t> – Physical as well as mental process, active, learned process, a skill. 	       Effort is required to be made to listen actively.</a:t>
            </a: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r>
              <a:rPr lang="en-IN" dirty="0">
                <a:solidFill>
                  <a:schemeClr val="bg1"/>
                </a:solidFill>
              </a:rPr>
              <a:t>https://keydifferences.com/difference-between-hearing-and-listening.html</a:t>
            </a:r>
          </a:p>
        </p:txBody>
      </p:sp>
      <p:pic>
        <p:nvPicPr>
          <p:cNvPr id="6146" name="Picture 2" descr="You can hear me...but are you LISTENING? - Francis GroupLLC">
            <a:extLst>
              <a:ext uri="{FF2B5EF4-FFF2-40B4-BE49-F238E27FC236}">
                <a16:creationId xmlns:a16="http://schemas.microsoft.com/office/drawing/2014/main" id="{8E17C80C-1D9E-CB40-E95F-78E87C2221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236" y="3783032"/>
            <a:ext cx="7099487" cy="2457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361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4A185-82E0-05E0-231F-F2718378A095}"/>
              </a:ext>
            </a:extLst>
          </p:cNvPr>
          <p:cNvSpPr>
            <a:spLocks noGrp="1"/>
          </p:cNvSpPr>
          <p:nvPr>
            <p:ph type="title"/>
          </p:nvPr>
        </p:nvSpPr>
        <p:spPr/>
        <p:txBody>
          <a:bodyPr/>
          <a:lstStyle/>
          <a:p>
            <a:r>
              <a:rPr lang="en-IN" dirty="0"/>
              <a:t>Active/Effective Listening</a:t>
            </a:r>
          </a:p>
        </p:txBody>
      </p:sp>
      <p:sp>
        <p:nvSpPr>
          <p:cNvPr id="3" name="Content Placeholder 2">
            <a:extLst>
              <a:ext uri="{FF2B5EF4-FFF2-40B4-BE49-F238E27FC236}">
                <a16:creationId xmlns:a16="http://schemas.microsoft.com/office/drawing/2014/main" id="{BDF903C3-D1D9-AB09-E32F-CDB8A9E2D08D}"/>
              </a:ext>
            </a:extLst>
          </p:cNvPr>
          <p:cNvSpPr>
            <a:spLocks noGrp="1"/>
          </p:cNvSpPr>
          <p:nvPr>
            <p:ph idx="1"/>
          </p:nvPr>
        </p:nvSpPr>
        <p:spPr>
          <a:xfrm>
            <a:off x="340659" y="2169459"/>
            <a:ext cx="11080376" cy="4222376"/>
          </a:xfrm>
        </p:spPr>
        <p:txBody>
          <a:bodyPr>
            <a:normAutofit lnSpcReduction="10000"/>
          </a:bodyPr>
          <a:lstStyle/>
          <a:p>
            <a:r>
              <a:rPr lang="en-US" sz="2000" b="0" i="0" dirty="0">
                <a:solidFill>
                  <a:schemeClr val="bg1"/>
                </a:solidFill>
                <a:effectLst/>
                <a:latin typeface="Calibri" panose="020F0502020204030204" pitchFamily="34" charset="0"/>
                <a:cs typeface="Calibri" panose="020F0502020204030204" pitchFamily="34" charset="0"/>
              </a:rPr>
              <a:t>Active Listening is the process of analyzing sounds, organizing them into recognizable patterns, interpreting the patterns and understanding the message by inferring the meaning as intended by th</a:t>
            </a:r>
            <a:r>
              <a:rPr lang="en-US" sz="2000" dirty="0">
                <a:solidFill>
                  <a:schemeClr val="bg1"/>
                </a:solidFill>
                <a:latin typeface="Calibri" panose="020F0502020204030204" pitchFamily="34" charset="0"/>
                <a:cs typeface="Calibri" panose="020F0502020204030204" pitchFamily="34" charset="0"/>
              </a:rPr>
              <a:t>e speaker/sender.</a:t>
            </a:r>
          </a:p>
          <a:p>
            <a:r>
              <a:rPr lang="en-US" sz="2000" dirty="0">
                <a:solidFill>
                  <a:schemeClr val="bg1"/>
                </a:solidFill>
                <a:latin typeface="Calibri" panose="020F0502020204030204" pitchFamily="34" charset="0"/>
                <a:cs typeface="Calibri" panose="020F0502020204030204" pitchFamily="34" charset="0"/>
              </a:rPr>
              <a:t>Active listening involves:</a:t>
            </a:r>
          </a:p>
          <a:p>
            <a:pPr lvl="1"/>
            <a:r>
              <a:rPr lang="en-US" sz="1600" dirty="0">
                <a:solidFill>
                  <a:schemeClr val="bg1"/>
                </a:solidFill>
                <a:latin typeface="Calibri" panose="020F0502020204030204" pitchFamily="34" charset="0"/>
                <a:cs typeface="Calibri" panose="020F0502020204030204" pitchFamily="34" charset="0"/>
              </a:rPr>
              <a:t>Hearing </a:t>
            </a:r>
            <a:r>
              <a:rPr lang="en-US" sz="1600" dirty="0">
                <a:solidFill>
                  <a:schemeClr val="bg1"/>
                </a:solidFill>
                <a:latin typeface="Calibri" panose="020F0502020204030204" pitchFamily="34" charset="0"/>
                <a:cs typeface="Calibri" panose="020F0502020204030204" pitchFamily="34" charset="0"/>
                <a:sym typeface="Wingdings" panose="05000000000000000000" pitchFamily="2" charset="2"/>
              </a:rPr>
              <a:t> Filtering  Comprehending  Remembering  Responding</a:t>
            </a:r>
            <a:endParaRPr lang="en-US" sz="1600" dirty="0">
              <a:solidFill>
                <a:schemeClr val="bg1"/>
              </a:solidFill>
              <a:latin typeface="Calibri" panose="020F0502020204030204" pitchFamily="34" charset="0"/>
              <a:cs typeface="Calibri" panose="020F0502020204030204" pitchFamily="34" charset="0"/>
            </a:endParaRPr>
          </a:p>
          <a:p>
            <a:r>
              <a:rPr lang="en-US" sz="2000" b="0" i="0" dirty="0">
                <a:solidFill>
                  <a:schemeClr val="bg1"/>
                </a:solidFill>
                <a:effectLst/>
                <a:latin typeface="Calibri" panose="020F0502020204030204" pitchFamily="34" charset="0"/>
                <a:cs typeface="Calibri" panose="020F0502020204030204" pitchFamily="34" charset="0"/>
              </a:rPr>
              <a:t>Many of the problems we experience with people in our daily lives are primarily attributable to ineffective listening or lack of listening.</a:t>
            </a:r>
          </a:p>
          <a:p>
            <a:r>
              <a:rPr lang="en-US" sz="2000" dirty="0">
                <a:solidFill>
                  <a:schemeClr val="bg1"/>
                </a:solidFill>
                <a:latin typeface="Calibri" panose="020F0502020204030204" pitchFamily="34" charset="0"/>
                <a:cs typeface="Calibri" panose="020F0502020204030204" pitchFamily="34" charset="0"/>
              </a:rPr>
              <a:t>Active listening requires both deliberate efforts and a keen mind. Effective listeners appreciate flow of new ideas and information.</a:t>
            </a:r>
          </a:p>
          <a:p>
            <a:r>
              <a:rPr lang="en-US" sz="2000" dirty="0">
                <a:solidFill>
                  <a:schemeClr val="bg1"/>
                </a:solidFill>
                <a:latin typeface="Calibri" panose="020F0502020204030204" pitchFamily="34" charset="0"/>
                <a:cs typeface="Calibri" panose="020F0502020204030204" pitchFamily="34" charset="0"/>
              </a:rPr>
              <a:t>An attentive listener stimulates better speaking in the speaker</a:t>
            </a:r>
          </a:p>
          <a:p>
            <a:r>
              <a:rPr lang="en-US" sz="2000" dirty="0">
                <a:solidFill>
                  <a:schemeClr val="bg1"/>
                </a:solidFill>
                <a:latin typeface="Calibri" panose="020F0502020204030204" pitchFamily="34" charset="0"/>
                <a:cs typeface="Calibri" panose="020F0502020204030204" pitchFamily="34" charset="0"/>
              </a:rPr>
              <a:t>A good listener learns more than an indifferent listener</a:t>
            </a:r>
          </a:p>
          <a:p>
            <a:r>
              <a:rPr lang="en-US" sz="2000" dirty="0">
                <a:solidFill>
                  <a:schemeClr val="bg1"/>
                </a:solidFill>
                <a:latin typeface="Calibri" panose="020F0502020204030204" pitchFamily="34" charset="0"/>
                <a:cs typeface="Calibri" panose="020F0502020204030204" pitchFamily="34" charset="0"/>
              </a:rPr>
              <a:t>A good listener can restructure vague speaking in a way that produces clearer meaning</a:t>
            </a:r>
          </a:p>
          <a:p>
            <a:r>
              <a:rPr lang="en-US" sz="2000" dirty="0">
                <a:solidFill>
                  <a:schemeClr val="bg1"/>
                </a:solidFill>
                <a:latin typeface="Calibri" panose="020F0502020204030204" pitchFamily="34" charset="0"/>
                <a:cs typeface="Calibri" panose="020F0502020204030204" pitchFamily="34" charset="0"/>
              </a:rPr>
              <a:t>A good listener learns to detect prejudices, assumptions and attitude</a:t>
            </a:r>
          </a:p>
        </p:txBody>
      </p:sp>
    </p:spTree>
    <p:extLst>
      <p:ext uri="{BB962C8B-B14F-4D97-AF65-F5344CB8AC3E}">
        <p14:creationId xmlns:p14="http://schemas.microsoft.com/office/powerpoint/2010/main" val="110829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540F-7EA0-C8AF-B217-A2F72E1531CE}"/>
              </a:ext>
            </a:extLst>
          </p:cNvPr>
          <p:cNvSpPr>
            <a:spLocks noGrp="1"/>
          </p:cNvSpPr>
          <p:nvPr>
            <p:ph type="title"/>
          </p:nvPr>
        </p:nvSpPr>
        <p:spPr/>
        <p:txBody>
          <a:bodyPr/>
          <a:lstStyle/>
          <a:p>
            <a:r>
              <a:rPr lang="en-IN" dirty="0"/>
              <a:t>Do’s of Effective Communication</a:t>
            </a:r>
          </a:p>
        </p:txBody>
      </p:sp>
      <p:sp>
        <p:nvSpPr>
          <p:cNvPr id="3" name="Content Placeholder 2">
            <a:extLst>
              <a:ext uri="{FF2B5EF4-FFF2-40B4-BE49-F238E27FC236}">
                <a16:creationId xmlns:a16="http://schemas.microsoft.com/office/drawing/2014/main" id="{3889D308-225B-349F-BCA0-9ECF90B9EA26}"/>
              </a:ext>
            </a:extLst>
          </p:cNvPr>
          <p:cNvSpPr>
            <a:spLocks noGrp="1"/>
          </p:cNvSpPr>
          <p:nvPr>
            <p:ph idx="1"/>
          </p:nvPr>
        </p:nvSpPr>
        <p:spPr>
          <a:xfrm>
            <a:off x="331694" y="2160494"/>
            <a:ext cx="11483788" cy="4338918"/>
          </a:xfrm>
        </p:spPr>
        <p:txBody>
          <a:bodyPr>
            <a:normAutofit fontScale="92500" lnSpcReduction="10000"/>
          </a:bodyPr>
          <a:lstStyle/>
          <a:p>
            <a:pPr eaLnBrk="1" hangingPunct="1">
              <a:lnSpc>
                <a:spcPct val="90000"/>
              </a:lnSpc>
              <a:spcBef>
                <a:spcPct val="50000"/>
              </a:spcBef>
              <a:buClr>
                <a:schemeClr val="tx2"/>
              </a:buClr>
              <a:buSzPct val="95000"/>
            </a:pPr>
            <a:r>
              <a:rPr lang="en-US" altLang="en-US" sz="2400" dirty="0">
                <a:solidFill>
                  <a:schemeClr val="bg1"/>
                </a:solidFill>
                <a:latin typeface="Calibri" panose="020F0502020204030204" pitchFamily="34" charset="0"/>
                <a:cs typeface="Calibri" panose="020F0502020204030204" pitchFamily="34" charset="0"/>
              </a:rPr>
              <a:t>Always think ahead about what you are going to say.</a:t>
            </a:r>
          </a:p>
          <a:p>
            <a:pPr eaLnBrk="1" hangingPunct="1">
              <a:lnSpc>
                <a:spcPct val="90000"/>
              </a:lnSpc>
              <a:spcBef>
                <a:spcPct val="50000"/>
              </a:spcBef>
              <a:buClr>
                <a:schemeClr val="tx2"/>
              </a:buClr>
              <a:buSzPct val="95000"/>
            </a:pPr>
            <a:r>
              <a:rPr lang="en-US" altLang="en-US" sz="2400" dirty="0">
                <a:solidFill>
                  <a:schemeClr val="bg1"/>
                </a:solidFill>
                <a:latin typeface="Calibri" panose="020F0502020204030204" pitchFamily="34" charset="0"/>
                <a:cs typeface="Calibri" panose="020F0502020204030204" pitchFamily="34" charset="0"/>
              </a:rPr>
              <a:t>Use simple words and phrases that are understood by every body.</a:t>
            </a:r>
          </a:p>
          <a:p>
            <a:pPr eaLnBrk="1" hangingPunct="1">
              <a:lnSpc>
                <a:spcPct val="90000"/>
              </a:lnSpc>
              <a:spcBef>
                <a:spcPct val="50000"/>
              </a:spcBef>
              <a:buClr>
                <a:schemeClr val="tx2"/>
              </a:buClr>
              <a:buSzPct val="95000"/>
            </a:pPr>
            <a:r>
              <a:rPr lang="en-US" altLang="en-US" sz="2400" dirty="0">
                <a:solidFill>
                  <a:schemeClr val="bg1"/>
                </a:solidFill>
                <a:latin typeface="Calibri" panose="020F0502020204030204" pitchFamily="34" charset="0"/>
                <a:cs typeface="Calibri" panose="020F0502020204030204" pitchFamily="34" charset="0"/>
              </a:rPr>
              <a:t>Increase your knowledge on all subjects you are required to speak.</a:t>
            </a:r>
          </a:p>
          <a:p>
            <a:pPr eaLnBrk="1" hangingPunct="1">
              <a:lnSpc>
                <a:spcPct val="90000"/>
              </a:lnSpc>
              <a:spcBef>
                <a:spcPct val="50000"/>
              </a:spcBef>
              <a:buClr>
                <a:schemeClr val="tx2"/>
              </a:buClr>
              <a:buSzPct val="95000"/>
            </a:pPr>
            <a:r>
              <a:rPr lang="en-US" altLang="en-US" sz="2400" dirty="0">
                <a:solidFill>
                  <a:schemeClr val="bg1"/>
                </a:solidFill>
                <a:latin typeface="Calibri" panose="020F0502020204030204" pitchFamily="34" charset="0"/>
                <a:cs typeface="Calibri" panose="020F0502020204030204" pitchFamily="34" charset="0"/>
              </a:rPr>
              <a:t>Speak clearly and audibly.</a:t>
            </a:r>
          </a:p>
          <a:p>
            <a:pPr eaLnBrk="1" hangingPunct="1">
              <a:lnSpc>
                <a:spcPct val="90000"/>
              </a:lnSpc>
              <a:spcBef>
                <a:spcPct val="50000"/>
              </a:spcBef>
              <a:buClr>
                <a:schemeClr val="tx2"/>
              </a:buClr>
              <a:buSzPct val="95000"/>
            </a:pPr>
            <a:r>
              <a:rPr lang="en-US" altLang="en-US" sz="2400" dirty="0">
                <a:solidFill>
                  <a:schemeClr val="bg1"/>
                </a:solidFill>
                <a:latin typeface="Calibri" panose="020F0502020204030204" pitchFamily="34" charset="0"/>
                <a:cs typeface="Calibri" panose="020F0502020204030204" pitchFamily="34" charset="0"/>
              </a:rPr>
              <a:t>Check twice with the listener whether you have been understood accurately or not</a:t>
            </a:r>
          </a:p>
          <a:p>
            <a:pPr eaLnBrk="1" hangingPunct="1">
              <a:lnSpc>
                <a:spcPct val="90000"/>
              </a:lnSpc>
              <a:spcBef>
                <a:spcPct val="50000"/>
              </a:spcBef>
              <a:buClr>
                <a:schemeClr val="tx2"/>
              </a:buClr>
              <a:buSzPct val="95000"/>
            </a:pPr>
            <a:r>
              <a:rPr lang="en-US" altLang="en-US" sz="2400" dirty="0">
                <a:solidFill>
                  <a:schemeClr val="bg1"/>
                </a:solidFill>
                <a:latin typeface="Calibri" panose="020F0502020204030204" pitchFamily="34" charset="0"/>
                <a:cs typeface="Calibri" panose="020F0502020204030204" pitchFamily="34" charset="0"/>
              </a:rPr>
              <a:t>In case of an interruption, always do a little recap of what has been already said.</a:t>
            </a:r>
          </a:p>
          <a:p>
            <a:pPr eaLnBrk="1" hangingPunct="1">
              <a:lnSpc>
                <a:spcPct val="90000"/>
              </a:lnSpc>
              <a:spcBef>
                <a:spcPct val="50000"/>
              </a:spcBef>
              <a:buClr>
                <a:schemeClr val="tx2"/>
              </a:buClr>
              <a:buSzPct val="95000"/>
            </a:pPr>
            <a:r>
              <a:rPr lang="en-US" altLang="en-US" sz="2400" dirty="0">
                <a:solidFill>
                  <a:schemeClr val="bg1"/>
                </a:solidFill>
                <a:latin typeface="Calibri" panose="020F0502020204030204" pitchFamily="34" charset="0"/>
                <a:cs typeface="Calibri" panose="020F0502020204030204" pitchFamily="34" charset="0"/>
              </a:rPr>
              <a:t>Always pay undivided attention to the speaker while listening.</a:t>
            </a:r>
          </a:p>
          <a:p>
            <a:pPr eaLnBrk="1" hangingPunct="1">
              <a:lnSpc>
                <a:spcPct val="90000"/>
              </a:lnSpc>
              <a:spcBef>
                <a:spcPct val="50000"/>
              </a:spcBef>
              <a:buClr>
                <a:schemeClr val="tx2"/>
              </a:buClr>
              <a:buSzPct val="95000"/>
            </a:pPr>
            <a:r>
              <a:rPr lang="en-US" altLang="en-US" sz="2400" dirty="0">
                <a:solidFill>
                  <a:schemeClr val="bg1"/>
                </a:solidFill>
                <a:latin typeface="Calibri" panose="020F0502020204030204" pitchFamily="34" charset="0"/>
                <a:cs typeface="Calibri" panose="020F0502020204030204" pitchFamily="34" charset="0"/>
              </a:rPr>
              <a:t>While listening, always make notes of important points.</a:t>
            </a:r>
          </a:p>
          <a:p>
            <a:pPr eaLnBrk="1" hangingPunct="1">
              <a:lnSpc>
                <a:spcPct val="90000"/>
              </a:lnSpc>
              <a:spcBef>
                <a:spcPct val="50000"/>
              </a:spcBef>
              <a:buClr>
                <a:schemeClr val="tx2"/>
              </a:buClr>
              <a:buSzPct val="95000"/>
            </a:pPr>
            <a:r>
              <a:rPr lang="en-US" altLang="en-US" sz="2400" dirty="0">
                <a:solidFill>
                  <a:schemeClr val="bg1"/>
                </a:solidFill>
                <a:latin typeface="Calibri" panose="020F0502020204030204" pitchFamily="34" charset="0"/>
                <a:cs typeface="Calibri" panose="020F0502020204030204" pitchFamily="34" charset="0"/>
              </a:rPr>
              <a:t>Always ask for clarification if you have failed to grasp other’s point of view.</a:t>
            </a:r>
          </a:p>
          <a:p>
            <a:pPr eaLnBrk="1" hangingPunct="1">
              <a:lnSpc>
                <a:spcPct val="90000"/>
              </a:lnSpc>
              <a:spcBef>
                <a:spcPct val="50000"/>
              </a:spcBef>
              <a:buClr>
                <a:schemeClr val="tx2"/>
              </a:buClr>
              <a:buSzPct val="95000"/>
            </a:pPr>
            <a:r>
              <a:rPr lang="en-US" altLang="en-US" sz="2400" dirty="0">
                <a:solidFill>
                  <a:schemeClr val="bg1"/>
                </a:solidFill>
                <a:latin typeface="Calibri" panose="020F0502020204030204" pitchFamily="34" charset="0"/>
                <a:cs typeface="Calibri" panose="020F0502020204030204" pitchFamily="34" charset="0"/>
              </a:rPr>
              <a:t>Repeat what the speaker has said to check whether you have understood accurately.</a:t>
            </a:r>
          </a:p>
          <a:p>
            <a:endParaRPr lang="en-IN"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3803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540F-7EA0-C8AF-B217-A2F72E1531CE}"/>
              </a:ext>
            </a:extLst>
          </p:cNvPr>
          <p:cNvSpPr>
            <a:spLocks noGrp="1"/>
          </p:cNvSpPr>
          <p:nvPr>
            <p:ph type="title"/>
          </p:nvPr>
        </p:nvSpPr>
        <p:spPr/>
        <p:txBody>
          <a:bodyPr/>
          <a:lstStyle/>
          <a:p>
            <a:r>
              <a:rPr lang="en-IN" dirty="0"/>
              <a:t>Don’ts of Effective Communication</a:t>
            </a:r>
          </a:p>
        </p:txBody>
      </p:sp>
      <p:sp>
        <p:nvSpPr>
          <p:cNvPr id="3" name="Content Placeholder 2">
            <a:extLst>
              <a:ext uri="{FF2B5EF4-FFF2-40B4-BE49-F238E27FC236}">
                <a16:creationId xmlns:a16="http://schemas.microsoft.com/office/drawing/2014/main" id="{3889D308-225B-349F-BCA0-9ECF90B9EA26}"/>
              </a:ext>
            </a:extLst>
          </p:cNvPr>
          <p:cNvSpPr>
            <a:spLocks noGrp="1"/>
          </p:cNvSpPr>
          <p:nvPr>
            <p:ph idx="1"/>
          </p:nvPr>
        </p:nvSpPr>
        <p:spPr>
          <a:xfrm>
            <a:off x="331694" y="2160494"/>
            <a:ext cx="11483788" cy="4338918"/>
          </a:xfrm>
        </p:spPr>
        <p:txBody>
          <a:bodyPr>
            <a:normAutofit/>
          </a:bodyPr>
          <a:lstStyle/>
          <a:p>
            <a:pPr eaLnBrk="1" hangingPunct="1">
              <a:spcBef>
                <a:spcPct val="50000"/>
              </a:spcBef>
              <a:buClr>
                <a:schemeClr val="tx2"/>
              </a:buClr>
              <a:buSzPct val="95000"/>
            </a:pPr>
            <a:r>
              <a:rPr lang="en-US" altLang="en-US" sz="2000" dirty="0">
                <a:solidFill>
                  <a:schemeClr val="bg1"/>
                </a:solidFill>
                <a:latin typeface="Calibri" panose="020F0502020204030204" pitchFamily="34" charset="0"/>
                <a:cs typeface="Calibri" panose="020F0502020204030204" pitchFamily="34" charset="0"/>
              </a:rPr>
              <a:t>Do not instantly react and mutter something in anger.</a:t>
            </a:r>
          </a:p>
          <a:p>
            <a:pPr eaLnBrk="1" hangingPunct="1">
              <a:spcBef>
                <a:spcPct val="50000"/>
              </a:spcBef>
              <a:buClr>
                <a:schemeClr val="tx2"/>
              </a:buClr>
              <a:buSzPct val="95000"/>
            </a:pPr>
            <a:r>
              <a:rPr lang="en-US" altLang="en-US" sz="2000" dirty="0">
                <a:solidFill>
                  <a:schemeClr val="bg1"/>
                </a:solidFill>
                <a:latin typeface="Calibri" panose="020F0502020204030204" pitchFamily="34" charset="0"/>
                <a:cs typeface="Calibri" panose="020F0502020204030204" pitchFamily="34" charset="0"/>
              </a:rPr>
              <a:t>Do not use technical terms &amp; terminologies not understood by majority of people.</a:t>
            </a:r>
          </a:p>
          <a:p>
            <a:pPr eaLnBrk="1" hangingPunct="1">
              <a:spcBef>
                <a:spcPct val="50000"/>
              </a:spcBef>
              <a:buClr>
                <a:schemeClr val="tx2"/>
              </a:buClr>
              <a:buSzPct val="95000"/>
            </a:pPr>
            <a:r>
              <a:rPr lang="en-US" altLang="en-US" sz="2000" dirty="0">
                <a:solidFill>
                  <a:schemeClr val="bg1"/>
                </a:solidFill>
                <a:latin typeface="Calibri" panose="020F0502020204030204" pitchFamily="34" charset="0"/>
                <a:cs typeface="Calibri" panose="020F0502020204030204" pitchFamily="34" charset="0"/>
              </a:rPr>
              <a:t>Do not speak too fast or too slow.</a:t>
            </a:r>
          </a:p>
          <a:p>
            <a:pPr eaLnBrk="1" hangingPunct="1">
              <a:spcBef>
                <a:spcPct val="50000"/>
              </a:spcBef>
              <a:buClr>
                <a:schemeClr val="tx2"/>
              </a:buClr>
              <a:buSzPct val="95000"/>
            </a:pPr>
            <a:r>
              <a:rPr lang="en-US" altLang="en-US" sz="2000" dirty="0">
                <a:solidFill>
                  <a:schemeClr val="bg1"/>
                </a:solidFill>
                <a:latin typeface="Calibri" panose="020F0502020204030204" pitchFamily="34" charset="0"/>
                <a:cs typeface="Calibri" panose="020F0502020204030204" pitchFamily="34" charset="0"/>
              </a:rPr>
              <a:t>Do not speak in inaudible surroundings, as you won’t be heard.</a:t>
            </a:r>
          </a:p>
          <a:p>
            <a:pPr eaLnBrk="1" hangingPunct="1">
              <a:spcBef>
                <a:spcPct val="50000"/>
              </a:spcBef>
              <a:buClr>
                <a:schemeClr val="tx2"/>
              </a:buClr>
              <a:buSzPct val="95000"/>
            </a:pPr>
            <a:r>
              <a:rPr lang="en-US" altLang="en-US" sz="2000" dirty="0">
                <a:solidFill>
                  <a:schemeClr val="bg1"/>
                </a:solidFill>
                <a:latin typeface="Calibri" panose="020F0502020204030204" pitchFamily="34" charset="0"/>
                <a:cs typeface="Calibri" panose="020F0502020204030204" pitchFamily="34" charset="0"/>
              </a:rPr>
              <a:t>Do not assume that every body understands you.</a:t>
            </a:r>
          </a:p>
          <a:p>
            <a:pPr eaLnBrk="1" hangingPunct="1">
              <a:spcBef>
                <a:spcPct val="50000"/>
              </a:spcBef>
              <a:buClr>
                <a:schemeClr val="tx2"/>
              </a:buClr>
              <a:buSzPct val="95000"/>
            </a:pPr>
            <a:r>
              <a:rPr lang="en-US" altLang="en-US" sz="2000" dirty="0">
                <a:solidFill>
                  <a:schemeClr val="bg1"/>
                </a:solidFill>
                <a:latin typeface="Calibri" panose="020F0502020204030204" pitchFamily="34" charset="0"/>
                <a:cs typeface="Calibri" panose="020F0502020204030204" pitchFamily="34" charset="0"/>
              </a:rPr>
              <a:t>While listening do not glance here and there as it might distract the speaker.</a:t>
            </a:r>
          </a:p>
          <a:p>
            <a:pPr eaLnBrk="1" hangingPunct="1">
              <a:spcBef>
                <a:spcPct val="50000"/>
              </a:spcBef>
              <a:buClr>
                <a:schemeClr val="tx2"/>
              </a:buClr>
              <a:buSzPct val="95000"/>
            </a:pPr>
            <a:r>
              <a:rPr lang="en-US" altLang="en-US" sz="2000" dirty="0">
                <a:solidFill>
                  <a:schemeClr val="bg1"/>
                </a:solidFill>
                <a:latin typeface="Calibri" panose="020F0502020204030204" pitchFamily="34" charset="0"/>
                <a:cs typeface="Calibri" panose="020F0502020204030204" pitchFamily="34" charset="0"/>
              </a:rPr>
              <a:t>Do not interrupt the speaker.</a:t>
            </a:r>
          </a:p>
          <a:p>
            <a:pPr eaLnBrk="1" hangingPunct="1">
              <a:spcBef>
                <a:spcPct val="50000"/>
              </a:spcBef>
              <a:buClr>
                <a:schemeClr val="tx2"/>
              </a:buClr>
              <a:buSzPct val="95000"/>
            </a:pPr>
            <a:r>
              <a:rPr lang="en-US" altLang="en-US" sz="2000" dirty="0">
                <a:solidFill>
                  <a:schemeClr val="bg1"/>
                </a:solidFill>
                <a:latin typeface="Calibri" panose="020F0502020204030204" pitchFamily="34" charset="0"/>
                <a:cs typeface="Calibri" panose="020F0502020204030204" pitchFamily="34" charset="0"/>
              </a:rPr>
              <a:t>Do not jump to the conclusion that you have understood every thing.</a:t>
            </a:r>
          </a:p>
          <a:p>
            <a:endParaRPr lang="en-IN"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6136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3CB4-C505-9CF6-EC7E-1F96D1CA75AB}"/>
              </a:ext>
            </a:extLst>
          </p:cNvPr>
          <p:cNvSpPr>
            <a:spLocks noGrp="1"/>
          </p:cNvSpPr>
          <p:nvPr>
            <p:ph type="title"/>
          </p:nvPr>
        </p:nvSpPr>
        <p:spPr/>
        <p:txBody>
          <a:bodyPr/>
          <a:lstStyle/>
          <a:p>
            <a:r>
              <a:rPr lang="en-IN" dirty="0"/>
              <a:t>7 C’s of Effective Communication</a:t>
            </a:r>
          </a:p>
        </p:txBody>
      </p:sp>
      <p:sp>
        <p:nvSpPr>
          <p:cNvPr id="3" name="Content Placeholder 2">
            <a:extLst>
              <a:ext uri="{FF2B5EF4-FFF2-40B4-BE49-F238E27FC236}">
                <a16:creationId xmlns:a16="http://schemas.microsoft.com/office/drawing/2014/main" id="{EB87E6A5-073E-5849-35A4-2AA298F24078}"/>
              </a:ext>
            </a:extLst>
          </p:cNvPr>
          <p:cNvSpPr>
            <a:spLocks noGrp="1"/>
          </p:cNvSpPr>
          <p:nvPr>
            <p:ph idx="1"/>
          </p:nvPr>
        </p:nvSpPr>
        <p:spPr>
          <a:xfrm>
            <a:off x="233083" y="2106706"/>
            <a:ext cx="11510682" cy="4338918"/>
          </a:xfrm>
        </p:spPr>
        <p:txBody>
          <a:bodyPr/>
          <a:lstStyle/>
          <a:p>
            <a:pPr algn="l"/>
            <a:endParaRPr lang="en-IN" sz="1800" b="0" i="0" u="none" strike="noStrike" baseline="0" dirty="0">
              <a:solidFill>
                <a:srgbClr val="000000"/>
              </a:solidFill>
              <a:latin typeface="Calibri" panose="020F0502020204030204" pitchFamily="34" charset="0"/>
            </a:endParaRPr>
          </a:p>
          <a:p>
            <a:r>
              <a:rPr lang="en-US" sz="1800" b="1" i="0" u="sng" strike="noStrike" baseline="0" dirty="0">
                <a:solidFill>
                  <a:srgbClr val="212121"/>
                </a:solidFill>
                <a:latin typeface="Calibri" panose="020F0502020204030204" pitchFamily="34" charset="0"/>
              </a:rPr>
              <a:t>Clear</a:t>
            </a:r>
            <a:r>
              <a:rPr lang="en-US" sz="1800" b="0" i="0" u="none" strike="noStrike" baseline="0" dirty="0">
                <a:solidFill>
                  <a:srgbClr val="212121"/>
                </a:solidFill>
                <a:latin typeface="Calibri" panose="020F0502020204030204" pitchFamily="34" charset="0"/>
              </a:rPr>
              <a:t>: Make the goal of your message clear to your recipient. Ask yourself what the purpose of your communication is. </a:t>
            </a:r>
            <a:endParaRPr lang="en-US" sz="1800" b="0" i="0" u="none" strike="noStrike" baseline="0" dirty="0">
              <a:solidFill>
                <a:srgbClr val="000000"/>
              </a:solidFill>
              <a:latin typeface="Calibri" panose="020F0502020204030204" pitchFamily="34" charset="0"/>
            </a:endParaRPr>
          </a:p>
          <a:p>
            <a:r>
              <a:rPr lang="en-US" sz="1800" b="1" i="0" u="sng" strike="noStrike" baseline="0" dirty="0">
                <a:solidFill>
                  <a:srgbClr val="212121"/>
                </a:solidFill>
                <a:latin typeface="Calibri" panose="020F0502020204030204" pitchFamily="34" charset="0"/>
              </a:rPr>
              <a:t>Concise</a:t>
            </a:r>
            <a:r>
              <a:rPr lang="en-US" sz="1800" b="0" i="0" u="none" strike="noStrike" baseline="0" dirty="0">
                <a:solidFill>
                  <a:srgbClr val="212121"/>
                </a:solidFill>
                <a:latin typeface="Calibri" panose="020F0502020204030204" pitchFamily="34" charset="0"/>
              </a:rPr>
              <a:t>: Your message should also be brief and to the point. Why communicate your message in six sentences when you can do it in three? </a:t>
            </a:r>
            <a:endParaRPr lang="en-US" sz="1800" b="0" i="0" u="none" strike="noStrike" baseline="0" dirty="0">
              <a:solidFill>
                <a:srgbClr val="000000"/>
              </a:solidFill>
              <a:latin typeface="Calibri" panose="020F0502020204030204" pitchFamily="34" charset="0"/>
            </a:endParaRPr>
          </a:p>
          <a:p>
            <a:r>
              <a:rPr lang="en-US" sz="1800" b="1" i="0" u="sng" strike="noStrike" baseline="0" dirty="0">
                <a:solidFill>
                  <a:srgbClr val="212121"/>
                </a:solidFill>
                <a:latin typeface="Calibri" panose="020F0502020204030204" pitchFamily="34" charset="0"/>
              </a:rPr>
              <a:t>Concrete</a:t>
            </a:r>
            <a:r>
              <a:rPr lang="en-US" sz="1800" b="0" i="0" u="none" strike="noStrike" baseline="0" dirty="0">
                <a:solidFill>
                  <a:srgbClr val="212121"/>
                </a:solidFill>
                <a:latin typeface="Calibri" panose="020F0502020204030204" pitchFamily="34" charset="0"/>
              </a:rPr>
              <a:t>: Ensure your message has important details and facts, but that nothing deters the focus of your message. </a:t>
            </a:r>
            <a:endParaRPr lang="en-US" sz="1800" b="0" i="0" u="none" strike="noStrike" baseline="0" dirty="0">
              <a:solidFill>
                <a:srgbClr val="000000"/>
              </a:solidFill>
              <a:latin typeface="Calibri" panose="020F0502020204030204" pitchFamily="34" charset="0"/>
            </a:endParaRPr>
          </a:p>
          <a:p>
            <a:r>
              <a:rPr lang="en-US" sz="1800" b="1" i="0" u="sng" strike="noStrike" baseline="0" dirty="0">
                <a:solidFill>
                  <a:srgbClr val="212121"/>
                </a:solidFill>
                <a:latin typeface="Calibri" panose="020F0502020204030204" pitchFamily="34" charset="0"/>
              </a:rPr>
              <a:t>Correct</a:t>
            </a:r>
            <a:r>
              <a:rPr lang="en-US" sz="1800" b="0" i="0" u="none" strike="noStrike" baseline="0" dirty="0">
                <a:solidFill>
                  <a:srgbClr val="212121"/>
                </a:solidFill>
                <a:latin typeface="Calibri" panose="020F0502020204030204" pitchFamily="34" charset="0"/>
              </a:rPr>
              <a:t>: Make sure what you're writing or saying is accurate. Bad information doesn't help anybody. Also make sure that your message is typo free. </a:t>
            </a:r>
            <a:endParaRPr lang="en-US" sz="1800" b="0" i="0" u="none" strike="noStrike" baseline="0" dirty="0">
              <a:solidFill>
                <a:srgbClr val="000000"/>
              </a:solidFill>
              <a:latin typeface="Calibri" panose="020F0502020204030204" pitchFamily="34" charset="0"/>
            </a:endParaRPr>
          </a:p>
          <a:p>
            <a:r>
              <a:rPr lang="en-US" sz="1800" b="1" i="0" u="sng" strike="noStrike" baseline="0" dirty="0">
                <a:solidFill>
                  <a:srgbClr val="212121"/>
                </a:solidFill>
                <a:latin typeface="Calibri" panose="020F0502020204030204" pitchFamily="34" charset="0"/>
              </a:rPr>
              <a:t>Coherent</a:t>
            </a:r>
            <a:r>
              <a:rPr lang="en-US" sz="1800" b="0" i="0" u="none" strike="noStrike" baseline="0" dirty="0">
                <a:solidFill>
                  <a:srgbClr val="212121"/>
                </a:solidFill>
                <a:latin typeface="Calibri" panose="020F0502020204030204" pitchFamily="34" charset="0"/>
              </a:rPr>
              <a:t>: Does your message make sense? Check to see that all of your points are relevant and that everything is consistent with the tone and flow or your text. </a:t>
            </a:r>
            <a:endParaRPr lang="en-US" sz="1800" b="0" i="0" u="none" strike="noStrike" baseline="0" dirty="0">
              <a:solidFill>
                <a:srgbClr val="000000"/>
              </a:solidFill>
              <a:latin typeface="Calibri" panose="020F0502020204030204" pitchFamily="34" charset="0"/>
            </a:endParaRPr>
          </a:p>
          <a:p>
            <a:r>
              <a:rPr lang="en-US" sz="1800" b="1" i="0" u="sng" strike="noStrike" baseline="0" dirty="0">
                <a:solidFill>
                  <a:srgbClr val="212121"/>
                </a:solidFill>
                <a:latin typeface="Calibri" panose="020F0502020204030204" pitchFamily="34" charset="0"/>
              </a:rPr>
              <a:t>Complete</a:t>
            </a:r>
            <a:r>
              <a:rPr lang="en-US" sz="1800" b="0" i="0" u="none" strike="noStrike" baseline="0" dirty="0">
                <a:solidFill>
                  <a:srgbClr val="212121"/>
                </a:solidFill>
                <a:latin typeface="Calibri" panose="020F0502020204030204" pitchFamily="34" charset="0"/>
              </a:rPr>
              <a:t>: Your message is complete when all relevant information is included in an understandable manner and there is a clear "call to action". Does your audience know what you want them to do? </a:t>
            </a:r>
            <a:endParaRPr lang="en-US" sz="1800" b="0" i="0" u="none" strike="noStrike" baseline="0" dirty="0">
              <a:solidFill>
                <a:srgbClr val="000000"/>
              </a:solidFill>
              <a:latin typeface="Calibri" panose="020F0502020204030204" pitchFamily="34" charset="0"/>
            </a:endParaRPr>
          </a:p>
          <a:p>
            <a:r>
              <a:rPr lang="en-US" sz="1800" b="1" i="0" u="sng" strike="noStrike" baseline="0" dirty="0">
                <a:solidFill>
                  <a:srgbClr val="212121"/>
                </a:solidFill>
                <a:latin typeface="Calibri" panose="020F0502020204030204" pitchFamily="34" charset="0"/>
              </a:rPr>
              <a:t>Courteous</a:t>
            </a:r>
            <a:r>
              <a:rPr lang="en-US" sz="1800" b="0" i="0" u="none" strike="noStrike" baseline="0" dirty="0">
                <a:solidFill>
                  <a:srgbClr val="212121"/>
                </a:solidFill>
                <a:latin typeface="Calibri" panose="020F0502020204030204" pitchFamily="34" charset="0"/>
              </a:rPr>
              <a:t>: Ensure that your communication is friendly, open, and honest, regardless of what the message is about. Be empathetic and avoid passive-aggressive tones. </a:t>
            </a:r>
            <a:endParaRPr lang="en-US" sz="1800" b="0" i="0" u="none" strike="noStrike" baseline="0" dirty="0">
              <a:solidFill>
                <a:srgbClr val="000000"/>
              </a:solidFill>
              <a:latin typeface="Calibri" panose="020F0502020204030204" pitchFamily="34" charset="0"/>
            </a:endParaRPr>
          </a:p>
          <a:p>
            <a:endParaRPr lang="en-IN" dirty="0"/>
          </a:p>
        </p:txBody>
      </p:sp>
    </p:spTree>
    <p:extLst>
      <p:ext uri="{BB962C8B-B14F-4D97-AF65-F5344CB8AC3E}">
        <p14:creationId xmlns:p14="http://schemas.microsoft.com/office/powerpoint/2010/main" val="3376393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E9C19-A138-662F-27A0-EC7BFF18ED4B}"/>
              </a:ext>
            </a:extLst>
          </p:cNvPr>
          <p:cNvSpPr>
            <a:spLocks noGrp="1"/>
          </p:cNvSpPr>
          <p:nvPr>
            <p:ph type="title"/>
          </p:nvPr>
        </p:nvSpPr>
        <p:spPr/>
        <p:txBody>
          <a:bodyPr/>
          <a:lstStyle/>
          <a:p>
            <a:r>
              <a:rPr lang="en-IN" dirty="0"/>
              <a:t>What are Leadership Skills?</a:t>
            </a:r>
          </a:p>
        </p:txBody>
      </p:sp>
      <p:sp>
        <p:nvSpPr>
          <p:cNvPr id="3" name="Content Placeholder 2">
            <a:extLst>
              <a:ext uri="{FF2B5EF4-FFF2-40B4-BE49-F238E27FC236}">
                <a16:creationId xmlns:a16="http://schemas.microsoft.com/office/drawing/2014/main" id="{95C00F2A-A9F7-8154-44F2-0F1ECE018A8F}"/>
              </a:ext>
            </a:extLst>
          </p:cNvPr>
          <p:cNvSpPr>
            <a:spLocks noGrp="1"/>
          </p:cNvSpPr>
          <p:nvPr>
            <p:ph idx="1"/>
          </p:nvPr>
        </p:nvSpPr>
        <p:spPr/>
        <p:txBody>
          <a:bodyPr/>
          <a:lstStyle/>
          <a:p>
            <a:pPr algn="l"/>
            <a:endParaRPr lang="en-IN" sz="1800" b="0" i="0" u="none" strike="noStrike" baseline="0" dirty="0">
              <a:solidFill>
                <a:srgbClr val="000000"/>
              </a:solidFill>
              <a:latin typeface="Calibri" panose="020F0502020204030204" pitchFamily="34" charset="0"/>
            </a:endParaRPr>
          </a:p>
          <a:p>
            <a:pPr algn="just"/>
            <a:r>
              <a:rPr lang="en-US" sz="1800" dirty="0">
                <a:solidFill>
                  <a:srgbClr val="212121"/>
                </a:solidFill>
                <a:latin typeface="Calibri" panose="020F0502020204030204" pitchFamily="34" charset="0"/>
              </a:rPr>
              <a:t>Leadership skills are skills you use when organizing other people to reach a shared goal. </a:t>
            </a:r>
          </a:p>
          <a:p>
            <a:pPr algn="just"/>
            <a:r>
              <a:rPr lang="en-US" sz="1800" dirty="0">
                <a:solidFill>
                  <a:srgbClr val="212121"/>
                </a:solidFill>
                <a:latin typeface="Calibri" panose="020F0502020204030204" pitchFamily="34" charset="0"/>
              </a:rPr>
              <a:t>Leadership skills are the abilities and the capabilities that an individual demonstrates while leading a team, a situation, or life. </a:t>
            </a:r>
          </a:p>
          <a:p>
            <a:pPr algn="just"/>
            <a:r>
              <a:rPr lang="en-US" sz="1800" dirty="0">
                <a:solidFill>
                  <a:srgbClr val="212121"/>
                </a:solidFill>
                <a:latin typeface="Calibri" panose="020F0502020204030204" pitchFamily="34" charset="0"/>
              </a:rPr>
              <a:t>These skills help them supervise processes, guide initiatives, and help their employees achieve their goals. </a:t>
            </a:r>
          </a:p>
          <a:p>
            <a:pPr algn="just"/>
            <a:r>
              <a:rPr lang="en-US" sz="1800" dirty="0">
                <a:solidFill>
                  <a:srgbClr val="212121"/>
                </a:solidFill>
                <a:latin typeface="Calibri" panose="020F0502020204030204" pitchFamily="34" charset="0"/>
              </a:rPr>
              <a:t>Leadership skills are not just one skills but a combination of a couple of skills.</a:t>
            </a:r>
            <a:endParaRPr lang="en-IN" sz="1800" dirty="0">
              <a:solidFill>
                <a:srgbClr val="212121"/>
              </a:solidFill>
              <a:latin typeface="Calibri" panose="020F0502020204030204" pitchFamily="34" charset="0"/>
            </a:endParaRPr>
          </a:p>
        </p:txBody>
      </p:sp>
    </p:spTree>
    <p:extLst>
      <p:ext uri="{BB962C8B-B14F-4D97-AF65-F5344CB8AC3E}">
        <p14:creationId xmlns:p14="http://schemas.microsoft.com/office/powerpoint/2010/main" val="3650827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6CAA-6E10-A982-E8A1-623E098501CF}"/>
              </a:ext>
            </a:extLst>
          </p:cNvPr>
          <p:cNvSpPr>
            <a:spLocks noGrp="1"/>
          </p:cNvSpPr>
          <p:nvPr>
            <p:ph type="title"/>
          </p:nvPr>
        </p:nvSpPr>
        <p:spPr/>
        <p:txBody>
          <a:bodyPr/>
          <a:lstStyle/>
          <a:p>
            <a:r>
              <a:rPr lang="en-IN" dirty="0"/>
              <a:t>Barriers to Effective Communication	</a:t>
            </a:r>
          </a:p>
        </p:txBody>
      </p:sp>
      <p:sp>
        <p:nvSpPr>
          <p:cNvPr id="3" name="Content Placeholder 2">
            <a:extLst>
              <a:ext uri="{FF2B5EF4-FFF2-40B4-BE49-F238E27FC236}">
                <a16:creationId xmlns:a16="http://schemas.microsoft.com/office/drawing/2014/main" id="{1AF7373E-CF56-30C8-2E75-7A68AAB2B6EE}"/>
              </a:ext>
            </a:extLst>
          </p:cNvPr>
          <p:cNvSpPr>
            <a:spLocks noGrp="1"/>
          </p:cNvSpPr>
          <p:nvPr>
            <p:ph idx="1"/>
          </p:nvPr>
        </p:nvSpPr>
        <p:spPr>
          <a:xfrm>
            <a:off x="242047" y="2097740"/>
            <a:ext cx="11510682" cy="4661648"/>
          </a:xfrm>
        </p:spPr>
        <p:txBody>
          <a:bodyPr>
            <a:normAutofit lnSpcReduction="10000"/>
          </a:bodyPr>
          <a:lstStyle/>
          <a:p>
            <a:r>
              <a:rPr lang="en-US" sz="1800" b="0" i="0" u="none" strike="noStrike" baseline="0" dirty="0">
                <a:solidFill>
                  <a:srgbClr val="000000"/>
                </a:solidFill>
                <a:latin typeface="Calibri" panose="020F0502020204030204" pitchFamily="34" charset="0"/>
              </a:rPr>
              <a:t>The Barriers to effective communication could be of many types like linguistic, psychological, emotional, physical, cultural and more. </a:t>
            </a:r>
          </a:p>
          <a:p>
            <a:r>
              <a:rPr lang="en-IN" sz="1800" b="1" i="0" u="none" strike="noStrike" baseline="0" dirty="0">
                <a:solidFill>
                  <a:srgbClr val="000000"/>
                </a:solidFill>
                <a:latin typeface="Calibri" panose="020F0502020204030204" pitchFamily="34" charset="0"/>
              </a:rPr>
              <a:t>Linguistic Barriers </a:t>
            </a:r>
            <a:r>
              <a:rPr lang="en-IN" sz="1800"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The language barrier is one of the main barriers that limit effective communication. Language is the most commonly employed tool of communication. The fact that each major region has its own language is one of the Barriers to effective communication. Sometimes even a thick dialect may render the communication ineffective. Even in the same workplace, different employees will have different linguistic skills. As a result, the communication channels will be affected. </a:t>
            </a:r>
          </a:p>
          <a:p>
            <a:r>
              <a:rPr lang="en-IN" sz="1800" b="1" i="0" u="none" strike="noStrike" baseline="0" dirty="0">
                <a:solidFill>
                  <a:srgbClr val="000000"/>
                </a:solidFill>
                <a:latin typeface="Calibri" panose="020F0502020204030204" pitchFamily="34" charset="0"/>
              </a:rPr>
              <a:t>Psychological Barriers - </a:t>
            </a:r>
            <a:r>
              <a:rPr lang="en-US" sz="1800" b="0" i="0" u="none" strike="noStrike" baseline="0" dirty="0">
                <a:solidFill>
                  <a:srgbClr val="000000"/>
                </a:solidFill>
                <a:latin typeface="Calibri" panose="020F0502020204030204" pitchFamily="34" charset="0"/>
              </a:rPr>
              <a:t>There are various mental and psychological issues that may be barriers to effective communication. Some people have stage fear, speech disorders, phobia, depression etc. All of these conditions are very difficult to manage sometimes and will most certainly limit the ease of communication. </a:t>
            </a:r>
          </a:p>
          <a:p>
            <a:r>
              <a:rPr lang="en-IN" sz="1800" b="1" i="0" u="none" strike="noStrike" baseline="0" dirty="0">
                <a:solidFill>
                  <a:srgbClr val="000000"/>
                </a:solidFill>
                <a:latin typeface="Calibri" panose="020F0502020204030204" pitchFamily="34" charset="0"/>
              </a:rPr>
              <a:t>Emotional Barriers - </a:t>
            </a:r>
            <a:r>
              <a:rPr lang="en-US" sz="1800" b="0" i="0" u="none" strike="noStrike" baseline="0" dirty="0">
                <a:solidFill>
                  <a:srgbClr val="000000"/>
                </a:solidFill>
                <a:latin typeface="Calibri" panose="020F0502020204030204" pitchFamily="34" charset="0"/>
              </a:rPr>
              <a:t>The emotional IQ of a person determines the ease and comfort with which they can communicate. A person who is emotionally mature will be able to communicate effectively. On the other hand, people who let their emotions take over will face certain difficulties. Emotions like anger, frustration, humor, can blur the decision making capacities of a person and thus limit the effectiveness of their communication. </a:t>
            </a:r>
          </a:p>
          <a:p>
            <a:r>
              <a:rPr lang="en-US" sz="1800" b="1" dirty="0">
                <a:solidFill>
                  <a:srgbClr val="000000"/>
                </a:solidFill>
                <a:latin typeface="Calibri" panose="020F0502020204030204" pitchFamily="34" charset="0"/>
              </a:rPr>
              <a:t>Physical Barriers </a:t>
            </a:r>
            <a:r>
              <a:rPr lang="en-US" sz="1800"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They are the most obvious barriers to effective communication. These barriers are mostly easily removable in principle at least. They include barriers like noise, closed doors, faulty equipment used for communication, closed cabins, etc. Sometimes, in a large office, the physical separation between various employees combined with faulty equipment may result in severe barriers to effective communication. </a:t>
            </a:r>
            <a:endParaRPr lang="en-IN" dirty="0"/>
          </a:p>
        </p:txBody>
      </p:sp>
    </p:spTree>
    <p:extLst>
      <p:ext uri="{BB962C8B-B14F-4D97-AF65-F5344CB8AC3E}">
        <p14:creationId xmlns:p14="http://schemas.microsoft.com/office/powerpoint/2010/main" val="1056789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6CAA-6E10-A982-E8A1-623E098501CF}"/>
              </a:ext>
            </a:extLst>
          </p:cNvPr>
          <p:cNvSpPr>
            <a:spLocks noGrp="1"/>
          </p:cNvSpPr>
          <p:nvPr>
            <p:ph type="title"/>
          </p:nvPr>
        </p:nvSpPr>
        <p:spPr/>
        <p:txBody>
          <a:bodyPr/>
          <a:lstStyle/>
          <a:p>
            <a:r>
              <a:rPr lang="en-IN" dirty="0"/>
              <a:t>Barrier to Effective Communication	</a:t>
            </a:r>
          </a:p>
        </p:txBody>
      </p:sp>
      <p:sp>
        <p:nvSpPr>
          <p:cNvPr id="3" name="Content Placeholder 2">
            <a:extLst>
              <a:ext uri="{FF2B5EF4-FFF2-40B4-BE49-F238E27FC236}">
                <a16:creationId xmlns:a16="http://schemas.microsoft.com/office/drawing/2014/main" id="{1AF7373E-CF56-30C8-2E75-7A68AAB2B6EE}"/>
              </a:ext>
            </a:extLst>
          </p:cNvPr>
          <p:cNvSpPr>
            <a:spLocks noGrp="1"/>
          </p:cNvSpPr>
          <p:nvPr>
            <p:ph idx="1"/>
          </p:nvPr>
        </p:nvSpPr>
        <p:spPr>
          <a:xfrm>
            <a:off x="242047" y="2097740"/>
            <a:ext cx="11510682" cy="4661648"/>
          </a:xfrm>
        </p:spPr>
        <p:txBody>
          <a:bodyPr>
            <a:normAutofit lnSpcReduction="10000"/>
          </a:bodyPr>
          <a:lstStyle/>
          <a:p>
            <a:r>
              <a:rPr lang="en-IN" sz="1800" b="1" i="0" u="none" strike="noStrike" baseline="0" dirty="0">
                <a:solidFill>
                  <a:srgbClr val="000000"/>
                </a:solidFill>
                <a:latin typeface="Calibri" panose="020F0502020204030204" pitchFamily="34" charset="0"/>
              </a:rPr>
              <a:t>Cultural Barriers - </a:t>
            </a:r>
            <a:r>
              <a:rPr lang="en-US" sz="1800" b="0" i="0" u="none" strike="noStrike" baseline="0" dirty="0">
                <a:solidFill>
                  <a:srgbClr val="000000"/>
                </a:solidFill>
                <a:latin typeface="Calibri" panose="020F0502020204030204" pitchFamily="34" charset="0"/>
              </a:rPr>
              <a:t>As the world is getting more and more globalized, any large office may have people from several parts of the world. Different cultures have a different meaning for several basic values of society. Dressing, Religions or lack of them, food, drinks, pets, and the general </a:t>
            </a:r>
            <a:r>
              <a:rPr lang="en-US" sz="1800" b="0" i="0" u="none" strike="noStrike" baseline="0" dirty="0" err="1">
                <a:solidFill>
                  <a:srgbClr val="000000"/>
                </a:solidFill>
                <a:latin typeface="Calibri" panose="020F0502020204030204" pitchFamily="34" charset="0"/>
              </a:rPr>
              <a:t>behaviour</a:t>
            </a:r>
            <a:r>
              <a:rPr lang="en-US" sz="1800" b="0" i="0" u="none" strike="noStrike" baseline="0" dirty="0">
                <a:solidFill>
                  <a:srgbClr val="000000"/>
                </a:solidFill>
                <a:latin typeface="Calibri" panose="020F0502020204030204" pitchFamily="34" charset="0"/>
              </a:rPr>
              <a:t> will change drastically from one culture to another. Hence it is a must that we must take these different cultures into account while communication. This is what we call being culturally appropriate. </a:t>
            </a:r>
          </a:p>
          <a:p>
            <a:r>
              <a:rPr lang="en-IN" sz="1800" b="1" i="0" u="none" strike="noStrike" baseline="0" dirty="0">
                <a:solidFill>
                  <a:srgbClr val="000000"/>
                </a:solidFill>
                <a:latin typeface="Calibri" panose="020F0502020204030204" pitchFamily="34" charset="0"/>
              </a:rPr>
              <a:t>Attitude Barriers - </a:t>
            </a:r>
            <a:r>
              <a:rPr lang="en-US" sz="1800" b="0" i="0" u="none" strike="noStrike" baseline="0" dirty="0">
                <a:solidFill>
                  <a:srgbClr val="000000"/>
                </a:solidFill>
                <a:latin typeface="Calibri" panose="020F0502020204030204" pitchFamily="34" charset="0"/>
              </a:rPr>
              <a:t>Certain people like to be left alone. They are the introverts or just people who are not very social. Others like to be social. Both these cases could become a barrier to communication. Some people have attitude issues, like huge ego and inconsiderate </a:t>
            </a:r>
            <a:r>
              <a:rPr lang="en-US" sz="1800" b="0" i="0" u="none" strike="noStrike" baseline="0" dirty="0" err="1">
                <a:solidFill>
                  <a:srgbClr val="000000"/>
                </a:solidFill>
                <a:latin typeface="Calibri" panose="020F0502020204030204" pitchFamily="34" charset="0"/>
              </a:rPr>
              <a:t>behaviours</a:t>
            </a:r>
            <a:r>
              <a:rPr lang="en-US" sz="1800" b="0" i="0" u="none" strike="noStrike" baseline="0" dirty="0">
                <a:solidFill>
                  <a:srgbClr val="000000"/>
                </a:solidFill>
                <a:latin typeface="Calibri" panose="020F0502020204030204" pitchFamily="34" charset="0"/>
              </a:rPr>
              <a:t>. These employees can cause severe strains in the communication channels that they are present in. Certain personality traits like shyness, anger, social anxiety may be removable through courses and proper training. </a:t>
            </a:r>
          </a:p>
          <a:p>
            <a:r>
              <a:rPr lang="en-IN" sz="1800" b="1" i="0" u="none" strike="noStrike" baseline="0" dirty="0">
                <a:solidFill>
                  <a:srgbClr val="000000"/>
                </a:solidFill>
                <a:latin typeface="Calibri" panose="020F0502020204030204" pitchFamily="34" charset="0"/>
              </a:rPr>
              <a:t>Perception Barriers - </a:t>
            </a:r>
            <a:r>
              <a:rPr lang="en-US" sz="1800" b="0" i="0" u="none" strike="noStrike" baseline="0" dirty="0">
                <a:solidFill>
                  <a:srgbClr val="000000"/>
                </a:solidFill>
                <a:latin typeface="Calibri" panose="020F0502020204030204" pitchFamily="34" charset="0"/>
              </a:rPr>
              <a:t>Different people perceive the same things differently. This is a fact which we must consider during the process. Knowledge of the perception levels of the audience is crucial to effective communication. All the messages or communique must be easy and clear. There shouldn’t be any room for a diversified interpretational set. </a:t>
            </a:r>
          </a:p>
          <a:p>
            <a:r>
              <a:rPr lang="en-IN" sz="1800" b="1" i="0" u="none" strike="noStrike" baseline="0" dirty="0">
                <a:solidFill>
                  <a:srgbClr val="000000"/>
                </a:solidFill>
                <a:latin typeface="Calibri" panose="020F0502020204030204" pitchFamily="34" charset="0"/>
              </a:rPr>
              <a:t>Physiological Barriers - </a:t>
            </a:r>
            <a:r>
              <a:rPr lang="en-US" sz="1800" b="0" i="0" u="none" strike="noStrike" baseline="0" dirty="0">
                <a:solidFill>
                  <a:srgbClr val="000000"/>
                </a:solidFill>
                <a:latin typeface="Calibri" panose="020F0502020204030204" pitchFamily="34" charset="0"/>
              </a:rPr>
              <a:t>Certain disorders or diseases or other limitations could also prevent effective communication between the various channels of an organization. The shrillness of voice, dyslexia are some examples of physiological barriers to effective communication. However, these are not crucial because they can easily be compensated and removed. </a:t>
            </a:r>
            <a:endParaRPr lang="en-IN" dirty="0"/>
          </a:p>
        </p:txBody>
      </p:sp>
    </p:spTree>
    <p:extLst>
      <p:ext uri="{BB962C8B-B14F-4D97-AF65-F5344CB8AC3E}">
        <p14:creationId xmlns:p14="http://schemas.microsoft.com/office/powerpoint/2010/main" val="3865741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6CAA-6E10-A982-E8A1-623E098501CF}"/>
              </a:ext>
            </a:extLst>
          </p:cNvPr>
          <p:cNvSpPr>
            <a:spLocks noGrp="1"/>
          </p:cNvSpPr>
          <p:nvPr>
            <p:ph type="title"/>
          </p:nvPr>
        </p:nvSpPr>
        <p:spPr/>
        <p:txBody>
          <a:bodyPr/>
          <a:lstStyle/>
          <a:p>
            <a:r>
              <a:rPr lang="en-IN" dirty="0"/>
              <a:t>Barrier to Effective Communication	</a:t>
            </a:r>
          </a:p>
        </p:txBody>
      </p:sp>
      <p:sp>
        <p:nvSpPr>
          <p:cNvPr id="3" name="Content Placeholder 2">
            <a:extLst>
              <a:ext uri="{FF2B5EF4-FFF2-40B4-BE49-F238E27FC236}">
                <a16:creationId xmlns:a16="http://schemas.microsoft.com/office/drawing/2014/main" id="{1AF7373E-CF56-30C8-2E75-7A68AAB2B6EE}"/>
              </a:ext>
            </a:extLst>
          </p:cNvPr>
          <p:cNvSpPr>
            <a:spLocks noGrp="1"/>
          </p:cNvSpPr>
          <p:nvPr>
            <p:ph idx="1"/>
          </p:nvPr>
        </p:nvSpPr>
        <p:spPr>
          <a:xfrm>
            <a:off x="242047" y="2097740"/>
            <a:ext cx="11510682" cy="4661648"/>
          </a:xfrm>
        </p:spPr>
        <p:txBody>
          <a:bodyPr>
            <a:normAutofit/>
          </a:bodyPr>
          <a:lstStyle/>
          <a:p>
            <a:r>
              <a:rPr lang="en-IN" sz="1800" b="1" i="0" u="none" strike="noStrike" baseline="0" dirty="0">
                <a:solidFill>
                  <a:srgbClr val="000000"/>
                </a:solidFill>
                <a:latin typeface="Calibri" panose="020F0502020204030204" pitchFamily="34" charset="0"/>
              </a:rPr>
              <a:t>Technological Barriers - </a:t>
            </a:r>
            <a:r>
              <a:rPr lang="en-US" sz="1800" b="0" i="0" u="none" strike="noStrike" baseline="0" dirty="0">
                <a:solidFill>
                  <a:srgbClr val="000000"/>
                </a:solidFill>
                <a:latin typeface="Calibri" panose="020F0502020204030204" pitchFamily="34" charset="0"/>
              </a:rPr>
              <a:t>Other barriers include the technological barriers. The technology is developing fast and as a result, it becomes difficult to keep up with the newest developments. Hence sometimes the technological advance may become a barrier. In addition to this, the cost of technology is sometimes very high. Most of the organizations will not be able to afford a decent tech for the purpose of communication. Hence, this becomes a very crucial barrier. </a:t>
            </a:r>
          </a:p>
          <a:p>
            <a:r>
              <a:rPr lang="en-IN" sz="1800" b="1" i="0" u="none" strike="noStrike" baseline="0" dirty="0">
                <a:solidFill>
                  <a:srgbClr val="000000"/>
                </a:solidFill>
                <a:latin typeface="Calibri" panose="020F0502020204030204" pitchFamily="34" charset="0"/>
              </a:rPr>
              <a:t>Socio-religious Barriers </a:t>
            </a:r>
            <a:r>
              <a:rPr lang="en-US" sz="1800"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Other barriers are socio-religious barriers. In a patriarchal society, a woman or a transgender may face many difficulties and barriers while communicating. </a:t>
            </a:r>
            <a:endParaRPr lang="en-IN" dirty="0"/>
          </a:p>
        </p:txBody>
      </p:sp>
    </p:spTree>
    <p:extLst>
      <p:ext uri="{BB962C8B-B14F-4D97-AF65-F5344CB8AC3E}">
        <p14:creationId xmlns:p14="http://schemas.microsoft.com/office/powerpoint/2010/main" val="3302625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E9C19-A138-662F-27A0-EC7BFF18ED4B}"/>
              </a:ext>
            </a:extLst>
          </p:cNvPr>
          <p:cNvSpPr>
            <a:spLocks noGrp="1"/>
          </p:cNvSpPr>
          <p:nvPr>
            <p:ph type="title"/>
          </p:nvPr>
        </p:nvSpPr>
        <p:spPr/>
        <p:txBody>
          <a:bodyPr/>
          <a:lstStyle/>
          <a:p>
            <a:r>
              <a:rPr lang="en-IN" dirty="0"/>
              <a:t>Leadership Skills</a:t>
            </a:r>
          </a:p>
        </p:txBody>
      </p:sp>
      <p:sp>
        <p:nvSpPr>
          <p:cNvPr id="3" name="Content Placeholder 2">
            <a:extLst>
              <a:ext uri="{FF2B5EF4-FFF2-40B4-BE49-F238E27FC236}">
                <a16:creationId xmlns:a16="http://schemas.microsoft.com/office/drawing/2014/main" id="{95C00F2A-A9F7-8154-44F2-0F1ECE018A8F}"/>
              </a:ext>
            </a:extLst>
          </p:cNvPr>
          <p:cNvSpPr>
            <a:spLocks noGrp="1"/>
          </p:cNvSpPr>
          <p:nvPr>
            <p:ph idx="1"/>
          </p:nvPr>
        </p:nvSpPr>
        <p:spPr>
          <a:xfrm>
            <a:off x="215153" y="2052918"/>
            <a:ext cx="11421035" cy="4652682"/>
          </a:xfrm>
        </p:spPr>
        <p:txBody>
          <a:bodyPr/>
          <a:lstStyle/>
          <a:p>
            <a:pPr algn="l"/>
            <a:endParaRPr lang="en-IN" sz="1800" b="0" i="0" u="none" strike="noStrike" baseline="0" dirty="0">
              <a:solidFill>
                <a:srgbClr val="000000"/>
              </a:solidFill>
              <a:latin typeface="Calibri" panose="020F0502020204030204" pitchFamily="34" charset="0"/>
            </a:endParaRPr>
          </a:p>
          <a:p>
            <a:pPr algn="just"/>
            <a:r>
              <a:rPr lang="en-US" sz="1800" dirty="0">
                <a:solidFill>
                  <a:srgbClr val="212121"/>
                </a:solidFill>
                <a:latin typeface="Calibri" panose="020F0502020204030204" pitchFamily="34" charset="0"/>
              </a:rPr>
              <a:t>10 most important leadership skills are:</a:t>
            </a:r>
          </a:p>
          <a:p>
            <a:pPr marL="800100" lvl="1" indent="-342900" algn="just">
              <a:buFont typeface="+mj-lt"/>
              <a:buAutoNum type="arabicPeriod"/>
            </a:pPr>
            <a:r>
              <a:rPr lang="en-US" sz="1800" b="1" u="sng" dirty="0">
                <a:solidFill>
                  <a:srgbClr val="212121"/>
                </a:solidFill>
                <a:latin typeface="Calibri" panose="020F0502020204030204" pitchFamily="34" charset="0"/>
              </a:rPr>
              <a:t>Communication</a:t>
            </a:r>
            <a:r>
              <a:rPr lang="en-US" sz="1800" dirty="0">
                <a:solidFill>
                  <a:srgbClr val="212121"/>
                </a:solidFill>
                <a:latin typeface="Calibri" panose="020F0502020204030204" pitchFamily="34" charset="0"/>
              </a:rPr>
              <a:t> - </a:t>
            </a:r>
            <a:r>
              <a:rPr lang="en-US" sz="1600" dirty="0">
                <a:solidFill>
                  <a:srgbClr val="222222"/>
                </a:solidFill>
                <a:latin typeface="Rubik"/>
              </a:rPr>
              <a:t>As a leader, you need to be able to clearly and succinctly explain to your employees everything from organizational goals to specific tasks. Leaders must master all forms of communication, including one-on-one, departmental, and full-staff conversations, as well as communication via the phone, email, video, chat, and social media. Communication skills cover reading skills, writing skills, speaking skills, listening skills.</a:t>
            </a:r>
          </a:p>
          <a:p>
            <a:pPr marL="800100" lvl="1" indent="-342900" algn="just">
              <a:buFont typeface="+mj-lt"/>
              <a:buAutoNum type="arabicPeriod"/>
            </a:pPr>
            <a:r>
              <a:rPr lang="en-US" sz="1800" b="1" u="sng" dirty="0">
                <a:solidFill>
                  <a:srgbClr val="212121"/>
                </a:solidFill>
                <a:latin typeface="Calibri" panose="020F0502020204030204" pitchFamily="34" charset="0"/>
              </a:rPr>
              <a:t>Motivation</a:t>
            </a:r>
            <a:r>
              <a:rPr lang="en-US" sz="1800" b="1" dirty="0">
                <a:solidFill>
                  <a:srgbClr val="212121"/>
                </a:solidFill>
                <a:latin typeface="Calibri" panose="020F0502020204030204" pitchFamily="34" charset="0"/>
              </a:rPr>
              <a:t> </a:t>
            </a:r>
            <a:r>
              <a:rPr lang="en-US" sz="1600" dirty="0">
                <a:solidFill>
                  <a:srgbClr val="222222"/>
                </a:solidFill>
                <a:latin typeface="Rubik"/>
              </a:rPr>
              <a:t>- Leaders need to inspire their workers to go the extra mile for their organizations; just paying a fair salary to employees is typically not enough inspiration (although it is important too). There are a number of ways to motivate your workers: you may build employee self-esteem through recognition and rewards, or by giving employees new responsibilities to increase their investment in the company.</a:t>
            </a:r>
          </a:p>
          <a:p>
            <a:pPr marL="800100" lvl="1" indent="-342900" algn="just">
              <a:buFont typeface="+mj-lt"/>
              <a:buAutoNum type="arabicPeriod"/>
            </a:pPr>
            <a:r>
              <a:rPr lang="en-US" sz="1800" b="1" u="sng" dirty="0">
                <a:solidFill>
                  <a:srgbClr val="212121"/>
                </a:solidFill>
                <a:latin typeface="Calibri" panose="020F0502020204030204" pitchFamily="34" charset="0"/>
              </a:rPr>
              <a:t>Delegating</a:t>
            </a:r>
            <a:r>
              <a:rPr lang="en-US" sz="1600" dirty="0">
                <a:solidFill>
                  <a:srgbClr val="222222"/>
                </a:solidFill>
                <a:latin typeface="Rubik"/>
              </a:rPr>
              <a:t> - Leaders who try to take on too many tasks by themselves will struggle to get anything done. These leaders often fear that delegating tasks is a sign of weakness, when it actually can be a sign of a strong leader. Therefore, you need to identify the skills of each of your employees, and assign duties to each employee based on his or her skill set. By delegating tasks to staff members, you can focus on other important tasks.</a:t>
            </a:r>
          </a:p>
          <a:p>
            <a:pPr marL="800100" lvl="1" indent="-342900" algn="just">
              <a:buFont typeface="+mj-lt"/>
              <a:buAutoNum type="arabicPeriod"/>
            </a:pPr>
            <a:r>
              <a:rPr lang="en-US" sz="1800" b="1" u="sng" dirty="0">
                <a:solidFill>
                  <a:srgbClr val="212121"/>
                </a:solidFill>
                <a:latin typeface="Calibri" panose="020F0502020204030204" pitchFamily="34" charset="0"/>
              </a:rPr>
              <a:t>Positivity</a:t>
            </a:r>
            <a:r>
              <a:rPr lang="en-US" sz="1800" b="1" dirty="0">
                <a:solidFill>
                  <a:srgbClr val="212121"/>
                </a:solidFill>
                <a:latin typeface="Calibri" panose="020F0502020204030204" pitchFamily="34" charset="0"/>
              </a:rPr>
              <a:t> </a:t>
            </a:r>
            <a:r>
              <a:rPr lang="en-US" sz="1600" dirty="0">
                <a:solidFill>
                  <a:srgbClr val="222222"/>
                </a:solidFill>
                <a:latin typeface="Rubik"/>
              </a:rPr>
              <a:t>- A positive attitude can go a long way in an office. You should be able to laugh at yourself when something doesn't go quite as planned; this helps create a happy and healthy work environment, even during busy, stressful periods. If employees feel that they work in a positive environment, they will be more likely to want to be at work, and will therefore be more willing to put in the long hours when needed</a:t>
            </a:r>
            <a:r>
              <a:rPr lang="en-US" sz="1400" b="0" i="0" dirty="0">
                <a:solidFill>
                  <a:srgbClr val="222222"/>
                </a:solidFill>
                <a:effectLst/>
                <a:latin typeface="Rubik"/>
              </a:rPr>
              <a:t>.</a:t>
            </a:r>
            <a:endParaRPr lang="en-US" sz="1600" dirty="0">
              <a:solidFill>
                <a:srgbClr val="222222"/>
              </a:solidFill>
              <a:latin typeface="Rubik"/>
            </a:endParaRPr>
          </a:p>
          <a:p>
            <a:pPr marL="800100" lvl="1" indent="-342900" algn="just">
              <a:buFont typeface="+mj-lt"/>
              <a:buAutoNum type="arabicPeriod"/>
            </a:pPr>
            <a:endParaRPr lang="en-US" sz="1600" dirty="0">
              <a:solidFill>
                <a:srgbClr val="222222"/>
              </a:solidFill>
              <a:latin typeface="Rubik"/>
            </a:endParaRPr>
          </a:p>
          <a:p>
            <a:pPr marL="800100" lvl="1" indent="-342900" algn="just">
              <a:buFont typeface="+mj-lt"/>
              <a:buAutoNum type="arabicPeriod"/>
            </a:pPr>
            <a:endParaRPr lang="en-IN" sz="1800" dirty="0">
              <a:solidFill>
                <a:srgbClr val="212121"/>
              </a:solidFill>
              <a:latin typeface="Calibri" panose="020F0502020204030204" pitchFamily="34" charset="0"/>
            </a:endParaRPr>
          </a:p>
        </p:txBody>
      </p:sp>
    </p:spTree>
    <p:extLst>
      <p:ext uri="{BB962C8B-B14F-4D97-AF65-F5344CB8AC3E}">
        <p14:creationId xmlns:p14="http://schemas.microsoft.com/office/powerpoint/2010/main" val="1497077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E9C19-A138-662F-27A0-EC7BFF18ED4B}"/>
              </a:ext>
            </a:extLst>
          </p:cNvPr>
          <p:cNvSpPr>
            <a:spLocks noGrp="1"/>
          </p:cNvSpPr>
          <p:nvPr>
            <p:ph type="title"/>
          </p:nvPr>
        </p:nvSpPr>
        <p:spPr/>
        <p:txBody>
          <a:bodyPr/>
          <a:lstStyle/>
          <a:p>
            <a:r>
              <a:rPr lang="en-IN" dirty="0"/>
              <a:t>Leadership Skills</a:t>
            </a:r>
          </a:p>
        </p:txBody>
      </p:sp>
      <p:sp>
        <p:nvSpPr>
          <p:cNvPr id="3" name="Content Placeholder 2">
            <a:extLst>
              <a:ext uri="{FF2B5EF4-FFF2-40B4-BE49-F238E27FC236}">
                <a16:creationId xmlns:a16="http://schemas.microsoft.com/office/drawing/2014/main" id="{95C00F2A-A9F7-8154-44F2-0F1ECE018A8F}"/>
              </a:ext>
            </a:extLst>
          </p:cNvPr>
          <p:cNvSpPr>
            <a:spLocks noGrp="1"/>
          </p:cNvSpPr>
          <p:nvPr>
            <p:ph idx="1"/>
          </p:nvPr>
        </p:nvSpPr>
        <p:spPr>
          <a:xfrm>
            <a:off x="215153" y="2052918"/>
            <a:ext cx="11869271" cy="4805082"/>
          </a:xfrm>
        </p:spPr>
        <p:txBody>
          <a:bodyPr>
            <a:normAutofit fontScale="92500" lnSpcReduction="10000"/>
          </a:bodyPr>
          <a:lstStyle/>
          <a:p>
            <a:pPr algn="l"/>
            <a:endParaRPr lang="en-IN" sz="1800" b="0" i="0" u="none" strike="noStrike" baseline="0" dirty="0">
              <a:solidFill>
                <a:srgbClr val="000000"/>
              </a:solidFill>
              <a:latin typeface="Calibri" panose="020F0502020204030204" pitchFamily="34" charset="0"/>
            </a:endParaRPr>
          </a:p>
          <a:p>
            <a:pPr marL="457200" lvl="1" indent="0" algn="just">
              <a:buNone/>
            </a:pPr>
            <a:r>
              <a:rPr lang="en-US" sz="1600" b="1" dirty="0">
                <a:solidFill>
                  <a:srgbClr val="212121"/>
                </a:solidFill>
                <a:latin typeface="Calibri" panose="020F0502020204030204" pitchFamily="34" charset="0"/>
              </a:rPr>
              <a:t>5. </a:t>
            </a:r>
            <a:r>
              <a:rPr lang="en-US" sz="1800" b="1" u="sng" dirty="0">
                <a:solidFill>
                  <a:srgbClr val="212121"/>
                </a:solidFill>
                <a:latin typeface="Calibri" panose="020F0502020204030204" pitchFamily="34" charset="0"/>
              </a:rPr>
              <a:t>Trustworthiness</a:t>
            </a:r>
            <a:r>
              <a:rPr lang="en-US" sz="1400" b="1" u="sng" dirty="0">
                <a:solidFill>
                  <a:srgbClr val="212121"/>
                </a:solidFill>
                <a:latin typeface="Calibri" panose="020F0502020204030204" pitchFamily="34" charset="0"/>
              </a:rPr>
              <a:t> - </a:t>
            </a:r>
            <a:r>
              <a:rPr lang="en-US" sz="1600" dirty="0">
                <a:solidFill>
                  <a:srgbClr val="222222"/>
                </a:solidFill>
                <a:latin typeface="Rubik"/>
              </a:rPr>
              <a:t>Employees need to be able to feel comfortable coming to their manager or leader with questions and concerns. It is important for you to demonstrate your integrity— employees will only trust leaders they respect. By being open and honest, you will encourage the same sort of honesty in your employees.</a:t>
            </a:r>
          </a:p>
          <a:p>
            <a:pPr marL="457200" lvl="1" indent="0" algn="just">
              <a:buNone/>
            </a:pPr>
            <a:r>
              <a:rPr lang="en-US" sz="1600" dirty="0">
                <a:solidFill>
                  <a:srgbClr val="222222"/>
                </a:solidFill>
                <a:latin typeface="Rubik"/>
              </a:rPr>
              <a:t>6. </a:t>
            </a:r>
            <a:r>
              <a:rPr lang="en-US" sz="1600" b="1" u="sng" dirty="0">
                <a:solidFill>
                  <a:srgbClr val="222222"/>
                </a:solidFill>
                <a:latin typeface="Rubik"/>
              </a:rPr>
              <a:t>Creativity</a:t>
            </a:r>
            <a:r>
              <a:rPr lang="en-US" sz="1600" dirty="0">
                <a:solidFill>
                  <a:srgbClr val="222222"/>
                </a:solidFill>
                <a:latin typeface="Rubik"/>
              </a:rPr>
              <a:t> - As a leader, you have to make a number of decisions that do not have a clear answer, so you need to be able to think outside of the box. Many employees will also be impressed and inspired by a leader who doesn't always choose the safe, conventional path. </a:t>
            </a:r>
          </a:p>
          <a:p>
            <a:pPr marL="457200" lvl="1" indent="0" algn="just">
              <a:buNone/>
            </a:pPr>
            <a:r>
              <a:rPr lang="en-US" sz="1600" dirty="0">
                <a:solidFill>
                  <a:srgbClr val="222222"/>
                </a:solidFill>
                <a:latin typeface="Rubik"/>
              </a:rPr>
              <a:t>7. </a:t>
            </a:r>
            <a:r>
              <a:rPr lang="en-US" sz="1600" b="1" u="sng" dirty="0">
                <a:solidFill>
                  <a:srgbClr val="222222"/>
                </a:solidFill>
                <a:latin typeface="Rubik"/>
              </a:rPr>
              <a:t>Feedback</a:t>
            </a:r>
            <a:r>
              <a:rPr lang="en-US" sz="1600" dirty="0">
                <a:solidFill>
                  <a:srgbClr val="222222"/>
                </a:solidFill>
                <a:latin typeface="Rubik"/>
              </a:rPr>
              <a:t> - Leaders should constantly look for opportunities to deliver useful information to team members about their performance. However, there is a fine line between offering employees advice and assistance, and micromanaging. By teaching employees how to improve their work and make their own decisions, you will feel more confident delegating tasks to your staff. Employees will also respect a leader who provides feedback in a clear but empathetic way.</a:t>
            </a:r>
          </a:p>
          <a:p>
            <a:pPr marL="457200" lvl="1" indent="0" algn="just">
              <a:buNone/>
            </a:pPr>
            <a:r>
              <a:rPr lang="en-US" sz="1600" dirty="0">
                <a:solidFill>
                  <a:srgbClr val="222222"/>
                </a:solidFill>
                <a:latin typeface="Rubik"/>
              </a:rPr>
              <a:t>8. </a:t>
            </a:r>
            <a:r>
              <a:rPr lang="en-US" sz="1600" b="1" u="sng" dirty="0">
                <a:solidFill>
                  <a:srgbClr val="222222"/>
                </a:solidFill>
                <a:latin typeface="Rubik"/>
              </a:rPr>
              <a:t>Responsibility</a:t>
            </a:r>
            <a:r>
              <a:rPr lang="en-US" sz="1600" dirty="0">
                <a:solidFill>
                  <a:srgbClr val="222222"/>
                </a:solidFill>
                <a:latin typeface="Rubik"/>
              </a:rPr>
              <a:t> - A leader is responsible for both the successes and failures of his or her team. Therefore, you need to be willing to accept blame when something does not go correctly. If your employees see their leader pointing fingers and blaming others, they will lose respect for you. Accept mistakes and failures, and then devise clear solutions for improvement</a:t>
            </a:r>
          </a:p>
          <a:p>
            <a:pPr marL="457200" lvl="1" indent="0" algn="just">
              <a:buNone/>
            </a:pPr>
            <a:r>
              <a:rPr lang="en-US" sz="1600" dirty="0">
                <a:solidFill>
                  <a:srgbClr val="222222"/>
                </a:solidFill>
                <a:latin typeface="Rubik"/>
              </a:rPr>
              <a:t>9. </a:t>
            </a:r>
            <a:r>
              <a:rPr lang="en-US" sz="1600" b="1" u="sng" dirty="0">
                <a:solidFill>
                  <a:srgbClr val="222222"/>
                </a:solidFill>
                <a:latin typeface="Rubik"/>
              </a:rPr>
              <a:t>Commitment</a:t>
            </a:r>
            <a:r>
              <a:rPr lang="en-US" sz="1600" dirty="0">
                <a:solidFill>
                  <a:srgbClr val="222222"/>
                </a:solidFill>
                <a:latin typeface="Rubik"/>
              </a:rPr>
              <a:t> - It is important for leaders to follow through with what they agree to do. You should be willing to put in the extra hours to complete an assignment; employees will see this commitment and follow your example. Similarly, when you promise your staff a reward, such as an office party, you should always follow through. A leader cannot expect employees to commit to their jobs and their tasks if he or she cannot do the same</a:t>
            </a:r>
          </a:p>
          <a:p>
            <a:pPr marL="457200" lvl="1" indent="0" algn="just">
              <a:buNone/>
            </a:pPr>
            <a:r>
              <a:rPr lang="en-US" sz="1600" dirty="0">
                <a:solidFill>
                  <a:srgbClr val="222222"/>
                </a:solidFill>
                <a:latin typeface="Rubik"/>
              </a:rPr>
              <a:t>10. </a:t>
            </a:r>
            <a:r>
              <a:rPr lang="en-US" sz="1600" b="1" u="sng" dirty="0">
                <a:solidFill>
                  <a:srgbClr val="222222"/>
                </a:solidFill>
                <a:latin typeface="Rubik"/>
              </a:rPr>
              <a:t>Flexibility</a:t>
            </a:r>
            <a:r>
              <a:rPr lang="en-US" sz="1600" dirty="0">
                <a:solidFill>
                  <a:srgbClr val="222222"/>
                </a:solidFill>
                <a:latin typeface="Rubik"/>
              </a:rPr>
              <a:t> - Mishaps and last-minute changes always occur at work. Leaders need to be flexible, accepting whatever changes come their way. Employees will appreciate your ability to accept changes in stride and creatively problem solve. Similarly, leaders must be open to suggestions and feedback. If your staff is dissatisfied with an aspect of the office environment, listen to their concern and be open to making necessary changes</a:t>
            </a:r>
          </a:p>
        </p:txBody>
      </p:sp>
    </p:spTree>
    <p:extLst>
      <p:ext uri="{BB962C8B-B14F-4D97-AF65-F5344CB8AC3E}">
        <p14:creationId xmlns:p14="http://schemas.microsoft.com/office/powerpoint/2010/main" val="3712190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2E846F-1A76-6DB5-4868-B97422EB7C56}"/>
              </a:ext>
            </a:extLst>
          </p:cNvPr>
          <p:cNvSpPr>
            <a:spLocks noGrp="1"/>
          </p:cNvSpPr>
          <p:nvPr>
            <p:ph idx="1"/>
          </p:nvPr>
        </p:nvSpPr>
        <p:spPr>
          <a:xfrm>
            <a:off x="3306980" y="3125768"/>
            <a:ext cx="5173632" cy="1266939"/>
          </a:xfrm>
        </p:spPr>
        <p:txBody>
          <a:bodyPr>
            <a:normAutofit/>
          </a:bodyPr>
          <a:lstStyle/>
          <a:p>
            <a:pPr marL="0" indent="0">
              <a:buNone/>
            </a:pPr>
            <a:r>
              <a:rPr lang="en-IN" sz="6600" dirty="0"/>
              <a:t>ATTITUDE</a:t>
            </a:r>
          </a:p>
        </p:txBody>
      </p:sp>
    </p:spTree>
    <p:extLst>
      <p:ext uri="{BB962C8B-B14F-4D97-AF65-F5344CB8AC3E}">
        <p14:creationId xmlns:p14="http://schemas.microsoft.com/office/powerpoint/2010/main" val="1801169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DC4D-FFD4-1C63-DB7F-EF3D88EB8833}"/>
              </a:ext>
            </a:extLst>
          </p:cNvPr>
          <p:cNvSpPr>
            <a:spLocks noGrp="1"/>
          </p:cNvSpPr>
          <p:nvPr>
            <p:ph type="title"/>
          </p:nvPr>
        </p:nvSpPr>
        <p:spPr/>
        <p:txBody>
          <a:bodyPr/>
          <a:lstStyle/>
          <a:p>
            <a:r>
              <a:rPr lang="en-IN" dirty="0"/>
              <a:t>Attitude</a:t>
            </a:r>
          </a:p>
        </p:txBody>
      </p:sp>
      <p:sp>
        <p:nvSpPr>
          <p:cNvPr id="3" name="Content Placeholder 2">
            <a:extLst>
              <a:ext uri="{FF2B5EF4-FFF2-40B4-BE49-F238E27FC236}">
                <a16:creationId xmlns:a16="http://schemas.microsoft.com/office/drawing/2014/main" id="{A1161D75-9BBE-34C9-0477-0DFC60760F84}"/>
              </a:ext>
            </a:extLst>
          </p:cNvPr>
          <p:cNvSpPr>
            <a:spLocks noGrp="1"/>
          </p:cNvSpPr>
          <p:nvPr>
            <p:ph idx="1"/>
          </p:nvPr>
        </p:nvSpPr>
        <p:spPr>
          <a:xfrm>
            <a:off x="680321" y="2336872"/>
            <a:ext cx="10893114" cy="4261152"/>
          </a:xfrm>
        </p:spPr>
        <p:txBody>
          <a:bodyPr>
            <a:normAutofit lnSpcReduction="10000"/>
          </a:bodyPr>
          <a:lstStyle/>
          <a:p>
            <a:pPr algn="just">
              <a:buFont typeface="Wingdings" panose="05000000000000000000" pitchFamily="2" charset="2"/>
              <a:buChar char="§"/>
            </a:pPr>
            <a:r>
              <a:rPr lang="en-US" sz="2100" dirty="0">
                <a:solidFill>
                  <a:srgbClr val="212121"/>
                </a:solidFill>
                <a:latin typeface="Calibri" panose="020F0502020204030204" pitchFamily="34" charset="0"/>
              </a:rPr>
              <a:t>An attitude is a negative or positive evaluation of an object which influences human behavior towards that object –MICHEAL HOGG</a:t>
            </a:r>
          </a:p>
          <a:p>
            <a:pPr algn="just">
              <a:buFont typeface="Wingdings" panose="05000000000000000000" pitchFamily="2" charset="2"/>
              <a:buChar char="§"/>
            </a:pPr>
            <a:r>
              <a:rPr lang="en-US" sz="2100" dirty="0">
                <a:solidFill>
                  <a:srgbClr val="212121"/>
                </a:solidFill>
                <a:latin typeface="Calibri" panose="020F0502020204030204" pitchFamily="34" charset="0"/>
              </a:rPr>
              <a:t>An attitude is a learned predisposition to respond in a favorable or unfavorable manner toward people, an object, an idea or a situation- MARTIN FISHBEIN</a:t>
            </a:r>
          </a:p>
          <a:p>
            <a:pPr algn="just">
              <a:buFont typeface="Wingdings" panose="05000000000000000000" pitchFamily="2" charset="2"/>
              <a:buChar char="§"/>
            </a:pPr>
            <a:r>
              <a:rPr lang="en-US" sz="2100" dirty="0">
                <a:solidFill>
                  <a:srgbClr val="212121"/>
                </a:solidFill>
                <a:latin typeface="Calibri" panose="020F0502020204030204" pitchFamily="34" charset="0"/>
              </a:rPr>
              <a:t>We come across different people, ideas, things and situations. We may from a positive or negative views of them in our mind. For example, if I watch an advertisement saying that junk food is unhealthy at it has high sugar and fats then I might stop consuming junk food. It means I have developed a negative attitude towards junk food consumption.</a:t>
            </a:r>
          </a:p>
          <a:p>
            <a:pPr algn="just">
              <a:buFont typeface="Wingdings" panose="05000000000000000000" pitchFamily="2" charset="2"/>
              <a:buChar char="§"/>
            </a:pPr>
            <a:r>
              <a:rPr lang="en-US" sz="2100" dirty="0">
                <a:solidFill>
                  <a:srgbClr val="212121"/>
                </a:solidFill>
                <a:latin typeface="Calibri" panose="020F0502020204030204" pitchFamily="34" charset="0"/>
              </a:rPr>
              <a:t>“Attitude is an evaluation of things in terms of liking or disliking, favored or unfavored, positive or negative, and pro or anti.”</a:t>
            </a:r>
          </a:p>
          <a:p>
            <a:pPr algn="just">
              <a:buFont typeface="Wingdings" panose="05000000000000000000" pitchFamily="2" charset="2"/>
              <a:buChar char="§"/>
            </a:pPr>
            <a:r>
              <a:rPr lang="en-US" sz="2100" dirty="0">
                <a:solidFill>
                  <a:srgbClr val="212121"/>
                </a:solidFill>
                <a:latin typeface="Calibri" panose="020F0502020204030204" pitchFamily="34" charset="0"/>
              </a:rPr>
              <a:t>Different people can have different attitude towards a same thing or idea. For example, some people think internet’s use for students as a positive thing that it help students in their studies. But, some others think the use of internet for students as a negative thing as they think it wastes lot of time in useless activities on the internet.</a:t>
            </a:r>
            <a:endParaRPr lang="en-IN" dirty="0"/>
          </a:p>
        </p:txBody>
      </p:sp>
    </p:spTree>
    <p:extLst>
      <p:ext uri="{BB962C8B-B14F-4D97-AF65-F5344CB8AC3E}">
        <p14:creationId xmlns:p14="http://schemas.microsoft.com/office/powerpoint/2010/main" val="3068318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DC4D-FFD4-1C63-DB7F-EF3D88EB8833}"/>
              </a:ext>
            </a:extLst>
          </p:cNvPr>
          <p:cNvSpPr>
            <a:spLocks noGrp="1"/>
          </p:cNvSpPr>
          <p:nvPr>
            <p:ph type="title"/>
          </p:nvPr>
        </p:nvSpPr>
        <p:spPr/>
        <p:txBody>
          <a:bodyPr/>
          <a:lstStyle/>
          <a:p>
            <a:r>
              <a:rPr lang="en-IN" dirty="0"/>
              <a:t>Characteristics of Attitude</a:t>
            </a:r>
          </a:p>
        </p:txBody>
      </p:sp>
      <p:sp>
        <p:nvSpPr>
          <p:cNvPr id="3" name="Content Placeholder 2">
            <a:extLst>
              <a:ext uri="{FF2B5EF4-FFF2-40B4-BE49-F238E27FC236}">
                <a16:creationId xmlns:a16="http://schemas.microsoft.com/office/drawing/2014/main" id="{A1161D75-9BBE-34C9-0477-0DFC60760F84}"/>
              </a:ext>
            </a:extLst>
          </p:cNvPr>
          <p:cNvSpPr>
            <a:spLocks noGrp="1"/>
          </p:cNvSpPr>
          <p:nvPr>
            <p:ph idx="1"/>
          </p:nvPr>
        </p:nvSpPr>
        <p:spPr>
          <a:xfrm>
            <a:off x="680321" y="2336872"/>
            <a:ext cx="10893114" cy="4019103"/>
          </a:xfrm>
        </p:spPr>
        <p:txBody>
          <a:bodyPr>
            <a:normAutofit lnSpcReduction="10000"/>
          </a:bodyPr>
          <a:lstStyle/>
          <a:p>
            <a:pPr algn="just">
              <a:buFont typeface="Wingdings" panose="05000000000000000000" pitchFamily="2" charset="2"/>
              <a:buChar char="§"/>
            </a:pPr>
            <a:r>
              <a:rPr lang="en-US" sz="1900" b="1" u="sng" dirty="0">
                <a:solidFill>
                  <a:srgbClr val="212121"/>
                </a:solidFill>
                <a:latin typeface="Calibri" panose="020F0502020204030204" pitchFamily="34" charset="0"/>
              </a:rPr>
              <a:t>Attitude has an object</a:t>
            </a:r>
            <a:r>
              <a:rPr lang="en-US" sz="1900" u="sng" dirty="0">
                <a:solidFill>
                  <a:srgbClr val="212121"/>
                </a:solidFill>
                <a:latin typeface="Calibri" panose="020F0502020204030204" pitchFamily="34" charset="0"/>
              </a:rPr>
              <a:t>:</a:t>
            </a:r>
            <a:r>
              <a:rPr lang="en-US" sz="1900" dirty="0">
                <a:solidFill>
                  <a:srgbClr val="212121"/>
                </a:solidFill>
                <a:latin typeface="Calibri" panose="020F0502020204030204" pitchFamily="34" charset="0"/>
              </a:rPr>
              <a:t> An attitude has an object which liked or disliked, favored or unfavored; or evaluated as negative or positive. The object a thing, an idea, a person or a situation.</a:t>
            </a:r>
          </a:p>
          <a:p>
            <a:pPr algn="just">
              <a:buFont typeface="Wingdings" panose="05000000000000000000" pitchFamily="2" charset="2"/>
              <a:buChar char="§"/>
            </a:pPr>
            <a:r>
              <a:rPr lang="en-US" sz="1900" b="1" u="sng" dirty="0">
                <a:solidFill>
                  <a:srgbClr val="212121"/>
                </a:solidFill>
                <a:latin typeface="Calibri" panose="020F0502020204030204" pitchFamily="34" charset="0"/>
              </a:rPr>
              <a:t>Attitude is learnt</a:t>
            </a:r>
            <a:r>
              <a:rPr lang="en-US" sz="1900" dirty="0">
                <a:solidFill>
                  <a:srgbClr val="212121"/>
                </a:solidFill>
                <a:latin typeface="Calibri" panose="020F0502020204030204" pitchFamily="34" charset="0"/>
              </a:rPr>
              <a:t>: Attitude is not an inborn phenomenon. Attitude are learnt through social interaction and experience. We interact with others, experiences many thing and acquire information about thing which form our negative or positive attitude towards the thing.</a:t>
            </a:r>
          </a:p>
          <a:p>
            <a:pPr algn="just">
              <a:buFont typeface="Wingdings" panose="05000000000000000000" pitchFamily="2" charset="2"/>
              <a:buChar char="§"/>
            </a:pPr>
            <a:r>
              <a:rPr lang="en-US" sz="1900" b="1" u="sng" dirty="0">
                <a:solidFill>
                  <a:srgbClr val="212121"/>
                </a:solidFill>
                <a:latin typeface="Calibri" panose="020F0502020204030204" pitchFamily="34" charset="0"/>
              </a:rPr>
              <a:t>Attitude is predisposition</a:t>
            </a:r>
            <a:r>
              <a:rPr lang="en-US" sz="1900" dirty="0">
                <a:solidFill>
                  <a:srgbClr val="212121"/>
                </a:solidFill>
                <a:latin typeface="Calibri" panose="020F0502020204030204" pitchFamily="34" charset="0"/>
              </a:rPr>
              <a:t>: An attitude is a predisposition- a prior determined or learnt or view of a thing or tendency to act in a specific way towards a thing. An individual has view which is already formed in his mind.</a:t>
            </a:r>
          </a:p>
          <a:p>
            <a:pPr algn="just">
              <a:buFont typeface="Wingdings" panose="05000000000000000000" pitchFamily="2" charset="2"/>
              <a:buChar char="§"/>
            </a:pPr>
            <a:r>
              <a:rPr lang="en-US" sz="1900" b="1" u="sng" dirty="0">
                <a:solidFill>
                  <a:srgbClr val="212121"/>
                </a:solidFill>
                <a:latin typeface="Calibri" panose="020F0502020204030204" pitchFamily="34" charset="0"/>
              </a:rPr>
              <a:t>Attitude is relatively stable phenomena</a:t>
            </a:r>
            <a:r>
              <a:rPr lang="en-US" sz="1900" dirty="0">
                <a:solidFill>
                  <a:srgbClr val="212121"/>
                </a:solidFill>
                <a:latin typeface="Calibri" panose="020F0502020204030204" pitchFamily="34" charset="0"/>
              </a:rPr>
              <a:t>: An attitude is not a momentary feeling but a long-held view of something. Through attitude can be changed from time to time but It is a relatively stable phenomena which persists for a period of time</a:t>
            </a:r>
          </a:p>
          <a:p>
            <a:pPr algn="just">
              <a:buFont typeface="Wingdings" panose="05000000000000000000" pitchFamily="2" charset="2"/>
              <a:buChar char="§"/>
            </a:pPr>
            <a:r>
              <a:rPr lang="en-US" sz="1900" b="1" u="sng" dirty="0">
                <a:solidFill>
                  <a:srgbClr val="212121"/>
                </a:solidFill>
                <a:latin typeface="Calibri" panose="020F0502020204030204" pitchFamily="34" charset="0"/>
              </a:rPr>
              <a:t>Attitude influences human behavior</a:t>
            </a:r>
            <a:r>
              <a:rPr lang="en-US" sz="1900" dirty="0">
                <a:solidFill>
                  <a:srgbClr val="212121"/>
                </a:solidFill>
                <a:latin typeface="Calibri" panose="020F0502020204030204" pitchFamily="34" charset="0"/>
              </a:rPr>
              <a:t>: A positive attitude toward a thing will influence human behavior towards a thing favorably. Similarly, a negative attitude influence human behavior toward a thing unfavorably</a:t>
            </a:r>
            <a:endParaRPr lang="en-IN" sz="1900" dirty="0">
              <a:solidFill>
                <a:srgbClr val="212121"/>
              </a:solidFill>
              <a:latin typeface="Calibri" panose="020F0502020204030204" pitchFamily="34" charset="0"/>
            </a:endParaRPr>
          </a:p>
        </p:txBody>
      </p:sp>
      <p:sp>
        <p:nvSpPr>
          <p:cNvPr id="6" name="AutoShape 10" descr="image">
            <a:extLst>
              <a:ext uri="{FF2B5EF4-FFF2-40B4-BE49-F238E27FC236}">
                <a16:creationId xmlns:a16="http://schemas.microsoft.com/office/drawing/2014/main" id="{F8B1EAD8-3635-1A2D-5692-E627829700E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139101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DC4D-FFD4-1C63-DB7F-EF3D88EB8833}"/>
              </a:ext>
            </a:extLst>
          </p:cNvPr>
          <p:cNvSpPr>
            <a:spLocks noGrp="1"/>
          </p:cNvSpPr>
          <p:nvPr>
            <p:ph type="title"/>
          </p:nvPr>
        </p:nvSpPr>
        <p:spPr/>
        <p:txBody>
          <a:bodyPr/>
          <a:lstStyle/>
          <a:p>
            <a:r>
              <a:rPr lang="en-IN" dirty="0"/>
              <a:t>Components of Attitude (ABC Model)</a:t>
            </a:r>
          </a:p>
        </p:txBody>
      </p:sp>
      <p:sp>
        <p:nvSpPr>
          <p:cNvPr id="3" name="Content Placeholder 2">
            <a:extLst>
              <a:ext uri="{FF2B5EF4-FFF2-40B4-BE49-F238E27FC236}">
                <a16:creationId xmlns:a16="http://schemas.microsoft.com/office/drawing/2014/main" id="{A1161D75-9BBE-34C9-0477-0DFC60760F84}"/>
              </a:ext>
            </a:extLst>
          </p:cNvPr>
          <p:cNvSpPr>
            <a:spLocks noGrp="1"/>
          </p:cNvSpPr>
          <p:nvPr>
            <p:ph idx="1"/>
          </p:nvPr>
        </p:nvSpPr>
        <p:spPr>
          <a:xfrm>
            <a:off x="680321" y="2336872"/>
            <a:ext cx="10893114" cy="4019103"/>
          </a:xfrm>
        </p:spPr>
        <p:txBody>
          <a:bodyPr>
            <a:normAutofit/>
          </a:bodyPr>
          <a:lstStyle/>
          <a:p>
            <a:pPr>
              <a:buFont typeface="Wingdings" panose="05000000000000000000" pitchFamily="2" charset="2"/>
              <a:buChar char="§"/>
            </a:pPr>
            <a:r>
              <a:rPr lang="en-US" sz="1900" dirty="0">
                <a:solidFill>
                  <a:srgbClr val="212121"/>
                </a:solidFill>
                <a:latin typeface="Calibri" panose="020F0502020204030204" pitchFamily="34" charset="0"/>
              </a:rPr>
              <a:t>Psychologist such as </a:t>
            </a:r>
            <a:r>
              <a:rPr lang="en-US" sz="1900" dirty="0" err="1">
                <a:solidFill>
                  <a:srgbClr val="212121"/>
                </a:solidFill>
                <a:latin typeface="Calibri" panose="020F0502020204030204" pitchFamily="34" charset="0"/>
              </a:rPr>
              <a:t>Rosenber</a:t>
            </a:r>
            <a:r>
              <a:rPr lang="en-US" sz="1900" dirty="0">
                <a:solidFill>
                  <a:srgbClr val="212121"/>
                </a:solidFill>
                <a:latin typeface="Calibri" panose="020F0502020204030204" pitchFamily="34" charset="0"/>
              </a:rPr>
              <a:t>, </a:t>
            </a:r>
            <a:r>
              <a:rPr lang="en-US" sz="1900" dirty="0" err="1">
                <a:solidFill>
                  <a:srgbClr val="212121"/>
                </a:solidFill>
                <a:latin typeface="Calibri" panose="020F0502020204030204" pitchFamily="34" charset="0"/>
              </a:rPr>
              <a:t>Eagley</a:t>
            </a:r>
            <a:r>
              <a:rPr lang="en-US" sz="1900" dirty="0">
                <a:solidFill>
                  <a:srgbClr val="212121"/>
                </a:solidFill>
                <a:latin typeface="Calibri" panose="020F0502020204030204" pitchFamily="34" charset="0"/>
              </a:rPr>
              <a:t> and </a:t>
            </a:r>
            <a:r>
              <a:rPr lang="en-US" sz="1900" dirty="0" err="1">
                <a:solidFill>
                  <a:srgbClr val="212121"/>
                </a:solidFill>
                <a:latin typeface="Calibri" panose="020F0502020204030204" pitchFamily="34" charset="0"/>
              </a:rPr>
              <a:t>Hovland</a:t>
            </a:r>
            <a:r>
              <a:rPr lang="en-US" sz="1900" dirty="0">
                <a:solidFill>
                  <a:srgbClr val="212121"/>
                </a:solidFill>
                <a:latin typeface="Calibri" panose="020F0502020204030204" pitchFamily="34" charset="0"/>
              </a:rPr>
              <a:t> have given a three components model – ABC model of Attitude. According to this model an attitude has following three components: </a:t>
            </a:r>
          </a:p>
          <a:p>
            <a:pPr lvl="1"/>
            <a:r>
              <a:rPr lang="en-US" sz="1900" dirty="0">
                <a:solidFill>
                  <a:srgbClr val="212121"/>
                </a:solidFill>
                <a:latin typeface="Calibri" panose="020F0502020204030204" pitchFamily="34" charset="0"/>
              </a:rPr>
              <a:t>Cognitive component</a:t>
            </a:r>
          </a:p>
          <a:p>
            <a:pPr lvl="1"/>
            <a:r>
              <a:rPr lang="en-US" sz="1900" dirty="0">
                <a:solidFill>
                  <a:srgbClr val="212121"/>
                </a:solidFill>
                <a:latin typeface="Calibri" panose="020F0502020204030204" pitchFamily="34" charset="0"/>
              </a:rPr>
              <a:t>Affective component</a:t>
            </a:r>
          </a:p>
          <a:p>
            <a:pPr lvl="1"/>
            <a:r>
              <a:rPr lang="en-US" sz="1900" dirty="0">
                <a:solidFill>
                  <a:srgbClr val="212121"/>
                </a:solidFill>
                <a:latin typeface="Calibri" panose="020F0502020204030204" pitchFamily="34" charset="0"/>
              </a:rPr>
              <a:t>Behavioral component</a:t>
            </a:r>
            <a:endParaRPr lang="en-IN" sz="1900" dirty="0">
              <a:solidFill>
                <a:srgbClr val="212121"/>
              </a:solidFill>
              <a:latin typeface="Calibri" panose="020F0502020204030204" pitchFamily="34" charset="0"/>
            </a:endParaRPr>
          </a:p>
        </p:txBody>
      </p:sp>
      <p:pic>
        <p:nvPicPr>
          <p:cNvPr id="1028" name="Picture 4" descr="Attitude Components &amp; Functions">
            <a:extLst>
              <a:ext uri="{FF2B5EF4-FFF2-40B4-BE49-F238E27FC236}">
                <a16:creationId xmlns:a16="http://schemas.microsoft.com/office/drawing/2014/main" id="{5B50E3D6-E035-BDF7-CE35-C5B949050F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9282" y="3268756"/>
            <a:ext cx="3810000" cy="3009900"/>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10" descr="image">
            <a:extLst>
              <a:ext uri="{FF2B5EF4-FFF2-40B4-BE49-F238E27FC236}">
                <a16:creationId xmlns:a16="http://schemas.microsoft.com/office/drawing/2014/main" id="{F8B1EAD8-3635-1A2D-5692-E627829700E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8" name="Picture 14" descr="Attitude Measurement What is an Attitude">
            <a:extLst>
              <a:ext uri="{FF2B5EF4-FFF2-40B4-BE49-F238E27FC236}">
                <a16:creationId xmlns:a16="http://schemas.microsoft.com/office/drawing/2014/main" id="{854E8AFF-E3F0-6E34-7CD4-57FA2D3DFB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4599" y="3268755"/>
            <a:ext cx="4013199" cy="3009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15370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10232</TotalTime>
  <Words>4077</Words>
  <Application>Microsoft Office PowerPoint</Application>
  <PresentationFormat>Widescreen</PresentationFormat>
  <Paragraphs>210</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Rubik</vt:lpstr>
      <vt:lpstr>Trebuchet MS</vt:lpstr>
      <vt:lpstr>Wingdings</vt:lpstr>
      <vt:lpstr>Berlin</vt:lpstr>
      <vt:lpstr>Leadership-Attitude-Communication </vt:lpstr>
      <vt:lpstr>PowerPoint Presentation</vt:lpstr>
      <vt:lpstr>What are Leadership Skills?</vt:lpstr>
      <vt:lpstr>Leadership Skills</vt:lpstr>
      <vt:lpstr>Leadership Skills</vt:lpstr>
      <vt:lpstr>PowerPoint Presentation</vt:lpstr>
      <vt:lpstr>Attitude</vt:lpstr>
      <vt:lpstr>Characteristics of Attitude</vt:lpstr>
      <vt:lpstr>Components of Attitude (ABC Model)</vt:lpstr>
      <vt:lpstr>Cognitive Component</vt:lpstr>
      <vt:lpstr>Affective Component</vt:lpstr>
      <vt:lpstr>Behavioural Component</vt:lpstr>
      <vt:lpstr>Types of Attitude</vt:lpstr>
      <vt:lpstr>Formation of Attitude</vt:lpstr>
      <vt:lpstr>PowerPoint Presentation</vt:lpstr>
      <vt:lpstr>What is Communication?</vt:lpstr>
      <vt:lpstr>Purpose of Communication</vt:lpstr>
      <vt:lpstr>Process of Communication</vt:lpstr>
      <vt:lpstr>Process of Communication</vt:lpstr>
      <vt:lpstr>Types of Communication</vt:lpstr>
      <vt:lpstr>Modes of Communication</vt:lpstr>
      <vt:lpstr>What are communication skills?</vt:lpstr>
      <vt:lpstr>Analysis of communication skills</vt:lpstr>
      <vt:lpstr>Listening</vt:lpstr>
      <vt:lpstr>Hearing Vs Listening</vt:lpstr>
      <vt:lpstr>Active/Effective Listening</vt:lpstr>
      <vt:lpstr>Do’s of Effective Communication</vt:lpstr>
      <vt:lpstr>Don’ts of Effective Communication</vt:lpstr>
      <vt:lpstr>7 C’s of Effective Communication</vt:lpstr>
      <vt:lpstr>Barriers to Effective Communication </vt:lpstr>
      <vt:lpstr>Barrier to Effective Communication </vt:lpstr>
      <vt:lpstr>Barrier to Effective Communication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Ankita Goel</dc:creator>
  <cp:lastModifiedBy>Ankita Goel</cp:lastModifiedBy>
  <cp:revision>41</cp:revision>
  <dcterms:created xsi:type="dcterms:W3CDTF">2022-07-14T10:29:45Z</dcterms:created>
  <dcterms:modified xsi:type="dcterms:W3CDTF">2024-02-29T04:13:11Z</dcterms:modified>
</cp:coreProperties>
</file>