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extLst>
      <p:ext uri="{BB962C8B-B14F-4D97-AF65-F5344CB8AC3E}">
        <p14:creationId xmlns:p14="http://schemas.microsoft.com/office/powerpoint/2010/main" val="42668619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a:t>
            </a:r>
            <a:r>
              <a:rPr lang="en-US" dirty="0" smtClean="0">
                <a:solidFill>
                  <a:srgbClr val="D4DF33"/>
                </a:solidFill>
              </a:rPr>
              <a:t>summary</a:t>
            </a:r>
            <a:endParaRPr dirty="0"/>
          </a:p>
        </p:txBody>
      </p:sp>
      <p:sp>
        <p:nvSpPr>
          <p:cNvPr id="512" name="Google Shape;512;p1"/>
          <p:cNvSpPr txBox="1"/>
          <p:nvPr/>
        </p:nvSpPr>
        <p:spPr>
          <a:xfrm>
            <a:off x="4910575" y="324632"/>
            <a:ext cx="6352500" cy="5181600"/>
          </a:xfrm>
          <a:prstGeom prst="rect">
            <a:avLst/>
          </a:prstGeom>
          <a:noFill/>
          <a:ln>
            <a:noFill/>
          </a:ln>
        </p:spPr>
        <p:txBody>
          <a:bodyPr spcFirstLastPara="1" wrap="square" lIns="91425" tIns="45700" rIns="91425" bIns="45700" anchor="t" anchorCtr="0">
            <a:noAutofit/>
          </a:bodyPr>
          <a:lstStyle/>
          <a:p>
            <a:pPr lvl="1">
              <a:lnSpc>
                <a:spcPct val="90000"/>
              </a:lnSpc>
              <a:buClr>
                <a:srgbClr val="28BA73"/>
              </a:buClr>
              <a:buSzPts val="1600"/>
            </a:pPr>
            <a:r>
              <a:rPr lang="en-US" sz="1700" b="1" u="sng" dirty="0">
                <a:solidFill>
                  <a:srgbClr val="274E13"/>
                </a:solidFill>
                <a:latin typeface="Trebuchet MS"/>
                <a:ea typeface="Trebuchet MS"/>
                <a:cs typeface="Trebuchet MS"/>
                <a:sym typeface="Trebuchet MS"/>
              </a:rPr>
              <a:t>Situation:</a:t>
            </a:r>
            <a:endParaRPr lang="en-US" sz="1500" b="1" u="sng" dirty="0">
              <a:solidFill>
                <a:srgbClr val="274E13"/>
              </a:solidFill>
            </a:endParaRPr>
          </a:p>
          <a:p>
            <a:pPr marL="324000" lvl="1" indent="-216000">
              <a:spcBef>
                <a:spcPts val="300"/>
              </a:spcBef>
              <a:buClr>
                <a:srgbClr val="03522D"/>
              </a:buClr>
              <a:buSzPts val="1600"/>
              <a:buFont typeface="Trebuchet MS"/>
              <a:buChar char="•"/>
            </a:pPr>
            <a:r>
              <a:rPr lang="en-US" sz="1600" b="1" dirty="0" err="1">
                <a:solidFill>
                  <a:srgbClr val="03522D"/>
                </a:solidFill>
                <a:latin typeface="Trebuchet MS"/>
                <a:ea typeface="Trebuchet MS"/>
                <a:cs typeface="Trebuchet MS"/>
                <a:sym typeface="Trebuchet MS"/>
              </a:rPr>
              <a:t>Powerco</a:t>
            </a:r>
            <a:r>
              <a:rPr lang="en-US" sz="1600" b="1" dirty="0">
                <a:solidFill>
                  <a:srgbClr val="03522D"/>
                </a:solidFill>
                <a:latin typeface="Trebuchet MS"/>
                <a:ea typeface="Trebuchet MS"/>
                <a:cs typeface="Trebuchet MS"/>
                <a:sym typeface="Trebuchet MS"/>
              </a:rPr>
              <a:t> has a problem with customer churn; they believe it is caused by customers' price sensitivities. One possible solution is to provide </a:t>
            </a:r>
            <a:r>
              <a:rPr lang="en-US" sz="1600" b="1" dirty="0">
                <a:solidFill>
                  <a:srgbClr val="990000"/>
                </a:solidFill>
                <a:latin typeface="Trebuchet MS"/>
                <a:ea typeface="Trebuchet MS"/>
                <a:cs typeface="Trebuchet MS"/>
                <a:sym typeface="Trebuchet MS"/>
              </a:rPr>
              <a:t>20%</a:t>
            </a:r>
            <a:r>
              <a:rPr lang="en-US" sz="1600" b="1" dirty="0">
                <a:solidFill>
                  <a:srgbClr val="03522D"/>
                </a:solidFill>
                <a:latin typeface="Trebuchet MS"/>
                <a:ea typeface="Trebuchet MS"/>
                <a:cs typeface="Trebuchet MS"/>
                <a:sym typeface="Trebuchet MS"/>
              </a:rPr>
              <a:t> off to customers who are most likely to start leaving.</a:t>
            </a:r>
          </a:p>
          <a:p>
            <a:pPr marL="550800" lvl="2" indent="-114399">
              <a:lnSpc>
                <a:spcPct val="90000"/>
              </a:lnSpc>
              <a:buClr>
                <a:srgbClr val="28BA73"/>
              </a:buClr>
              <a:buSzPts val="1600"/>
            </a:pPr>
            <a:endParaRPr lang="en-US" sz="1600" b="1" dirty="0">
              <a:solidFill>
                <a:srgbClr val="274E13"/>
              </a:solidFill>
              <a:latin typeface="Trebuchet MS"/>
              <a:ea typeface="Trebuchet MS"/>
              <a:cs typeface="Trebuchet MS"/>
              <a:sym typeface="Trebuchet MS"/>
            </a:endParaRPr>
          </a:p>
          <a:p>
            <a:pPr lvl="1">
              <a:lnSpc>
                <a:spcPct val="90000"/>
              </a:lnSpc>
              <a:spcBef>
                <a:spcPts val="300"/>
              </a:spcBef>
              <a:buClr>
                <a:srgbClr val="28BA73"/>
              </a:buClr>
              <a:buSzPts val="1600"/>
            </a:pPr>
            <a:r>
              <a:rPr lang="en-US" sz="1700" b="1" u="sng" dirty="0">
                <a:solidFill>
                  <a:srgbClr val="274E13"/>
                </a:solidFill>
                <a:latin typeface="Trebuchet MS"/>
                <a:ea typeface="Trebuchet MS"/>
                <a:cs typeface="Trebuchet MS"/>
                <a:sym typeface="Trebuchet MS"/>
              </a:rPr>
              <a:t>Machine Learning Modeling:</a:t>
            </a:r>
            <a:endParaRPr lang="en-US" sz="1500" b="1" u="sng" dirty="0">
              <a:solidFill>
                <a:srgbClr val="274E13"/>
              </a:solidFill>
            </a:endParaRPr>
          </a:p>
          <a:p>
            <a:pPr marL="323999" lvl="1" indent="-216000">
              <a:spcBef>
                <a:spcPts val="300"/>
              </a:spcBef>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After Data cleaning, EDA and Feature engineering, I applied Random Forest Classifier. Random Forest Classifier model has been built to predict customers’ churn probability, achieving an accuracy of </a:t>
            </a:r>
            <a:r>
              <a:rPr lang="en-US" sz="1600" b="1" dirty="0">
                <a:solidFill>
                  <a:srgbClr val="990000"/>
                </a:solidFill>
                <a:latin typeface="Trebuchet MS"/>
                <a:ea typeface="Trebuchet MS"/>
                <a:cs typeface="Trebuchet MS"/>
                <a:sym typeface="Trebuchet MS"/>
              </a:rPr>
              <a:t>0.90</a:t>
            </a:r>
            <a:r>
              <a:rPr lang="en-US" sz="1600" b="1" dirty="0">
                <a:solidFill>
                  <a:srgbClr val="274E13"/>
                </a:solidFill>
                <a:latin typeface="Trebuchet MS"/>
                <a:ea typeface="Trebuchet MS"/>
                <a:cs typeface="Trebuchet MS"/>
                <a:sym typeface="Trebuchet MS"/>
              </a:rPr>
              <a:t> and Precision score of </a:t>
            </a:r>
            <a:r>
              <a:rPr lang="en-US" sz="1600" b="1" dirty="0">
                <a:solidFill>
                  <a:srgbClr val="990000"/>
                </a:solidFill>
                <a:latin typeface="Trebuchet MS"/>
                <a:ea typeface="Trebuchet MS"/>
                <a:cs typeface="Trebuchet MS"/>
                <a:sym typeface="Trebuchet MS"/>
              </a:rPr>
              <a:t>0.91</a:t>
            </a:r>
            <a:r>
              <a:rPr lang="en-US" sz="1600" b="1" dirty="0">
                <a:solidFill>
                  <a:srgbClr val="274E13"/>
                </a:solidFill>
                <a:latin typeface="Trebuchet MS"/>
                <a:ea typeface="Trebuchet MS"/>
                <a:cs typeface="Trebuchet MS"/>
                <a:sym typeface="Trebuchet MS"/>
              </a:rPr>
              <a:t> on test set.</a:t>
            </a:r>
            <a:endParaRPr lang="en-US" b="1" dirty="0">
              <a:solidFill>
                <a:srgbClr val="274E13"/>
              </a:solidFill>
            </a:endParaRPr>
          </a:p>
          <a:p>
            <a:pPr marL="914400" lvl="0">
              <a:spcBef>
                <a:spcPts val="300"/>
              </a:spcBef>
            </a:pPr>
            <a:endParaRPr lang="en-US" b="1" dirty="0">
              <a:solidFill>
                <a:srgbClr val="274E13"/>
              </a:solidFill>
            </a:endParaRPr>
          </a:p>
          <a:p>
            <a:pPr lvl="0">
              <a:spcBef>
                <a:spcPts val="300"/>
              </a:spcBef>
              <a:buSzPts val="1600"/>
            </a:pPr>
            <a:r>
              <a:rPr lang="en-US" sz="1700" b="1" u="sng" dirty="0">
                <a:solidFill>
                  <a:srgbClr val="274E13"/>
                </a:solidFill>
                <a:latin typeface="Trebuchet MS"/>
                <a:ea typeface="Trebuchet MS"/>
                <a:cs typeface="Trebuchet MS"/>
                <a:sym typeface="Trebuchet MS"/>
              </a:rPr>
              <a:t>Insights:</a:t>
            </a:r>
          </a:p>
          <a:p>
            <a:pPr marL="323998" lvl="1" indent="-215999">
              <a:spcBef>
                <a:spcPts val="300"/>
              </a:spcBef>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Nearly </a:t>
            </a:r>
            <a:r>
              <a:rPr lang="en-US" sz="1600" b="1" dirty="0">
                <a:solidFill>
                  <a:srgbClr val="990000"/>
                </a:solidFill>
                <a:latin typeface="Trebuchet MS"/>
                <a:ea typeface="Trebuchet MS"/>
                <a:cs typeface="Trebuchet MS"/>
                <a:sym typeface="Trebuchet MS"/>
              </a:rPr>
              <a:t>10% (9.7%)</a:t>
            </a:r>
            <a:r>
              <a:rPr lang="en-US" sz="1600" b="1" dirty="0">
                <a:solidFill>
                  <a:srgbClr val="274E13"/>
                </a:solidFill>
                <a:latin typeface="Trebuchet MS"/>
                <a:ea typeface="Trebuchet MS"/>
                <a:cs typeface="Trebuchet MS"/>
                <a:sym typeface="Trebuchet MS"/>
              </a:rPr>
              <a:t> of the customers have churned and </a:t>
            </a:r>
            <a:r>
              <a:rPr lang="en-US" sz="1600" b="1" dirty="0">
                <a:solidFill>
                  <a:srgbClr val="990000"/>
                </a:solidFill>
                <a:latin typeface="Trebuchet MS"/>
                <a:ea typeface="Trebuchet MS"/>
                <a:cs typeface="Trebuchet MS"/>
                <a:sym typeface="Trebuchet MS"/>
              </a:rPr>
              <a:t>90%</a:t>
            </a:r>
            <a:r>
              <a:rPr lang="en-US" sz="1600" b="1" dirty="0">
                <a:solidFill>
                  <a:srgbClr val="274E13"/>
                </a:solidFill>
                <a:latin typeface="Trebuchet MS"/>
                <a:ea typeface="Trebuchet MS"/>
                <a:cs typeface="Trebuchet MS"/>
                <a:sym typeface="Trebuchet MS"/>
              </a:rPr>
              <a:t> of the customers have not churned.</a:t>
            </a:r>
          </a:p>
          <a:p>
            <a:pPr marL="323998" lvl="1" indent="-215999">
              <a:spcBef>
                <a:spcPts val="300"/>
              </a:spcBef>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Net margin on power subscription and consumption over 12 months is a top driver for churn</a:t>
            </a:r>
          </a:p>
          <a:p>
            <a:pPr marL="323998" lvl="1" indent="-215999">
              <a:spcBef>
                <a:spcPts val="300"/>
              </a:spcBef>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Forecasted bill of meter rental for the next 2 months also is an influential driver</a:t>
            </a:r>
          </a:p>
          <a:p>
            <a:pPr marL="323998" lvl="1" indent="-215999">
              <a:spcBef>
                <a:spcPts val="300"/>
              </a:spcBef>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Time seems to be an influential factor, especially the number of months they have been active, their tenure and the number of months since they updated their contract</a:t>
            </a:r>
            <a:endParaRPr lang="en-US" sz="1600" b="1" dirty="0">
              <a:solidFill>
                <a:srgbClr val="274E13"/>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Words>
  <Application>Microsoft Office PowerPoint</Application>
  <PresentationFormat>Custom</PresentationFormat>
  <Paragraphs>18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BCG Grid 16:9</vt:lpstr>
      <vt:lpstr>Executive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user</cp:lastModifiedBy>
  <cp:revision>2</cp:revision>
  <dcterms:created xsi:type="dcterms:W3CDTF">2016-11-04T11:46:04Z</dcterms:created>
  <dcterms:modified xsi:type="dcterms:W3CDTF">2023-07-19T14:32:43Z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