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8AD674-697D-4E97-98DC-AF25AA25B793}">
  <a:tblStyle styleId="{6B8AD674-697D-4E97-98DC-AF25AA25B7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Gini_coefficien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6b5764ecc_6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56b5764ecc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10b8bd2cc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510b8bd2c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8143d091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8143d091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8143d091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8143d091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8c319f2d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8c319f2d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6ad63e3e4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6ad63e3e4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coefficient in Lasso shrinked, it is not the origin number, so here we conduct a Logistic regression with the 6 variables to get  the correct coefficient.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6ad63e3e4_1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6ad63e3e4_1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more important in prediction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6ad63e3e4_1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6ad63e3e4_1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True positive rate False positive Rate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6ad63e3e4_1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6ad63e3e4_1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333333"/>
                </a:solidFill>
              </a:rPr>
              <a:t>OUT OF BAG ERROR is 22.6.   Out-of-bag data is something like test data in Random forest. So  We can estimate our accuracy is about 77.4%</a:t>
            </a:r>
            <a:endParaRPr sz="1300">
              <a:solidFill>
                <a:srgbClr val="333333"/>
              </a:solidFill>
            </a:endParaRPr>
          </a:p>
          <a:p>
            <a:pPr marL="0" lvl="0" indent="0" algn="l" rtl="0">
              <a:lnSpc>
                <a:spcPct val="115000"/>
              </a:lnSpc>
              <a:spcBef>
                <a:spcPts val="800"/>
              </a:spcBef>
              <a:spcAft>
                <a:spcPts val="0"/>
              </a:spcAft>
              <a:buClr>
                <a:schemeClr val="dk1"/>
              </a:buClr>
              <a:buSzPts val="1100"/>
              <a:buFont typeface="Arial"/>
              <a:buNone/>
            </a:pPr>
            <a:r>
              <a:rPr lang="en" sz="1300">
                <a:solidFill>
                  <a:srgbClr val="333333"/>
                </a:solidFill>
              </a:rPr>
              <a:t>The first measure is computed from permuting OOB data: For each tree, the prediction error on the out-of-bag portion of the data is recorded (error rate for classification, MSE for regression). Then the same is done after permuting each predictor variable. The difference between the two are then averaged over all trees, and normalized by the standard deviation of the differences. If the standard deviation of the differences is equal to 0 for a variable, the division is not done (but the average is almost always equal to 0 in that case).</a:t>
            </a:r>
            <a:endParaRPr sz="1300">
              <a:solidFill>
                <a:srgbClr val="333333"/>
              </a:solidFill>
            </a:endParaRPr>
          </a:p>
          <a:p>
            <a:pPr marL="0" lvl="0" indent="0" algn="l" rtl="0">
              <a:lnSpc>
                <a:spcPct val="115000"/>
              </a:lnSpc>
              <a:spcBef>
                <a:spcPts val="800"/>
              </a:spcBef>
              <a:spcAft>
                <a:spcPts val="0"/>
              </a:spcAft>
              <a:buClr>
                <a:schemeClr val="dk1"/>
              </a:buClr>
              <a:buSzPts val="1100"/>
              <a:buFont typeface="Arial"/>
              <a:buNone/>
            </a:pPr>
            <a:r>
              <a:rPr lang="en" sz="1300">
                <a:solidFill>
                  <a:srgbClr val="333333"/>
                </a:solidFill>
              </a:rPr>
              <a:t>The second measure is the total decrease in node impurities from splitting on the variable, averaged over all trees. For classification, the node impurity is measured by the </a:t>
            </a:r>
            <a:r>
              <a:rPr lang="en" sz="1300" u="sng">
                <a:solidFill>
                  <a:srgbClr val="337AB7"/>
                </a:solidFill>
                <a:hlinkClick r:id="rId3"/>
              </a:rPr>
              <a:t>Gini index</a:t>
            </a:r>
            <a:r>
              <a:rPr lang="en" sz="1300">
                <a:solidFill>
                  <a:srgbClr val="333333"/>
                </a:solidFill>
              </a:rPr>
              <a:t>. For regression, it is measured by residual sum of squares.</a:t>
            </a:r>
            <a:endParaRPr sz="1300">
              <a:solidFill>
                <a:srgbClr val="333333"/>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6ad63e3e4_2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6ad63e3e4_2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make the decision tree here to make the prediction for our observations from the previous models. Here also we are using the same  variables as used in the logistic regression We set 80% of the data as train data and 20% of the data as test data. We use the train data grow a tree first, as shown in the left.  AS we can see from the tree Stem grade and Mom educations Level effects the students decision on going to college.</a:t>
            </a:r>
            <a:endParaRPr/>
          </a:p>
          <a:p>
            <a:pPr marL="0" lvl="0" indent="0" algn="l" rtl="0">
              <a:spcBef>
                <a:spcPts val="0"/>
              </a:spcBef>
              <a:spcAft>
                <a:spcPts val="0"/>
              </a:spcAft>
              <a:buNone/>
            </a:pPr>
            <a:r>
              <a:rPr lang="en"/>
              <a:t>And from the CP table we select the one with the lowest xerror(lowest cross-validation error), which is the third one. And we use this one to make the pruned tree.</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10b8bd2cc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10b8bd2c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6ad63e3e4_1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6ad63e3e4_1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create the pruned tree.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6ad63e3e4_2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6ad63e3e4_2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Contingency Table to predict the accuracy of our model which is 77%. That a good model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6ad63e3e4_2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6ad63e3e4_2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compare these three models as we have used the same 6 variables . Accuracy Rate here is higher for Logistic Regression.  but they all have same variable Mother Education Level, then the Stem GPA is also a important factor, Peer Influence also one of the factors.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6ad63e3e4_1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6ad63e3e4_1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6ad63e3e4_1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6ad63e3e4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6b5764ecc_1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6b5764ecc_1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6b5764ecc_1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56b5764ecc_1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56ad63e3e4_1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56ad63e3e4_1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6ad63e3e4_13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6ad63e3e4_1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6ad63e3e4_2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6ad63e3e4_2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Our data is cross-sectional ,it's hard to find causal assumption. it is hard to determine the direction of influence using cross-sectional data. </a:t>
            </a:r>
            <a:endParaRPr sz="1200">
              <a:solidFill>
                <a:schemeClr val="dk1"/>
              </a:solidFill>
            </a:endParaRPr>
          </a:p>
          <a:p>
            <a:pPr marL="0" lvl="0" indent="0" algn="l" rtl="0">
              <a:lnSpc>
                <a:spcPct val="115000"/>
              </a:lnSpc>
              <a:spcBef>
                <a:spcPts val="1600"/>
              </a:spcBef>
              <a:spcAft>
                <a:spcPts val="0"/>
              </a:spcAft>
              <a:buNone/>
            </a:pPr>
            <a:r>
              <a:rPr lang="en" sz="1200">
                <a:solidFill>
                  <a:schemeClr val="dk1"/>
                </a:solidFill>
              </a:rPr>
              <a:t>If we can request such kind of data from the organization, our analysis may improved. </a:t>
            </a:r>
            <a:endParaRPr sz="1200">
              <a:solidFill>
                <a:schemeClr val="dk1"/>
              </a:solidFill>
            </a:endParaRPr>
          </a:p>
          <a:p>
            <a:pPr marL="0" lvl="0" indent="0" algn="l" rtl="0">
              <a:spcBef>
                <a:spcPts val="16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10b8bd2cc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10b8bd2cc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6b2b0469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6b2b0469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10b8bd2cc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10b8bd2c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6ad63e3e4_2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56ad63e3e4_2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6ad63e3e4_24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56ad63e3e4_2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6ad63e3e4_24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56ad63e3e4_2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6ad63e3e4_24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56ad63e3e4_24_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6b5764ecc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56b5764ecc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63" name="Google Shape;63;p15"/>
          <p:cNvPicPr preferRelativeResize="0"/>
          <p:nvPr/>
        </p:nvPicPr>
        <p:blipFill rotWithShape="1">
          <a:blip r:embed="rId2">
            <a:alphaModFix/>
          </a:blip>
          <a:srcRect/>
          <a:stretch/>
        </p:blipFill>
        <p:spPr>
          <a:xfrm>
            <a:off x="0" y="4617542"/>
            <a:ext cx="9144001" cy="52403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7" name="Google Shape;67;p1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8" name="Google Shape;6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1" name="Google Shape;7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7" name="Google Shape;77;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8" name="Google Shape;7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1" name="Google Shape;8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5" name="Google Shape;85;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7" name="Google Shape;8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800"/>
              <a:buNone/>
              <a:defRPr/>
            </a:lvl1pPr>
          </a:lstStyle>
          <a:p>
            <a:endParaRPr/>
          </a:p>
        </p:txBody>
      </p:sp>
      <p:sp>
        <p:nvSpPr>
          <p:cNvPr id="90" name="Google Shape;9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0" y="4617542"/>
            <a:ext cx="9144001" cy="5240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nces.ed.gov/surveys/hsls09"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5"/>
          <p:cNvSpPr txBox="1">
            <a:spLocks noGrp="1"/>
          </p:cNvSpPr>
          <p:nvPr>
            <p:ph type="subTitle" idx="1"/>
          </p:nvPr>
        </p:nvSpPr>
        <p:spPr>
          <a:xfrm>
            <a:off x="311700" y="34407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000" b="1" dirty="0">
                <a:solidFill>
                  <a:schemeClr val="dk1"/>
                </a:solidFill>
              </a:rPr>
              <a:t>High school students performance and their future predictions </a:t>
            </a:r>
            <a:endParaRPr sz="3000" b="1" dirty="0">
              <a:solidFill>
                <a:schemeClr val="dk1"/>
              </a:solidFill>
            </a:endParaRPr>
          </a:p>
          <a:p>
            <a:pPr marL="0" lvl="0" indent="0" algn="l" rtl="0">
              <a:spcBef>
                <a:spcPts val="0"/>
              </a:spcBef>
              <a:spcAft>
                <a:spcPts val="0"/>
              </a:spcAft>
              <a:buClr>
                <a:schemeClr val="dk1"/>
              </a:buClr>
              <a:buFont typeface="Arial"/>
              <a:buNone/>
            </a:pPr>
            <a:endParaRPr sz="1800" dirty="0">
              <a:solidFill>
                <a:schemeClr val="accent5"/>
              </a:solidFill>
            </a:endParaRPr>
          </a:p>
        </p:txBody>
      </p:sp>
      <p:pic>
        <p:nvPicPr>
          <p:cNvPr id="102" name="Google Shape;102;p25"/>
          <p:cNvPicPr preferRelativeResize="0"/>
          <p:nvPr/>
        </p:nvPicPr>
        <p:blipFill rotWithShape="1">
          <a:blip r:embed="rId3">
            <a:alphaModFix/>
          </a:blip>
          <a:srcRect t="15426"/>
          <a:stretch/>
        </p:blipFill>
        <p:spPr>
          <a:xfrm>
            <a:off x="690125" y="0"/>
            <a:ext cx="7763750" cy="3582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5585317" y="748583"/>
            <a:ext cx="2917373" cy="185890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Factor Analysis</a:t>
            </a:r>
            <a:br>
              <a:rPr lang="en" b="1"/>
            </a:br>
            <a:r>
              <a:rPr lang="en" sz="1800" b="1" i="1"/>
              <a:t>Generating Factor Scores</a:t>
            </a:r>
            <a:br>
              <a:rPr lang="en" b="1"/>
            </a:br>
            <a:endParaRPr b="1"/>
          </a:p>
        </p:txBody>
      </p:sp>
      <p:sp>
        <p:nvSpPr>
          <p:cNvPr id="169" name="Google Shape;169;p34"/>
          <p:cNvSpPr txBox="1">
            <a:spLocks noGrp="1"/>
          </p:cNvSpPr>
          <p:nvPr>
            <p:ph type="body" idx="2"/>
          </p:nvPr>
        </p:nvSpPr>
        <p:spPr>
          <a:xfrm>
            <a:off x="5497033" y="2519081"/>
            <a:ext cx="3335267" cy="2049793"/>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2400"/>
              <a:t>e.g. </a:t>
            </a:r>
            <a:endParaRPr sz="2400"/>
          </a:p>
        </p:txBody>
      </p:sp>
      <p:pic>
        <p:nvPicPr>
          <p:cNvPr id="170" name="Google Shape;170;p34"/>
          <p:cNvPicPr preferRelativeResize="0"/>
          <p:nvPr/>
        </p:nvPicPr>
        <p:blipFill rotWithShape="1">
          <a:blip r:embed="rId3">
            <a:alphaModFix/>
          </a:blip>
          <a:srcRect/>
          <a:stretch/>
        </p:blipFill>
        <p:spPr>
          <a:xfrm>
            <a:off x="5805753" y="3472884"/>
            <a:ext cx="2476500" cy="812800"/>
          </a:xfrm>
          <a:prstGeom prst="rect">
            <a:avLst/>
          </a:prstGeom>
          <a:noFill/>
          <a:ln>
            <a:noFill/>
          </a:ln>
        </p:spPr>
      </p:pic>
      <p:pic>
        <p:nvPicPr>
          <p:cNvPr id="171" name="Google Shape;171;p34"/>
          <p:cNvPicPr preferRelativeResize="0"/>
          <p:nvPr/>
        </p:nvPicPr>
        <p:blipFill rotWithShape="1">
          <a:blip r:embed="rId4">
            <a:alphaModFix/>
          </a:blip>
          <a:srcRect/>
          <a:stretch/>
        </p:blipFill>
        <p:spPr>
          <a:xfrm>
            <a:off x="881399" y="288260"/>
            <a:ext cx="3323614" cy="45669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980000"/>
                </a:solidFill>
              </a:rPr>
              <a:t>Smart Questions</a:t>
            </a:r>
            <a:endParaRPr b="1">
              <a:solidFill>
                <a:srgbClr val="980000"/>
              </a:solidFill>
            </a:endParaRPr>
          </a:p>
        </p:txBody>
      </p:sp>
      <p:sp>
        <p:nvSpPr>
          <p:cNvPr id="177" name="Google Shape;177;p35"/>
          <p:cNvSpPr txBox="1">
            <a:spLocks noGrp="1"/>
          </p:cNvSpPr>
          <p:nvPr>
            <p:ph type="body" idx="1"/>
          </p:nvPr>
        </p:nvSpPr>
        <p:spPr>
          <a:xfrm>
            <a:off x="1482850" y="1547125"/>
            <a:ext cx="6288600" cy="2355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b="1"/>
              <a:t>What factors determine whether students go to college or not?</a:t>
            </a:r>
            <a:endParaRPr sz="3000" b="1"/>
          </a:p>
          <a:p>
            <a:pPr marL="457200" lvl="0" indent="0" algn="l" rtl="0">
              <a:spcBef>
                <a:spcPts val="1600"/>
              </a:spcBef>
              <a:spcAft>
                <a:spcPts val="1600"/>
              </a:spcAft>
              <a:buNone/>
            </a:pPr>
            <a:r>
              <a:rPr lang="en" sz="3000"/>
              <a:t>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p:nvPr/>
        </p:nvSpPr>
        <p:spPr>
          <a:xfrm>
            <a:off x="587025" y="489200"/>
            <a:ext cx="6862800" cy="6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36"/>
          <p:cNvSpPr txBox="1"/>
          <p:nvPr/>
        </p:nvSpPr>
        <p:spPr>
          <a:xfrm>
            <a:off x="405325" y="265575"/>
            <a:ext cx="2418000" cy="6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Data structure</a:t>
            </a:r>
            <a:endParaRPr sz="2400" b="1"/>
          </a:p>
        </p:txBody>
      </p:sp>
      <p:pic>
        <p:nvPicPr>
          <p:cNvPr id="184" name="Google Shape;184;p36"/>
          <p:cNvPicPr preferRelativeResize="0"/>
          <p:nvPr/>
        </p:nvPicPr>
        <p:blipFill>
          <a:blip r:embed="rId3">
            <a:alphaModFix/>
          </a:blip>
          <a:stretch>
            <a:fillRect/>
          </a:stretch>
        </p:blipFill>
        <p:spPr>
          <a:xfrm>
            <a:off x="3003625" y="144625"/>
            <a:ext cx="5566224" cy="4425800"/>
          </a:xfrm>
          <a:prstGeom prst="rect">
            <a:avLst/>
          </a:prstGeom>
          <a:noFill/>
          <a:ln>
            <a:noFill/>
          </a:ln>
        </p:spPr>
      </p:pic>
      <p:sp>
        <p:nvSpPr>
          <p:cNvPr id="185" name="Google Shape;185;p36"/>
          <p:cNvSpPr txBox="1"/>
          <p:nvPr/>
        </p:nvSpPr>
        <p:spPr>
          <a:xfrm>
            <a:off x="558725" y="1526225"/>
            <a:ext cx="1988100" cy="3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6"/>
          <p:cNvSpPr txBox="1"/>
          <p:nvPr/>
        </p:nvSpPr>
        <p:spPr>
          <a:xfrm>
            <a:off x="530375" y="1374175"/>
            <a:ext cx="2044800" cy="2319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25 independent variables, including three PCA result.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Dependent variable: Whether student attend college.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7"/>
          <p:cNvSpPr txBox="1"/>
          <p:nvPr/>
        </p:nvSpPr>
        <p:spPr>
          <a:xfrm>
            <a:off x="3282775" y="1506975"/>
            <a:ext cx="820800" cy="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92" name="Google Shape;192;p37"/>
          <p:cNvPicPr preferRelativeResize="0"/>
          <p:nvPr/>
        </p:nvPicPr>
        <p:blipFill rotWithShape="1">
          <a:blip r:embed="rId3">
            <a:alphaModFix/>
          </a:blip>
          <a:srcRect b="2372"/>
          <a:stretch/>
        </p:blipFill>
        <p:spPr>
          <a:xfrm>
            <a:off x="-433275" y="-1161450"/>
            <a:ext cx="6766051" cy="5755175"/>
          </a:xfrm>
          <a:prstGeom prst="rect">
            <a:avLst/>
          </a:prstGeom>
          <a:noFill/>
          <a:ln>
            <a:noFill/>
          </a:ln>
        </p:spPr>
      </p:pic>
      <p:sp>
        <p:nvSpPr>
          <p:cNvPr id="193" name="Google Shape;193;p37"/>
          <p:cNvSpPr txBox="1"/>
          <p:nvPr/>
        </p:nvSpPr>
        <p:spPr>
          <a:xfrm>
            <a:off x="6275625" y="442600"/>
            <a:ext cx="2585400" cy="6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t>Check </a:t>
            </a:r>
            <a:r>
              <a:rPr lang="en" sz="2400" b="1">
                <a:solidFill>
                  <a:schemeClr val="dk1"/>
                </a:solidFill>
                <a:highlight>
                  <a:srgbClr val="FFFFFF"/>
                </a:highlight>
              </a:rPr>
              <a:t>Multicollinearity</a:t>
            </a:r>
            <a:endParaRPr sz="2400" b="1">
              <a:solidFill>
                <a:schemeClr val="dk1"/>
              </a:solidFill>
              <a:highlight>
                <a:srgbClr val="FFFFFF"/>
              </a:highlight>
            </a:endParaRPr>
          </a:p>
          <a:p>
            <a:pPr marL="0" lvl="0" indent="0" algn="l" rtl="0">
              <a:spcBef>
                <a:spcPts val="0"/>
              </a:spcBef>
              <a:spcAft>
                <a:spcPts val="0"/>
              </a:spcAft>
              <a:buNone/>
            </a:pPr>
            <a:endParaRPr b="1"/>
          </a:p>
        </p:txBody>
      </p:sp>
      <p:sp>
        <p:nvSpPr>
          <p:cNvPr id="194" name="Google Shape;194;p37"/>
          <p:cNvSpPr txBox="1"/>
          <p:nvPr/>
        </p:nvSpPr>
        <p:spPr>
          <a:xfrm>
            <a:off x="6275625" y="1825350"/>
            <a:ext cx="2633700" cy="806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There are multicollinearity between some variables.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As Lasso can deal with the multicollinearity issue, so we will use Lasso to do the variable selection.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8"/>
          <p:cNvSpPr txBox="1">
            <a:spLocks noGrp="1"/>
          </p:cNvSpPr>
          <p:nvPr>
            <p:ph type="title"/>
          </p:nvPr>
        </p:nvSpPr>
        <p:spPr>
          <a:xfrm>
            <a:off x="311700" y="235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Lasso </a:t>
            </a:r>
            <a:r>
              <a:rPr lang="en" b="1">
                <a:solidFill>
                  <a:srgbClr val="222222"/>
                </a:solidFill>
                <a:highlight>
                  <a:srgbClr val="FFFFFF"/>
                </a:highlight>
              </a:rPr>
              <a:t>variable selection</a:t>
            </a:r>
            <a:endParaRPr b="1"/>
          </a:p>
        </p:txBody>
      </p:sp>
      <p:pic>
        <p:nvPicPr>
          <p:cNvPr id="200" name="Google Shape;200;p38"/>
          <p:cNvPicPr preferRelativeResize="0"/>
          <p:nvPr/>
        </p:nvPicPr>
        <p:blipFill>
          <a:blip r:embed="rId3">
            <a:alphaModFix/>
          </a:blip>
          <a:stretch>
            <a:fillRect/>
          </a:stretch>
        </p:blipFill>
        <p:spPr>
          <a:xfrm>
            <a:off x="4630450" y="787700"/>
            <a:ext cx="4383050" cy="2861075"/>
          </a:xfrm>
          <a:prstGeom prst="rect">
            <a:avLst/>
          </a:prstGeom>
          <a:noFill/>
          <a:ln>
            <a:noFill/>
          </a:ln>
        </p:spPr>
      </p:pic>
      <p:sp>
        <p:nvSpPr>
          <p:cNvPr id="201" name="Google Shape;201;p38"/>
          <p:cNvSpPr txBox="1"/>
          <p:nvPr/>
        </p:nvSpPr>
        <p:spPr>
          <a:xfrm>
            <a:off x="915350" y="3359425"/>
            <a:ext cx="29211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the increase in </a:t>
            </a:r>
            <a:r>
              <a:rPr lang="en">
                <a:solidFill>
                  <a:schemeClr val="dk1"/>
                </a:solidFill>
              </a:rPr>
              <a:t>Lambda</a:t>
            </a:r>
            <a:r>
              <a:rPr lang="en"/>
              <a:t> (increase in Log lambda) more and more variables coefficient shrink to 0.</a:t>
            </a:r>
            <a:endParaRPr/>
          </a:p>
        </p:txBody>
      </p:sp>
      <p:pic>
        <p:nvPicPr>
          <p:cNvPr id="202" name="Google Shape;202;p38"/>
          <p:cNvPicPr preferRelativeResize="0"/>
          <p:nvPr/>
        </p:nvPicPr>
        <p:blipFill>
          <a:blip r:embed="rId4">
            <a:alphaModFix/>
          </a:blip>
          <a:stretch>
            <a:fillRect/>
          </a:stretch>
        </p:blipFill>
        <p:spPr>
          <a:xfrm>
            <a:off x="25175" y="758740"/>
            <a:ext cx="4546825" cy="2600685"/>
          </a:xfrm>
          <a:prstGeom prst="rect">
            <a:avLst/>
          </a:prstGeom>
          <a:noFill/>
          <a:ln>
            <a:noFill/>
          </a:ln>
        </p:spPr>
      </p:pic>
      <p:sp>
        <p:nvSpPr>
          <p:cNvPr id="203" name="Google Shape;203;p38"/>
          <p:cNvSpPr/>
          <p:nvPr/>
        </p:nvSpPr>
        <p:spPr>
          <a:xfrm>
            <a:off x="7324750" y="633400"/>
            <a:ext cx="545100" cy="174679"/>
          </a:xfrm>
          <a:custGeom>
            <a:avLst/>
            <a:gdLst/>
            <a:ahLst/>
            <a:cxnLst/>
            <a:rect l="l" t="t" r="r" b="b"/>
            <a:pathLst>
              <a:path w="21804" h="6732" extrusionOk="0">
                <a:moveTo>
                  <a:pt x="0" y="6732"/>
                </a:moveTo>
                <a:cubicBezTo>
                  <a:pt x="1957" y="5614"/>
                  <a:pt x="8107" y="116"/>
                  <a:pt x="11741" y="23"/>
                </a:cubicBezTo>
                <a:cubicBezTo>
                  <a:pt x="15375" y="-70"/>
                  <a:pt x="20127" y="5148"/>
                  <a:pt x="21804" y="6173"/>
                </a:cubicBezTo>
              </a:path>
            </a:pathLst>
          </a:custGeom>
          <a:noFill/>
          <a:ln w="9525" cap="flat" cmpd="sng">
            <a:solidFill>
              <a:srgbClr val="FF0000"/>
            </a:solidFill>
            <a:prstDash val="solid"/>
            <a:round/>
            <a:headEnd type="triangle" w="med" len="med"/>
            <a:tailEnd type="triangle" w="med" len="med"/>
          </a:ln>
        </p:spPr>
      </p:sp>
      <p:sp>
        <p:nvSpPr>
          <p:cNvPr id="204" name="Google Shape;204;p38"/>
          <p:cNvSpPr txBox="1"/>
          <p:nvPr/>
        </p:nvSpPr>
        <p:spPr>
          <a:xfrm>
            <a:off x="7127250" y="270750"/>
            <a:ext cx="999000" cy="3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best area </a:t>
            </a:r>
            <a:endParaRPr>
              <a:solidFill>
                <a:srgbClr val="FF0000"/>
              </a:solidFill>
            </a:endParaRPr>
          </a:p>
        </p:txBody>
      </p:sp>
      <p:sp>
        <p:nvSpPr>
          <p:cNvPr id="205" name="Google Shape;205;p38"/>
          <p:cNvSpPr txBox="1"/>
          <p:nvPr/>
        </p:nvSpPr>
        <p:spPr>
          <a:xfrm>
            <a:off x="5072050" y="3989100"/>
            <a:ext cx="3905400" cy="4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lambda = 0.03323185    log.lambda= -3.4</a:t>
            </a:r>
            <a:endParaRPr/>
          </a:p>
        </p:txBody>
      </p:sp>
      <p:cxnSp>
        <p:nvCxnSpPr>
          <p:cNvPr id="206" name="Google Shape;206;p38"/>
          <p:cNvCxnSpPr/>
          <p:nvPr/>
        </p:nvCxnSpPr>
        <p:spPr>
          <a:xfrm rot="10800000">
            <a:off x="7869850" y="3201125"/>
            <a:ext cx="0" cy="219300"/>
          </a:xfrm>
          <a:prstGeom prst="straightConnector1">
            <a:avLst/>
          </a:prstGeom>
          <a:noFill/>
          <a:ln w="28575" cap="flat" cmpd="sng">
            <a:solidFill>
              <a:srgbClr val="FF0000"/>
            </a:solidFill>
            <a:prstDash val="solid"/>
            <a:round/>
            <a:headEnd type="none" w="med" len="med"/>
            <a:tailEnd type="triangle" w="med" len="med"/>
          </a:ln>
        </p:spPr>
      </p:cxnSp>
      <p:sp>
        <p:nvSpPr>
          <p:cNvPr id="207" name="Google Shape;207;p38"/>
          <p:cNvSpPr txBox="1"/>
          <p:nvPr/>
        </p:nvSpPr>
        <p:spPr>
          <a:xfrm>
            <a:off x="7749850" y="3420425"/>
            <a:ext cx="1153200" cy="2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6 variables</a:t>
            </a:r>
            <a:endParaRPr>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183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Logistic regression</a:t>
            </a:r>
            <a:endParaRPr b="1"/>
          </a:p>
        </p:txBody>
      </p:sp>
      <p:sp>
        <p:nvSpPr>
          <p:cNvPr id="213" name="Google Shape;213;p39"/>
          <p:cNvSpPr txBox="1"/>
          <p:nvPr/>
        </p:nvSpPr>
        <p:spPr>
          <a:xfrm>
            <a:off x="354750" y="869975"/>
            <a:ext cx="36507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6 variables selected:</a:t>
            </a:r>
            <a:endParaRPr/>
          </a:p>
        </p:txBody>
      </p:sp>
      <p:sp>
        <p:nvSpPr>
          <p:cNvPr id="214" name="Google Shape;214;p39"/>
          <p:cNvSpPr txBox="1"/>
          <p:nvPr/>
        </p:nvSpPr>
        <p:spPr>
          <a:xfrm>
            <a:off x="354750" y="1422075"/>
            <a:ext cx="3289800" cy="14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"Mathscore_grade11"      "Mom_education"         "Social_economic_status"</a:t>
            </a:r>
            <a:endParaRPr/>
          </a:p>
          <a:p>
            <a:pPr marL="0" lvl="0" indent="0" algn="l" rtl="0">
              <a:spcBef>
                <a:spcPts val="0"/>
              </a:spcBef>
              <a:spcAft>
                <a:spcPts val="0"/>
              </a:spcAft>
              <a:buNone/>
            </a:pPr>
            <a:r>
              <a:rPr lang="en"/>
              <a:t>"Sex"                   "STEM_grade12_GPA"      </a:t>
            </a:r>
            <a:endParaRPr/>
          </a:p>
          <a:p>
            <a:pPr marL="0" lvl="0" indent="0" algn="l" rtl="0">
              <a:spcBef>
                <a:spcPts val="0"/>
              </a:spcBef>
              <a:spcAft>
                <a:spcPts val="0"/>
              </a:spcAft>
              <a:buClr>
                <a:schemeClr val="dk1"/>
              </a:buClr>
              <a:buSzPts val="1100"/>
              <a:buFont typeface="Arial"/>
              <a:buNone/>
            </a:pPr>
            <a:r>
              <a:rPr lang="en"/>
              <a:t>"PC3(peer influence)" </a:t>
            </a:r>
            <a:endParaRPr/>
          </a:p>
        </p:txBody>
      </p:sp>
      <p:pic>
        <p:nvPicPr>
          <p:cNvPr id="215" name="Google Shape;215;p39"/>
          <p:cNvPicPr preferRelativeResize="0"/>
          <p:nvPr/>
        </p:nvPicPr>
        <p:blipFill>
          <a:blip r:embed="rId3">
            <a:alphaModFix/>
          </a:blip>
          <a:stretch>
            <a:fillRect/>
          </a:stretch>
        </p:blipFill>
        <p:spPr>
          <a:xfrm>
            <a:off x="3708525" y="127938"/>
            <a:ext cx="5319401" cy="4440325"/>
          </a:xfrm>
          <a:prstGeom prst="rect">
            <a:avLst/>
          </a:prstGeom>
          <a:noFill/>
          <a:ln>
            <a:noFill/>
          </a:ln>
        </p:spPr>
      </p:pic>
      <p:cxnSp>
        <p:nvCxnSpPr>
          <p:cNvPr id="216" name="Google Shape;216;p39"/>
          <p:cNvCxnSpPr/>
          <p:nvPr/>
        </p:nvCxnSpPr>
        <p:spPr>
          <a:xfrm rot="10800000" flipH="1">
            <a:off x="3787250" y="511500"/>
            <a:ext cx="345600" cy="300"/>
          </a:xfrm>
          <a:prstGeom prst="straightConnector1">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Logistic regression (cont.)</a:t>
            </a:r>
            <a:endParaRPr b="1"/>
          </a:p>
          <a:p>
            <a:pPr marL="0" lvl="0" indent="0" algn="l" rtl="0">
              <a:spcBef>
                <a:spcPts val="0"/>
              </a:spcBef>
              <a:spcAft>
                <a:spcPts val="0"/>
              </a:spcAft>
              <a:buNone/>
            </a:pPr>
            <a:endParaRPr/>
          </a:p>
        </p:txBody>
      </p:sp>
      <p:pic>
        <p:nvPicPr>
          <p:cNvPr id="222" name="Google Shape;222;p40"/>
          <p:cNvPicPr preferRelativeResize="0"/>
          <p:nvPr/>
        </p:nvPicPr>
        <p:blipFill>
          <a:blip r:embed="rId3">
            <a:alphaModFix/>
          </a:blip>
          <a:stretch>
            <a:fillRect/>
          </a:stretch>
        </p:blipFill>
        <p:spPr>
          <a:xfrm>
            <a:off x="586475" y="1927788"/>
            <a:ext cx="7791525" cy="1981275"/>
          </a:xfrm>
          <a:prstGeom prst="rect">
            <a:avLst/>
          </a:prstGeom>
          <a:noFill/>
          <a:ln>
            <a:noFill/>
          </a:ln>
        </p:spPr>
      </p:pic>
      <p:sp>
        <p:nvSpPr>
          <p:cNvPr id="223" name="Google Shape;223;p40"/>
          <p:cNvSpPr/>
          <p:nvPr/>
        </p:nvSpPr>
        <p:spPr>
          <a:xfrm>
            <a:off x="6114075" y="2495175"/>
            <a:ext cx="1679100" cy="429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0"/>
          <p:cNvSpPr/>
          <p:nvPr/>
        </p:nvSpPr>
        <p:spPr>
          <a:xfrm>
            <a:off x="3337025" y="3353775"/>
            <a:ext cx="1884300" cy="460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0"/>
          <p:cNvSpPr/>
          <p:nvPr/>
        </p:nvSpPr>
        <p:spPr>
          <a:xfrm>
            <a:off x="3337025" y="2924475"/>
            <a:ext cx="1884300" cy="429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0"/>
          <p:cNvSpPr txBox="1"/>
          <p:nvPr/>
        </p:nvSpPr>
        <p:spPr>
          <a:xfrm>
            <a:off x="976375" y="1266425"/>
            <a:ext cx="3282900" cy="11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exponential of the coefficient:</a:t>
            </a:r>
            <a:endParaRPr sz="1800"/>
          </a:p>
        </p:txBody>
      </p:sp>
      <p:pic>
        <p:nvPicPr>
          <p:cNvPr id="227" name="Google Shape;227;p40"/>
          <p:cNvPicPr preferRelativeResize="0"/>
          <p:nvPr/>
        </p:nvPicPr>
        <p:blipFill>
          <a:blip r:embed="rId4">
            <a:alphaModFix/>
          </a:blip>
          <a:stretch>
            <a:fillRect/>
          </a:stretch>
        </p:blipFill>
        <p:spPr>
          <a:xfrm>
            <a:off x="1079225" y="1648912"/>
            <a:ext cx="2143125" cy="247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xfrm>
            <a:off x="272675" y="367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 evaluation</a:t>
            </a:r>
            <a:endParaRPr b="1"/>
          </a:p>
        </p:txBody>
      </p:sp>
      <p:pic>
        <p:nvPicPr>
          <p:cNvPr id="233" name="Google Shape;233;p41"/>
          <p:cNvPicPr preferRelativeResize="0"/>
          <p:nvPr/>
        </p:nvPicPr>
        <p:blipFill>
          <a:blip r:embed="rId3">
            <a:alphaModFix/>
          </a:blip>
          <a:stretch>
            <a:fillRect/>
          </a:stretch>
        </p:blipFill>
        <p:spPr>
          <a:xfrm>
            <a:off x="1829248" y="1055550"/>
            <a:ext cx="5485526" cy="334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txBox="1">
            <a:spLocks noGrp="1"/>
          </p:cNvSpPr>
          <p:nvPr>
            <p:ph type="title"/>
          </p:nvPr>
        </p:nvSpPr>
        <p:spPr>
          <a:xfrm>
            <a:off x="311700" y="255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Random Forest </a:t>
            </a:r>
            <a:endParaRPr b="1"/>
          </a:p>
        </p:txBody>
      </p:sp>
      <p:pic>
        <p:nvPicPr>
          <p:cNvPr id="239" name="Google Shape;239;p42"/>
          <p:cNvPicPr preferRelativeResize="0"/>
          <p:nvPr/>
        </p:nvPicPr>
        <p:blipFill rotWithShape="1">
          <a:blip r:embed="rId3">
            <a:alphaModFix/>
          </a:blip>
          <a:srcRect b="31238"/>
          <a:stretch/>
        </p:blipFill>
        <p:spPr>
          <a:xfrm>
            <a:off x="382050" y="868050"/>
            <a:ext cx="7251851" cy="1487925"/>
          </a:xfrm>
          <a:prstGeom prst="rect">
            <a:avLst/>
          </a:prstGeom>
          <a:noFill/>
          <a:ln>
            <a:noFill/>
          </a:ln>
        </p:spPr>
      </p:pic>
      <p:sp>
        <p:nvSpPr>
          <p:cNvPr id="240" name="Google Shape;240;p42"/>
          <p:cNvSpPr txBox="1"/>
          <p:nvPr/>
        </p:nvSpPr>
        <p:spPr>
          <a:xfrm>
            <a:off x="1761675" y="3348025"/>
            <a:ext cx="28653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41" name="Google Shape;241;p42"/>
          <p:cNvPicPr preferRelativeResize="0"/>
          <p:nvPr/>
        </p:nvPicPr>
        <p:blipFill rotWithShape="1">
          <a:blip r:embed="rId4">
            <a:alphaModFix/>
          </a:blip>
          <a:srcRect r="47011"/>
          <a:stretch/>
        </p:blipFill>
        <p:spPr>
          <a:xfrm>
            <a:off x="4983624" y="3049350"/>
            <a:ext cx="3547051" cy="1176100"/>
          </a:xfrm>
          <a:prstGeom prst="rect">
            <a:avLst/>
          </a:prstGeom>
          <a:noFill/>
          <a:ln>
            <a:noFill/>
          </a:ln>
        </p:spPr>
      </p:pic>
      <p:sp>
        <p:nvSpPr>
          <p:cNvPr id="242" name="Google Shape;242;p42"/>
          <p:cNvSpPr txBox="1"/>
          <p:nvPr/>
        </p:nvSpPr>
        <p:spPr>
          <a:xfrm>
            <a:off x="4983625" y="2571750"/>
            <a:ext cx="3459600" cy="4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Importance of the variables:</a:t>
            </a:r>
            <a:endParaRPr b="1"/>
          </a:p>
        </p:txBody>
      </p:sp>
      <p:sp>
        <p:nvSpPr>
          <p:cNvPr id="243" name="Google Shape;243;p42"/>
          <p:cNvSpPr/>
          <p:nvPr/>
        </p:nvSpPr>
        <p:spPr>
          <a:xfrm>
            <a:off x="5063475" y="3859500"/>
            <a:ext cx="3459600" cy="162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2"/>
          <p:cNvSpPr/>
          <p:nvPr/>
        </p:nvSpPr>
        <p:spPr>
          <a:xfrm flipH="1">
            <a:off x="5063500" y="4022400"/>
            <a:ext cx="3459600" cy="162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2"/>
          <p:cNvSpPr txBox="1"/>
          <p:nvPr/>
        </p:nvSpPr>
        <p:spPr>
          <a:xfrm>
            <a:off x="689850" y="2676050"/>
            <a:ext cx="2929200" cy="351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Accuracy: about 77.4%</a:t>
            </a:r>
            <a:endParaRPr/>
          </a:p>
        </p:txBody>
      </p:sp>
      <p:sp>
        <p:nvSpPr>
          <p:cNvPr id="246" name="Google Shape;246;p42"/>
          <p:cNvSpPr/>
          <p:nvPr/>
        </p:nvSpPr>
        <p:spPr>
          <a:xfrm>
            <a:off x="3273125" y="2121275"/>
            <a:ext cx="593100" cy="234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1974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Decision tree</a:t>
            </a:r>
            <a:endParaRPr b="1"/>
          </a:p>
        </p:txBody>
      </p:sp>
      <p:pic>
        <p:nvPicPr>
          <p:cNvPr id="252" name="Google Shape;252;p43"/>
          <p:cNvPicPr preferRelativeResize="0"/>
          <p:nvPr/>
        </p:nvPicPr>
        <p:blipFill>
          <a:blip r:embed="rId3">
            <a:alphaModFix/>
          </a:blip>
          <a:stretch>
            <a:fillRect/>
          </a:stretch>
        </p:blipFill>
        <p:spPr>
          <a:xfrm>
            <a:off x="-51075" y="1368550"/>
            <a:ext cx="6470750" cy="3220700"/>
          </a:xfrm>
          <a:prstGeom prst="rect">
            <a:avLst/>
          </a:prstGeom>
          <a:noFill/>
          <a:ln>
            <a:noFill/>
          </a:ln>
        </p:spPr>
      </p:pic>
      <p:sp>
        <p:nvSpPr>
          <p:cNvPr id="253" name="Google Shape;253;p43"/>
          <p:cNvSpPr txBox="1"/>
          <p:nvPr/>
        </p:nvSpPr>
        <p:spPr>
          <a:xfrm>
            <a:off x="6354250" y="2199250"/>
            <a:ext cx="2093400" cy="1687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Set 80% of the data as train data. And 20% as test data.</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Choose the lowest xerror, run the pruned tree.</a:t>
            </a:r>
            <a:endParaRPr/>
          </a:p>
        </p:txBody>
      </p:sp>
      <p:pic>
        <p:nvPicPr>
          <p:cNvPr id="254" name="Google Shape;254;p43"/>
          <p:cNvPicPr preferRelativeResize="0"/>
          <p:nvPr/>
        </p:nvPicPr>
        <p:blipFill>
          <a:blip r:embed="rId4">
            <a:alphaModFix/>
          </a:blip>
          <a:stretch>
            <a:fillRect/>
          </a:stretch>
        </p:blipFill>
        <p:spPr>
          <a:xfrm>
            <a:off x="4987598" y="421925"/>
            <a:ext cx="3660275" cy="1541175"/>
          </a:xfrm>
          <a:prstGeom prst="rect">
            <a:avLst/>
          </a:prstGeom>
          <a:noFill/>
          <a:ln>
            <a:noFill/>
          </a:ln>
        </p:spPr>
      </p:pic>
      <p:sp>
        <p:nvSpPr>
          <p:cNvPr id="255" name="Google Shape;255;p43"/>
          <p:cNvSpPr txBox="1"/>
          <p:nvPr/>
        </p:nvSpPr>
        <p:spPr>
          <a:xfrm>
            <a:off x="2307175" y="992563"/>
            <a:ext cx="14505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Grow the tree</a:t>
            </a:r>
            <a:endParaRPr b="1"/>
          </a:p>
        </p:txBody>
      </p:sp>
      <p:sp>
        <p:nvSpPr>
          <p:cNvPr id="256" name="Google Shape;256;p43"/>
          <p:cNvSpPr/>
          <p:nvPr/>
        </p:nvSpPr>
        <p:spPr>
          <a:xfrm>
            <a:off x="7152800" y="1040025"/>
            <a:ext cx="651000" cy="198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Why study high school student’s performance?</a:t>
            </a:r>
            <a:endParaRPr b="1"/>
          </a:p>
        </p:txBody>
      </p:sp>
      <p:sp>
        <p:nvSpPr>
          <p:cNvPr id="108" name="Google Shape;10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a:solidFill>
                  <a:schemeClr val="dk1"/>
                </a:solidFill>
              </a:rPr>
              <a:t>High school performance of the student reveals many aspects of their future life choices. Studying factors which can affect the student’s performance in high school can provide guidance to the parents and students itself in shaping their future.</a:t>
            </a:r>
            <a:endParaRPr>
              <a:solidFill>
                <a:schemeClr val="dk1"/>
              </a:solidFill>
            </a:endParaRPr>
          </a:p>
          <a:p>
            <a:pPr marL="0" lvl="0" indent="0" algn="just" rt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marL="0" lvl="0" indent="0" algn="just" rtl="0">
              <a:spcBef>
                <a:spcPts val="0"/>
              </a:spcBef>
              <a:spcAft>
                <a:spcPts val="0"/>
              </a:spcAft>
              <a:buClr>
                <a:schemeClr val="dk1"/>
              </a:buClr>
              <a:buSzPts val="1100"/>
              <a:buFont typeface="Arial"/>
              <a:buNone/>
            </a:pPr>
            <a:r>
              <a:rPr lang="en">
                <a:solidFill>
                  <a:schemeClr val="dk1"/>
                </a:solidFill>
              </a:rPr>
              <a:t>Good high school performance can help the student to get into better school with a scholarship, opens the door for better future opportunities, build a better social life by earning respect from teachers and peers. This Study shows how the educational and social experiences affect paths changes of the student's life.</a:t>
            </a:r>
            <a:endParaRPr>
              <a:solidFill>
                <a:schemeClr val="dk1"/>
              </a:solidFill>
            </a:endParaRPr>
          </a:p>
          <a:p>
            <a:pPr marL="0" lvl="0" indent="0" algn="just" rtl="0">
              <a:spcBef>
                <a:spcPts val="0"/>
              </a:spcBef>
              <a:spcAft>
                <a:spcPts val="0"/>
              </a:spcAft>
              <a:buClr>
                <a:schemeClr val="dk1"/>
              </a:buClr>
              <a:buSzPts val="1100"/>
              <a:buFont typeface="Arial"/>
              <a:buNone/>
            </a:pPr>
            <a:endParaRPr>
              <a:solidFill>
                <a:schemeClr val="dk1"/>
              </a:solidFill>
            </a:endParaRPr>
          </a:p>
          <a:p>
            <a:pPr marL="0" lvl="0" indent="0" algn="just"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11700" y="240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Decision tree</a:t>
            </a:r>
            <a:endParaRPr b="1"/>
          </a:p>
        </p:txBody>
      </p:sp>
      <p:sp>
        <p:nvSpPr>
          <p:cNvPr id="262" name="Google Shape;262;p44"/>
          <p:cNvSpPr txBox="1"/>
          <p:nvPr/>
        </p:nvSpPr>
        <p:spPr>
          <a:xfrm>
            <a:off x="7273075" y="558925"/>
            <a:ext cx="1669800" cy="44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44"/>
          <p:cNvSpPr txBox="1"/>
          <p:nvPr/>
        </p:nvSpPr>
        <p:spPr>
          <a:xfrm>
            <a:off x="5867900" y="870225"/>
            <a:ext cx="2936100" cy="3718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From the  Pruned tree we can find the same solution as Logistic regression that STEM GPA and mother education are more important.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STEM GPA higher than 2.25,</a:t>
            </a:r>
            <a:endParaRPr/>
          </a:p>
          <a:p>
            <a:pPr marL="457200" lvl="0" indent="0" algn="l" rtl="0">
              <a:spcBef>
                <a:spcPts val="0"/>
              </a:spcBef>
              <a:spcAft>
                <a:spcPts val="0"/>
              </a:spcAft>
              <a:buNone/>
            </a:pPr>
            <a:r>
              <a:rPr lang="en"/>
              <a:t>Student will go to college.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STEM GPA lower than 2.25, but mother education is higher, student are still going to college.</a:t>
            </a:r>
            <a:endParaRPr/>
          </a:p>
        </p:txBody>
      </p:sp>
      <p:pic>
        <p:nvPicPr>
          <p:cNvPr id="264" name="Google Shape;264;p44"/>
          <p:cNvPicPr preferRelativeResize="0"/>
          <p:nvPr/>
        </p:nvPicPr>
        <p:blipFill>
          <a:blip r:embed="rId3">
            <a:alphaModFix/>
          </a:blip>
          <a:stretch>
            <a:fillRect/>
          </a:stretch>
        </p:blipFill>
        <p:spPr>
          <a:xfrm>
            <a:off x="417450" y="1167325"/>
            <a:ext cx="5351925" cy="2934200"/>
          </a:xfrm>
          <a:prstGeom prst="rect">
            <a:avLst/>
          </a:prstGeom>
          <a:noFill/>
          <a:ln>
            <a:noFill/>
          </a:ln>
        </p:spPr>
      </p:pic>
      <p:sp>
        <p:nvSpPr>
          <p:cNvPr id="265" name="Google Shape;265;p44"/>
          <p:cNvSpPr txBox="1"/>
          <p:nvPr/>
        </p:nvSpPr>
        <p:spPr>
          <a:xfrm>
            <a:off x="3247400" y="1004725"/>
            <a:ext cx="21507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Pruned Decision tree</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Decision tree prediction </a:t>
            </a:r>
            <a:endParaRPr b="1"/>
          </a:p>
        </p:txBody>
      </p:sp>
      <p:sp>
        <p:nvSpPr>
          <p:cNvPr id="271" name="Google Shape;271;p45"/>
          <p:cNvSpPr txBox="1">
            <a:spLocks noGrp="1"/>
          </p:cNvSpPr>
          <p:nvPr>
            <p:ph type="body" idx="1"/>
          </p:nvPr>
        </p:nvSpPr>
        <p:spPr>
          <a:xfrm>
            <a:off x="311700" y="1113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Use 20% test data.</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Accuracy:77%</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72" name="Google Shape;272;p45"/>
          <p:cNvPicPr preferRelativeResize="0"/>
          <p:nvPr/>
        </p:nvPicPr>
        <p:blipFill>
          <a:blip r:embed="rId3">
            <a:alphaModFix/>
          </a:blip>
          <a:stretch>
            <a:fillRect/>
          </a:stretch>
        </p:blipFill>
        <p:spPr>
          <a:xfrm>
            <a:off x="937300" y="1855225"/>
            <a:ext cx="1581150" cy="89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Compare these three methods</a:t>
            </a:r>
            <a:endParaRPr b="1"/>
          </a:p>
        </p:txBody>
      </p:sp>
      <p:graphicFrame>
        <p:nvGraphicFramePr>
          <p:cNvPr id="278" name="Google Shape;278;p46"/>
          <p:cNvGraphicFramePr/>
          <p:nvPr/>
        </p:nvGraphicFramePr>
        <p:xfrm>
          <a:off x="1425900" y="1737200"/>
          <a:ext cx="3000000" cy="3000000"/>
        </p:xfrm>
        <a:graphic>
          <a:graphicData uri="http://schemas.openxmlformats.org/drawingml/2006/table">
            <a:tbl>
              <a:tblPr>
                <a:noFill/>
                <a:tableStyleId>{6B8AD674-697D-4E97-98DC-AF25AA25B793}</a:tableStyleId>
              </a:tblPr>
              <a:tblGrid>
                <a:gridCol w="1386950">
                  <a:extLst>
                    <a:ext uri="{9D8B030D-6E8A-4147-A177-3AD203B41FA5}">
                      <a16:colId xmlns:a16="http://schemas.microsoft.com/office/drawing/2014/main" val="20000"/>
                    </a:ext>
                  </a:extLst>
                </a:gridCol>
                <a:gridCol w="1024375">
                  <a:extLst>
                    <a:ext uri="{9D8B030D-6E8A-4147-A177-3AD203B41FA5}">
                      <a16:colId xmlns:a16="http://schemas.microsoft.com/office/drawing/2014/main" val="20001"/>
                    </a:ext>
                  </a:extLst>
                </a:gridCol>
                <a:gridCol w="1132975">
                  <a:extLst>
                    <a:ext uri="{9D8B030D-6E8A-4147-A177-3AD203B41FA5}">
                      <a16:colId xmlns:a16="http://schemas.microsoft.com/office/drawing/2014/main" val="20002"/>
                    </a:ext>
                  </a:extLst>
                </a:gridCol>
                <a:gridCol w="2261875">
                  <a:extLst>
                    <a:ext uri="{9D8B030D-6E8A-4147-A177-3AD203B41FA5}">
                      <a16:colId xmlns:a16="http://schemas.microsoft.com/office/drawing/2014/main" val="20003"/>
                    </a:ext>
                  </a:extLst>
                </a:gridCol>
              </a:tblGrid>
              <a:tr h="0">
                <a:tc>
                  <a:txBody>
                    <a:bodyPr/>
                    <a:lstStyle/>
                    <a:p>
                      <a:pPr marL="0" lvl="0" indent="0" algn="l" rtl="0">
                        <a:spcBef>
                          <a:spcPts val="0"/>
                        </a:spcBef>
                        <a:spcAft>
                          <a:spcPts val="0"/>
                        </a:spcAft>
                        <a:buNone/>
                      </a:pPr>
                      <a:r>
                        <a:rPr lang="en"/>
                        <a:t>　</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b="1"/>
                        <a:t>Accuracy</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2">
                  <a:txBody>
                    <a:bodyPr/>
                    <a:lstStyle/>
                    <a:p>
                      <a:pPr marL="0" lvl="0" indent="0" algn="l" rtl="0">
                        <a:spcBef>
                          <a:spcPts val="0"/>
                        </a:spcBef>
                        <a:spcAft>
                          <a:spcPts val="0"/>
                        </a:spcAft>
                        <a:buNone/>
                      </a:pPr>
                      <a:r>
                        <a:rPr lang="en" b="1"/>
                        <a:t>Important Variable</a:t>
                      </a:r>
                      <a:endParaRPr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514350">
                <a:tc>
                  <a:txBody>
                    <a:bodyPr/>
                    <a:lstStyle/>
                    <a:p>
                      <a:pPr marL="0" lvl="0" indent="0" algn="l" rtl="0">
                        <a:spcBef>
                          <a:spcPts val="0"/>
                        </a:spcBef>
                        <a:spcAft>
                          <a:spcPts val="0"/>
                        </a:spcAft>
                        <a:buNone/>
                      </a:pPr>
                      <a:r>
                        <a:rPr lang="en"/>
                        <a:t>Logistic</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0.83</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STEM GPA</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mother education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3150">
                <a:tc>
                  <a:txBody>
                    <a:bodyPr/>
                    <a:lstStyle/>
                    <a:p>
                      <a:pPr marL="0" lvl="0" indent="0" algn="l" rtl="0">
                        <a:spcBef>
                          <a:spcPts val="0"/>
                        </a:spcBef>
                        <a:spcAft>
                          <a:spcPts val="0"/>
                        </a:spcAft>
                        <a:buNone/>
                      </a:pPr>
                      <a:r>
                        <a:rPr lang="en"/>
                        <a:t>Random forest</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0.77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STEM GPA</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PC3(peer influence)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2900">
                <a:tc>
                  <a:txBody>
                    <a:bodyPr/>
                    <a:lstStyle/>
                    <a:p>
                      <a:pPr marL="0" lvl="0" indent="0" algn="l" rtl="0">
                        <a:spcBef>
                          <a:spcPts val="0"/>
                        </a:spcBef>
                        <a:spcAft>
                          <a:spcPts val="0"/>
                        </a:spcAft>
                        <a:buNone/>
                      </a:pPr>
                      <a:r>
                        <a:rPr lang="en"/>
                        <a:t>Decision tree</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0.77</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STEM GPA</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mother education</a:t>
                      </a: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980000"/>
                </a:solidFill>
              </a:rPr>
              <a:t>Smart Question</a:t>
            </a:r>
            <a:endParaRPr b="1">
              <a:solidFill>
                <a:srgbClr val="980000"/>
              </a:solidFill>
            </a:endParaRPr>
          </a:p>
        </p:txBody>
      </p:sp>
      <p:sp>
        <p:nvSpPr>
          <p:cNvPr id="284" name="Google Shape;284;p47"/>
          <p:cNvSpPr txBox="1">
            <a:spLocks noGrp="1"/>
          </p:cNvSpPr>
          <p:nvPr>
            <p:ph type="body" idx="1"/>
          </p:nvPr>
        </p:nvSpPr>
        <p:spPr>
          <a:xfrm>
            <a:off x="1361025" y="1694175"/>
            <a:ext cx="6288600" cy="23556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What are the responsible factors for income, when students start working?</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8"/>
          <p:cNvSpPr txBox="1">
            <a:spLocks noGrp="1"/>
          </p:cNvSpPr>
          <p:nvPr>
            <p:ph type="title"/>
          </p:nvPr>
        </p:nvSpPr>
        <p:spPr>
          <a:xfrm>
            <a:off x="269088" y="295325"/>
            <a:ext cx="721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t>Subset Selection and Logistic Regression</a:t>
            </a:r>
            <a:endParaRPr sz="2400" b="1"/>
          </a:p>
        </p:txBody>
      </p:sp>
      <p:pic>
        <p:nvPicPr>
          <p:cNvPr id="290" name="Google Shape;290;p48"/>
          <p:cNvPicPr preferRelativeResize="0"/>
          <p:nvPr/>
        </p:nvPicPr>
        <p:blipFill>
          <a:blip r:embed="rId3">
            <a:alphaModFix/>
          </a:blip>
          <a:stretch>
            <a:fillRect/>
          </a:stretch>
        </p:blipFill>
        <p:spPr>
          <a:xfrm>
            <a:off x="152463" y="924400"/>
            <a:ext cx="5823449" cy="3098925"/>
          </a:xfrm>
          <a:prstGeom prst="rect">
            <a:avLst/>
          </a:prstGeom>
          <a:noFill/>
          <a:ln w="9525" cap="flat" cmpd="sng">
            <a:solidFill>
              <a:schemeClr val="dk2"/>
            </a:solidFill>
            <a:prstDash val="dot"/>
            <a:round/>
            <a:headEnd type="none" w="sm" len="sm"/>
            <a:tailEnd type="none" w="sm" len="sm"/>
          </a:ln>
        </p:spPr>
      </p:pic>
      <p:pic>
        <p:nvPicPr>
          <p:cNvPr id="291" name="Google Shape;291;p48"/>
          <p:cNvPicPr preferRelativeResize="0"/>
          <p:nvPr/>
        </p:nvPicPr>
        <p:blipFill>
          <a:blip r:embed="rId4">
            <a:alphaModFix/>
          </a:blip>
          <a:stretch>
            <a:fillRect/>
          </a:stretch>
        </p:blipFill>
        <p:spPr>
          <a:xfrm>
            <a:off x="3609913" y="3927500"/>
            <a:ext cx="5381625" cy="619125"/>
          </a:xfrm>
          <a:prstGeom prst="rect">
            <a:avLst/>
          </a:prstGeom>
          <a:noFill/>
          <a:ln w="9525" cap="flat" cmpd="sng">
            <a:solidFill>
              <a:schemeClr val="dk2"/>
            </a:solidFill>
            <a:prstDash val="dot"/>
            <a:round/>
            <a:headEnd type="none" w="sm" len="sm"/>
            <a:tailEnd type="none" w="sm" len="sm"/>
          </a:ln>
        </p:spPr>
      </p:pic>
      <p:sp>
        <p:nvSpPr>
          <p:cNvPr id="292" name="Google Shape;292;p48"/>
          <p:cNvSpPr/>
          <p:nvPr/>
        </p:nvSpPr>
        <p:spPr>
          <a:xfrm>
            <a:off x="6520138" y="3286425"/>
            <a:ext cx="661500" cy="6192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8"/>
          <p:cNvSpPr txBox="1">
            <a:spLocks noGrp="1"/>
          </p:cNvSpPr>
          <p:nvPr>
            <p:ph type="body" idx="1"/>
          </p:nvPr>
        </p:nvSpPr>
        <p:spPr>
          <a:xfrm>
            <a:off x="6255325" y="2101800"/>
            <a:ext cx="2535600" cy="93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GLM with 16 independent variables (mixed)</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211650" y="34475"/>
            <a:ext cx="445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 selection</a:t>
            </a:r>
            <a:endParaRPr b="1"/>
          </a:p>
        </p:txBody>
      </p:sp>
      <p:pic>
        <p:nvPicPr>
          <p:cNvPr id="299" name="Google Shape;299;p49"/>
          <p:cNvPicPr preferRelativeResize="0"/>
          <p:nvPr/>
        </p:nvPicPr>
        <p:blipFill rotWithShape="1">
          <a:blip r:embed="rId3">
            <a:alphaModFix/>
          </a:blip>
          <a:srcRect r="20401" b="70415"/>
          <a:stretch/>
        </p:blipFill>
        <p:spPr>
          <a:xfrm>
            <a:off x="161625" y="548225"/>
            <a:ext cx="4458300" cy="374775"/>
          </a:xfrm>
          <a:prstGeom prst="rect">
            <a:avLst/>
          </a:prstGeom>
          <a:noFill/>
          <a:ln w="9525" cap="flat" cmpd="sng">
            <a:solidFill>
              <a:schemeClr val="dk2"/>
            </a:solidFill>
            <a:prstDash val="dot"/>
            <a:round/>
            <a:headEnd type="none" w="sm" len="sm"/>
            <a:tailEnd type="none" w="sm" len="sm"/>
          </a:ln>
        </p:spPr>
      </p:pic>
      <p:pic>
        <p:nvPicPr>
          <p:cNvPr id="300" name="Google Shape;300;p49"/>
          <p:cNvPicPr preferRelativeResize="0"/>
          <p:nvPr/>
        </p:nvPicPr>
        <p:blipFill>
          <a:blip r:embed="rId4">
            <a:alphaModFix/>
          </a:blip>
          <a:stretch>
            <a:fillRect/>
          </a:stretch>
        </p:blipFill>
        <p:spPr>
          <a:xfrm>
            <a:off x="161625" y="923000"/>
            <a:ext cx="4458300" cy="3632025"/>
          </a:xfrm>
          <a:prstGeom prst="rect">
            <a:avLst/>
          </a:prstGeom>
          <a:noFill/>
          <a:ln w="9525" cap="flat" cmpd="sng">
            <a:solidFill>
              <a:schemeClr val="dk2"/>
            </a:solidFill>
            <a:prstDash val="dot"/>
            <a:round/>
            <a:headEnd type="none" w="sm" len="sm"/>
            <a:tailEnd type="none" w="sm" len="sm"/>
          </a:ln>
        </p:spPr>
      </p:pic>
      <p:pic>
        <p:nvPicPr>
          <p:cNvPr id="301" name="Google Shape;301;p49"/>
          <p:cNvPicPr preferRelativeResize="0"/>
          <p:nvPr/>
        </p:nvPicPr>
        <p:blipFill>
          <a:blip r:embed="rId5">
            <a:alphaModFix/>
          </a:blip>
          <a:stretch>
            <a:fillRect/>
          </a:stretch>
        </p:blipFill>
        <p:spPr>
          <a:xfrm>
            <a:off x="4669950" y="4242173"/>
            <a:ext cx="4458300" cy="312855"/>
          </a:xfrm>
          <a:prstGeom prst="rect">
            <a:avLst/>
          </a:prstGeom>
          <a:noFill/>
          <a:ln w="9525" cap="flat" cmpd="sng">
            <a:solidFill>
              <a:schemeClr val="dk2"/>
            </a:solidFill>
            <a:prstDash val="dot"/>
            <a:round/>
            <a:headEnd type="none" w="sm" len="sm"/>
            <a:tailEnd type="none" w="sm" len="sm"/>
          </a:ln>
        </p:spPr>
      </p:pic>
      <p:sp>
        <p:nvSpPr>
          <p:cNvPr id="302" name="Google Shape;302;p49"/>
          <p:cNvSpPr txBox="1">
            <a:spLocks noGrp="1"/>
          </p:cNvSpPr>
          <p:nvPr>
            <p:ph type="body" idx="1"/>
          </p:nvPr>
        </p:nvSpPr>
        <p:spPr>
          <a:xfrm>
            <a:off x="5407950" y="548225"/>
            <a:ext cx="2982300" cy="3632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Reduced model variable to 9: Region, Mom edu, gender, 12th grade academic GPA, SES, 12th grade Math GPA, Peer support, teacher support, parents support.</a:t>
            </a:r>
            <a:br>
              <a:rPr lang="en" sz="1400"/>
            </a:br>
            <a:endParaRPr sz="1400"/>
          </a:p>
          <a:p>
            <a:pPr marL="457200" lvl="0" indent="-317500" algn="l" rtl="0">
              <a:spcBef>
                <a:spcPts val="0"/>
              </a:spcBef>
              <a:spcAft>
                <a:spcPts val="0"/>
              </a:spcAft>
              <a:buSzPts val="1400"/>
              <a:buChar char="●"/>
            </a:pPr>
            <a:r>
              <a:rPr lang="en" sz="1400"/>
              <a:t>Select model with lower AIC in comparison</a:t>
            </a:r>
            <a:br>
              <a:rPr lang="en" sz="1400"/>
            </a:br>
            <a:endParaRPr sz="1400"/>
          </a:p>
          <a:p>
            <a:pPr marL="457200" lvl="0" indent="-317500" algn="l" rtl="0">
              <a:spcBef>
                <a:spcPts val="0"/>
              </a:spcBef>
              <a:spcAft>
                <a:spcPts val="0"/>
              </a:spcAft>
              <a:buSzPts val="1400"/>
              <a:buChar char="●"/>
            </a:pPr>
            <a:r>
              <a:rPr lang="en" sz="1400"/>
              <a:t>McFadden value of 10% - Not Bad for social science data</a:t>
            </a:r>
            <a:endParaRPr sz="1400"/>
          </a:p>
          <a:p>
            <a:pPr marL="0" lvl="0" indent="0" algn="l" rtl="0">
              <a:spcBef>
                <a:spcPts val="1600"/>
              </a:spcBef>
              <a:spcAft>
                <a:spcPts val="1600"/>
              </a:spcAft>
              <a:buNone/>
            </a:pP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Exponentials of Coefficients</a:t>
            </a:r>
            <a:endParaRPr b="1"/>
          </a:p>
        </p:txBody>
      </p:sp>
      <p:pic>
        <p:nvPicPr>
          <p:cNvPr id="308" name="Google Shape;308;p50"/>
          <p:cNvPicPr preferRelativeResize="0"/>
          <p:nvPr/>
        </p:nvPicPr>
        <p:blipFill>
          <a:blip r:embed="rId3">
            <a:alphaModFix/>
          </a:blip>
          <a:stretch>
            <a:fillRect/>
          </a:stretch>
        </p:blipFill>
        <p:spPr>
          <a:xfrm>
            <a:off x="1567300" y="1543050"/>
            <a:ext cx="5905500" cy="1028700"/>
          </a:xfrm>
          <a:prstGeom prst="rect">
            <a:avLst/>
          </a:prstGeom>
          <a:noFill/>
          <a:ln>
            <a:noFill/>
          </a:ln>
        </p:spPr>
      </p:pic>
      <p:pic>
        <p:nvPicPr>
          <p:cNvPr id="309" name="Google Shape;309;p50"/>
          <p:cNvPicPr preferRelativeResize="0"/>
          <p:nvPr/>
        </p:nvPicPr>
        <p:blipFill>
          <a:blip r:embed="rId4">
            <a:alphaModFix/>
          </a:blip>
          <a:stretch>
            <a:fillRect/>
          </a:stretch>
        </p:blipFill>
        <p:spPr>
          <a:xfrm>
            <a:off x="1259488" y="2789975"/>
            <a:ext cx="6600825" cy="1143000"/>
          </a:xfrm>
          <a:prstGeom prst="rect">
            <a:avLst/>
          </a:prstGeom>
          <a:noFill/>
          <a:ln>
            <a:noFill/>
          </a:ln>
        </p:spPr>
      </p:pic>
      <p:sp>
        <p:nvSpPr>
          <p:cNvPr id="310" name="Google Shape;310;p50"/>
          <p:cNvSpPr/>
          <p:nvPr/>
        </p:nvSpPr>
        <p:spPr>
          <a:xfrm>
            <a:off x="4125200" y="1527475"/>
            <a:ext cx="1174200" cy="35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0"/>
          <p:cNvSpPr/>
          <p:nvPr/>
        </p:nvSpPr>
        <p:spPr>
          <a:xfrm>
            <a:off x="1991600" y="1835725"/>
            <a:ext cx="1174200" cy="35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0"/>
          <p:cNvSpPr/>
          <p:nvPr/>
        </p:nvSpPr>
        <p:spPr>
          <a:xfrm>
            <a:off x="6258800" y="1527475"/>
            <a:ext cx="1174200" cy="35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3" name="Google Shape;313;p50"/>
          <p:cNvPicPr preferRelativeResize="0"/>
          <p:nvPr/>
        </p:nvPicPr>
        <p:blipFill>
          <a:blip r:embed="rId5">
            <a:alphaModFix/>
          </a:blip>
          <a:stretch>
            <a:fillRect/>
          </a:stretch>
        </p:blipFill>
        <p:spPr>
          <a:xfrm>
            <a:off x="2081650" y="2571750"/>
            <a:ext cx="5181600" cy="171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p:nvPr>
        </p:nvSpPr>
        <p:spPr>
          <a:xfrm>
            <a:off x="311700" y="242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Model evaluation</a:t>
            </a:r>
            <a:endParaRPr b="1"/>
          </a:p>
        </p:txBody>
      </p:sp>
      <p:pic>
        <p:nvPicPr>
          <p:cNvPr id="319" name="Google Shape;319;p51"/>
          <p:cNvPicPr preferRelativeResize="0"/>
          <p:nvPr/>
        </p:nvPicPr>
        <p:blipFill rotWithShape="1">
          <a:blip r:embed="rId3">
            <a:alphaModFix/>
          </a:blip>
          <a:srcRect t="9016"/>
          <a:stretch/>
        </p:blipFill>
        <p:spPr>
          <a:xfrm>
            <a:off x="1282775" y="814975"/>
            <a:ext cx="7031000" cy="3668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title"/>
          </p:nvPr>
        </p:nvSpPr>
        <p:spPr>
          <a:xfrm>
            <a:off x="311700" y="239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Conclusion</a:t>
            </a:r>
            <a:endParaRPr b="1"/>
          </a:p>
        </p:txBody>
      </p:sp>
      <p:sp>
        <p:nvSpPr>
          <p:cNvPr id="325" name="Google Shape;325;p52"/>
          <p:cNvSpPr txBox="1">
            <a:spLocks noGrp="1"/>
          </p:cNvSpPr>
          <p:nvPr>
            <p:ph type="body" idx="1"/>
          </p:nvPr>
        </p:nvSpPr>
        <p:spPr>
          <a:xfrm>
            <a:off x="311700" y="1145625"/>
            <a:ext cx="8520600" cy="34164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Char char="➢"/>
            </a:pPr>
            <a:r>
              <a:rPr lang="en" sz="1400">
                <a:solidFill>
                  <a:schemeClr val="dk1"/>
                </a:solidFill>
              </a:rPr>
              <a:t>Three underlying structures from PCA: parents involvement, students perception of teacher support, and peer influence.</a:t>
            </a:r>
            <a:endParaRPr sz="1400">
              <a:solidFill>
                <a:schemeClr val="dk1"/>
              </a:solidFill>
            </a:endParaRPr>
          </a:p>
          <a:p>
            <a:pPr marL="457200" lvl="0" indent="0" algn="l" rtl="0">
              <a:lnSpc>
                <a:spcPct val="100000"/>
              </a:lnSpc>
              <a:spcBef>
                <a:spcPts val="0"/>
              </a:spcBef>
              <a:spcAft>
                <a:spcPts val="0"/>
              </a:spcAft>
              <a:buNone/>
            </a:pP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Essential factors that influence student whether attend college are: Students Math score, mother education, family’s socioeconomic status, gender, STEM GPA , and peer’s performance.</a:t>
            </a:r>
            <a:endParaRPr sz="1400">
              <a:solidFill>
                <a:schemeClr val="dk1"/>
              </a:solidFill>
            </a:endParaRPr>
          </a:p>
          <a:p>
            <a:pPr marL="457200" lvl="0" indent="0" algn="l" rtl="0">
              <a:lnSpc>
                <a:spcPct val="100000"/>
              </a:lnSpc>
              <a:spcBef>
                <a:spcPts val="0"/>
              </a:spcBef>
              <a:spcAft>
                <a:spcPts val="0"/>
              </a:spcAft>
              <a:buNone/>
            </a:pP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Essential factors that influence student income when they start working are: Region, mother’s education, gender, socioeconomic status, final academic GPA of high school, teacher and peer’s performance.</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From the analysis, we can say that </a:t>
            </a:r>
            <a:r>
              <a:rPr lang="en" sz="1400" b="1">
                <a:solidFill>
                  <a:schemeClr val="dk1"/>
                </a:solidFill>
              </a:rPr>
              <a:t>family socioeconomic status, mothers education level, and peer’s performance</a:t>
            </a:r>
            <a:r>
              <a:rPr lang="en" sz="1400">
                <a:solidFill>
                  <a:schemeClr val="dk1"/>
                </a:solidFill>
              </a:rPr>
              <a:t> are really important in a student’s life.</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Limitation</a:t>
            </a:r>
            <a:endParaRPr b="1"/>
          </a:p>
        </p:txBody>
      </p:sp>
      <p:sp>
        <p:nvSpPr>
          <p:cNvPr id="331" name="Google Shape;331;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Cross-sectional design: no causal assumptions </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Self-report data:may contain social desirability bias</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Some data is not accessible for public </a:t>
            </a:r>
            <a:endParaRPr>
              <a:solidFill>
                <a:srgbClr val="000000"/>
              </a:solidFill>
            </a:endParaRPr>
          </a:p>
          <a:p>
            <a:pPr marL="45720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p:nvPr/>
        </p:nvSpPr>
        <p:spPr>
          <a:xfrm>
            <a:off x="1018875" y="116925"/>
            <a:ext cx="4828800" cy="931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rgbClr val="000000"/>
              </a:buClr>
              <a:buSzPts val="1100"/>
              <a:buFont typeface="Arial"/>
              <a:buNone/>
            </a:pPr>
            <a:r>
              <a:rPr lang="en" sz="3000" b="1">
                <a:solidFill>
                  <a:srgbClr val="000000"/>
                </a:solidFill>
              </a:rPr>
              <a:t>Outline</a:t>
            </a:r>
            <a:endParaRPr sz="3000" b="1"/>
          </a:p>
        </p:txBody>
      </p:sp>
      <p:sp>
        <p:nvSpPr>
          <p:cNvPr id="114" name="Google Shape;114;p27"/>
          <p:cNvSpPr txBox="1"/>
          <p:nvPr/>
        </p:nvSpPr>
        <p:spPr>
          <a:xfrm>
            <a:off x="1806825" y="1358800"/>
            <a:ext cx="5831700" cy="1795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Data Source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SMART questions</a:t>
            </a:r>
            <a:endParaRPr sz="1800"/>
          </a:p>
          <a:p>
            <a:pPr marL="0" lvl="0" indent="0" algn="l" rtl="0">
              <a:spcBef>
                <a:spcPts val="0"/>
              </a:spcBef>
              <a:spcAft>
                <a:spcPts val="0"/>
              </a:spcAft>
              <a:buNone/>
            </a:pPr>
            <a:r>
              <a:rPr lang="en"/>
              <a:t>          PCA, Lasso, Random forest, Decision tree, Logistic regression</a:t>
            </a:r>
            <a:endParaRPr/>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Conclusion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Limitation</a:t>
            </a:r>
            <a:endParaRPr sz="1800"/>
          </a:p>
          <a:p>
            <a:pPr marL="457200" lvl="0" indent="0" algn="l" rtl="0">
              <a:spcBef>
                <a:spcPts val="0"/>
              </a:spcBef>
              <a:spcAft>
                <a:spcPts val="0"/>
              </a:spcAft>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title"/>
          </p:nvPr>
        </p:nvSpPr>
        <p:spPr>
          <a:xfrm>
            <a:off x="2358800" y="1539775"/>
            <a:ext cx="4138800" cy="15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Questions?</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Data Source</a:t>
            </a:r>
            <a:endParaRPr b="1"/>
          </a:p>
        </p:txBody>
      </p:sp>
      <p:sp>
        <p:nvSpPr>
          <p:cNvPr id="120" name="Google Shape;120;p28"/>
          <p:cNvSpPr txBox="1">
            <a:spLocks noGrp="1"/>
          </p:cNvSpPr>
          <p:nvPr>
            <p:ph type="body" idx="1"/>
          </p:nvPr>
        </p:nvSpPr>
        <p:spPr>
          <a:xfrm>
            <a:off x="448050" y="1160050"/>
            <a:ext cx="8520600" cy="34164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None/>
            </a:pPr>
            <a:r>
              <a:rPr lang="en">
                <a:solidFill>
                  <a:srgbClr val="3F3F3F"/>
                </a:solidFill>
              </a:rPr>
              <a:t>HSLS (High School Longitudinal Study of 2009)</a:t>
            </a:r>
            <a:endParaRPr>
              <a:solidFill>
                <a:srgbClr val="3F3F3F"/>
              </a:solidFill>
            </a:endParaRPr>
          </a:p>
          <a:p>
            <a:pPr marL="91440" lvl="0" indent="-88900" algn="l" rtl="0">
              <a:lnSpc>
                <a:spcPct val="90000"/>
              </a:lnSpc>
              <a:spcBef>
                <a:spcPts val="0"/>
              </a:spcBef>
              <a:spcAft>
                <a:spcPts val="0"/>
              </a:spcAft>
              <a:buClr>
                <a:schemeClr val="accent1"/>
              </a:buClr>
              <a:buSzPts val="1400"/>
              <a:buChar char=" "/>
            </a:pPr>
            <a:endParaRPr sz="1400">
              <a:solidFill>
                <a:srgbClr val="3F3F3F"/>
              </a:solidFill>
            </a:endParaRPr>
          </a:p>
          <a:p>
            <a:pPr marL="91440" lvl="0" indent="-88900" algn="l" rtl="0">
              <a:lnSpc>
                <a:spcPct val="90000"/>
              </a:lnSpc>
              <a:spcBef>
                <a:spcPts val="0"/>
              </a:spcBef>
              <a:spcAft>
                <a:spcPts val="0"/>
              </a:spcAft>
              <a:buClr>
                <a:schemeClr val="accent1"/>
              </a:buClr>
              <a:buSzPts val="1400"/>
              <a:buChar char=" "/>
            </a:pPr>
            <a:r>
              <a:rPr lang="en" sz="1400">
                <a:solidFill>
                  <a:srgbClr val="3F3F3F"/>
                </a:solidFill>
              </a:rPr>
              <a:t>NCES website &amp; Page navigation:</a:t>
            </a:r>
            <a:r>
              <a:rPr lang="en" sz="1400" u="sng">
                <a:solidFill>
                  <a:schemeClr val="accent5"/>
                </a:solidFill>
                <a:hlinkClick r:id="rId3"/>
              </a:rPr>
              <a:t>https://nces.ed.gov/surveys/hsls09/</a:t>
            </a:r>
            <a:endParaRPr sz="1400">
              <a:solidFill>
                <a:srgbClr val="3F3F3F"/>
              </a:solidFill>
            </a:endParaRPr>
          </a:p>
          <a:p>
            <a:pPr marL="0" lvl="0" indent="0" algn="l" rtl="0">
              <a:lnSpc>
                <a:spcPct val="90000"/>
              </a:lnSpc>
              <a:spcBef>
                <a:spcPts val="0"/>
              </a:spcBef>
              <a:spcAft>
                <a:spcPts val="0"/>
              </a:spcAft>
              <a:buNone/>
            </a:pPr>
            <a:endParaRPr sz="1400">
              <a:solidFill>
                <a:srgbClr val="3F3F3F"/>
              </a:solidFill>
            </a:endParaRPr>
          </a:p>
          <a:p>
            <a:pPr marL="384048" lvl="1" indent="-144780" algn="l" rtl="0">
              <a:lnSpc>
                <a:spcPct val="90000"/>
              </a:lnSpc>
              <a:spcBef>
                <a:spcPts val="600"/>
              </a:spcBef>
              <a:spcAft>
                <a:spcPts val="0"/>
              </a:spcAft>
              <a:buClr>
                <a:schemeClr val="accent1"/>
              </a:buClr>
              <a:buSzPts val="1800"/>
              <a:buChar char="➢"/>
            </a:pPr>
            <a:r>
              <a:rPr lang="en" sz="1800">
                <a:solidFill>
                  <a:schemeClr val="dk1"/>
                </a:solidFill>
              </a:rPr>
              <a:t>a nationally representative study.</a:t>
            </a:r>
            <a:endParaRPr sz="1800">
              <a:solidFill>
                <a:schemeClr val="dk1"/>
              </a:solidFill>
            </a:endParaRPr>
          </a:p>
          <a:p>
            <a:pPr marL="384048" lvl="1" indent="-144780" algn="l" rtl="0">
              <a:lnSpc>
                <a:spcPct val="90000"/>
              </a:lnSpc>
              <a:spcBef>
                <a:spcPts val="1200"/>
              </a:spcBef>
              <a:spcAft>
                <a:spcPts val="0"/>
              </a:spcAft>
              <a:buClr>
                <a:schemeClr val="accent1"/>
              </a:buClr>
              <a:buSzPts val="1800"/>
              <a:buChar char="➢"/>
            </a:pPr>
            <a:r>
              <a:rPr lang="en" sz="1800">
                <a:solidFill>
                  <a:schemeClr val="dk1"/>
                </a:solidFill>
              </a:rPr>
              <a:t>investigates the paths into and out of STEM fields, especially math field.</a:t>
            </a:r>
            <a:endParaRPr sz="1800">
              <a:solidFill>
                <a:schemeClr val="dk1"/>
              </a:solidFill>
            </a:endParaRPr>
          </a:p>
          <a:p>
            <a:pPr marL="384048" lvl="1" indent="-144780" algn="l" rtl="0">
              <a:lnSpc>
                <a:spcPct val="90000"/>
              </a:lnSpc>
              <a:spcBef>
                <a:spcPts val="1200"/>
              </a:spcBef>
              <a:spcAft>
                <a:spcPts val="0"/>
              </a:spcAft>
              <a:buClr>
                <a:schemeClr val="accent1"/>
              </a:buClr>
              <a:buSzPts val="1800"/>
              <a:buChar char="➢"/>
            </a:pPr>
            <a:r>
              <a:rPr lang="en" sz="1800">
                <a:solidFill>
                  <a:schemeClr val="dk1"/>
                </a:solidFill>
              </a:rPr>
              <a:t>explores the educational and social experiences that affect paths changes.</a:t>
            </a:r>
            <a:endParaRPr sz="1800">
              <a:solidFill>
                <a:schemeClr val="dk1"/>
              </a:solidFill>
            </a:endParaRPr>
          </a:p>
          <a:p>
            <a:pPr marL="384048" lvl="1" indent="-144780" algn="l" rtl="0">
              <a:lnSpc>
                <a:spcPct val="90000"/>
              </a:lnSpc>
              <a:spcBef>
                <a:spcPts val="1200"/>
              </a:spcBef>
              <a:spcAft>
                <a:spcPts val="0"/>
              </a:spcAft>
              <a:buClr>
                <a:schemeClr val="accent1"/>
              </a:buClr>
              <a:buSzPts val="1800"/>
              <a:buChar char="➢"/>
            </a:pPr>
            <a:r>
              <a:rPr lang="en" sz="1800">
                <a:solidFill>
                  <a:schemeClr val="dk1"/>
                </a:solidFill>
              </a:rPr>
              <a:t>surveys of students, their parents, math and science teachers, school administrators, and school counselors.</a:t>
            </a:r>
            <a:endParaRPr sz="1800">
              <a:solidFill>
                <a:schemeClr val="dk1"/>
              </a:solidFill>
            </a:endParaRPr>
          </a:p>
          <a:p>
            <a:pPr marL="384048" lvl="1" indent="-144780" algn="l" rtl="0">
              <a:lnSpc>
                <a:spcPct val="90000"/>
              </a:lnSpc>
              <a:spcBef>
                <a:spcPts val="1200"/>
              </a:spcBef>
              <a:spcAft>
                <a:spcPts val="0"/>
              </a:spcAft>
              <a:buClr>
                <a:schemeClr val="accent1"/>
              </a:buClr>
              <a:buSzPts val="1800"/>
              <a:buChar char="➢"/>
            </a:pPr>
            <a:r>
              <a:rPr lang="en" sz="1800">
                <a:solidFill>
                  <a:srgbClr val="000000"/>
                </a:solidFill>
              </a:rPr>
              <a:t> Total 23503 observations, 60 variables used.</a:t>
            </a:r>
            <a:endParaRPr sz="1800">
              <a:solidFill>
                <a:schemeClr val="dk1"/>
              </a:solidFill>
            </a:endParaRPr>
          </a:p>
          <a:p>
            <a:pPr marL="0" lvl="0" indent="0" algn="l" rtl="0">
              <a:lnSpc>
                <a:spcPct val="85000"/>
              </a:lnSpc>
              <a:spcBef>
                <a:spcPts val="0"/>
              </a:spcBef>
              <a:spcAft>
                <a:spcPts val="0"/>
              </a:spcAft>
              <a:buClr>
                <a:srgbClr val="3F3F3F"/>
              </a:buClr>
              <a:buSzPts val="3200"/>
              <a:buFont typeface="Calibri"/>
              <a:buNone/>
            </a:pPr>
            <a:endParaRPr>
              <a:solidFill>
                <a:srgbClr val="3F3F3F"/>
              </a:solidFill>
            </a:endParaRPr>
          </a:p>
          <a:p>
            <a:pPr marL="0" lvl="0" indent="0" algn="l" rtl="0">
              <a:spcBef>
                <a:spcPts val="0"/>
              </a:spcBef>
              <a:spcAft>
                <a:spcPts val="1600"/>
              </a:spcAft>
              <a:buNone/>
            </a:pPr>
            <a:endParaRPr/>
          </a:p>
        </p:txBody>
      </p:sp>
      <p:pic>
        <p:nvPicPr>
          <p:cNvPr id="121" name="Google Shape;121;p28" descr="https://ci6.googleusercontent.com/proxy/5D1kKT2-ct8xqGvQ2VxryEDd4Y0YYHTDZDxocFuUFLEI97-FxFkn2RdU9hhlnmTokdYKdHXCOwazbbXw6msXKb9eCSeWPRYDos75x2SBkqBgozf2HRPglZbCaCIWjLi6-GjClRDSa8oHnBStqN8LkUndbC8AUC8uMsEh9w=s0-d-e1-ft"/>
          <p:cNvPicPr preferRelativeResize="0"/>
          <p:nvPr/>
        </p:nvPicPr>
        <p:blipFill rotWithShape="1">
          <a:blip r:embed="rId4">
            <a:alphaModFix/>
          </a:blip>
          <a:srcRect/>
          <a:stretch/>
        </p:blipFill>
        <p:spPr>
          <a:xfrm>
            <a:off x="5410796" y="1017731"/>
            <a:ext cx="714646" cy="646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311700" y="816864"/>
            <a:ext cx="3199596" cy="204825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Principal Component Analysis </a:t>
            </a:r>
            <a:br>
              <a:rPr lang="en"/>
            </a:br>
            <a:br>
              <a:rPr lang="en"/>
            </a:br>
            <a:r>
              <a:rPr lang="en" sz="1800" i="1"/>
              <a:t>lower dimensional representations of the data</a:t>
            </a:r>
            <a:endParaRPr/>
          </a:p>
        </p:txBody>
      </p:sp>
      <p:sp>
        <p:nvSpPr>
          <p:cNvPr id="127" name="Google Shape;127;p29"/>
          <p:cNvSpPr txBox="1">
            <a:spLocks noGrp="1"/>
          </p:cNvSpPr>
          <p:nvPr>
            <p:ph type="body" idx="1"/>
          </p:nvPr>
        </p:nvSpPr>
        <p:spPr>
          <a:xfrm>
            <a:off x="3803904" y="1152475"/>
            <a:ext cx="5028396"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128" name="Google Shape;128;p29"/>
          <p:cNvPicPr preferRelativeResize="0"/>
          <p:nvPr/>
        </p:nvPicPr>
        <p:blipFill rotWithShape="1">
          <a:blip r:embed="rId3">
            <a:alphaModFix/>
          </a:blip>
          <a:srcRect/>
          <a:stretch/>
        </p:blipFill>
        <p:spPr>
          <a:xfrm>
            <a:off x="3803904" y="0"/>
            <a:ext cx="5028396" cy="456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a:spLocks noGrp="1"/>
          </p:cNvSpPr>
          <p:nvPr>
            <p:ph type="title"/>
          </p:nvPr>
        </p:nvSpPr>
        <p:spPr>
          <a:xfrm>
            <a:off x="311700" y="430875"/>
            <a:ext cx="3845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Principal Component Analysis (cont.)</a:t>
            </a:r>
            <a:br>
              <a:rPr lang="en"/>
            </a:br>
            <a:r>
              <a:rPr lang="en" sz="1800" i="1">
                <a:latin typeface="Arial"/>
                <a:ea typeface="Arial"/>
                <a:cs typeface="Arial"/>
                <a:sym typeface="Arial"/>
              </a:rPr>
              <a:t>Correlation</a:t>
            </a:r>
            <a:endParaRPr sz="1800" i="1">
              <a:latin typeface="Arial"/>
              <a:ea typeface="Arial"/>
              <a:cs typeface="Arial"/>
              <a:sym typeface="Arial"/>
            </a:endParaRPr>
          </a:p>
        </p:txBody>
      </p:sp>
      <p:sp>
        <p:nvSpPr>
          <p:cNvPr id="134" name="Google Shape;134;p30"/>
          <p:cNvSpPr txBox="1">
            <a:spLocks noGrp="1"/>
          </p:cNvSpPr>
          <p:nvPr>
            <p:ph type="body" idx="1"/>
          </p:nvPr>
        </p:nvSpPr>
        <p:spPr>
          <a:xfrm>
            <a:off x="311700" y="3072383"/>
            <a:ext cx="1919436" cy="829057"/>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a:p>
        </p:txBody>
      </p:sp>
      <p:sp>
        <p:nvSpPr>
          <p:cNvPr id="135" name="Google Shape;135;p30"/>
          <p:cNvSpPr txBox="1">
            <a:spLocks noGrp="1"/>
          </p:cNvSpPr>
          <p:nvPr>
            <p:ph type="body" idx="2"/>
          </p:nvPr>
        </p:nvSpPr>
        <p:spPr>
          <a:xfrm>
            <a:off x="7900416" y="1152475"/>
            <a:ext cx="931884" cy="444677"/>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a:p>
        </p:txBody>
      </p:sp>
      <p:pic>
        <p:nvPicPr>
          <p:cNvPr id="136" name="Google Shape;136;p30"/>
          <p:cNvPicPr preferRelativeResize="0"/>
          <p:nvPr/>
        </p:nvPicPr>
        <p:blipFill rotWithShape="1">
          <a:blip r:embed="rId3">
            <a:alphaModFix/>
          </a:blip>
          <a:srcRect/>
          <a:stretch/>
        </p:blipFill>
        <p:spPr>
          <a:xfrm>
            <a:off x="0" y="2217240"/>
            <a:ext cx="4535424" cy="2926260"/>
          </a:xfrm>
          <a:prstGeom prst="rect">
            <a:avLst/>
          </a:prstGeom>
          <a:noFill/>
          <a:ln>
            <a:noFill/>
          </a:ln>
        </p:spPr>
      </p:pic>
      <p:pic>
        <p:nvPicPr>
          <p:cNvPr id="137" name="Google Shape;137;p30"/>
          <p:cNvPicPr preferRelativeResize="0"/>
          <p:nvPr/>
        </p:nvPicPr>
        <p:blipFill rotWithShape="1">
          <a:blip r:embed="rId4">
            <a:alphaModFix/>
          </a:blip>
          <a:srcRect/>
          <a:stretch/>
        </p:blipFill>
        <p:spPr>
          <a:xfrm>
            <a:off x="4348717" y="0"/>
            <a:ext cx="4795284" cy="35406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Principal Component Analysis (cont.)</a:t>
            </a:r>
            <a:endParaRPr b="1"/>
          </a:p>
        </p:txBody>
      </p:sp>
      <p:sp>
        <p:nvSpPr>
          <p:cNvPr id="143" name="Google Shape;143;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144" name="Google Shape;144;p31"/>
          <p:cNvPicPr preferRelativeResize="0"/>
          <p:nvPr/>
        </p:nvPicPr>
        <p:blipFill rotWithShape="1">
          <a:blip r:embed="rId3">
            <a:alphaModFix/>
          </a:blip>
          <a:srcRect/>
          <a:stretch/>
        </p:blipFill>
        <p:spPr>
          <a:xfrm>
            <a:off x="422656" y="1152475"/>
            <a:ext cx="7518400" cy="3035300"/>
          </a:xfrm>
          <a:prstGeom prst="rect">
            <a:avLst/>
          </a:prstGeom>
          <a:noFill/>
          <a:ln>
            <a:noFill/>
          </a:ln>
        </p:spPr>
      </p:pic>
      <p:sp>
        <p:nvSpPr>
          <p:cNvPr id="145" name="Google Shape;145;p31"/>
          <p:cNvSpPr/>
          <p:nvPr/>
        </p:nvSpPr>
        <p:spPr>
          <a:xfrm>
            <a:off x="2725271" y="1828800"/>
            <a:ext cx="2070847" cy="251012"/>
          </a:xfrm>
          <a:prstGeom prst="rect">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283400" y="1761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Principal Component Analysis (cont.)</a:t>
            </a:r>
            <a:endParaRPr b="1"/>
          </a:p>
        </p:txBody>
      </p:sp>
      <p:sp>
        <p:nvSpPr>
          <p:cNvPr id="151" name="Google Shape;151;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a:p>
        </p:txBody>
      </p:sp>
      <p:sp>
        <p:nvSpPr>
          <p:cNvPr id="152" name="Google Shape;152;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a:p>
        </p:txBody>
      </p:sp>
      <p:pic>
        <p:nvPicPr>
          <p:cNvPr id="153" name="Google Shape;153;p32"/>
          <p:cNvPicPr preferRelativeResize="0"/>
          <p:nvPr/>
        </p:nvPicPr>
        <p:blipFill rotWithShape="1">
          <a:blip r:embed="rId3">
            <a:alphaModFix/>
          </a:blip>
          <a:srcRect/>
          <a:stretch/>
        </p:blipFill>
        <p:spPr>
          <a:xfrm>
            <a:off x="4819955" y="763652"/>
            <a:ext cx="4024781" cy="4194048"/>
          </a:xfrm>
          <a:prstGeom prst="rect">
            <a:avLst/>
          </a:prstGeom>
          <a:noFill/>
          <a:ln>
            <a:noFill/>
          </a:ln>
        </p:spPr>
      </p:pic>
      <p:pic>
        <p:nvPicPr>
          <p:cNvPr id="154" name="Google Shape;154;p32"/>
          <p:cNvPicPr preferRelativeResize="0"/>
          <p:nvPr/>
        </p:nvPicPr>
        <p:blipFill rotWithShape="1">
          <a:blip r:embed="rId4">
            <a:alphaModFix/>
          </a:blip>
          <a:srcRect t="5339" b="-5339"/>
          <a:stretch/>
        </p:blipFill>
        <p:spPr>
          <a:xfrm>
            <a:off x="387705" y="1204544"/>
            <a:ext cx="4315507" cy="33122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3"/>
          <p:cNvSpPr txBox="1">
            <a:spLocks noGrp="1"/>
          </p:cNvSpPr>
          <p:nvPr>
            <p:ph type="title"/>
          </p:nvPr>
        </p:nvSpPr>
        <p:spPr>
          <a:xfrm>
            <a:off x="311700" y="121920"/>
            <a:ext cx="3114300" cy="228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a:t>Principal Component Analysis (cont.) </a:t>
            </a:r>
            <a:r>
              <a:rPr lang="en" sz="1800" b="1" i="1"/>
              <a:t>Extracting Factors</a:t>
            </a:r>
            <a:endParaRPr sz="1800" b="1" i="1"/>
          </a:p>
        </p:txBody>
      </p:sp>
      <p:sp>
        <p:nvSpPr>
          <p:cNvPr id="160" name="Google Shape;160;p33"/>
          <p:cNvSpPr txBox="1">
            <a:spLocks noGrp="1"/>
          </p:cNvSpPr>
          <p:nvPr>
            <p:ph type="body" idx="2"/>
          </p:nvPr>
        </p:nvSpPr>
        <p:spPr>
          <a:xfrm>
            <a:off x="4242391" y="0"/>
            <a:ext cx="4589909" cy="4568875"/>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400"/>
              <a:buNone/>
            </a:pPr>
            <a:endParaRPr/>
          </a:p>
        </p:txBody>
      </p:sp>
      <p:pic>
        <p:nvPicPr>
          <p:cNvPr id="161" name="Google Shape;161;p33"/>
          <p:cNvPicPr preferRelativeResize="0"/>
          <p:nvPr/>
        </p:nvPicPr>
        <p:blipFill rotWithShape="1">
          <a:blip r:embed="rId3">
            <a:alphaModFix/>
          </a:blip>
          <a:srcRect/>
          <a:stretch/>
        </p:blipFill>
        <p:spPr>
          <a:xfrm>
            <a:off x="0" y="2441629"/>
            <a:ext cx="4420318" cy="2533887"/>
          </a:xfrm>
          <a:prstGeom prst="rect">
            <a:avLst/>
          </a:prstGeom>
          <a:noFill/>
          <a:ln>
            <a:noFill/>
          </a:ln>
        </p:spPr>
      </p:pic>
      <p:pic>
        <p:nvPicPr>
          <p:cNvPr id="162" name="Google Shape;162;p33"/>
          <p:cNvPicPr preferRelativeResize="0"/>
          <p:nvPr/>
        </p:nvPicPr>
        <p:blipFill rotWithShape="1">
          <a:blip r:embed="rId4">
            <a:alphaModFix/>
          </a:blip>
          <a:srcRect/>
          <a:stretch/>
        </p:blipFill>
        <p:spPr>
          <a:xfrm>
            <a:off x="3264195" y="0"/>
            <a:ext cx="5879805" cy="4348716"/>
          </a:xfrm>
          <a:prstGeom prst="rect">
            <a:avLst/>
          </a:prstGeom>
          <a:noFill/>
          <a:ln>
            <a:noFill/>
          </a:ln>
        </p:spPr>
      </p:pic>
      <p:cxnSp>
        <p:nvCxnSpPr>
          <p:cNvPr id="163" name="Google Shape;163;p33"/>
          <p:cNvCxnSpPr/>
          <p:nvPr/>
        </p:nvCxnSpPr>
        <p:spPr>
          <a:xfrm rot="10800000" flipH="1">
            <a:off x="584791" y="4242391"/>
            <a:ext cx="1499190" cy="10632"/>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1216</Words>
  <Application>Microsoft Office PowerPoint</Application>
  <PresentationFormat>On-screen Show (16:9)</PresentationFormat>
  <Paragraphs>133</Paragraphs>
  <Slides>30</Slides>
  <Notes>30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30</vt:i4>
      </vt:variant>
    </vt:vector>
  </HeadingPairs>
  <TitlesOfParts>
    <vt:vector size="34" baseType="lpstr">
      <vt:lpstr>Arial</vt:lpstr>
      <vt:lpstr>Calibri</vt:lpstr>
      <vt:lpstr>Simple Light</vt:lpstr>
      <vt:lpstr>Simple Light</vt:lpstr>
      <vt:lpstr>PowerPoint Presentation</vt:lpstr>
      <vt:lpstr>Why study high school student’s performance?</vt:lpstr>
      <vt:lpstr>PowerPoint Presentation</vt:lpstr>
      <vt:lpstr>Data Source</vt:lpstr>
      <vt:lpstr>Principal Component Analysis   lower dimensional representations of the data</vt:lpstr>
      <vt:lpstr>Principal Component Analysis (cont.) Correlation</vt:lpstr>
      <vt:lpstr>Principal Component Analysis (cont.)</vt:lpstr>
      <vt:lpstr>Principal Component Analysis (cont.)</vt:lpstr>
      <vt:lpstr>Principal Component Analysis (cont.) Extracting Factors</vt:lpstr>
      <vt:lpstr>Factor Analysis Generating Factor Scores </vt:lpstr>
      <vt:lpstr>Smart Questions</vt:lpstr>
      <vt:lpstr>PowerPoint Presentation</vt:lpstr>
      <vt:lpstr>PowerPoint Presentation</vt:lpstr>
      <vt:lpstr>Lasso variable selection</vt:lpstr>
      <vt:lpstr>Logistic regression</vt:lpstr>
      <vt:lpstr>Logistic regression (cont.) </vt:lpstr>
      <vt:lpstr>Model evaluation</vt:lpstr>
      <vt:lpstr>Random Forest </vt:lpstr>
      <vt:lpstr>Decision tree</vt:lpstr>
      <vt:lpstr>Decision tree</vt:lpstr>
      <vt:lpstr>Decision tree prediction </vt:lpstr>
      <vt:lpstr>Compare these three methods</vt:lpstr>
      <vt:lpstr>Smart Question</vt:lpstr>
      <vt:lpstr>Subset Selection and Logistic Regression</vt:lpstr>
      <vt:lpstr>Model selection</vt:lpstr>
      <vt:lpstr>Exponentials of Coefficients</vt:lpstr>
      <vt:lpstr>Model evaluation</vt:lpstr>
      <vt:lpstr>Conclusion</vt:lpstr>
      <vt:lpstr>Limitation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Sharma, Jyoti</cp:lastModifiedBy>
  <cp:revision>1</cp:revision>
  <dcterms:modified xsi:type="dcterms:W3CDTF">2020-01-30T02:10:37Z</dcterms:modified>
</cp:coreProperties>
</file>