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Questrial"/>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estrial-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1ccb73695_6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51ccb73695_6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1ccb73695_1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51ccb73695_1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1ccb73695_1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51ccb73695_1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54" name="Shape 54"/>
        <p:cNvGrpSpPr/>
        <p:nvPr/>
      </p:nvGrpSpPr>
      <p:grpSpPr>
        <a:xfrm>
          <a:off x="0" y="0"/>
          <a:ext cx="0" cy="0"/>
          <a:chOff x="0" y="0"/>
          <a:chExt cx="0" cy="0"/>
        </a:xfrm>
      </p:grpSpPr>
      <p:pic>
        <p:nvPicPr>
          <p:cNvPr descr="Droplets-HD-Content-R1d.png" id="55" name="Google Shape;55;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6" name="Google Shape;56;p13"/>
          <p:cNvSpPr txBox="1"/>
          <p:nvPr>
            <p:ph type="title"/>
          </p:nvPr>
        </p:nvSpPr>
        <p:spPr>
          <a:xfrm>
            <a:off x="913775" y="2138721"/>
            <a:ext cx="10364400" cy="25119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dk1"/>
              </a:buClr>
              <a:buSzPts val="3200"/>
              <a:buFont typeface="Questrial"/>
              <a:buNone/>
              <a:defRPr sz="32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7" name="Google Shape;57;p13"/>
          <p:cNvSpPr txBox="1"/>
          <p:nvPr>
            <p:ph idx="1" type="body"/>
          </p:nvPr>
        </p:nvSpPr>
        <p:spPr>
          <a:xfrm>
            <a:off x="913775" y="4662335"/>
            <a:ext cx="10364400" cy="1140600"/>
          </a:xfrm>
          <a:prstGeom prst="rect">
            <a:avLst/>
          </a:prstGeom>
          <a:noFill/>
          <a:ln>
            <a:noFill/>
          </a:ln>
        </p:spPr>
        <p:txBody>
          <a:bodyPr anchorCtr="0" anchor="t" bIns="45700" lIns="91425" spcFirstLastPara="1" rIns="91425" wrap="square" tIns="45700"/>
          <a:lstStyle>
            <a:lvl1pPr indent="-228600" lvl="0" marL="457200" rtl="0" algn="ctr">
              <a:lnSpc>
                <a:spcPct val="120000"/>
              </a:lnSpc>
              <a:spcBef>
                <a:spcPts val="1000"/>
              </a:spcBef>
              <a:spcAft>
                <a:spcPts val="0"/>
              </a:spcAft>
              <a:buSzPts val="1600"/>
              <a:buNone/>
              <a:defRPr sz="1600"/>
            </a:lvl1pPr>
            <a:lvl2pPr indent="-228600" lvl="1" marL="914400" rtl="0" algn="l">
              <a:lnSpc>
                <a:spcPct val="120000"/>
              </a:lnSpc>
              <a:spcBef>
                <a:spcPts val="2100"/>
              </a:spcBef>
              <a:spcAft>
                <a:spcPts val="0"/>
              </a:spcAft>
              <a:buSzPts val="1400"/>
              <a:buNone/>
              <a:defRPr sz="1400"/>
            </a:lvl2pPr>
            <a:lvl3pPr indent="-228600" lvl="2" marL="1371600" rtl="0" algn="l">
              <a:lnSpc>
                <a:spcPct val="120000"/>
              </a:lnSpc>
              <a:spcBef>
                <a:spcPts val="2100"/>
              </a:spcBef>
              <a:spcAft>
                <a:spcPts val="0"/>
              </a:spcAft>
              <a:buSzPts val="1200"/>
              <a:buNone/>
              <a:defRPr sz="1200"/>
            </a:lvl3pPr>
            <a:lvl4pPr indent="-228600" lvl="3" marL="1828800" rtl="0" algn="l">
              <a:lnSpc>
                <a:spcPct val="120000"/>
              </a:lnSpc>
              <a:spcBef>
                <a:spcPts val="2100"/>
              </a:spcBef>
              <a:spcAft>
                <a:spcPts val="0"/>
              </a:spcAft>
              <a:buSzPts val="1000"/>
              <a:buNone/>
              <a:defRPr sz="1000"/>
            </a:lvl4pPr>
            <a:lvl5pPr indent="-228600" lvl="4" marL="2286000" rtl="0" algn="l">
              <a:lnSpc>
                <a:spcPct val="120000"/>
              </a:lnSpc>
              <a:spcBef>
                <a:spcPts val="2100"/>
              </a:spcBef>
              <a:spcAft>
                <a:spcPts val="0"/>
              </a:spcAft>
              <a:buSzPts val="1000"/>
              <a:buNone/>
              <a:defRPr sz="1000"/>
            </a:lvl5pPr>
            <a:lvl6pPr indent="-228600" lvl="5" marL="2743200" rtl="0" algn="l">
              <a:lnSpc>
                <a:spcPct val="120000"/>
              </a:lnSpc>
              <a:spcBef>
                <a:spcPts val="2100"/>
              </a:spcBef>
              <a:spcAft>
                <a:spcPts val="0"/>
              </a:spcAft>
              <a:buSzPts val="1000"/>
              <a:buNone/>
              <a:defRPr sz="1000"/>
            </a:lvl6pPr>
            <a:lvl7pPr indent="-228600" lvl="6" marL="3200400" rtl="0" algn="l">
              <a:lnSpc>
                <a:spcPct val="120000"/>
              </a:lnSpc>
              <a:spcBef>
                <a:spcPts val="2100"/>
              </a:spcBef>
              <a:spcAft>
                <a:spcPts val="0"/>
              </a:spcAft>
              <a:buSzPts val="1000"/>
              <a:buNone/>
              <a:defRPr sz="1000"/>
            </a:lvl7pPr>
            <a:lvl8pPr indent="-228600" lvl="7" marL="3657600" rtl="0" algn="l">
              <a:lnSpc>
                <a:spcPct val="120000"/>
              </a:lnSpc>
              <a:spcBef>
                <a:spcPts val="2100"/>
              </a:spcBef>
              <a:spcAft>
                <a:spcPts val="0"/>
              </a:spcAft>
              <a:buSzPts val="1000"/>
              <a:buNone/>
              <a:defRPr sz="1000"/>
            </a:lvl8pPr>
            <a:lvl9pPr indent="-228600" lvl="8" marL="4114800" rtl="0" algn="l">
              <a:lnSpc>
                <a:spcPct val="120000"/>
              </a:lnSpc>
              <a:spcBef>
                <a:spcPts val="2100"/>
              </a:spcBef>
              <a:spcAft>
                <a:spcPts val="2100"/>
              </a:spcAft>
              <a:buSzPts val="1000"/>
              <a:buNone/>
              <a:defRPr sz="1000"/>
            </a:lvl9pPr>
          </a:lstStyle>
          <a:p/>
        </p:txBody>
      </p:sp>
      <p:sp>
        <p:nvSpPr>
          <p:cNvPr id="58" name="Google Shape;58;p13"/>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31.jpg"/><Relationship Id="rId5"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3.jpg"/><Relationship Id="rId4" Type="http://schemas.openxmlformats.org/officeDocument/2006/relationships/image" Target="../media/image22.jpg"/><Relationship Id="rId5"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7.jpg"/><Relationship Id="rId4" Type="http://schemas.openxmlformats.org/officeDocument/2006/relationships/image" Target="../media/image25.jpg"/><Relationship Id="rId5"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2.png"/><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0.jpg"/></Relationships>
</file>

<file path=ppt/slides/_rels/slide27.xml.rels><?xml version="1.0" encoding="UTF-8" standalone="yes"?><Relationships xmlns="http://schemas.openxmlformats.org/package/2006/relationships"><Relationship Id="rId11" Type="http://schemas.openxmlformats.org/officeDocument/2006/relationships/hyperlink" Target="https://www.usnews.com/topics/author/briana-boyington" TargetMode="External"/><Relationship Id="rId10" Type="http://schemas.openxmlformats.org/officeDocument/2006/relationships/hyperlink" Target="https://www.renaissance.com/2018/03/22/blog-math-milestones-critical-role-math-achievement-student-success/" TargetMode="External"/><Relationship Id="rId12" Type="http://schemas.openxmlformats.org/officeDocument/2006/relationships/hyperlink" Target="https://www.usnews.com/education/best-colleges/articles/2018-09-11/where-to-find-the-2019-us-news-best-colleges" TargetMode="External"/><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www.forbes.com/sites/schoolboard/" TargetMode="External"/><Relationship Id="rId4" Type="http://schemas.openxmlformats.org/officeDocument/2006/relationships/hyperlink" Target="https://www.forbes.com/sites/schoolboard/" TargetMode="External"/><Relationship Id="rId9" Type="http://schemas.openxmlformats.org/officeDocument/2006/relationships/hyperlink" Target="https://www.businessinsider.com/united-states-regions-new-england-midwest-south-2018-4" TargetMode="External"/><Relationship Id="rId5" Type="http://schemas.openxmlformats.org/officeDocument/2006/relationships/hyperlink" Target="https://www.forbes.com/sites/schoolboard/2015/05/08/college-success-starts-in-8th-grade-math-class/#3d775c17248e" TargetMode="External"/><Relationship Id="rId6" Type="http://schemas.openxmlformats.org/officeDocument/2006/relationships/hyperlink" Target="https://www.businessinsider.com/author/mark-abadi" TargetMode="External"/><Relationship Id="rId7" Type="http://schemas.openxmlformats.org/officeDocument/2006/relationships/hyperlink" Target="https://www.businessinsider.com/author/andy-kiersz" TargetMode="External"/><Relationship Id="rId8" Type="http://schemas.openxmlformats.org/officeDocument/2006/relationships/hyperlink" Target="https://www.businessinsider.com/author/andy-kiersz"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5.jpg"/><Relationship Id="rId5" Type="http://schemas.openxmlformats.org/officeDocument/2006/relationships/hyperlink" Target="https://nces.ed.gov/surveys/hsls09" TargetMode="External"/><Relationship Id="rId6" Type="http://schemas.openxmlformats.org/officeDocument/2006/relationships/image" Target="../media/image6.png"/><Relationship Id="rId7" Type="http://schemas.openxmlformats.org/officeDocument/2006/relationships/image" Target="../media/image8.gif"/><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nvSpPr>
        <p:spPr>
          <a:xfrm>
            <a:off x="0" y="4741333"/>
            <a:ext cx="12199704" cy="1171083"/>
          </a:xfrm>
          <a:prstGeom prst="rect">
            <a:avLst/>
          </a:prstGeom>
          <a:solidFill>
            <a:srgbClr val="FAF785"/>
          </a:solidFill>
          <a:ln>
            <a:noFill/>
          </a:ln>
          <a:effectLst>
            <a:outerShdw blurRad="50800" rotWithShape="0" dir="16200000" dist="38100">
              <a:srgbClr val="000000">
                <a:alpha val="40000"/>
              </a:srgbClr>
            </a:outerShdw>
          </a:effectLst>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000"/>
              <a:buFont typeface="Calibri"/>
              <a:buNone/>
            </a:pPr>
            <a:r>
              <a:rPr b="1" i="0" lang="en-US" sz="4000" u="none" cap="none" strike="noStrike">
                <a:solidFill>
                  <a:srgbClr val="3F3F3F"/>
                </a:solidFill>
                <a:latin typeface="Calibri"/>
                <a:ea typeface="Calibri"/>
                <a:cs typeface="Calibri"/>
                <a:sym typeface="Calibri"/>
              </a:rPr>
              <a:t>  The Effects of social background and Social Support on     </a:t>
            </a:r>
            <a:endParaRPr b="1" i="0" sz="4000" u="none" cap="none" strike="noStrike">
              <a:solidFill>
                <a:srgbClr val="3F3F3F"/>
              </a:solidFill>
              <a:latin typeface="Calibri"/>
              <a:ea typeface="Calibri"/>
              <a:cs typeface="Calibri"/>
              <a:sym typeface="Calibri"/>
            </a:endParaRPr>
          </a:p>
          <a:p>
            <a:pPr indent="0" lvl="0" marL="0" marR="0" rtl="0" algn="l">
              <a:lnSpc>
                <a:spcPct val="85000"/>
              </a:lnSpc>
              <a:spcBef>
                <a:spcPts val="0"/>
              </a:spcBef>
              <a:spcAft>
                <a:spcPts val="0"/>
              </a:spcAft>
              <a:buClr>
                <a:srgbClr val="3F3F3F"/>
              </a:buClr>
              <a:buSzPts val="4000"/>
              <a:buFont typeface="Calibri"/>
              <a:buNone/>
            </a:pPr>
            <a:r>
              <a:rPr b="1" lang="en-US" sz="4000">
                <a:solidFill>
                  <a:srgbClr val="3F3F3F"/>
                </a:solidFill>
                <a:latin typeface="Calibri"/>
                <a:ea typeface="Calibri"/>
                <a:cs typeface="Calibri"/>
                <a:sym typeface="Calibri"/>
              </a:rPr>
              <a:t>            </a:t>
            </a:r>
            <a:r>
              <a:rPr b="1" lang="en-US" sz="4000">
                <a:solidFill>
                  <a:srgbClr val="3F3F3F"/>
                </a:solidFill>
                <a:latin typeface="Calibri"/>
                <a:ea typeface="Calibri"/>
                <a:cs typeface="Calibri"/>
                <a:sym typeface="Calibri"/>
              </a:rPr>
              <a:t>High School</a:t>
            </a:r>
            <a:r>
              <a:rPr b="1" i="0" lang="en-US" sz="4000" u="none" cap="none" strike="noStrike">
                <a:solidFill>
                  <a:srgbClr val="3F3F3F"/>
                </a:solidFill>
                <a:latin typeface="Calibri"/>
                <a:ea typeface="Calibri"/>
                <a:cs typeface="Calibri"/>
                <a:sym typeface="Calibri"/>
              </a:rPr>
              <a:t> Students' Math Achievement</a:t>
            </a:r>
            <a:endParaRPr/>
          </a:p>
        </p:txBody>
      </p:sp>
      <p:pic>
        <p:nvPicPr>
          <p:cNvPr id="66" name="Google Shape;66;p14"/>
          <p:cNvPicPr preferRelativeResize="0"/>
          <p:nvPr/>
        </p:nvPicPr>
        <p:blipFill rotWithShape="1">
          <a:blip r:embed="rId3">
            <a:alphaModFix/>
          </a:blip>
          <a:srcRect b="19022" l="0" r="0" t="16392"/>
          <a:stretch/>
        </p:blipFill>
        <p:spPr>
          <a:xfrm>
            <a:off x="0" y="0"/>
            <a:ext cx="12192000" cy="4429387"/>
          </a:xfrm>
          <a:prstGeom prst="rect">
            <a:avLst/>
          </a:prstGeom>
          <a:noFill/>
          <a:ln>
            <a:noFill/>
          </a:ln>
        </p:spPr>
      </p:pic>
      <p:sp>
        <p:nvSpPr>
          <p:cNvPr id="67" name="Google Shape;67;p14"/>
          <p:cNvSpPr txBox="1"/>
          <p:nvPr/>
        </p:nvSpPr>
        <p:spPr>
          <a:xfrm>
            <a:off x="-1" y="6206392"/>
            <a:ext cx="73907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Presenter:</a:t>
            </a:r>
            <a:r>
              <a:rPr lang="en-US" sz="1800">
                <a:solidFill>
                  <a:schemeClr val="dk1"/>
                </a:solidFill>
                <a:latin typeface="Times New Roman"/>
                <a:ea typeface="Times New Roman"/>
                <a:cs typeface="Times New Roman"/>
                <a:sym typeface="Times New Roman"/>
              </a:rPr>
              <a:t> Duan, Xuejing,</a:t>
            </a:r>
            <a:r>
              <a:rPr b="0" i="0" lang="en-US" sz="1800" u="none" cap="none" strike="noStrike">
                <a:solidFill>
                  <a:schemeClr val="dk1"/>
                </a:solidFill>
                <a:latin typeface="Times New Roman"/>
                <a:ea typeface="Times New Roman"/>
                <a:cs typeface="Times New Roman"/>
                <a:sym typeface="Times New Roman"/>
              </a:rPr>
              <a:t> Chen Chen, </a:t>
            </a:r>
            <a:r>
              <a:rPr lang="en-US" sz="1800">
                <a:solidFill>
                  <a:schemeClr val="dk1"/>
                </a:solidFill>
                <a:latin typeface="Times New Roman"/>
                <a:ea typeface="Times New Roman"/>
                <a:cs typeface="Times New Roman"/>
                <a:sym typeface="Times New Roman"/>
              </a:rPr>
              <a:t>Sharma Jyoti, </a:t>
            </a:r>
            <a:r>
              <a:rPr b="0" i="0" lang="en-US" sz="1800" u="none" cap="none" strike="noStrike">
                <a:solidFill>
                  <a:schemeClr val="dk1"/>
                </a:solidFill>
                <a:latin typeface="Times New Roman"/>
                <a:ea typeface="Times New Roman"/>
                <a:cs typeface="Times New Roman"/>
                <a:sym typeface="Times New Roman"/>
              </a:rPr>
              <a:t>Hindwan Tanvi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3"/>
          <p:cNvPicPr preferRelativeResize="0"/>
          <p:nvPr/>
        </p:nvPicPr>
        <p:blipFill rotWithShape="1">
          <a:blip r:embed="rId3">
            <a:alphaModFix/>
          </a:blip>
          <a:srcRect b="0" l="0" r="0" t="0"/>
          <a:stretch/>
        </p:blipFill>
        <p:spPr>
          <a:xfrm>
            <a:off x="509100" y="174375"/>
            <a:ext cx="5586900" cy="3505800"/>
          </a:xfrm>
          <a:prstGeom prst="roundRect">
            <a:avLst>
              <a:gd fmla="val 5301" name="adj"/>
            </a:avLst>
          </a:prstGeom>
          <a:noFill/>
          <a:ln>
            <a:noFill/>
          </a:ln>
        </p:spPr>
      </p:pic>
      <p:sp>
        <p:nvSpPr>
          <p:cNvPr id="131" name="Google Shape;131;p23"/>
          <p:cNvSpPr txBox="1"/>
          <p:nvPr/>
        </p:nvSpPr>
        <p:spPr>
          <a:xfrm>
            <a:off x="6726975" y="2023900"/>
            <a:ext cx="4347300" cy="3232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t>9th grade and 11th grade math score in data set.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test distribution.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check the correlation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11th grade math score has higher correlation to the final high school GPA result.</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132" name="Google Shape;132;p23"/>
          <p:cNvSpPr txBox="1"/>
          <p:nvPr/>
        </p:nvSpPr>
        <p:spPr>
          <a:xfrm>
            <a:off x="6461700" y="334900"/>
            <a:ext cx="5955300" cy="17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200"/>
              <a:t>Test nature of the data</a:t>
            </a:r>
            <a:endParaRPr b="1" sz="3200"/>
          </a:p>
        </p:txBody>
      </p:sp>
      <p:pic>
        <p:nvPicPr>
          <p:cNvPr id="133" name="Google Shape;133;p23"/>
          <p:cNvPicPr preferRelativeResize="0"/>
          <p:nvPr/>
        </p:nvPicPr>
        <p:blipFill>
          <a:blip r:embed="rId4">
            <a:alphaModFix/>
          </a:blip>
          <a:stretch>
            <a:fillRect/>
          </a:stretch>
        </p:blipFill>
        <p:spPr>
          <a:xfrm>
            <a:off x="1076850" y="3766525"/>
            <a:ext cx="3234531" cy="287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nvSpPr>
        <p:spPr>
          <a:xfrm>
            <a:off x="1170900" y="249018"/>
            <a:ext cx="10058400" cy="10773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0000"/>
              </a:buClr>
              <a:buSzPts val="3600"/>
              <a:buFont typeface="Calibri"/>
              <a:buNone/>
            </a:pPr>
            <a:r>
              <a:rPr b="1" lang="en-US" sz="3600">
                <a:solidFill>
                  <a:srgbClr val="FF0000"/>
                </a:solidFill>
                <a:latin typeface="Calibri"/>
                <a:ea typeface="Calibri"/>
                <a:cs typeface="Calibri"/>
                <a:sym typeface="Calibri"/>
              </a:rPr>
              <a:t>SMART</a:t>
            </a:r>
            <a:r>
              <a:rPr lang="en-US" sz="3600">
                <a:solidFill>
                  <a:srgbClr val="FF0000"/>
                </a:solidFill>
                <a:latin typeface="Calibri"/>
                <a:ea typeface="Calibri"/>
                <a:cs typeface="Calibri"/>
                <a:sym typeface="Calibri"/>
              </a:rPr>
              <a:t>: </a:t>
            </a:r>
            <a:r>
              <a:rPr lang="en-US" sz="3200">
                <a:solidFill>
                  <a:srgbClr val="3F3F3F"/>
                </a:solidFill>
                <a:latin typeface="Calibri"/>
                <a:ea typeface="Calibri"/>
                <a:cs typeface="Calibri"/>
                <a:sym typeface="Calibri"/>
              </a:rPr>
              <a:t>Does </a:t>
            </a:r>
            <a:r>
              <a:rPr lang="en-US" sz="3200">
                <a:solidFill>
                  <a:srgbClr val="3F3F3F"/>
                </a:solidFill>
                <a:latin typeface="Calibri"/>
                <a:ea typeface="Calibri"/>
                <a:cs typeface="Calibri"/>
                <a:sym typeface="Calibri"/>
              </a:rPr>
              <a:t>gender matters</a:t>
            </a:r>
            <a:r>
              <a:rPr lang="en-US" sz="3200">
                <a:solidFill>
                  <a:srgbClr val="3F3F3F"/>
                </a:solidFill>
                <a:latin typeface="Calibri"/>
                <a:ea typeface="Calibri"/>
                <a:cs typeface="Calibri"/>
                <a:sym typeface="Calibri"/>
              </a:rPr>
              <a:t> in high school students’ math </a:t>
            </a:r>
            <a:r>
              <a:rPr lang="en-US" sz="3200">
                <a:solidFill>
                  <a:srgbClr val="3F3F3F"/>
                </a:solidFill>
                <a:latin typeface="Calibri"/>
                <a:ea typeface="Calibri"/>
                <a:cs typeface="Calibri"/>
                <a:sym typeface="Calibri"/>
              </a:rPr>
              <a:t>performance</a:t>
            </a:r>
            <a:r>
              <a:rPr lang="en-US" sz="3200">
                <a:solidFill>
                  <a:srgbClr val="3F3F3F"/>
                </a:solidFill>
                <a:latin typeface="Calibri"/>
                <a:ea typeface="Calibri"/>
                <a:cs typeface="Calibri"/>
                <a:sym typeface="Calibri"/>
              </a:rPr>
              <a:t>?</a:t>
            </a:r>
            <a:endParaRPr sz="3200">
              <a:solidFill>
                <a:srgbClr val="3F3F3F"/>
              </a:solidFill>
              <a:latin typeface="Calibri"/>
              <a:ea typeface="Calibri"/>
              <a:cs typeface="Calibri"/>
              <a:sym typeface="Calibri"/>
            </a:endParaRPr>
          </a:p>
        </p:txBody>
      </p:sp>
      <p:sp>
        <p:nvSpPr>
          <p:cNvPr id="139" name="Google Shape;139;p24"/>
          <p:cNvSpPr txBox="1"/>
          <p:nvPr/>
        </p:nvSpPr>
        <p:spPr>
          <a:xfrm>
            <a:off x="6623109" y="1504029"/>
            <a:ext cx="55032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H</a:t>
            </a:r>
            <a:r>
              <a:rPr i="1" lang="en-US">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boys’ and girls’ math score means are the same.</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H</a:t>
            </a:r>
            <a:r>
              <a:rPr i="1" lang="en-US">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boys’ and girls’ math score means are </a:t>
            </a:r>
            <a:r>
              <a:rPr b="1" lang="en-US" sz="1800">
                <a:solidFill>
                  <a:schemeClr val="dk1"/>
                </a:solidFill>
                <a:latin typeface="Calibri"/>
                <a:ea typeface="Calibri"/>
                <a:cs typeface="Calibri"/>
                <a:sym typeface="Calibri"/>
              </a:rPr>
              <a:t>not</a:t>
            </a:r>
            <a:r>
              <a:rPr lang="en-US" sz="1800">
                <a:solidFill>
                  <a:schemeClr val="dk1"/>
                </a:solidFill>
                <a:latin typeface="Calibri"/>
                <a:ea typeface="Calibri"/>
                <a:cs typeface="Calibri"/>
                <a:sym typeface="Calibri"/>
              </a:rPr>
              <a:t> same.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24"/>
          <p:cNvSpPr txBox="1"/>
          <p:nvPr/>
        </p:nvSpPr>
        <p:spPr>
          <a:xfrm>
            <a:off x="6702350" y="4281449"/>
            <a:ext cx="4773300" cy="19554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 value is 0.1969 larger than 0.05, so we fail to reject the null hypothesis. </a:t>
            </a:r>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Gender does not affect the student’s math score.</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math score spread for girls’ is larger than boys’.</a:t>
            </a:r>
            <a:endParaRPr sz="1800">
              <a:solidFill>
                <a:schemeClr val="dk1"/>
              </a:solidFill>
              <a:latin typeface="Calibri"/>
              <a:ea typeface="Calibri"/>
              <a:cs typeface="Calibri"/>
              <a:sym typeface="Calibri"/>
            </a:endParaRPr>
          </a:p>
        </p:txBody>
      </p:sp>
      <p:sp>
        <p:nvSpPr>
          <p:cNvPr id="141" name="Google Shape;141;p24"/>
          <p:cNvSpPr txBox="1"/>
          <p:nvPr/>
        </p:nvSpPr>
        <p:spPr>
          <a:xfrm>
            <a:off x="1660250" y="5421000"/>
            <a:ext cx="41883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SD:  </a:t>
            </a:r>
            <a:r>
              <a:rPr lang="en-US">
                <a:solidFill>
                  <a:schemeClr val="dk1"/>
                </a:solidFill>
              </a:rPr>
              <a:t>10.62</a:t>
            </a:r>
            <a:r>
              <a:rPr lang="en-US"/>
              <a:t>                                       </a:t>
            </a:r>
            <a:r>
              <a:rPr lang="en-US">
                <a:solidFill>
                  <a:schemeClr val="dk1"/>
                </a:solidFill>
              </a:rPr>
              <a:t>9.66  </a:t>
            </a:r>
            <a:r>
              <a:rPr lang="en-US"/>
              <a:t>        </a:t>
            </a:r>
            <a:endParaRPr/>
          </a:p>
        </p:txBody>
      </p:sp>
      <p:pic>
        <p:nvPicPr>
          <p:cNvPr id="142" name="Google Shape;142;p24"/>
          <p:cNvPicPr preferRelativeResize="0"/>
          <p:nvPr/>
        </p:nvPicPr>
        <p:blipFill>
          <a:blip r:embed="rId3">
            <a:alphaModFix/>
          </a:blip>
          <a:stretch>
            <a:fillRect/>
          </a:stretch>
        </p:blipFill>
        <p:spPr>
          <a:xfrm>
            <a:off x="463700" y="1437011"/>
            <a:ext cx="5689070" cy="3983989"/>
          </a:xfrm>
          <a:prstGeom prst="rect">
            <a:avLst/>
          </a:prstGeom>
          <a:noFill/>
          <a:ln>
            <a:noFill/>
          </a:ln>
          <a:effectLst>
            <a:outerShdw rotWithShape="0" algn="bl" dir="4080000" dist="47625">
              <a:srgbClr val="000000">
                <a:alpha val="50000"/>
              </a:srgbClr>
            </a:outerShdw>
          </a:effectLst>
        </p:spPr>
      </p:pic>
      <p:pic>
        <p:nvPicPr>
          <p:cNvPr id="143" name="Google Shape;143;p24"/>
          <p:cNvPicPr preferRelativeResize="0"/>
          <p:nvPr/>
        </p:nvPicPr>
        <p:blipFill>
          <a:blip r:embed="rId4">
            <a:alphaModFix/>
          </a:blip>
          <a:stretch>
            <a:fillRect/>
          </a:stretch>
        </p:blipFill>
        <p:spPr>
          <a:xfrm>
            <a:off x="6701551" y="2296424"/>
            <a:ext cx="4924925" cy="1755700"/>
          </a:xfrm>
          <a:prstGeom prst="rect">
            <a:avLst/>
          </a:prstGeom>
          <a:noFill/>
          <a:ln>
            <a:noFill/>
          </a:ln>
          <a:effectLst>
            <a:outerShdw blurRad="57150" rotWithShape="0" algn="bl" dir="5400000" dist="19050">
              <a:srgbClr val="000000">
                <a:alpha val="50000"/>
              </a:srgbClr>
            </a:outerShdw>
          </a:effectLst>
        </p:spPr>
      </p:pic>
      <p:cxnSp>
        <p:nvCxnSpPr>
          <p:cNvPr id="144" name="Google Shape;144;p24"/>
          <p:cNvCxnSpPr/>
          <p:nvPr/>
        </p:nvCxnSpPr>
        <p:spPr>
          <a:xfrm flipH="1" rot="10800000">
            <a:off x="8518250" y="3027925"/>
            <a:ext cx="1141500" cy="96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nvSpPr>
        <p:spPr>
          <a:xfrm>
            <a:off x="1275127" y="305650"/>
            <a:ext cx="10058400" cy="10545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C000"/>
              </a:buClr>
              <a:buSzPts val="3600"/>
              <a:buFont typeface="Calibri"/>
              <a:buNone/>
            </a:pPr>
            <a:r>
              <a:rPr b="1" lang="en-US" sz="3600">
                <a:solidFill>
                  <a:srgbClr val="FFC000"/>
                </a:solidFill>
                <a:latin typeface="Calibri"/>
                <a:ea typeface="Calibri"/>
                <a:cs typeface="Calibri"/>
                <a:sym typeface="Calibri"/>
              </a:rPr>
              <a:t>SMART</a:t>
            </a:r>
            <a:r>
              <a:rPr lang="en-US" sz="3600">
                <a:solidFill>
                  <a:srgbClr val="FFC000"/>
                </a:solidFill>
                <a:latin typeface="Calibri"/>
                <a:ea typeface="Calibri"/>
                <a:cs typeface="Calibri"/>
                <a:sym typeface="Calibri"/>
              </a:rPr>
              <a:t>: </a:t>
            </a:r>
            <a:r>
              <a:rPr lang="en-US" sz="3200">
                <a:solidFill>
                  <a:schemeClr val="dk1"/>
                </a:solidFill>
              </a:rPr>
              <a:t>Does the first language influence student’s math performance?</a:t>
            </a:r>
            <a:endParaRPr sz="3200">
              <a:solidFill>
                <a:srgbClr val="3F3F3F"/>
              </a:solidFill>
              <a:latin typeface="Calibri"/>
              <a:ea typeface="Calibri"/>
              <a:cs typeface="Calibri"/>
              <a:sym typeface="Calibri"/>
            </a:endParaRPr>
          </a:p>
        </p:txBody>
      </p:sp>
      <p:sp>
        <p:nvSpPr>
          <p:cNvPr id="150" name="Google Shape;150;p25"/>
          <p:cNvSpPr txBox="1"/>
          <p:nvPr/>
        </p:nvSpPr>
        <p:spPr>
          <a:xfrm>
            <a:off x="514244" y="5397825"/>
            <a:ext cx="5691900" cy="12003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a:t>
            </a:r>
            <a:r>
              <a:rPr lang="en-US" sz="1800">
                <a:solidFill>
                  <a:schemeClr val="dk1"/>
                </a:solidFill>
                <a:latin typeface="Calibri"/>
                <a:ea typeface="Calibri"/>
                <a:cs typeface="Calibri"/>
                <a:sym typeface="Calibri"/>
              </a:rPr>
              <a:t>ost hoc test revealed that </a:t>
            </a:r>
            <a:r>
              <a:rPr b="1" lang="en-US" sz="1800">
                <a:solidFill>
                  <a:schemeClr val="dk1"/>
                </a:solidFill>
                <a:latin typeface="Calibri"/>
                <a:ea typeface="Calibri"/>
                <a:cs typeface="Calibri"/>
                <a:sym typeface="Calibri"/>
              </a:rPr>
              <a:t>non-English</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English</a:t>
            </a:r>
            <a:r>
              <a:rPr lang="en-US" sz="1800">
                <a:solidFill>
                  <a:schemeClr val="dk1"/>
                </a:solidFill>
                <a:latin typeface="Calibri"/>
                <a:ea typeface="Calibri"/>
                <a:cs typeface="Calibri"/>
                <a:sym typeface="Calibri"/>
              </a:rPr>
              <a:t> pair’s p-value &gt; 0.05, they have equal mean value.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Dual-language group’s students have higher math mean score than other groups.</a:t>
            </a:r>
            <a:endParaRPr sz="1800">
              <a:solidFill>
                <a:schemeClr val="dk1"/>
              </a:solidFill>
              <a:latin typeface="Calibri"/>
              <a:ea typeface="Calibri"/>
              <a:cs typeface="Calibri"/>
              <a:sym typeface="Calibri"/>
            </a:endParaRPr>
          </a:p>
        </p:txBody>
      </p:sp>
      <p:sp>
        <p:nvSpPr>
          <p:cNvPr id="151" name="Google Shape;151;p25"/>
          <p:cNvSpPr txBox="1"/>
          <p:nvPr/>
        </p:nvSpPr>
        <p:spPr>
          <a:xfrm>
            <a:off x="6509588" y="1265675"/>
            <a:ext cx="5193300" cy="17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H</a:t>
            </a:r>
            <a:r>
              <a:rPr i="1" lang="en-US">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different first language group has</a:t>
            </a:r>
            <a:r>
              <a:rPr b="1" lang="en-US" sz="1800">
                <a:solidFill>
                  <a:schemeClr val="dk1"/>
                </a:solidFill>
                <a:latin typeface="Calibri"/>
                <a:ea typeface="Calibri"/>
                <a:cs typeface="Calibri"/>
                <a:sym typeface="Calibri"/>
              </a:rPr>
              <a:t> the same mean </a:t>
            </a:r>
            <a:r>
              <a:rPr lang="en-US" sz="1800">
                <a:solidFill>
                  <a:schemeClr val="dk1"/>
                </a:solidFill>
                <a:latin typeface="Calibri"/>
                <a:ea typeface="Calibri"/>
                <a:cs typeface="Calibri"/>
                <a:sym typeface="Calibri"/>
              </a:rPr>
              <a:t>in math score.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H</a:t>
            </a:r>
            <a:r>
              <a:rPr i="1" lang="en-US">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different first language group has </a:t>
            </a:r>
            <a:r>
              <a:rPr b="1" lang="en-US" sz="1800">
                <a:solidFill>
                  <a:schemeClr val="dk1"/>
                </a:solidFill>
                <a:latin typeface="Calibri"/>
                <a:ea typeface="Calibri"/>
                <a:cs typeface="Calibri"/>
                <a:sym typeface="Calibri"/>
              </a:rPr>
              <a:t>different mean</a:t>
            </a:r>
            <a:r>
              <a:rPr lang="en-US" sz="1800">
                <a:solidFill>
                  <a:schemeClr val="dk1"/>
                </a:solidFill>
                <a:latin typeface="Calibri"/>
                <a:ea typeface="Calibri"/>
                <a:cs typeface="Calibri"/>
                <a:sym typeface="Calibri"/>
              </a:rPr>
              <a:t> in math score.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 name="Google Shape;152;p25"/>
          <p:cNvPicPr preferRelativeResize="0"/>
          <p:nvPr/>
        </p:nvPicPr>
        <p:blipFill>
          <a:blip r:embed="rId3">
            <a:alphaModFix/>
          </a:blip>
          <a:stretch>
            <a:fillRect/>
          </a:stretch>
        </p:blipFill>
        <p:spPr>
          <a:xfrm>
            <a:off x="6604238" y="2500713"/>
            <a:ext cx="4924425" cy="1143000"/>
          </a:xfrm>
          <a:prstGeom prst="rect">
            <a:avLst/>
          </a:prstGeom>
          <a:noFill/>
          <a:ln>
            <a:noFill/>
          </a:ln>
          <a:effectLst>
            <a:outerShdw blurRad="57150" rotWithShape="0" algn="bl" dir="5400000" dist="19050">
              <a:srgbClr val="000000">
                <a:alpha val="50000"/>
              </a:srgbClr>
            </a:outerShdw>
          </a:effectLst>
        </p:spPr>
      </p:pic>
      <p:pic>
        <p:nvPicPr>
          <p:cNvPr id="153" name="Google Shape;153;p25"/>
          <p:cNvPicPr preferRelativeResize="0"/>
          <p:nvPr/>
        </p:nvPicPr>
        <p:blipFill>
          <a:blip r:embed="rId4">
            <a:alphaModFix/>
          </a:blip>
          <a:stretch>
            <a:fillRect/>
          </a:stretch>
        </p:blipFill>
        <p:spPr>
          <a:xfrm>
            <a:off x="6609113" y="4872113"/>
            <a:ext cx="4724400" cy="1752600"/>
          </a:xfrm>
          <a:prstGeom prst="rect">
            <a:avLst/>
          </a:prstGeom>
          <a:noFill/>
          <a:ln>
            <a:noFill/>
          </a:ln>
          <a:effectLst>
            <a:outerShdw blurRad="57150" rotWithShape="0" algn="bl" dir="5400000" dist="19050">
              <a:srgbClr val="000000">
                <a:alpha val="50000"/>
              </a:srgbClr>
            </a:outerShdw>
          </a:effectLst>
        </p:spPr>
      </p:pic>
      <p:pic>
        <p:nvPicPr>
          <p:cNvPr id="154" name="Google Shape;154;p25"/>
          <p:cNvPicPr preferRelativeResize="0"/>
          <p:nvPr/>
        </p:nvPicPr>
        <p:blipFill>
          <a:blip r:embed="rId5">
            <a:alphaModFix/>
          </a:blip>
          <a:stretch>
            <a:fillRect/>
          </a:stretch>
        </p:blipFill>
        <p:spPr>
          <a:xfrm>
            <a:off x="649050" y="1360149"/>
            <a:ext cx="5422300" cy="3877524"/>
          </a:xfrm>
          <a:prstGeom prst="rect">
            <a:avLst/>
          </a:prstGeom>
          <a:noFill/>
          <a:ln>
            <a:noFill/>
          </a:ln>
          <a:effectLst>
            <a:outerShdw blurRad="57150" rotWithShape="0" algn="bl" dir="5400000" dist="19050">
              <a:srgbClr val="000000">
                <a:alpha val="50000"/>
              </a:srgbClr>
            </a:outerShdw>
          </a:effectLst>
        </p:spPr>
      </p:pic>
      <p:sp>
        <p:nvSpPr>
          <p:cNvPr id="155" name="Google Shape;155;p25"/>
          <p:cNvSpPr txBox="1"/>
          <p:nvPr/>
        </p:nvSpPr>
        <p:spPr>
          <a:xfrm>
            <a:off x="6423500" y="3539825"/>
            <a:ext cx="5478900" cy="1332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 value is less than 0.05. We reject the null hypothesis.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At least one of the group‘s mean value is different from others.</a:t>
            </a:r>
            <a:endParaRPr>
              <a:solidFill>
                <a:schemeClr val="dk1"/>
              </a:solidFill>
            </a:endParaRPr>
          </a:p>
          <a:p>
            <a:pPr indent="0" lvl="0" marL="457200" rtl="0" algn="l">
              <a:spcBef>
                <a:spcPts val="0"/>
              </a:spcBef>
              <a:spcAft>
                <a:spcPts val="0"/>
              </a:spcAft>
              <a:buNone/>
            </a:pPr>
            <a:r>
              <a:t/>
            </a:r>
            <a:endParaRPr/>
          </a:p>
        </p:txBody>
      </p:sp>
      <p:cxnSp>
        <p:nvCxnSpPr>
          <p:cNvPr id="156" name="Google Shape;156;p25"/>
          <p:cNvCxnSpPr/>
          <p:nvPr/>
        </p:nvCxnSpPr>
        <p:spPr>
          <a:xfrm>
            <a:off x="10069725" y="2885100"/>
            <a:ext cx="661200" cy="0"/>
          </a:xfrm>
          <a:prstGeom prst="straightConnector1">
            <a:avLst/>
          </a:prstGeom>
          <a:noFill/>
          <a:ln cap="flat" cmpd="sng" w="28575">
            <a:solidFill>
              <a:srgbClr val="FF0000"/>
            </a:solidFill>
            <a:prstDash val="solid"/>
            <a:round/>
            <a:headEnd len="med" w="med" type="none"/>
            <a:tailEnd len="med" w="med" type="none"/>
          </a:ln>
        </p:spPr>
      </p:cxnSp>
      <p:sp>
        <p:nvSpPr>
          <p:cNvPr id="157" name="Google Shape;157;p25"/>
          <p:cNvSpPr/>
          <p:nvPr/>
        </p:nvSpPr>
        <p:spPr>
          <a:xfrm>
            <a:off x="10494825" y="5917350"/>
            <a:ext cx="838800" cy="680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nvSpPr>
        <p:spPr>
          <a:xfrm>
            <a:off x="1001480" y="5342148"/>
            <a:ext cx="10188900" cy="9234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 value is much less than 0.05, so we reject the null hypothesis. </a:t>
            </a:r>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student’s math score in private school is higher than the student’s math score in public school.</a:t>
            </a:r>
            <a:endParaRPr sz="1800">
              <a:solidFill>
                <a:schemeClr val="dk1"/>
              </a:solidFill>
              <a:latin typeface="Calibri"/>
              <a:ea typeface="Calibri"/>
              <a:cs typeface="Calibri"/>
              <a:sym typeface="Calibri"/>
            </a:endParaRPr>
          </a:p>
        </p:txBody>
      </p:sp>
      <p:sp>
        <p:nvSpPr>
          <p:cNvPr id="163" name="Google Shape;163;p26"/>
          <p:cNvSpPr txBox="1"/>
          <p:nvPr/>
        </p:nvSpPr>
        <p:spPr>
          <a:xfrm>
            <a:off x="6072422" y="1789337"/>
            <a:ext cx="5503178"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H</a:t>
            </a:r>
            <a:r>
              <a:rPr i="1" lang="en-US">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private school and public school students’ math score </a:t>
            </a:r>
            <a:r>
              <a:rPr b="1" lang="en-US" sz="1800">
                <a:solidFill>
                  <a:schemeClr val="dk1"/>
                </a:solidFill>
                <a:latin typeface="Calibri"/>
                <a:ea typeface="Calibri"/>
                <a:cs typeface="Calibri"/>
                <a:sym typeface="Calibri"/>
              </a:rPr>
              <a:t>have an equal mean</a:t>
            </a:r>
            <a:r>
              <a:rPr lang="en-US" sz="1800">
                <a:solidFill>
                  <a:schemeClr val="dk1"/>
                </a:solidFill>
                <a:latin typeface="Calibri"/>
                <a:ea typeface="Calibri"/>
                <a:cs typeface="Calibri"/>
                <a:sym typeface="Calibri"/>
              </a:rPr>
              <a:t> value</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H</a:t>
            </a:r>
            <a:r>
              <a:rPr i="1" lang="en-US">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private school and public school students’ math score do </a:t>
            </a:r>
            <a:r>
              <a:rPr b="1" lang="en-US" sz="1800">
                <a:solidFill>
                  <a:schemeClr val="dk1"/>
                </a:solidFill>
                <a:latin typeface="Calibri"/>
                <a:ea typeface="Calibri"/>
                <a:cs typeface="Calibri"/>
                <a:sym typeface="Calibri"/>
              </a:rPr>
              <a:t>not have an equal mean</a:t>
            </a:r>
            <a:r>
              <a:rPr lang="en-US" sz="1800">
                <a:solidFill>
                  <a:schemeClr val="dk1"/>
                </a:solidFill>
                <a:latin typeface="Calibri"/>
                <a:ea typeface="Calibri"/>
                <a:cs typeface="Calibri"/>
                <a:sym typeface="Calibri"/>
              </a:rPr>
              <a:t> value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26"/>
          <p:cNvSpPr txBox="1"/>
          <p:nvPr/>
        </p:nvSpPr>
        <p:spPr>
          <a:xfrm>
            <a:off x="1161875" y="612396"/>
            <a:ext cx="10058400" cy="103528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00B0F0"/>
              </a:buClr>
              <a:buSzPts val="3600"/>
              <a:buFont typeface="Calibri"/>
              <a:buNone/>
            </a:pPr>
            <a:r>
              <a:rPr b="1" lang="en-US" sz="3600">
                <a:solidFill>
                  <a:srgbClr val="00B0F0"/>
                </a:solidFill>
                <a:latin typeface="Calibri"/>
                <a:ea typeface="Calibri"/>
                <a:cs typeface="Calibri"/>
                <a:sym typeface="Calibri"/>
              </a:rPr>
              <a:t>SMART</a:t>
            </a:r>
            <a:r>
              <a:rPr lang="en-US" sz="3600">
                <a:solidFill>
                  <a:srgbClr val="00B0F0"/>
                </a:solidFill>
                <a:latin typeface="Calibri"/>
                <a:ea typeface="Calibri"/>
                <a:cs typeface="Calibri"/>
                <a:sym typeface="Calibri"/>
              </a:rPr>
              <a:t>: </a:t>
            </a:r>
            <a:r>
              <a:rPr lang="en-US" sz="3200">
                <a:solidFill>
                  <a:srgbClr val="3F3F3F"/>
                </a:solidFill>
                <a:latin typeface="Calibri"/>
                <a:ea typeface="Calibri"/>
                <a:cs typeface="Calibri"/>
                <a:sym typeface="Calibri"/>
              </a:rPr>
              <a:t>Does the students’ math </a:t>
            </a:r>
            <a:r>
              <a:rPr lang="en-US" sz="3200">
                <a:solidFill>
                  <a:srgbClr val="3F3F3F"/>
                </a:solidFill>
                <a:latin typeface="Calibri"/>
                <a:ea typeface="Calibri"/>
                <a:cs typeface="Calibri"/>
                <a:sym typeface="Calibri"/>
              </a:rPr>
              <a:t>performance </a:t>
            </a:r>
            <a:r>
              <a:rPr lang="en-US" sz="3200">
                <a:solidFill>
                  <a:srgbClr val="3F3F3F"/>
                </a:solidFill>
                <a:latin typeface="Calibri"/>
                <a:ea typeface="Calibri"/>
                <a:cs typeface="Calibri"/>
                <a:sym typeface="Calibri"/>
              </a:rPr>
              <a:t>differ by school background?</a:t>
            </a:r>
            <a:endParaRPr sz="3200">
              <a:solidFill>
                <a:srgbClr val="3F3F3F"/>
              </a:solidFill>
              <a:latin typeface="Calibri"/>
              <a:ea typeface="Calibri"/>
              <a:cs typeface="Calibri"/>
              <a:sym typeface="Calibri"/>
            </a:endParaRPr>
          </a:p>
        </p:txBody>
      </p:sp>
      <p:pic>
        <p:nvPicPr>
          <p:cNvPr id="165" name="Google Shape;165;p26"/>
          <p:cNvPicPr preferRelativeResize="0"/>
          <p:nvPr/>
        </p:nvPicPr>
        <p:blipFill>
          <a:blip r:embed="rId3">
            <a:alphaModFix/>
          </a:blip>
          <a:stretch>
            <a:fillRect/>
          </a:stretch>
        </p:blipFill>
        <p:spPr>
          <a:xfrm>
            <a:off x="905600" y="1650324"/>
            <a:ext cx="5005301" cy="3557375"/>
          </a:xfrm>
          <a:prstGeom prst="rect">
            <a:avLst/>
          </a:prstGeom>
          <a:noFill/>
          <a:ln>
            <a:noFill/>
          </a:ln>
          <a:effectLst>
            <a:outerShdw blurRad="57150" rotWithShape="0" algn="bl" dir="5400000" dist="19050">
              <a:srgbClr val="000000">
                <a:alpha val="50000"/>
              </a:srgbClr>
            </a:outerShdw>
          </a:effectLst>
        </p:spPr>
      </p:pic>
      <p:pic>
        <p:nvPicPr>
          <p:cNvPr id="166" name="Google Shape;166;p26"/>
          <p:cNvPicPr preferRelativeResize="0"/>
          <p:nvPr/>
        </p:nvPicPr>
        <p:blipFill>
          <a:blip r:embed="rId4">
            <a:alphaModFix/>
          </a:blip>
          <a:stretch>
            <a:fillRect/>
          </a:stretch>
        </p:blipFill>
        <p:spPr>
          <a:xfrm>
            <a:off x="6096988" y="3117177"/>
            <a:ext cx="5454038" cy="1847975"/>
          </a:xfrm>
          <a:prstGeom prst="rect">
            <a:avLst/>
          </a:prstGeom>
          <a:noFill/>
          <a:ln>
            <a:noFill/>
          </a:ln>
          <a:effectLst>
            <a:outerShdw blurRad="57150" rotWithShape="0" algn="bl" dir="5400000" dist="19050">
              <a:srgbClr val="000000">
                <a:alpha val="50000"/>
              </a:srgbClr>
            </a:outerShdw>
          </a:effectLst>
        </p:spPr>
      </p:pic>
      <p:cxnSp>
        <p:nvCxnSpPr>
          <p:cNvPr id="167" name="Google Shape;167;p26"/>
          <p:cNvCxnSpPr/>
          <p:nvPr/>
        </p:nvCxnSpPr>
        <p:spPr>
          <a:xfrm>
            <a:off x="8235250" y="3877075"/>
            <a:ext cx="13491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nvSpPr>
        <p:spPr>
          <a:xfrm>
            <a:off x="547875" y="5049875"/>
            <a:ext cx="5988900" cy="19539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Post hoc test revealed t</a:t>
            </a:r>
            <a:r>
              <a:rPr lang="en-US" sz="1800">
                <a:solidFill>
                  <a:schemeClr val="dk1"/>
                </a:solidFill>
                <a:latin typeface="Calibri"/>
                <a:ea typeface="Calibri"/>
                <a:cs typeface="Calibri"/>
                <a:sym typeface="Calibri"/>
              </a:rPr>
              <a:t>here is no statistically significant difference between the town and rural groups (p &gt;0.05).</a:t>
            </a:r>
            <a:endParaRPr>
              <a:solidFill>
                <a:schemeClr val="dk1"/>
              </a:solidFill>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City group has the highest mean score. Suburban group is the second high.</a:t>
            </a:r>
            <a:endParaRPr sz="1800">
              <a:solidFill>
                <a:schemeClr val="dk1"/>
              </a:solidFill>
              <a:latin typeface="Calibri"/>
              <a:ea typeface="Calibri"/>
              <a:cs typeface="Calibri"/>
              <a:sym typeface="Calibri"/>
            </a:endParaRPr>
          </a:p>
        </p:txBody>
      </p:sp>
      <p:sp>
        <p:nvSpPr>
          <p:cNvPr id="173" name="Google Shape;173;p27"/>
          <p:cNvSpPr txBox="1"/>
          <p:nvPr/>
        </p:nvSpPr>
        <p:spPr>
          <a:xfrm>
            <a:off x="6762675" y="3093900"/>
            <a:ext cx="5113800" cy="107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P-value </a:t>
            </a:r>
            <a:r>
              <a:rPr lang="en-US" sz="1800">
                <a:solidFill>
                  <a:schemeClr val="dk1"/>
                </a:solidFill>
                <a:latin typeface="Calibri"/>
                <a:ea typeface="Calibri"/>
                <a:cs typeface="Calibri"/>
                <a:sym typeface="Calibri"/>
              </a:rPr>
              <a:t> &lt; 0.05, we reject the null hypothesis.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At least one of the school location groups’ math mean score is significantly different from others.</a:t>
            </a:r>
            <a:endParaRPr/>
          </a:p>
        </p:txBody>
      </p:sp>
      <p:sp>
        <p:nvSpPr>
          <p:cNvPr id="174" name="Google Shape;174;p27"/>
          <p:cNvSpPr txBox="1"/>
          <p:nvPr/>
        </p:nvSpPr>
        <p:spPr>
          <a:xfrm>
            <a:off x="6942325" y="477875"/>
            <a:ext cx="4886100" cy="147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i="1" lang="en-US" sz="1800">
                <a:solidFill>
                  <a:schemeClr val="dk1"/>
                </a:solidFill>
                <a:latin typeface="Calibri"/>
                <a:ea typeface="Calibri"/>
                <a:cs typeface="Calibri"/>
                <a:sym typeface="Calibri"/>
              </a:rPr>
              <a:t>H</a:t>
            </a:r>
            <a:r>
              <a:rPr i="1" lang="en-US">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students’ in different school locations have</a:t>
            </a:r>
            <a:r>
              <a:rPr b="1" lang="en-US" sz="1800">
                <a:solidFill>
                  <a:schemeClr val="dk1"/>
                </a:solidFill>
                <a:latin typeface="Calibri"/>
                <a:ea typeface="Calibri"/>
                <a:cs typeface="Calibri"/>
                <a:sym typeface="Calibri"/>
              </a:rPr>
              <a:t> equal mean </a:t>
            </a:r>
            <a:r>
              <a:rPr lang="en-US" sz="1800">
                <a:solidFill>
                  <a:schemeClr val="dk1"/>
                </a:solidFill>
                <a:latin typeface="Calibri"/>
                <a:ea typeface="Calibri"/>
                <a:cs typeface="Calibri"/>
                <a:sym typeface="Calibri"/>
              </a:rPr>
              <a:t>in math score.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i="1" lang="en-US" sz="1800">
                <a:solidFill>
                  <a:schemeClr val="dk1"/>
                </a:solidFill>
                <a:latin typeface="Calibri"/>
                <a:ea typeface="Calibri"/>
                <a:cs typeface="Calibri"/>
                <a:sym typeface="Calibri"/>
              </a:rPr>
              <a:t>H</a:t>
            </a:r>
            <a:r>
              <a:rPr i="1" lang="en-US">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students’ in different school locations  have </a:t>
            </a:r>
            <a:r>
              <a:rPr b="1" lang="en-US" sz="1800">
                <a:solidFill>
                  <a:schemeClr val="dk1"/>
                </a:solidFill>
                <a:latin typeface="Calibri"/>
                <a:ea typeface="Calibri"/>
                <a:cs typeface="Calibri"/>
                <a:sym typeface="Calibri"/>
              </a:rPr>
              <a:t>different mean</a:t>
            </a:r>
            <a:r>
              <a:rPr lang="en-US" sz="1800">
                <a:solidFill>
                  <a:schemeClr val="dk1"/>
                </a:solidFill>
                <a:latin typeface="Calibri"/>
                <a:ea typeface="Calibri"/>
                <a:cs typeface="Calibri"/>
                <a:sym typeface="Calibri"/>
              </a:rPr>
              <a:t> in math score. </a:t>
            </a:r>
            <a:endParaRPr i="1" sz="1800">
              <a:solidFill>
                <a:schemeClr val="dk1"/>
              </a:solidFill>
              <a:latin typeface="Calibri"/>
              <a:ea typeface="Calibri"/>
              <a:cs typeface="Calibri"/>
              <a:sym typeface="Calibri"/>
            </a:endParaRPr>
          </a:p>
        </p:txBody>
      </p:sp>
      <p:pic>
        <p:nvPicPr>
          <p:cNvPr id="175" name="Google Shape;175;p27"/>
          <p:cNvPicPr preferRelativeResize="0"/>
          <p:nvPr/>
        </p:nvPicPr>
        <p:blipFill>
          <a:blip r:embed="rId3">
            <a:alphaModFix/>
          </a:blip>
          <a:stretch>
            <a:fillRect/>
          </a:stretch>
        </p:blipFill>
        <p:spPr>
          <a:xfrm>
            <a:off x="161850" y="256300"/>
            <a:ext cx="6600825" cy="4629150"/>
          </a:xfrm>
          <a:prstGeom prst="rect">
            <a:avLst/>
          </a:prstGeom>
          <a:noFill/>
          <a:ln>
            <a:noFill/>
          </a:ln>
          <a:effectLst>
            <a:outerShdw blurRad="57150" rotWithShape="0" algn="bl" dir="5400000" dist="19050">
              <a:srgbClr val="000000">
                <a:alpha val="50000"/>
              </a:srgbClr>
            </a:outerShdw>
          </a:effectLst>
        </p:spPr>
      </p:pic>
      <p:pic>
        <p:nvPicPr>
          <p:cNvPr id="176" name="Google Shape;176;p27"/>
          <p:cNvPicPr preferRelativeResize="0"/>
          <p:nvPr/>
        </p:nvPicPr>
        <p:blipFill>
          <a:blip r:embed="rId4">
            <a:alphaModFix/>
          </a:blip>
          <a:stretch>
            <a:fillRect/>
          </a:stretch>
        </p:blipFill>
        <p:spPr>
          <a:xfrm>
            <a:off x="6923163" y="1776850"/>
            <a:ext cx="4924425" cy="1181100"/>
          </a:xfrm>
          <a:prstGeom prst="rect">
            <a:avLst/>
          </a:prstGeom>
          <a:noFill/>
          <a:ln>
            <a:noFill/>
          </a:ln>
          <a:effectLst>
            <a:outerShdw blurRad="57150" rotWithShape="0" algn="bl" dir="5400000" dist="19050">
              <a:srgbClr val="000000">
                <a:alpha val="50000"/>
              </a:srgbClr>
            </a:outerShdw>
          </a:effectLst>
        </p:spPr>
      </p:pic>
      <p:pic>
        <p:nvPicPr>
          <p:cNvPr id="177" name="Google Shape;177;p27"/>
          <p:cNvPicPr preferRelativeResize="0"/>
          <p:nvPr/>
        </p:nvPicPr>
        <p:blipFill>
          <a:blip r:embed="rId5">
            <a:alphaModFix/>
          </a:blip>
          <a:stretch>
            <a:fillRect/>
          </a:stretch>
        </p:blipFill>
        <p:spPr>
          <a:xfrm>
            <a:off x="7085150" y="4306250"/>
            <a:ext cx="4468843" cy="2351000"/>
          </a:xfrm>
          <a:prstGeom prst="rect">
            <a:avLst/>
          </a:prstGeom>
          <a:noFill/>
          <a:ln>
            <a:noFill/>
          </a:ln>
          <a:effectLst>
            <a:outerShdw blurRad="57150" rotWithShape="0" algn="bl" dir="5400000" dist="19050">
              <a:srgbClr val="000000">
                <a:alpha val="50000"/>
              </a:srgbClr>
            </a:outerShdw>
          </a:effectLst>
        </p:spPr>
      </p:pic>
      <p:cxnSp>
        <p:nvCxnSpPr>
          <p:cNvPr id="178" name="Google Shape;178;p27"/>
          <p:cNvCxnSpPr/>
          <p:nvPr/>
        </p:nvCxnSpPr>
        <p:spPr>
          <a:xfrm>
            <a:off x="10154750" y="2210425"/>
            <a:ext cx="538500" cy="0"/>
          </a:xfrm>
          <a:prstGeom prst="straightConnector1">
            <a:avLst/>
          </a:prstGeom>
          <a:noFill/>
          <a:ln cap="flat" cmpd="sng" w="28575">
            <a:solidFill>
              <a:srgbClr val="FF0000"/>
            </a:solidFill>
            <a:prstDash val="solid"/>
            <a:round/>
            <a:headEnd len="med" w="med" type="none"/>
            <a:tailEnd len="med" w="med" type="none"/>
          </a:ln>
        </p:spPr>
      </p:cxnSp>
      <p:sp>
        <p:nvSpPr>
          <p:cNvPr id="179" name="Google Shape;179;p27"/>
          <p:cNvSpPr/>
          <p:nvPr/>
        </p:nvSpPr>
        <p:spPr>
          <a:xfrm>
            <a:off x="10693250" y="5400850"/>
            <a:ext cx="860700" cy="125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nvSpPr>
        <p:spPr>
          <a:xfrm>
            <a:off x="758400" y="4744100"/>
            <a:ext cx="5337600" cy="14772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SzPts val="1800"/>
              <a:buFont typeface="Calibri"/>
              <a:buChar char="●"/>
            </a:pPr>
            <a:r>
              <a:rPr lang="en-US" sz="1800">
                <a:latin typeface="Calibri"/>
                <a:ea typeface="Calibri"/>
                <a:cs typeface="Calibri"/>
                <a:sym typeface="Calibri"/>
              </a:rPr>
              <a:t>Post hoc test reveals that the difference between the south and west region group is statistically significantly low. </a:t>
            </a:r>
            <a:endParaRPr sz="1800">
              <a:latin typeface="Calibri"/>
              <a:ea typeface="Calibri"/>
              <a:cs typeface="Calibri"/>
              <a:sym typeface="Calibri"/>
            </a:endParaRPr>
          </a:p>
          <a:p>
            <a:pPr indent="-342900" lvl="0" marL="457200" marR="0" rtl="0" algn="l">
              <a:spcBef>
                <a:spcPts val="0"/>
              </a:spcBef>
              <a:spcAft>
                <a:spcPts val="0"/>
              </a:spcAft>
              <a:buSzPts val="1800"/>
              <a:buFont typeface="Calibri"/>
              <a:buChar char="●"/>
            </a:pPr>
            <a:r>
              <a:rPr lang="en-US" sz="1800">
                <a:latin typeface="Calibri"/>
                <a:ea typeface="Calibri"/>
                <a:cs typeface="Calibri"/>
                <a:sym typeface="Calibri"/>
              </a:rPr>
              <a:t>West and south have an equal mean; midwest mean value is higher than the two groups. And the northeast is the highest.</a:t>
            </a:r>
            <a:endParaRPr sz="1800">
              <a:latin typeface="Calibri"/>
              <a:ea typeface="Calibri"/>
              <a:cs typeface="Calibri"/>
              <a:sym typeface="Calibri"/>
            </a:endParaRPr>
          </a:p>
        </p:txBody>
      </p:sp>
      <p:sp>
        <p:nvSpPr>
          <p:cNvPr id="185" name="Google Shape;185;p28"/>
          <p:cNvSpPr txBox="1"/>
          <p:nvPr/>
        </p:nvSpPr>
        <p:spPr>
          <a:xfrm>
            <a:off x="6682463" y="300850"/>
            <a:ext cx="4886100" cy="147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1" lang="en-US" sz="1800">
                <a:solidFill>
                  <a:schemeClr val="dk1"/>
                </a:solidFill>
                <a:latin typeface="Calibri"/>
                <a:ea typeface="Calibri"/>
                <a:cs typeface="Calibri"/>
                <a:sym typeface="Calibri"/>
              </a:rPr>
              <a:t>H</a:t>
            </a:r>
            <a:r>
              <a:rPr i="1" lang="en-US">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student study at different geographical regions has</a:t>
            </a:r>
            <a:r>
              <a:rPr b="1" lang="en-US" sz="1800">
                <a:solidFill>
                  <a:schemeClr val="dk1"/>
                </a:solidFill>
                <a:latin typeface="Calibri"/>
                <a:ea typeface="Calibri"/>
                <a:cs typeface="Calibri"/>
                <a:sym typeface="Calibri"/>
              </a:rPr>
              <a:t> equal mean </a:t>
            </a:r>
            <a:r>
              <a:rPr lang="en-US" sz="1800">
                <a:solidFill>
                  <a:schemeClr val="dk1"/>
                </a:solidFill>
                <a:latin typeface="Calibri"/>
                <a:ea typeface="Calibri"/>
                <a:cs typeface="Calibri"/>
                <a:sym typeface="Calibri"/>
              </a:rPr>
              <a:t>in math score. </a:t>
            </a:r>
            <a:endParaRPr>
              <a:solidFill>
                <a:schemeClr val="dk1"/>
              </a:solidFill>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i="1" lang="en-US" sz="1800">
                <a:solidFill>
                  <a:schemeClr val="dk1"/>
                </a:solidFill>
                <a:latin typeface="Calibri"/>
                <a:ea typeface="Calibri"/>
                <a:cs typeface="Calibri"/>
                <a:sym typeface="Calibri"/>
              </a:rPr>
              <a:t>H</a:t>
            </a:r>
            <a:r>
              <a:rPr i="1" lang="en-US">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student study at different geographical regions</a:t>
            </a:r>
            <a:r>
              <a:rPr lang="en-US" sz="1800">
                <a:solidFill>
                  <a:schemeClr val="dk1"/>
                </a:solidFill>
                <a:latin typeface="Calibri"/>
                <a:ea typeface="Calibri"/>
                <a:cs typeface="Calibri"/>
                <a:sym typeface="Calibri"/>
              </a:rPr>
              <a:t>  has </a:t>
            </a:r>
            <a:r>
              <a:rPr b="1" lang="en-US" sz="1800">
                <a:solidFill>
                  <a:schemeClr val="dk1"/>
                </a:solidFill>
                <a:latin typeface="Calibri"/>
                <a:ea typeface="Calibri"/>
                <a:cs typeface="Calibri"/>
                <a:sym typeface="Calibri"/>
              </a:rPr>
              <a:t>different mean</a:t>
            </a:r>
            <a:r>
              <a:rPr lang="en-US" sz="1800">
                <a:solidFill>
                  <a:schemeClr val="dk1"/>
                </a:solidFill>
                <a:latin typeface="Calibri"/>
                <a:ea typeface="Calibri"/>
                <a:cs typeface="Calibri"/>
                <a:sym typeface="Calibri"/>
              </a:rPr>
              <a:t> in math score. </a:t>
            </a:r>
            <a:endParaRPr i="1" sz="1800">
              <a:solidFill>
                <a:schemeClr val="dk1"/>
              </a:solidFill>
              <a:latin typeface="Calibri"/>
              <a:ea typeface="Calibri"/>
              <a:cs typeface="Calibri"/>
              <a:sym typeface="Calibri"/>
            </a:endParaRPr>
          </a:p>
        </p:txBody>
      </p:sp>
      <p:pic>
        <p:nvPicPr>
          <p:cNvPr id="186" name="Google Shape;186;p28"/>
          <p:cNvPicPr preferRelativeResize="0"/>
          <p:nvPr/>
        </p:nvPicPr>
        <p:blipFill>
          <a:blip r:embed="rId3">
            <a:alphaModFix/>
          </a:blip>
          <a:stretch>
            <a:fillRect/>
          </a:stretch>
        </p:blipFill>
        <p:spPr>
          <a:xfrm>
            <a:off x="6736825" y="1850638"/>
            <a:ext cx="4886325" cy="1133475"/>
          </a:xfrm>
          <a:prstGeom prst="rect">
            <a:avLst/>
          </a:prstGeom>
          <a:noFill/>
          <a:ln>
            <a:noFill/>
          </a:ln>
          <a:effectLst>
            <a:outerShdw blurRad="57150" rotWithShape="0" algn="bl" dir="5400000" dist="19050">
              <a:srgbClr val="000000">
                <a:alpha val="50000"/>
              </a:srgbClr>
            </a:outerShdw>
          </a:effectLst>
        </p:spPr>
      </p:pic>
      <p:pic>
        <p:nvPicPr>
          <p:cNvPr id="187" name="Google Shape;187;p28"/>
          <p:cNvPicPr preferRelativeResize="0"/>
          <p:nvPr/>
        </p:nvPicPr>
        <p:blipFill>
          <a:blip r:embed="rId4">
            <a:alphaModFix/>
          </a:blip>
          <a:stretch>
            <a:fillRect/>
          </a:stretch>
        </p:blipFill>
        <p:spPr>
          <a:xfrm>
            <a:off x="341075" y="231700"/>
            <a:ext cx="5943599" cy="4206769"/>
          </a:xfrm>
          <a:prstGeom prst="rect">
            <a:avLst/>
          </a:prstGeom>
          <a:noFill/>
          <a:ln>
            <a:noFill/>
          </a:ln>
          <a:effectLst>
            <a:outerShdw blurRad="57150" rotWithShape="0" algn="bl" dir="5400000" dist="19050">
              <a:srgbClr val="000000">
                <a:alpha val="50000"/>
              </a:srgbClr>
            </a:outerShdw>
          </a:effectLst>
        </p:spPr>
      </p:pic>
      <p:pic>
        <p:nvPicPr>
          <p:cNvPr id="188" name="Google Shape;188;p28"/>
          <p:cNvPicPr preferRelativeResize="0"/>
          <p:nvPr/>
        </p:nvPicPr>
        <p:blipFill>
          <a:blip r:embed="rId5">
            <a:alphaModFix/>
          </a:blip>
          <a:stretch>
            <a:fillRect/>
          </a:stretch>
        </p:blipFill>
        <p:spPr>
          <a:xfrm>
            <a:off x="6839038" y="4320650"/>
            <a:ext cx="4905375" cy="2324100"/>
          </a:xfrm>
          <a:prstGeom prst="rect">
            <a:avLst/>
          </a:prstGeom>
          <a:noFill/>
          <a:ln>
            <a:noFill/>
          </a:ln>
          <a:effectLst>
            <a:outerShdw blurRad="57150" rotWithShape="0" algn="bl" dir="5400000" dist="19050">
              <a:srgbClr val="000000">
                <a:alpha val="50000"/>
              </a:srgbClr>
            </a:outerShdw>
          </a:effectLst>
        </p:spPr>
      </p:pic>
      <p:sp>
        <p:nvSpPr>
          <p:cNvPr id="189" name="Google Shape;189;p28"/>
          <p:cNvSpPr txBox="1"/>
          <p:nvPr/>
        </p:nvSpPr>
        <p:spPr>
          <a:xfrm>
            <a:off x="6622175" y="3056725"/>
            <a:ext cx="5244900" cy="106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 &lt; 0.05, we reject the null hypothesis.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mean of students math score is significantly different for at least one of the school geographic region groups.</a:t>
            </a:r>
            <a:endParaRPr/>
          </a:p>
        </p:txBody>
      </p:sp>
      <p:cxnSp>
        <p:nvCxnSpPr>
          <p:cNvPr id="190" name="Google Shape;190;p28"/>
          <p:cNvCxnSpPr/>
          <p:nvPr/>
        </p:nvCxnSpPr>
        <p:spPr>
          <a:xfrm flipH="1" rot="10800000">
            <a:off x="10027575" y="2273550"/>
            <a:ext cx="594300" cy="9300"/>
          </a:xfrm>
          <a:prstGeom prst="straightConnector1">
            <a:avLst/>
          </a:prstGeom>
          <a:noFill/>
          <a:ln cap="flat" cmpd="sng" w="28575">
            <a:solidFill>
              <a:srgbClr val="FF0000"/>
            </a:solidFill>
            <a:prstDash val="solid"/>
            <a:round/>
            <a:headEnd len="med" w="med" type="none"/>
            <a:tailEnd len="med" w="med" type="none"/>
          </a:ln>
        </p:spPr>
      </p:cxnSp>
      <p:sp>
        <p:nvSpPr>
          <p:cNvPr id="191" name="Google Shape;191;p28"/>
          <p:cNvSpPr/>
          <p:nvPr/>
        </p:nvSpPr>
        <p:spPr>
          <a:xfrm>
            <a:off x="10857725" y="5401300"/>
            <a:ext cx="830100" cy="124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9"/>
          <p:cNvPicPr preferRelativeResize="0"/>
          <p:nvPr/>
        </p:nvPicPr>
        <p:blipFill rotWithShape="1">
          <a:blip r:embed="rId3">
            <a:alphaModFix/>
          </a:blip>
          <a:srcRect b="0" l="16563" r="-4" t="0"/>
          <a:stretch/>
        </p:blipFill>
        <p:spPr>
          <a:xfrm>
            <a:off x="5199330" y="3128484"/>
            <a:ext cx="6788150" cy="3456743"/>
          </a:xfrm>
          <a:prstGeom prst="rect">
            <a:avLst/>
          </a:prstGeom>
          <a:noFill/>
          <a:ln>
            <a:noFill/>
          </a:ln>
        </p:spPr>
      </p:pic>
      <p:pic>
        <p:nvPicPr>
          <p:cNvPr id="197" name="Google Shape;197;p29"/>
          <p:cNvPicPr preferRelativeResize="0"/>
          <p:nvPr/>
        </p:nvPicPr>
        <p:blipFill rotWithShape="1">
          <a:blip r:embed="rId4">
            <a:alphaModFix/>
          </a:blip>
          <a:srcRect b="0" l="0" r="0" t="0"/>
          <a:stretch/>
        </p:blipFill>
        <p:spPr>
          <a:xfrm>
            <a:off x="81248" y="361646"/>
            <a:ext cx="6014757" cy="3067355"/>
          </a:xfrm>
          <a:prstGeom prst="rect">
            <a:avLst/>
          </a:prstGeom>
          <a:noFill/>
          <a:ln>
            <a:noFill/>
          </a:ln>
        </p:spPr>
      </p:pic>
      <p:sp>
        <p:nvSpPr>
          <p:cNvPr id="198" name="Google Shape;198;p29"/>
          <p:cNvSpPr txBox="1"/>
          <p:nvPr/>
        </p:nvSpPr>
        <p:spPr>
          <a:xfrm>
            <a:off x="572898" y="3536319"/>
            <a:ext cx="35949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2019 US News best colleges</a:t>
            </a:r>
            <a:endParaRPr b="1" sz="2000">
              <a:solidFill>
                <a:schemeClr val="dk1"/>
              </a:solidFill>
              <a:latin typeface="Calibri"/>
              <a:ea typeface="Calibri"/>
              <a:cs typeface="Calibri"/>
              <a:sym typeface="Calibri"/>
            </a:endParaRPr>
          </a:p>
        </p:txBody>
      </p:sp>
      <p:sp>
        <p:nvSpPr>
          <p:cNvPr id="199" name="Google Shape;199;p29"/>
          <p:cNvSpPr txBox="1"/>
          <p:nvPr/>
        </p:nvSpPr>
        <p:spPr>
          <a:xfrm>
            <a:off x="941292" y="4509247"/>
            <a:ext cx="3585883" cy="9233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Northeast is the darkest. And also north east has the largest percentage of best colleges.</a:t>
            </a:r>
            <a:endParaRPr sz="1800">
              <a:solidFill>
                <a:schemeClr val="dk1"/>
              </a:solidFill>
              <a:latin typeface="Calibri"/>
              <a:ea typeface="Calibri"/>
              <a:cs typeface="Calibri"/>
              <a:sym typeface="Calibri"/>
            </a:endParaRPr>
          </a:p>
        </p:txBody>
      </p:sp>
      <p:sp>
        <p:nvSpPr>
          <p:cNvPr id="200" name="Google Shape;200;p29"/>
          <p:cNvSpPr txBox="1"/>
          <p:nvPr/>
        </p:nvSpPr>
        <p:spPr>
          <a:xfrm>
            <a:off x="6337875" y="742575"/>
            <a:ext cx="5649600" cy="200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t>Math score geographical distribution </a:t>
            </a:r>
            <a:endParaRPr b="1" sz="2400"/>
          </a:p>
          <a:p>
            <a:pPr indent="0" lvl="0" marL="0" rtl="0" algn="ctr">
              <a:spcBef>
                <a:spcPts val="0"/>
              </a:spcBef>
              <a:spcAft>
                <a:spcPts val="0"/>
              </a:spcAft>
              <a:buNone/>
            </a:pPr>
            <a:r>
              <a:rPr b="1" lang="en-US" sz="2400"/>
              <a:t>VS</a:t>
            </a:r>
            <a:endParaRPr b="1" sz="2400"/>
          </a:p>
          <a:p>
            <a:pPr indent="0" lvl="0" marL="0" rtl="0" algn="ctr">
              <a:spcBef>
                <a:spcPts val="0"/>
              </a:spcBef>
              <a:spcAft>
                <a:spcPts val="0"/>
              </a:spcAft>
              <a:buNone/>
            </a:pPr>
            <a:r>
              <a:rPr b="1" lang="en-US" sz="2400"/>
              <a:t>US best college distribution</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nvSpPr>
        <p:spPr>
          <a:xfrm>
            <a:off x="1085386" y="503339"/>
            <a:ext cx="10888800" cy="10767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00B050"/>
              </a:buClr>
              <a:buSzPts val="3600"/>
              <a:buFont typeface="Calibri"/>
              <a:buNone/>
            </a:pPr>
            <a:r>
              <a:rPr b="1" lang="en-US" sz="3600">
                <a:solidFill>
                  <a:srgbClr val="00B050"/>
                </a:solidFill>
                <a:latin typeface="Calibri"/>
                <a:ea typeface="Calibri"/>
                <a:cs typeface="Calibri"/>
                <a:sym typeface="Calibri"/>
              </a:rPr>
              <a:t>SMART</a:t>
            </a:r>
            <a:r>
              <a:rPr lang="en-US" sz="3600">
                <a:solidFill>
                  <a:srgbClr val="00B050"/>
                </a:solidFill>
                <a:latin typeface="Calibri"/>
                <a:ea typeface="Calibri"/>
                <a:cs typeface="Calibri"/>
                <a:sym typeface="Calibri"/>
              </a:rPr>
              <a:t>: </a:t>
            </a:r>
            <a:r>
              <a:rPr lang="en-US" sz="3600">
                <a:solidFill>
                  <a:srgbClr val="3F3F3F"/>
                </a:solidFill>
                <a:latin typeface="Calibri"/>
                <a:ea typeface="Calibri"/>
                <a:cs typeface="Calibri"/>
                <a:sym typeface="Calibri"/>
              </a:rPr>
              <a:t>Does mother</a:t>
            </a:r>
            <a:r>
              <a:rPr lang="en-US" sz="3600">
                <a:solidFill>
                  <a:srgbClr val="3F3F3F"/>
                </a:solidFill>
                <a:latin typeface="Calibri"/>
                <a:ea typeface="Calibri"/>
                <a:cs typeface="Calibri"/>
                <a:sym typeface="Calibri"/>
              </a:rPr>
              <a:t>’s</a:t>
            </a:r>
            <a:r>
              <a:rPr lang="en-US" sz="3600">
                <a:solidFill>
                  <a:srgbClr val="3F3F3F"/>
                </a:solidFill>
                <a:latin typeface="Calibri"/>
                <a:ea typeface="Calibri"/>
                <a:cs typeface="Calibri"/>
                <a:sym typeface="Calibri"/>
              </a:rPr>
              <a:t> or father</a:t>
            </a:r>
            <a:r>
              <a:rPr lang="en-US" sz="3600">
                <a:solidFill>
                  <a:srgbClr val="3F3F3F"/>
                </a:solidFill>
                <a:latin typeface="Calibri"/>
                <a:ea typeface="Calibri"/>
                <a:cs typeface="Calibri"/>
                <a:sym typeface="Calibri"/>
              </a:rPr>
              <a:t>’s</a:t>
            </a:r>
            <a:r>
              <a:rPr lang="en-US" sz="3600">
                <a:solidFill>
                  <a:srgbClr val="3F3F3F"/>
                </a:solidFill>
                <a:latin typeface="Calibri"/>
                <a:ea typeface="Calibri"/>
                <a:cs typeface="Calibri"/>
                <a:sym typeface="Calibri"/>
              </a:rPr>
              <a:t> education level</a:t>
            </a:r>
            <a:r>
              <a:rPr lang="en-US" sz="3600">
                <a:solidFill>
                  <a:srgbClr val="3F3F3F"/>
                </a:solidFill>
                <a:latin typeface="Calibri"/>
                <a:ea typeface="Calibri"/>
                <a:cs typeface="Calibri"/>
                <a:sym typeface="Calibri"/>
              </a:rPr>
              <a:t> and</a:t>
            </a:r>
            <a:r>
              <a:rPr lang="en-US" sz="3600">
                <a:solidFill>
                  <a:srgbClr val="3F3F3F"/>
                </a:solidFill>
                <a:latin typeface="Calibri"/>
                <a:ea typeface="Calibri"/>
                <a:cs typeface="Calibri"/>
                <a:sym typeface="Calibri"/>
              </a:rPr>
              <a:t> family income level are</a:t>
            </a:r>
            <a:r>
              <a:rPr lang="en-US" sz="3600">
                <a:solidFill>
                  <a:srgbClr val="3F3F3F"/>
                </a:solidFill>
                <a:latin typeface="Calibri"/>
                <a:ea typeface="Calibri"/>
                <a:cs typeface="Calibri"/>
                <a:sym typeface="Calibri"/>
              </a:rPr>
              <a:t> related to </a:t>
            </a:r>
            <a:r>
              <a:rPr lang="en-US" sz="3600">
                <a:solidFill>
                  <a:srgbClr val="3F3F3F"/>
                </a:solidFill>
                <a:latin typeface="Calibri"/>
                <a:ea typeface="Calibri"/>
                <a:cs typeface="Calibri"/>
                <a:sym typeface="Calibri"/>
              </a:rPr>
              <a:t>students’ math score? </a:t>
            </a:r>
            <a:endParaRPr sz="3600">
              <a:solidFill>
                <a:srgbClr val="3F3F3F"/>
              </a:solidFill>
              <a:latin typeface="Calibri"/>
              <a:ea typeface="Calibri"/>
              <a:cs typeface="Calibri"/>
              <a:sym typeface="Calibri"/>
            </a:endParaRPr>
          </a:p>
        </p:txBody>
      </p:sp>
      <p:sp>
        <p:nvSpPr>
          <p:cNvPr id="206" name="Google Shape;206;p30"/>
          <p:cNvSpPr txBox="1"/>
          <p:nvPr/>
        </p:nvSpPr>
        <p:spPr>
          <a:xfrm>
            <a:off x="795150" y="5773000"/>
            <a:ext cx="10601700" cy="7752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Students having parents with higher </a:t>
            </a:r>
            <a:r>
              <a:rPr lang="en-US" sz="2000">
                <a:solidFill>
                  <a:schemeClr val="dk1"/>
                </a:solidFill>
                <a:latin typeface="Calibri"/>
                <a:ea typeface="Calibri"/>
                <a:cs typeface="Calibri"/>
                <a:sym typeface="Calibri"/>
              </a:rPr>
              <a:t>education</a:t>
            </a:r>
            <a:r>
              <a:rPr lang="en-US" sz="2000">
                <a:solidFill>
                  <a:schemeClr val="dk1"/>
                </a:solidFill>
                <a:latin typeface="Calibri"/>
                <a:ea typeface="Calibri"/>
                <a:cs typeface="Calibri"/>
                <a:sym typeface="Calibri"/>
              </a:rPr>
              <a:t> level tends to have higher average maths score in high school.</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7" name="Google Shape;207;p30"/>
          <p:cNvPicPr preferRelativeResize="0"/>
          <p:nvPr/>
        </p:nvPicPr>
        <p:blipFill>
          <a:blip r:embed="rId3">
            <a:alphaModFix/>
          </a:blip>
          <a:stretch>
            <a:fillRect/>
          </a:stretch>
        </p:blipFill>
        <p:spPr>
          <a:xfrm>
            <a:off x="564400" y="1732450"/>
            <a:ext cx="5531595" cy="3888150"/>
          </a:xfrm>
          <a:prstGeom prst="rect">
            <a:avLst/>
          </a:prstGeom>
          <a:noFill/>
          <a:ln>
            <a:noFill/>
          </a:ln>
          <a:effectLst>
            <a:outerShdw blurRad="528638" rotWithShape="0" algn="bl" dir="6840000" dist="85725">
              <a:srgbClr val="434343">
                <a:alpha val="50000"/>
              </a:srgbClr>
            </a:outerShdw>
          </a:effectLst>
        </p:spPr>
      </p:pic>
      <p:pic>
        <p:nvPicPr>
          <p:cNvPr id="208" name="Google Shape;208;p30"/>
          <p:cNvPicPr preferRelativeResize="0"/>
          <p:nvPr/>
        </p:nvPicPr>
        <p:blipFill>
          <a:blip r:embed="rId4">
            <a:alphaModFix/>
          </a:blip>
          <a:stretch>
            <a:fillRect/>
          </a:stretch>
        </p:blipFill>
        <p:spPr>
          <a:xfrm>
            <a:off x="6248395" y="1732450"/>
            <a:ext cx="5573810" cy="3888150"/>
          </a:xfrm>
          <a:prstGeom prst="rect">
            <a:avLst/>
          </a:prstGeom>
          <a:noFill/>
          <a:ln>
            <a:noFill/>
          </a:ln>
          <a:effectLst>
            <a:outerShdw blurRad="614363" rotWithShape="0" algn="bl" dir="3060000" dist="952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1"/>
          <p:cNvSpPr txBox="1"/>
          <p:nvPr/>
        </p:nvSpPr>
        <p:spPr>
          <a:xfrm>
            <a:off x="7373325" y="5065725"/>
            <a:ext cx="4515000" cy="17700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Mother </a:t>
            </a:r>
            <a:r>
              <a:rPr lang="en-US" sz="1800">
                <a:solidFill>
                  <a:schemeClr val="dk1"/>
                </a:solidFill>
                <a:latin typeface="Calibri"/>
                <a:ea typeface="Calibri"/>
                <a:cs typeface="Calibri"/>
                <a:sym typeface="Calibri"/>
              </a:rPr>
              <a:t>education,</a:t>
            </a:r>
            <a:r>
              <a:rPr lang="en-US" sz="1800">
                <a:solidFill>
                  <a:schemeClr val="dk1"/>
                </a:solidFill>
                <a:latin typeface="Calibri"/>
                <a:ea typeface="Calibri"/>
                <a:cs typeface="Calibri"/>
                <a:sym typeface="Calibri"/>
              </a:rPr>
              <a:t> father</a:t>
            </a:r>
            <a:r>
              <a:rPr lang="en-US" sz="1800">
                <a:solidFill>
                  <a:schemeClr val="dk1"/>
                </a:solidFill>
                <a:latin typeface="Calibri"/>
                <a:ea typeface="Calibri"/>
                <a:cs typeface="Calibri"/>
                <a:sym typeface="Calibri"/>
              </a:rPr>
              <a:t> education</a:t>
            </a:r>
            <a:r>
              <a:rPr lang="en-US" sz="1800">
                <a:solidFill>
                  <a:schemeClr val="dk1"/>
                </a:solidFill>
                <a:latin typeface="Calibri"/>
                <a:ea typeface="Calibri"/>
                <a:cs typeface="Calibri"/>
                <a:sym typeface="Calibri"/>
              </a:rPr>
              <a:t>, and family income level have correlation and influence on student’ math score.</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 comparison, </a:t>
            </a:r>
            <a:r>
              <a:rPr lang="en-US" sz="1800">
                <a:solidFill>
                  <a:schemeClr val="dk1"/>
                </a:solidFill>
                <a:latin typeface="Calibri"/>
                <a:ea typeface="Calibri"/>
                <a:cs typeface="Calibri"/>
                <a:sym typeface="Calibri"/>
              </a:rPr>
              <a:t>Father education level has larger impact on students’ math score.</a:t>
            </a:r>
            <a:endParaRPr/>
          </a:p>
        </p:txBody>
      </p:sp>
      <p:sp>
        <p:nvSpPr>
          <p:cNvPr id="214" name="Google Shape;214;p31"/>
          <p:cNvSpPr txBox="1"/>
          <p:nvPr/>
        </p:nvSpPr>
        <p:spPr>
          <a:xfrm>
            <a:off x="492826" y="6037122"/>
            <a:ext cx="6572700" cy="6462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Students having higher family income tends to have higher average maths score in high school.</a:t>
            </a:r>
            <a:endParaRPr sz="1800">
              <a:solidFill>
                <a:schemeClr val="dk1"/>
              </a:solidFill>
              <a:latin typeface="Calibri"/>
              <a:ea typeface="Calibri"/>
              <a:cs typeface="Calibri"/>
              <a:sym typeface="Calibri"/>
            </a:endParaRPr>
          </a:p>
        </p:txBody>
      </p:sp>
      <p:sp>
        <p:nvSpPr>
          <p:cNvPr id="215" name="Google Shape;215;p31"/>
          <p:cNvSpPr txBox="1"/>
          <p:nvPr/>
        </p:nvSpPr>
        <p:spPr>
          <a:xfrm>
            <a:off x="457200" y="0"/>
            <a:ext cx="11692200" cy="14379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b="1" lang="en-US" sz="3600">
                <a:solidFill>
                  <a:srgbClr val="00B050"/>
                </a:solidFill>
                <a:latin typeface="Calibri"/>
                <a:ea typeface="Calibri"/>
                <a:cs typeface="Calibri"/>
                <a:sym typeface="Calibri"/>
              </a:rPr>
              <a:t>SMART</a:t>
            </a:r>
            <a:r>
              <a:rPr lang="en-US" sz="3600">
                <a:solidFill>
                  <a:srgbClr val="00B050"/>
                </a:solidFill>
                <a:latin typeface="Calibri"/>
                <a:ea typeface="Calibri"/>
                <a:cs typeface="Calibri"/>
                <a:sym typeface="Calibri"/>
              </a:rPr>
              <a:t>: </a:t>
            </a:r>
            <a:r>
              <a:rPr lang="en-US" sz="3600">
                <a:solidFill>
                  <a:srgbClr val="3F3F3F"/>
                </a:solidFill>
                <a:latin typeface="Calibri"/>
                <a:ea typeface="Calibri"/>
                <a:cs typeface="Calibri"/>
                <a:sym typeface="Calibri"/>
              </a:rPr>
              <a:t>Does mother’s or father’s education level, family income level and SES related to students’ math score? (Conti.)</a:t>
            </a:r>
            <a:endParaRPr sz="3600">
              <a:solidFill>
                <a:srgbClr val="3F3F3F"/>
              </a:solidFill>
              <a:latin typeface="Calibri"/>
              <a:ea typeface="Calibri"/>
              <a:cs typeface="Calibri"/>
              <a:sym typeface="Calibri"/>
            </a:endParaRPr>
          </a:p>
        </p:txBody>
      </p:sp>
      <p:pic>
        <p:nvPicPr>
          <p:cNvPr id="216" name="Google Shape;216;p31"/>
          <p:cNvPicPr preferRelativeResize="0"/>
          <p:nvPr/>
        </p:nvPicPr>
        <p:blipFill>
          <a:blip r:embed="rId3">
            <a:alphaModFix/>
          </a:blip>
          <a:stretch>
            <a:fillRect/>
          </a:stretch>
        </p:blipFill>
        <p:spPr>
          <a:xfrm>
            <a:off x="7270375" y="1301675"/>
            <a:ext cx="4819500" cy="3698450"/>
          </a:xfrm>
          <a:prstGeom prst="rect">
            <a:avLst/>
          </a:prstGeom>
          <a:noFill/>
          <a:ln>
            <a:noFill/>
          </a:ln>
        </p:spPr>
      </p:pic>
      <p:pic>
        <p:nvPicPr>
          <p:cNvPr id="217" name="Google Shape;217;p31"/>
          <p:cNvPicPr preferRelativeResize="0"/>
          <p:nvPr/>
        </p:nvPicPr>
        <p:blipFill>
          <a:blip r:embed="rId4">
            <a:alphaModFix/>
          </a:blip>
          <a:stretch>
            <a:fillRect/>
          </a:stretch>
        </p:blipFill>
        <p:spPr>
          <a:xfrm>
            <a:off x="707900" y="1437900"/>
            <a:ext cx="6142541" cy="4294422"/>
          </a:xfrm>
          <a:prstGeom prst="rect">
            <a:avLst/>
          </a:prstGeom>
          <a:noFill/>
          <a:ln>
            <a:noFill/>
          </a:ln>
          <a:effectLst>
            <a:outerShdw blurRad="400050" rotWithShape="0" algn="bl" dir="5400000" dist="85725">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nvSpPr>
        <p:spPr>
          <a:xfrm>
            <a:off x="1191250" y="1933525"/>
            <a:ext cx="4525800" cy="2937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b="1" lang="en-US" sz="1800">
                <a:solidFill>
                  <a:schemeClr val="dk1"/>
                </a:solidFill>
                <a:latin typeface="Calibri"/>
                <a:ea typeface="Calibri"/>
                <a:cs typeface="Calibri"/>
                <a:sym typeface="Calibri"/>
              </a:rPr>
              <a:t>Who Are ？</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b="1" lang="en-US" sz="1800">
                <a:solidFill>
                  <a:schemeClr val="dk1"/>
                </a:solidFill>
                <a:latin typeface="Calibri"/>
                <a:ea typeface="Calibri"/>
                <a:cs typeface="Calibri"/>
                <a:sym typeface="Calibri"/>
              </a:rPr>
              <a:t>Peers: </a:t>
            </a:r>
            <a:r>
              <a:rPr lang="en-US" sz="1800">
                <a:solidFill>
                  <a:schemeClr val="dk1"/>
                </a:solidFill>
                <a:latin typeface="Calibri"/>
                <a:ea typeface="Calibri"/>
                <a:cs typeface="Calibri"/>
                <a:sym typeface="Calibri"/>
              </a:rPr>
              <a:t>Classmates, their plans for </a:t>
            </a:r>
            <a:r>
              <a:rPr lang="en-US" sz="1800">
                <a:solidFill>
                  <a:schemeClr val="dk1"/>
                </a:solidFill>
                <a:latin typeface="Calibri"/>
                <a:ea typeface="Calibri"/>
                <a:cs typeface="Calibri"/>
                <a:sym typeface="Calibri"/>
              </a:rPr>
              <a:t>entrance</a:t>
            </a:r>
            <a:r>
              <a:rPr lang="en-US" sz="1800">
                <a:solidFill>
                  <a:schemeClr val="dk1"/>
                </a:solidFill>
                <a:latin typeface="Calibri"/>
                <a:ea typeface="Calibri"/>
                <a:cs typeface="Calibri"/>
                <a:sym typeface="Calibri"/>
              </a:rPr>
              <a:t> tests and admission into 4 year college degree.</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100"/>
              <a:buNone/>
            </a:pPr>
            <a:r>
              <a:rPr b="1" lang="en-US" sz="1800">
                <a:solidFill>
                  <a:schemeClr val="dk1"/>
                </a:solidFill>
                <a:latin typeface="Calibri"/>
                <a:ea typeface="Calibri"/>
                <a:cs typeface="Calibri"/>
                <a:sym typeface="Calibri"/>
              </a:rPr>
              <a:t>Teachers: </a:t>
            </a:r>
            <a:r>
              <a:rPr lang="en-US" sz="1800">
                <a:solidFill>
                  <a:schemeClr val="dk1"/>
                </a:solidFill>
                <a:latin typeface="Calibri"/>
                <a:ea typeface="Calibri"/>
                <a:cs typeface="Calibri"/>
                <a:sym typeface="Calibri"/>
              </a:rPr>
              <a:t>Teaching methodology.</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Parents: </a:t>
            </a:r>
            <a:r>
              <a:rPr lang="en-US" sz="1800">
                <a:solidFill>
                  <a:schemeClr val="dk1"/>
                </a:solidFill>
                <a:latin typeface="Calibri"/>
                <a:ea typeface="Calibri"/>
                <a:cs typeface="Calibri"/>
                <a:sym typeface="Calibri"/>
              </a:rPr>
              <a:t>Discussions and </a:t>
            </a:r>
            <a:r>
              <a:rPr lang="en-US" sz="1800">
                <a:solidFill>
                  <a:schemeClr val="dk1"/>
                </a:solidFill>
                <a:latin typeface="Calibri"/>
                <a:ea typeface="Calibri"/>
                <a:cs typeface="Calibri"/>
                <a:sym typeface="Calibri"/>
              </a:rPr>
              <a:t>involvement </a:t>
            </a:r>
            <a:r>
              <a:rPr lang="en-US" sz="1800">
                <a:solidFill>
                  <a:schemeClr val="dk1"/>
                </a:solidFill>
                <a:latin typeface="Calibri"/>
                <a:ea typeface="Calibri"/>
                <a:cs typeface="Calibri"/>
                <a:sym typeface="Calibri"/>
              </a:rPr>
              <a:t>with children for </a:t>
            </a:r>
            <a:r>
              <a:rPr lang="en-US" sz="1800">
                <a:solidFill>
                  <a:schemeClr val="dk1"/>
                </a:solidFill>
                <a:latin typeface="Calibri"/>
                <a:ea typeface="Calibri"/>
                <a:cs typeface="Calibri"/>
                <a:sym typeface="Calibri"/>
              </a:rPr>
              <a:t>entrance exams and </a:t>
            </a:r>
            <a:r>
              <a:rPr lang="en-US" sz="1800">
                <a:solidFill>
                  <a:schemeClr val="dk1"/>
                </a:solidFill>
                <a:latin typeface="Calibri"/>
                <a:ea typeface="Calibri"/>
                <a:cs typeface="Calibri"/>
                <a:sym typeface="Calibri"/>
              </a:rPr>
              <a:t>course selection.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32"/>
          <p:cNvSpPr txBox="1"/>
          <p:nvPr/>
        </p:nvSpPr>
        <p:spPr>
          <a:xfrm>
            <a:off x="6026800" y="5894700"/>
            <a:ext cx="6138600" cy="734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800">
                <a:solidFill>
                  <a:schemeClr val="dk1"/>
                </a:solidFill>
                <a:latin typeface="Calibri"/>
                <a:ea typeface="Calibri"/>
                <a:cs typeface="Calibri"/>
                <a:sym typeface="Calibri"/>
              </a:rPr>
              <a:t>Peers influence equal to parents support &amp; are  more correlated with student’s math score in comparison to teachers influence </a:t>
            </a:r>
            <a:endParaRPr sz="1800">
              <a:solidFill>
                <a:schemeClr val="dk1"/>
              </a:solidFill>
              <a:latin typeface="Calibri"/>
              <a:ea typeface="Calibri"/>
              <a:cs typeface="Calibri"/>
              <a:sym typeface="Calibri"/>
            </a:endParaRPr>
          </a:p>
        </p:txBody>
      </p:sp>
      <p:sp>
        <p:nvSpPr>
          <p:cNvPr id="224" name="Google Shape;224;p32"/>
          <p:cNvSpPr txBox="1"/>
          <p:nvPr/>
        </p:nvSpPr>
        <p:spPr>
          <a:xfrm>
            <a:off x="1409352" y="283127"/>
            <a:ext cx="9655800" cy="113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7E32B0"/>
                </a:solidFill>
                <a:latin typeface="Calibri"/>
                <a:ea typeface="Calibri"/>
                <a:cs typeface="Calibri"/>
                <a:sym typeface="Calibri"/>
              </a:rPr>
              <a:t>SMART</a:t>
            </a:r>
            <a:r>
              <a:rPr lang="en-US" sz="3600">
                <a:solidFill>
                  <a:srgbClr val="7E32B0"/>
                </a:solidFill>
                <a:latin typeface="Calibri"/>
                <a:ea typeface="Calibri"/>
                <a:cs typeface="Calibri"/>
                <a:sym typeface="Calibri"/>
              </a:rPr>
              <a:t>:</a:t>
            </a:r>
            <a:r>
              <a:rPr lang="en-US" sz="3600">
                <a:solidFill>
                  <a:srgbClr val="3F3F3F"/>
                </a:solidFill>
                <a:latin typeface="Calibri"/>
                <a:ea typeface="Calibri"/>
                <a:cs typeface="Calibri"/>
                <a:sym typeface="Calibri"/>
              </a:rPr>
              <a:t> Peer, teacher and parents, which one affects students’ math score most?</a:t>
            </a:r>
            <a:endParaRPr sz="3200">
              <a:solidFill>
                <a:schemeClr val="dk1"/>
              </a:solidFill>
              <a:latin typeface="Questrial"/>
              <a:ea typeface="Questrial"/>
              <a:cs typeface="Questrial"/>
              <a:sym typeface="Questrial"/>
            </a:endParaRPr>
          </a:p>
        </p:txBody>
      </p:sp>
      <p:pic>
        <p:nvPicPr>
          <p:cNvPr id="225" name="Google Shape;225;p32"/>
          <p:cNvPicPr preferRelativeResize="0"/>
          <p:nvPr/>
        </p:nvPicPr>
        <p:blipFill>
          <a:blip r:embed="rId3">
            <a:alphaModFix/>
          </a:blip>
          <a:stretch>
            <a:fillRect/>
          </a:stretch>
        </p:blipFill>
        <p:spPr>
          <a:xfrm>
            <a:off x="6098050" y="1335625"/>
            <a:ext cx="5967429" cy="4559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p:nvPr/>
        </p:nvSpPr>
        <p:spPr>
          <a:xfrm>
            <a:off x="993914" y="1961322"/>
            <a:ext cx="10031896" cy="3785652"/>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0" i="0" lang="en-US" sz="2400" u="none" cap="none" strike="noStrike">
                <a:solidFill>
                  <a:srgbClr val="595959"/>
                </a:solidFill>
                <a:latin typeface="Questrial"/>
                <a:ea typeface="Questrial"/>
                <a:cs typeface="Questrial"/>
                <a:sym typeface="Questrial"/>
              </a:rPr>
              <a:t>A </a:t>
            </a:r>
            <a:r>
              <a:rPr b="0" i="0" lang="en-US" sz="2400" u="none" cap="none" strike="noStrike">
                <a:solidFill>
                  <a:schemeClr val="dk1"/>
                </a:solidFill>
                <a:latin typeface="Questrial"/>
                <a:ea typeface="Questrial"/>
                <a:cs typeface="Questrial"/>
                <a:sym typeface="Questrial"/>
              </a:rPr>
              <a:t>strong mathematical background is important for admission to many college majors, to entry into most professional and technical occupations as well.</a:t>
            </a:r>
            <a:endParaRPr/>
          </a:p>
          <a:p>
            <a:pPr indent="0" lvl="1" marL="0" marR="0" rtl="0" algn="l">
              <a:spcBef>
                <a:spcPts val="0"/>
              </a:spcBef>
              <a:spcAft>
                <a:spcPts val="0"/>
              </a:spcAft>
              <a:buNone/>
            </a:pPr>
            <a:r>
              <a:t/>
            </a:r>
            <a:endParaRPr b="0" i="0" sz="2400" u="none" cap="none" strike="noStrike">
              <a:solidFill>
                <a:schemeClr val="dk1"/>
              </a:solidFill>
              <a:latin typeface="Questrial"/>
              <a:ea typeface="Questrial"/>
              <a:cs typeface="Questrial"/>
              <a:sym typeface="Questrial"/>
            </a:endParaRPr>
          </a:p>
          <a:p>
            <a:pPr indent="0" lvl="1" marL="0" marR="0" rtl="0" algn="l">
              <a:spcBef>
                <a:spcPts val="0"/>
              </a:spcBef>
              <a:spcAft>
                <a:spcPts val="0"/>
              </a:spcAft>
              <a:buNone/>
            </a:pPr>
            <a:r>
              <a:rPr b="0" i="0" lang="en-US" sz="2400" u="none" cap="none" strike="noStrike">
                <a:solidFill>
                  <a:schemeClr val="dk1"/>
                </a:solidFill>
                <a:latin typeface="Questrial"/>
                <a:ea typeface="Questrial"/>
                <a:cs typeface="Questrial"/>
                <a:sym typeface="Questrial"/>
              </a:rPr>
              <a:t>Mathematics as the most basic pillar of STEM fields is associated with the global competitiveness and economic leadership of a country. </a:t>
            </a:r>
            <a:endParaRPr/>
          </a:p>
          <a:p>
            <a:pPr indent="0" lvl="1" marL="0" marR="0" rtl="0" algn="l">
              <a:spcBef>
                <a:spcPts val="0"/>
              </a:spcBef>
              <a:spcAft>
                <a:spcPts val="0"/>
              </a:spcAft>
              <a:buNone/>
            </a:pPr>
            <a:r>
              <a:t/>
            </a:r>
            <a:endParaRPr b="0" i="0" sz="2400" u="none" cap="none" strike="noStrike">
              <a:solidFill>
                <a:schemeClr val="dk1"/>
              </a:solidFill>
              <a:latin typeface="Questrial"/>
              <a:ea typeface="Questrial"/>
              <a:cs typeface="Questrial"/>
              <a:sym typeface="Questrial"/>
            </a:endParaRPr>
          </a:p>
          <a:p>
            <a:pPr indent="0" lvl="1" marL="0" marR="0" rtl="0" algn="l">
              <a:spcBef>
                <a:spcPts val="0"/>
              </a:spcBef>
              <a:spcAft>
                <a:spcPts val="0"/>
              </a:spcAft>
              <a:buNone/>
            </a:pPr>
            <a:r>
              <a:rPr b="0" i="0" lang="en-US" sz="2400" u="none" cap="none" strike="noStrike">
                <a:solidFill>
                  <a:schemeClr val="dk1"/>
                </a:solidFill>
                <a:latin typeface="Questrial"/>
                <a:ea typeface="Questrial"/>
                <a:cs typeface="Questrial"/>
                <a:sym typeface="Questrial"/>
              </a:rPr>
              <a:t>High school students’ math achievement is a strong indicator of students‘ earnings around 10 years later. Among individuals who have the same level of education, those who take more math courses, especially advanced ones in high school, are more likely to obtain a job, and have higher salaries on average (James, 2013). </a:t>
            </a:r>
            <a:endParaRPr/>
          </a:p>
        </p:txBody>
      </p:sp>
      <p:sp>
        <p:nvSpPr>
          <p:cNvPr id="73" name="Google Shape;73;p15"/>
          <p:cNvSpPr txBox="1"/>
          <p:nvPr/>
        </p:nvSpPr>
        <p:spPr>
          <a:xfrm>
            <a:off x="2298340" y="215439"/>
            <a:ext cx="7046752" cy="138499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chemeClr val="dk1"/>
                </a:solidFill>
                <a:latin typeface="Calibri"/>
                <a:ea typeface="Calibri"/>
                <a:cs typeface="Calibri"/>
                <a:sym typeface="Calibri"/>
              </a:rPr>
              <a:t>Background: </a:t>
            </a:r>
            <a:endParaRPr b="1" sz="4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4000">
                <a:solidFill>
                  <a:schemeClr val="dk1"/>
                </a:solidFill>
                <a:latin typeface="Calibri"/>
                <a:ea typeface="Calibri"/>
                <a:cs typeface="Calibri"/>
                <a:sym typeface="Calibri"/>
              </a:rPr>
              <a:t>Why study math achievement?</a:t>
            </a:r>
            <a:endParaRPr b="1" sz="4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3"/>
          <p:cNvPicPr preferRelativeResize="0"/>
          <p:nvPr/>
        </p:nvPicPr>
        <p:blipFill>
          <a:blip r:embed="rId3">
            <a:alphaModFix/>
          </a:blip>
          <a:stretch>
            <a:fillRect/>
          </a:stretch>
        </p:blipFill>
        <p:spPr>
          <a:xfrm>
            <a:off x="1192350" y="1245600"/>
            <a:ext cx="7028826" cy="5235150"/>
          </a:xfrm>
          <a:prstGeom prst="rect">
            <a:avLst/>
          </a:prstGeom>
          <a:noFill/>
          <a:ln>
            <a:noFill/>
          </a:ln>
        </p:spPr>
      </p:pic>
      <p:sp>
        <p:nvSpPr>
          <p:cNvPr id="231" name="Google Shape;231;p33"/>
          <p:cNvSpPr txBox="1"/>
          <p:nvPr/>
        </p:nvSpPr>
        <p:spPr>
          <a:xfrm>
            <a:off x="8417925" y="1805375"/>
            <a:ext cx="3000000" cy="440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chemeClr val="dk1"/>
                </a:solidFill>
              </a:rPr>
              <a:t>•</a:t>
            </a:r>
            <a:r>
              <a:rPr lang="en-US" sz="1800">
                <a:solidFill>
                  <a:schemeClr val="dk1"/>
                </a:solidFill>
                <a:latin typeface="Calibri"/>
                <a:ea typeface="Calibri"/>
                <a:cs typeface="Calibri"/>
                <a:sym typeface="Calibri"/>
              </a:rPr>
              <a:t>Good Fit Model with significant p-values p &lt; 0.05.</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rPr>
              <a:t>•</a:t>
            </a:r>
            <a:r>
              <a:rPr lang="en-US" sz="1800">
                <a:solidFill>
                  <a:schemeClr val="dk1"/>
                </a:solidFill>
                <a:latin typeface="Calibri"/>
                <a:ea typeface="Calibri"/>
                <a:cs typeface="Calibri"/>
                <a:sym typeface="Calibri"/>
              </a:rPr>
              <a:t>All three factors significantly influence students' math achievement, and the students' peer influence has highest significant regression weights, after controlling</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rPr>
              <a:t>•</a:t>
            </a:r>
            <a:r>
              <a:rPr lang="en-US" sz="1800">
                <a:solidFill>
                  <a:schemeClr val="dk1"/>
                </a:solidFill>
                <a:latin typeface="Calibri"/>
                <a:ea typeface="Calibri"/>
                <a:cs typeface="Calibri"/>
                <a:sym typeface="Calibri"/>
              </a:rPr>
              <a:t>Variance Inflation Factor (VIF) value indicates multicollinearity.</a:t>
            </a:r>
            <a:endParaRPr sz="1800">
              <a:solidFill>
                <a:schemeClr val="dk1"/>
              </a:solidFill>
              <a:latin typeface="Calibri"/>
              <a:ea typeface="Calibri"/>
              <a:cs typeface="Calibri"/>
              <a:sym typeface="Calibri"/>
            </a:endParaRPr>
          </a:p>
        </p:txBody>
      </p:sp>
      <p:sp>
        <p:nvSpPr>
          <p:cNvPr id="232" name="Google Shape;232;p33"/>
          <p:cNvSpPr txBox="1"/>
          <p:nvPr/>
        </p:nvSpPr>
        <p:spPr>
          <a:xfrm>
            <a:off x="463200" y="63700"/>
            <a:ext cx="11418000" cy="13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7E32B0"/>
                </a:solidFill>
                <a:latin typeface="Calibri"/>
                <a:ea typeface="Calibri"/>
                <a:cs typeface="Calibri"/>
                <a:sym typeface="Calibri"/>
              </a:rPr>
              <a:t>SMART</a:t>
            </a:r>
            <a:r>
              <a:rPr lang="en-US" sz="3600">
                <a:solidFill>
                  <a:srgbClr val="7E32B0"/>
                </a:solidFill>
                <a:latin typeface="Calibri"/>
                <a:ea typeface="Calibri"/>
                <a:cs typeface="Calibri"/>
                <a:sym typeface="Calibri"/>
              </a:rPr>
              <a:t>:</a:t>
            </a:r>
            <a:r>
              <a:rPr lang="en-US" sz="3600">
                <a:solidFill>
                  <a:srgbClr val="3F3F3F"/>
                </a:solidFill>
                <a:latin typeface="Calibri"/>
                <a:ea typeface="Calibri"/>
                <a:cs typeface="Calibri"/>
                <a:sym typeface="Calibri"/>
              </a:rPr>
              <a:t> Peer, teacher and parents, which one affects students’ math score most? (Conti.)</a:t>
            </a:r>
            <a:endParaRPr sz="3200">
              <a:solidFill>
                <a:schemeClr val="dk1"/>
              </a:solidFill>
              <a:latin typeface="Questrial"/>
              <a:ea typeface="Questrial"/>
              <a:cs typeface="Questrial"/>
              <a:sym typeface="Quest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34"/>
          <p:cNvPicPr preferRelativeResize="0"/>
          <p:nvPr/>
        </p:nvPicPr>
        <p:blipFill rotWithShape="1">
          <a:blip r:embed="rId3">
            <a:alphaModFix/>
          </a:blip>
          <a:srcRect b="7398" l="2264" r="3786" t="0"/>
          <a:stretch/>
        </p:blipFill>
        <p:spPr>
          <a:xfrm>
            <a:off x="6451188" y="2684175"/>
            <a:ext cx="5825875" cy="4103550"/>
          </a:xfrm>
          <a:prstGeom prst="rect">
            <a:avLst/>
          </a:prstGeom>
          <a:noFill/>
          <a:ln>
            <a:noFill/>
          </a:ln>
        </p:spPr>
      </p:pic>
      <p:sp>
        <p:nvSpPr>
          <p:cNvPr id="238" name="Google Shape;238;p34"/>
          <p:cNvSpPr txBox="1"/>
          <p:nvPr/>
        </p:nvSpPr>
        <p:spPr>
          <a:xfrm>
            <a:off x="942554" y="253957"/>
            <a:ext cx="10888800" cy="10767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0000"/>
              </a:buClr>
              <a:buSzPts val="3600"/>
              <a:buFont typeface="Calibri"/>
              <a:buNone/>
            </a:pPr>
            <a:r>
              <a:rPr b="1" lang="en-US" sz="3600">
                <a:solidFill>
                  <a:srgbClr val="FF0000"/>
                </a:solidFill>
                <a:latin typeface="Calibri"/>
                <a:ea typeface="Calibri"/>
                <a:cs typeface="Calibri"/>
                <a:sym typeface="Calibri"/>
              </a:rPr>
              <a:t>SMART</a:t>
            </a:r>
            <a:r>
              <a:rPr lang="en-US" sz="3600">
                <a:solidFill>
                  <a:srgbClr val="FF0000"/>
                </a:solidFill>
                <a:latin typeface="Calibri"/>
                <a:ea typeface="Calibri"/>
                <a:cs typeface="Calibri"/>
                <a:sym typeface="Calibri"/>
              </a:rPr>
              <a:t>: </a:t>
            </a:r>
            <a:r>
              <a:rPr lang="en-US" sz="3600">
                <a:solidFill>
                  <a:srgbClr val="3F3F3F"/>
                </a:solidFill>
                <a:latin typeface="Calibri"/>
                <a:ea typeface="Calibri"/>
                <a:cs typeface="Calibri"/>
                <a:sym typeface="Calibri"/>
              </a:rPr>
              <a:t>Which factor </a:t>
            </a:r>
            <a:r>
              <a:rPr lang="en-US" sz="3600">
                <a:solidFill>
                  <a:srgbClr val="3F3F3F"/>
                </a:solidFill>
                <a:latin typeface="Calibri"/>
                <a:ea typeface="Calibri"/>
                <a:cs typeface="Calibri"/>
                <a:sym typeface="Calibri"/>
              </a:rPr>
              <a:t>affects</a:t>
            </a:r>
            <a:r>
              <a:rPr lang="en-US" sz="3600">
                <a:solidFill>
                  <a:srgbClr val="3F3F3F"/>
                </a:solidFill>
                <a:latin typeface="Calibri"/>
                <a:ea typeface="Calibri"/>
                <a:cs typeface="Calibri"/>
                <a:sym typeface="Calibri"/>
              </a:rPr>
              <a:t> students’ math score most(SES, student math identity, other parties support)? </a:t>
            </a:r>
            <a:endParaRPr sz="3600">
              <a:solidFill>
                <a:srgbClr val="3F3F3F"/>
              </a:solidFill>
              <a:latin typeface="Calibri"/>
              <a:ea typeface="Calibri"/>
              <a:cs typeface="Calibri"/>
              <a:sym typeface="Calibri"/>
            </a:endParaRPr>
          </a:p>
        </p:txBody>
      </p:sp>
      <p:pic>
        <p:nvPicPr>
          <p:cNvPr id="239" name="Google Shape;239;p34"/>
          <p:cNvPicPr preferRelativeResize="0"/>
          <p:nvPr/>
        </p:nvPicPr>
        <p:blipFill rotWithShape="1">
          <a:blip r:embed="rId4">
            <a:alphaModFix/>
          </a:blip>
          <a:srcRect b="5864" l="0" r="3910" t="0"/>
          <a:stretch/>
        </p:blipFill>
        <p:spPr>
          <a:xfrm>
            <a:off x="70275" y="1205575"/>
            <a:ext cx="6295850" cy="4640600"/>
          </a:xfrm>
          <a:prstGeom prst="rect">
            <a:avLst/>
          </a:prstGeom>
          <a:noFill/>
          <a:ln>
            <a:noFill/>
          </a:ln>
        </p:spPr>
      </p:pic>
      <p:pic>
        <p:nvPicPr>
          <p:cNvPr id="240" name="Google Shape;240;p34"/>
          <p:cNvPicPr preferRelativeResize="0"/>
          <p:nvPr/>
        </p:nvPicPr>
        <p:blipFill>
          <a:blip r:embed="rId5">
            <a:alphaModFix/>
          </a:blip>
          <a:stretch>
            <a:fillRect/>
          </a:stretch>
        </p:blipFill>
        <p:spPr>
          <a:xfrm>
            <a:off x="6436399" y="1696032"/>
            <a:ext cx="1457325" cy="1152525"/>
          </a:xfrm>
          <a:prstGeom prst="rect">
            <a:avLst/>
          </a:prstGeom>
          <a:noFill/>
          <a:ln>
            <a:noFill/>
          </a:ln>
        </p:spPr>
      </p:pic>
      <p:cxnSp>
        <p:nvCxnSpPr>
          <p:cNvPr id="241" name="Google Shape;241;p34"/>
          <p:cNvCxnSpPr/>
          <p:nvPr/>
        </p:nvCxnSpPr>
        <p:spPr>
          <a:xfrm flipH="1">
            <a:off x="1562000" y="3474250"/>
            <a:ext cx="570000" cy="7200"/>
          </a:xfrm>
          <a:prstGeom prst="straightConnector1">
            <a:avLst/>
          </a:prstGeom>
          <a:noFill/>
          <a:ln cap="flat" cmpd="sng" w="9525">
            <a:solidFill>
              <a:srgbClr val="FF0000"/>
            </a:solidFill>
            <a:prstDash val="solid"/>
            <a:round/>
            <a:headEnd len="med" w="med" type="none"/>
            <a:tailEnd len="med" w="med" type="none"/>
          </a:ln>
        </p:spPr>
      </p:cxnSp>
      <p:sp>
        <p:nvSpPr>
          <p:cNvPr id="242" name="Google Shape;242;p34"/>
          <p:cNvSpPr txBox="1"/>
          <p:nvPr/>
        </p:nvSpPr>
        <p:spPr>
          <a:xfrm>
            <a:off x="8052525" y="1543625"/>
            <a:ext cx="2623200" cy="107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Good Fit Model with </a:t>
            </a:r>
            <a:endParaRPr sz="18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lang="en-US" sz="1800">
                <a:solidFill>
                  <a:schemeClr val="dk1"/>
                </a:solidFill>
                <a:latin typeface="Calibri"/>
                <a:ea typeface="Calibri"/>
                <a:cs typeface="Calibri"/>
                <a:sym typeface="Calibri"/>
              </a:rPr>
              <a:t>p-value &lt; 0.05 and no multicollinearity</a:t>
            </a:r>
            <a:endParaRPr sz="1800">
              <a:solidFill>
                <a:schemeClr val="dk1"/>
              </a:solidFill>
              <a:latin typeface="Calibri"/>
              <a:ea typeface="Calibri"/>
              <a:cs typeface="Calibri"/>
              <a:sym typeface="Calibri"/>
            </a:endParaRPr>
          </a:p>
        </p:txBody>
      </p:sp>
      <p:cxnSp>
        <p:nvCxnSpPr>
          <p:cNvPr id="243" name="Google Shape;243;p34"/>
          <p:cNvCxnSpPr/>
          <p:nvPr/>
        </p:nvCxnSpPr>
        <p:spPr>
          <a:xfrm flipH="1">
            <a:off x="1562000" y="3779050"/>
            <a:ext cx="570000" cy="7200"/>
          </a:xfrm>
          <a:prstGeom prst="straightConnector1">
            <a:avLst/>
          </a:prstGeom>
          <a:noFill/>
          <a:ln cap="flat" cmpd="sng" w="9525">
            <a:solidFill>
              <a:srgbClr val="FF0000"/>
            </a:solidFill>
            <a:prstDash val="solid"/>
            <a:round/>
            <a:headEnd len="med" w="med" type="none"/>
            <a:tailEnd len="med" w="med" type="none"/>
          </a:ln>
        </p:spPr>
      </p:cxnSp>
      <p:cxnSp>
        <p:nvCxnSpPr>
          <p:cNvPr id="244" name="Google Shape;244;p34"/>
          <p:cNvCxnSpPr/>
          <p:nvPr/>
        </p:nvCxnSpPr>
        <p:spPr>
          <a:xfrm flipH="1">
            <a:off x="1562000" y="3931450"/>
            <a:ext cx="570000" cy="72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nvSpPr>
        <p:spPr>
          <a:xfrm>
            <a:off x="6912900" y="1972650"/>
            <a:ext cx="4707900" cy="471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 we can see </a:t>
            </a:r>
            <a:r>
              <a:rPr lang="en-US" sz="1800">
                <a:solidFill>
                  <a:schemeClr val="dk1"/>
                </a:solidFill>
                <a:latin typeface="Calibri"/>
                <a:ea typeface="Calibri"/>
                <a:cs typeface="Calibri"/>
                <a:sym typeface="Calibri"/>
              </a:rPr>
              <a:t>through</a:t>
            </a:r>
            <a:r>
              <a:rPr lang="en-US" sz="1800">
                <a:solidFill>
                  <a:schemeClr val="dk1"/>
                </a:solidFill>
                <a:latin typeface="Calibri"/>
                <a:ea typeface="Calibri"/>
                <a:cs typeface="Calibri"/>
                <a:sym typeface="Calibri"/>
              </a:rPr>
              <a:t> the </a:t>
            </a:r>
            <a:r>
              <a:rPr lang="en-US" sz="1800">
                <a:solidFill>
                  <a:schemeClr val="dk1"/>
                </a:solidFill>
                <a:latin typeface="Calibri"/>
                <a:ea typeface="Calibri"/>
                <a:cs typeface="Calibri"/>
                <a:sym typeface="Calibri"/>
              </a:rPr>
              <a:t>correlation</a:t>
            </a:r>
            <a:r>
              <a:rPr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coefficients in the corrplot</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Math GPA is highly correlated with STEM (Science, technology, engineering, and mathematics) score which is the college deciding scores.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higher the math GPA, of the student the higher chance student get a high total score.</a:t>
            </a:r>
            <a:endParaRPr/>
          </a:p>
          <a:p>
            <a:pPr indent="0" lvl="0" marL="457200" marR="0" rtl="0" algn="l">
              <a:spcBef>
                <a:spcPts val="0"/>
              </a:spcBef>
              <a:spcAft>
                <a:spcPts val="0"/>
              </a:spcAft>
              <a:buNone/>
            </a:pPr>
            <a:r>
              <a:t/>
            </a:r>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top 4 highly correlated courses to Math are Science, English, Social Science and Foreign language.(On the </a:t>
            </a:r>
            <a:r>
              <a:rPr lang="en-US" sz="1800">
                <a:solidFill>
                  <a:schemeClr val="dk1"/>
                </a:solidFill>
                <a:latin typeface="Calibri"/>
                <a:ea typeface="Calibri"/>
                <a:cs typeface="Calibri"/>
                <a:sym typeface="Calibri"/>
              </a:rPr>
              <a:t>contrary there are no</a:t>
            </a:r>
            <a:r>
              <a:rPr lang="en-US" sz="1800">
                <a:solidFill>
                  <a:schemeClr val="dk1"/>
                </a:solidFill>
                <a:latin typeface="Calibri"/>
                <a:ea typeface="Calibri"/>
                <a:cs typeface="Calibri"/>
                <a:sym typeface="Calibri"/>
              </a:rPr>
              <a:t> computer science or business on the top) </a:t>
            </a:r>
            <a:endParaRPr sz="1800">
              <a:solidFill>
                <a:schemeClr val="dk1"/>
              </a:solidFill>
              <a:latin typeface="Calibri"/>
              <a:ea typeface="Calibri"/>
              <a:cs typeface="Calibri"/>
              <a:sym typeface="Calibri"/>
            </a:endParaRPr>
          </a:p>
        </p:txBody>
      </p:sp>
      <p:sp>
        <p:nvSpPr>
          <p:cNvPr id="250" name="Google Shape;250;p35"/>
          <p:cNvSpPr txBox="1"/>
          <p:nvPr/>
        </p:nvSpPr>
        <p:spPr>
          <a:xfrm>
            <a:off x="861295" y="260457"/>
            <a:ext cx="10469400" cy="113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AF7722"/>
                </a:solidFill>
                <a:latin typeface="Calibri"/>
                <a:ea typeface="Calibri"/>
                <a:cs typeface="Calibri"/>
                <a:sym typeface="Calibri"/>
              </a:rPr>
              <a:t>SMART</a:t>
            </a:r>
            <a:r>
              <a:rPr lang="en-US" sz="3600">
                <a:solidFill>
                  <a:srgbClr val="AF7722"/>
                </a:solidFill>
                <a:latin typeface="Calibri"/>
                <a:ea typeface="Calibri"/>
                <a:cs typeface="Calibri"/>
                <a:sym typeface="Calibri"/>
              </a:rPr>
              <a:t>: </a:t>
            </a:r>
            <a:r>
              <a:rPr lang="en-US" sz="3600">
                <a:solidFill>
                  <a:srgbClr val="3F3F3F"/>
                </a:solidFill>
                <a:latin typeface="Calibri"/>
                <a:ea typeface="Calibri"/>
                <a:cs typeface="Calibri"/>
                <a:sym typeface="Calibri"/>
              </a:rPr>
              <a:t>Is there any correlation between final year Math GPA and other final courses GPA?</a:t>
            </a: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pic>
        <p:nvPicPr>
          <p:cNvPr id="251" name="Google Shape;251;p35"/>
          <p:cNvPicPr preferRelativeResize="0"/>
          <p:nvPr/>
        </p:nvPicPr>
        <p:blipFill>
          <a:blip r:embed="rId3">
            <a:alphaModFix/>
          </a:blip>
          <a:stretch>
            <a:fillRect/>
          </a:stretch>
        </p:blipFill>
        <p:spPr>
          <a:xfrm>
            <a:off x="608025" y="1526375"/>
            <a:ext cx="6066149" cy="5245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nvSpPr>
        <p:spPr>
          <a:xfrm>
            <a:off x="411150" y="5822225"/>
            <a:ext cx="11369700" cy="6513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a:t>
            </a:r>
            <a:r>
              <a:rPr lang="en-US" sz="1800">
                <a:solidFill>
                  <a:schemeClr val="dk1"/>
                </a:solidFill>
                <a:latin typeface="Calibri"/>
                <a:ea typeface="Calibri"/>
                <a:cs typeface="Calibri"/>
                <a:sym typeface="Calibri"/>
              </a:rPr>
              <a:t>tudent in high school pursue further education: </a:t>
            </a:r>
            <a:r>
              <a:rPr lang="en-US" sz="1800">
                <a:solidFill>
                  <a:schemeClr val="dk1"/>
                </a:solidFill>
                <a:latin typeface="Calibri"/>
                <a:ea typeface="Calibri"/>
                <a:cs typeface="Calibri"/>
                <a:sym typeface="Calibri"/>
              </a:rPr>
              <a:t>Business ,Healthcare field</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Students with top 25 % </a:t>
            </a:r>
            <a:r>
              <a:rPr lang="en-US" sz="1800">
                <a:solidFill>
                  <a:schemeClr val="dk1"/>
                </a:solidFill>
                <a:latin typeface="Calibri"/>
                <a:ea typeface="Calibri"/>
                <a:cs typeface="Calibri"/>
                <a:sym typeface="Calibri"/>
              </a:rPr>
              <a:t>maths score pursue further education: B</a:t>
            </a:r>
            <a:r>
              <a:rPr lang="en-US" sz="1800">
                <a:solidFill>
                  <a:schemeClr val="dk1"/>
                </a:solidFill>
                <a:latin typeface="Calibri"/>
                <a:ea typeface="Calibri"/>
                <a:cs typeface="Calibri"/>
                <a:sym typeface="Calibri"/>
              </a:rPr>
              <a:t>iological, Physical sciences &amp; Engineering field. </a:t>
            </a:r>
            <a:endParaRPr sz="1800"/>
          </a:p>
        </p:txBody>
      </p:sp>
      <p:sp>
        <p:nvSpPr>
          <p:cNvPr id="257" name="Google Shape;257;p36"/>
          <p:cNvSpPr txBox="1"/>
          <p:nvPr/>
        </p:nvSpPr>
        <p:spPr>
          <a:xfrm>
            <a:off x="1169675" y="194475"/>
            <a:ext cx="10197900" cy="113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FF66FF"/>
                </a:solidFill>
                <a:latin typeface="Calibri"/>
                <a:ea typeface="Calibri"/>
                <a:cs typeface="Calibri"/>
                <a:sym typeface="Calibri"/>
              </a:rPr>
              <a:t>SMART</a:t>
            </a:r>
            <a:r>
              <a:rPr lang="en-US" sz="3600">
                <a:solidFill>
                  <a:srgbClr val="FF66FF"/>
                </a:solidFill>
                <a:latin typeface="Calibri"/>
                <a:ea typeface="Calibri"/>
                <a:cs typeface="Calibri"/>
                <a:sym typeface="Calibri"/>
              </a:rPr>
              <a:t>: </a:t>
            </a:r>
            <a:r>
              <a:rPr lang="en-US" sz="3600">
                <a:solidFill>
                  <a:srgbClr val="3F3F3F"/>
                </a:solidFill>
                <a:latin typeface="Calibri"/>
                <a:ea typeface="Calibri"/>
                <a:cs typeface="Calibri"/>
                <a:sym typeface="Calibri"/>
              </a:rPr>
              <a:t>What is the most chosen major in college for students who are good at math in high school?</a:t>
            </a:r>
            <a:endParaRPr sz="3600">
              <a:solidFill>
                <a:srgbClr val="3F3F3F"/>
              </a:solidFill>
              <a:latin typeface="Calibri"/>
              <a:ea typeface="Calibri"/>
              <a:cs typeface="Calibri"/>
              <a:sym typeface="Calibri"/>
            </a:endParaRPr>
          </a:p>
        </p:txBody>
      </p:sp>
      <p:pic>
        <p:nvPicPr>
          <p:cNvPr id="258" name="Google Shape;258;p36"/>
          <p:cNvPicPr preferRelativeResize="0"/>
          <p:nvPr/>
        </p:nvPicPr>
        <p:blipFill>
          <a:blip r:embed="rId3">
            <a:alphaModFix/>
          </a:blip>
          <a:stretch>
            <a:fillRect/>
          </a:stretch>
        </p:blipFill>
        <p:spPr>
          <a:xfrm>
            <a:off x="167375" y="1333263"/>
            <a:ext cx="11857253" cy="44088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791229" y="-7"/>
            <a:ext cx="10364400" cy="15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lang="en-US" sz="3600">
                <a:solidFill>
                  <a:srgbClr val="3F3F3F"/>
                </a:solidFill>
                <a:latin typeface="Calibri"/>
                <a:ea typeface="Calibri"/>
                <a:cs typeface="Calibri"/>
                <a:sym typeface="Calibri"/>
              </a:rPr>
              <a:t>WHAT ARE THE LIMITATIONS OF THE DATASET?</a:t>
            </a:r>
            <a:endParaRPr sz="3600">
              <a:solidFill>
                <a:srgbClr val="3F3F3F"/>
              </a:solidFill>
              <a:latin typeface="Calibri"/>
              <a:ea typeface="Calibri"/>
              <a:cs typeface="Calibri"/>
              <a:sym typeface="Calibri"/>
            </a:endParaRPr>
          </a:p>
        </p:txBody>
      </p:sp>
      <p:sp>
        <p:nvSpPr>
          <p:cNvPr id="264" name="Google Shape;264;p37"/>
          <p:cNvSpPr txBox="1"/>
          <p:nvPr/>
        </p:nvSpPr>
        <p:spPr>
          <a:xfrm>
            <a:off x="964975" y="1131250"/>
            <a:ext cx="10190700" cy="2163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lang="en-US" sz="2000">
                <a:solidFill>
                  <a:srgbClr val="3F3F3F"/>
                </a:solidFill>
                <a:latin typeface="Calibri"/>
                <a:ea typeface="Calibri"/>
                <a:cs typeface="Calibri"/>
                <a:sym typeface="Calibri"/>
              </a:rPr>
              <a:t>The study is designed upon follow up questionnaire and interactions with :</a:t>
            </a:r>
            <a:endParaRPr/>
          </a:p>
          <a:p>
            <a:pPr indent="-182880" lvl="1" marL="384048"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Students</a:t>
            </a:r>
            <a:endParaRPr/>
          </a:p>
          <a:p>
            <a:pPr indent="-182880" lvl="1" marL="384048"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Paren</a:t>
            </a:r>
            <a:r>
              <a:rPr lang="en-US" sz="1800">
                <a:solidFill>
                  <a:srgbClr val="3F3F3F"/>
                </a:solidFill>
                <a:latin typeface="Calibri"/>
                <a:ea typeface="Calibri"/>
                <a:cs typeface="Calibri"/>
                <a:sym typeface="Calibri"/>
              </a:rPr>
              <a:t>ts</a:t>
            </a:r>
            <a:endParaRPr/>
          </a:p>
          <a:p>
            <a:pPr indent="-182880" lvl="1" marL="384048"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Teachers </a:t>
            </a:r>
            <a:endParaRPr/>
          </a:p>
          <a:p>
            <a:pPr indent="-182880" lvl="1" marL="384048"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Counselors</a:t>
            </a:r>
            <a:endParaRPr/>
          </a:p>
          <a:p>
            <a:pPr indent="-182880" lvl="1" marL="384048"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F3F3F"/>
                </a:solidFill>
                <a:latin typeface="Calibri"/>
                <a:ea typeface="Calibri"/>
                <a:cs typeface="Calibri"/>
                <a:sym typeface="Calibri"/>
              </a:rPr>
              <a:t> School Administrators </a:t>
            </a:r>
            <a:endParaRPr b="0" i="0" sz="1800" u="none" cap="none" strike="noStrike">
              <a:solidFill>
                <a:srgbClr val="3F3F3F"/>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sz="1800">
              <a:solidFill>
                <a:srgbClr val="3F3F3F"/>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sz="1800">
              <a:solidFill>
                <a:srgbClr val="3F3F3F"/>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sz="1800">
              <a:solidFill>
                <a:srgbClr val="3F3F3F"/>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sz="1800">
              <a:solidFill>
                <a:srgbClr val="3F3F3F"/>
              </a:solidFill>
              <a:latin typeface="Calibri"/>
              <a:ea typeface="Calibri"/>
              <a:cs typeface="Calibri"/>
              <a:sym typeface="Calibri"/>
            </a:endParaRPr>
          </a:p>
          <a:p>
            <a:pPr indent="0" lvl="0" marL="0" rtl="0" algn="l">
              <a:lnSpc>
                <a:spcPct val="90000"/>
              </a:lnSpc>
              <a:spcBef>
                <a:spcPts val="600"/>
              </a:spcBef>
              <a:spcAft>
                <a:spcPts val="0"/>
              </a:spcAft>
              <a:buNone/>
            </a:pPr>
            <a:r>
              <a:t/>
            </a:r>
            <a:endParaRPr sz="1500"/>
          </a:p>
        </p:txBody>
      </p:sp>
      <p:sp>
        <p:nvSpPr>
          <p:cNvPr id="265" name="Google Shape;265;p37"/>
          <p:cNvSpPr txBox="1"/>
          <p:nvPr/>
        </p:nvSpPr>
        <p:spPr>
          <a:xfrm>
            <a:off x="1000650" y="5991525"/>
            <a:ext cx="11065800" cy="931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600"/>
              </a:spcBef>
              <a:spcAft>
                <a:spcPts val="0"/>
              </a:spcAft>
              <a:buClr>
                <a:schemeClr val="dk1"/>
              </a:buClr>
              <a:buSzPts val="1100"/>
              <a:buFont typeface="Arial"/>
              <a:buNone/>
            </a:pPr>
            <a:r>
              <a:rPr lang="en-US" sz="2000">
                <a:solidFill>
                  <a:srgbClr val="3F3F3F"/>
                </a:solidFill>
                <a:latin typeface="Calibri"/>
                <a:ea typeface="Calibri"/>
                <a:cs typeface="Calibri"/>
                <a:sym typeface="Calibri"/>
              </a:rPr>
              <a:t>However, failure to answer those questionnaires or incorrect answering could lead to data inaccuracy or if there could be some missing entries in the dataset, it would impact overall analysis</a:t>
            </a:r>
            <a:r>
              <a:rPr lang="en-US" sz="2000">
                <a:solidFill>
                  <a:srgbClr val="404040"/>
                </a:solidFill>
                <a:highlight>
                  <a:srgbClr val="FFFFFF"/>
                </a:highlight>
                <a:latin typeface="Georgia"/>
                <a:ea typeface="Georgia"/>
                <a:cs typeface="Georgia"/>
                <a:sym typeface="Georgia"/>
              </a:rPr>
              <a:t>. </a:t>
            </a:r>
            <a:endParaRPr sz="2000">
              <a:solidFill>
                <a:srgbClr val="3F3F3F"/>
              </a:solidFill>
              <a:latin typeface="Calibri"/>
              <a:ea typeface="Calibri"/>
              <a:cs typeface="Calibri"/>
              <a:sym typeface="Calibri"/>
            </a:endParaRPr>
          </a:p>
          <a:p>
            <a:pPr indent="0" lvl="0" marL="0" rtl="0" algn="l">
              <a:lnSpc>
                <a:spcPct val="90000"/>
              </a:lnSpc>
              <a:spcBef>
                <a:spcPts val="600"/>
              </a:spcBef>
              <a:spcAft>
                <a:spcPts val="0"/>
              </a:spcAft>
              <a:buClr>
                <a:schemeClr val="dk1"/>
              </a:buClr>
              <a:buSzPts val="1100"/>
              <a:buFont typeface="Arial"/>
              <a:buNone/>
            </a:pPr>
            <a:r>
              <a:t/>
            </a:r>
            <a:endParaRPr sz="1800">
              <a:solidFill>
                <a:srgbClr val="3F3F3F"/>
              </a:solidFill>
              <a:latin typeface="Calibri"/>
              <a:ea typeface="Calibri"/>
              <a:cs typeface="Calibri"/>
              <a:sym typeface="Calibri"/>
            </a:endParaRPr>
          </a:p>
          <a:p>
            <a:pPr indent="0" lvl="0" marL="0" rtl="0" algn="l">
              <a:lnSpc>
                <a:spcPct val="90000"/>
              </a:lnSpc>
              <a:spcBef>
                <a:spcPts val="600"/>
              </a:spcBef>
              <a:spcAft>
                <a:spcPts val="0"/>
              </a:spcAft>
              <a:buClr>
                <a:schemeClr val="dk1"/>
              </a:buClr>
              <a:buSzPts val="1100"/>
              <a:buFont typeface="Arial"/>
              <a:buNone/>
            </a:pPr>
            <a:r>
              <a:t/>
            </a:r>
            <a:endParaRPr sz="1800">
              <a:solidFill>
                <a:srgbClr val="3F3F3F"/>
              </a:solidFill>
              <a:latin typeface="Calibri"/>
              <a:ea typeface="Calibri"/>
              <a:cs typeface="Calibri"/>
              <a:sym typeface="Calibri"/>
            </a:endParaRPr>
          </a:p>
          <a:p>
            <a:pPr indent="0" lvl="1" marL="0" rtl="0" algn="l">
              <a:lnSpc>
                <a:spcPct val="90000"/>
              </a:lnSpc>
              <a:spcBef>
                <a:spcPts val="600"/>
              </a:spcBef>
              <a:spcAft>
                <a:spcPts val="0"/>
              </a:spcAft>
              <a:buClr>
                <a:schemeClr val="accent1"/>
              </a:buClr>
              <a:buSzPts val="1800"/>
              <a:buFont typeface="Calibri"/>
              <a:buNone/>
            </a:pPr>
            <a:r>
              <a:t/>
            </a:r>
            <a:endParaRPr sz="1800">
              <a:solidFill>
                <a:srgbClr val="3F3F3F"/>
              </a:solidFill>
              <a:latin typeface="Calibri"/>
              <a:ea typeface="Calibri"/>
              <a:cs typeface="Calibri"/>
              <a:sym typeface="Calibri"/>
            </a:endParaRPr>
          </a:p>
        </p:txBody>
      </p:sp>
      <p:pic>
        <p:nvPicPr>
          <p:cNvPr id="266" name="Google Shape;266;p37"/>
          <p:cNvPicPr preferRelativeResize="0"/>
          <p:nvPr/>
        </p:nvPicPr>
        <p:blipFill>
          <a:blip r:embed="rId3">
            <a:alphaModFix/>
          </a:blip>
          <a:stretch>
            <a:fillRect/>
          </a:stretch>
        </p:blipFill>
        <p:spPr>
          <a:xfrm>
            <a:off x="1193325" y="3359750"/>
            <a:ext cx="9201500" cy="2659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775561" y="0"/>
            <a:ext cx="10364400" cy="15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lang="en-US" sz="3600">
                <a:solidFill>
                  <a:srgbClr val="3F3F3F"/>
                </a:solidFill>
                <a:latin typeface="Calibri"/>
                <a:ea typeface="Calibri"/>
                <a:cs typeface="Calibri"/>
                <a:sym typeface="Calibri"/>
              </a:rPr>
              <a:t>CONCLUSION</a:t>
            </a:r>
            <a:endParaRPr sz="3600">
              <a:solidFill>
                <a:srgbClr val="3F3F3F"/>
              </a:solidFill>
              <a:latin typeface="Calibri"/>
              <a:ea typeface="Calibri"/>
              <a:cs typeface="Calibri"/>
              <a:sym typeface="Calibri"/>
            </a:endParaRPr>
          </a:p>
        </p:txBody>
      </p:sp>
      <p:sp>
        <p:nvSpPr>
          <p:cNvPr id="272" name="Google Shape;272;p38"/>
          <p:cNvSpPr txBox="1"/>
          <p:nvPr/>
        </p:nvSpPr>
        <p:spPr>
          <a:xfrm>
            <a:off x="1058775" y="985800"/>
            <a:ext cx="10634100" cy="5492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300">
                <a:solidFill>
                  <a:srgbClr val="3F3F3F"/>
                </a:solidFill>
                <a:latin typeface="Calibri"/>
                <a:ea typeface="Calibri"/>
                <a:cs typeface="Calibri"/>
                <a:sym typeface="Calibri"/>
              </a:rPr>
              <a:t>Summary:</a:t>
            </a:r>
            <a:endParaRPr sz="2300">
              <a:solidFill>
                <a:srgbClr val="3F3F3F"/>
              </a:solidFill>
              <a:latin typeface="Calibri"/>
              <a:ea typeface="Calibri"/>
              <a:cs typeface="Calibri"/>
              <a:sym typeface="Calibri"/>
            </a:endParaRPr>
          </a:p>
          <a:p>
            <a:pPr indent="-368300" lvl="0" marL="457200" rtl="0" algn="l">
              <a:lnSpc>
                <a:spcPct val="90000"/>
              </a:lnSpc>
              <a:spcBef>
                <a:spcPts val="0"/>
              </a:spcBef>
              <a:spcAft>
                <a:spcPts val="0"/>
              </a:spcAft>
              <a:buClr>
                <a:srgbClr val="3F3F3F"/>
              </a:buClr>
              <a:buSzPts val="2200"/>
              <a:buFont typeface="Calibri"/>
              <a:buChar char="●"/>
            </a:pPr>
            <a:r>
              <a:rPr lang="en-US" sz="2200">
                <a:solidFill>
                  <a:srgbClr val="3F3F3F"/>
                </a:solidFill>
                <a:latin typeface="Calibri"/>
                <a:ea typeface="Calibri"/>
                <a:cs typeface="Calibri"/>
                <a:sym typeface="Calibri"/>
              </a:rPr>
              <a:t>Gender does not affect the student’s math performance. </a:t>
            </a:r>
            <a:endParaRPr sz="2200">
              <a:solidFill>
                <a:srgbClr val="3F3F3F"/>
              </a:solidFill>
              <a:latin typeface="Calibri"/>
              <a:ea typeface="Calibri"/>
              <a:cs typeface="Calibri"/>
              <a:sym typeface="Calibri"/>
            </a:endParaRPr>
          </a:p>
          <a:p>
            <a:pPr indent="-368300" lvl="0" marL="457200" rtl="0" algn="l">
              <a:lnSpc>
                <a:spcPct val="90000"/>
              </a:lnSpc>
              <a:spcBef>
                <a:spcPts val="0"/>
              </a:spcBef>
              <a:spcAft>
                <a:spcPts val="0"/>
              </a:spcAft>
              <a:buClr>
                <a:srgbClr val="3F3F3F"/>
              </a:buClr>
              <a:buSzPts val="2200"/>
              <a:buFont typeface="Calibri"/>
              <a:buChar char="●"/>
            </a:pPr>
            <a:r>
              <a:rPr lang="en-US" sz="2200">
                <a:solidFill>
                  <a:srgbClr val="3F3F3F"/>
                </a:solidFill>
                <a:latin typeface="Calibri"/>
                <a:ea typeface="Calibri"/>
                <a:cs typeface="Calibri"/>
                <a:sym typeface="Calibri"/>
              </a:rPr>
              <a:t>Language makes a difference in the math performance. </a:t>
            </a:r>
            <a:endParaRPr sz="2200">
              <a:solidFill>
                <a:srgbClr val="3F3F3F"/>
              </a:solidFill>
              <a:latin typeface="Calibri"/>
              <a:ea typeface="Calibri"/>
              <a:cs typeface="Calibri"/>
              <a:sym typeface="Calibri"/>
            </a:endParaRPr>
          </a:p>
          <a:p>
            <a:pPr indent="-368300" lvl="0" marL="457200" rtl="0" algn="l">
              <a:lnSpc>
                <a:spcPct val="90000"/>
              </a:lnSpc>
              <a:spcBef>
                <a:spcPts val="0"/>
              </a:spcBef>
              <a:spcAft>
                <a:spcPts val="0"/>
              </a:spcAft>
              <a:buClr>
                <a:srgbClr val="3F3F3F"/>
              </a:buClr>
              <a:buSzPts val="2200"/>
              <a:buFont typeface="Calibri"/>
              <a:buChar char="●"/>
            </a:pPr>
            <a:r>
              <a:rPr lang="en-US" sz="2200">
                <a:solidFill>
                  <a:srgbClr val="3F3F3F"/>
                </a:solidFill>
                <a:latin typeface="Calibri"/>
                <a:ea typeface="Calibri"/>
                <a:cs typeface="Calibri"/>
                <a:sym typeface="Calibri"/>
              </a:rPr>
              <a:t>Student’s math performance in private school is always higher than the student’s math performance in public school. </a:t>
            </a:r>
            <a:endParaRPr sz="2200">
              <a:solidFill>
                <a:srgbClr val="3F3F3F"/>
              </a:solidFill>
              <a:latin typeface="Calibri"/>
              <a:ea typeface="Calibri"/>
              <a:cs typeface="Calibri"/>
              <a:sym typeface="Calibri"/>
            </a:endParaRPr>
          </a:p>
          <a:p>
            <a:pPr indent="-368300" lvl="0" marL="457200" rtl="0" algn="l">
              <a:lnSpc>
                <a:spcPct val="90000"/>
              </a:lnSpc>
              <a:spcBef>
                <a:spcPts val="0"/>
              </a:spcBef>
              <a:spcAft>
                <a:spcPts val="0"/>
              </a:spcAft>
              <a:buClr>
                <a:srgbClr val="3F3F3F"/>
              </a:buClr>
              <a:buSzPts val="2200"/>
              <a:buFont typeface="Calibri"/>
              <a:buChar char="●"/>
            </a:pPr>
            <a:r>
              <a:rPr lang="en-US" sz="2200">
                <a:solidFill>
                  <a:srgbClr val="3F3F3F"/>
                </a:solidFill>
                <a:latin typeface="Calibri"/>
                <a:ea typeface="Calibri"/>
                <a:cs typeface="Calibri"/>
                <a:sym typeface="Calibri"/>
              </a:rPr>
              <a:t>Student’s school location has correlation with the student’s math performance. </a:t>
            </a:r>
            <a:endParaRPr sz="2200">
              <a:solidFill>
                <a:srgbClr val="3F3F3F"/>
              </a:solidFill>
              <a:latin typeface="Calibri"/>
              <a:ea typeface="Calibri"/>
              <a:cs typeface="Calibri"/>
              <a:sym typeface="Calibri"/>
            </a:endParaRPr>
          </a:p>
          <a:p>
            <a:pPr indent="-368300" lvl="0" marL="457200" rtl="0" algn="l">
              <a:lnSpc>
                <a:spcPct val="90000"/>
              </a:lnSpc>
              <a:spcBef>
                <a:spcPts val="0"/>
              </a:spcBef>
              <a:spcAft>
                <a:spcPts val="0"/>
              </a:spcAft>
              <a:buClr>
                <a:srgbClr val="3F3F3F"/>
              </a:buClr>
              <a:buSzPts val="2200"/>
              <a:buFont typeface="Calibri"/>
              <a:buChar char="●"/>
            </a:pPr>
            <a:r>
              <a:rPr lang="en-US" sz="2200">
                <a:solidFill>
                  <a:srgbClr val="3F3F3F"/>
                </a:solidFill>
                <a:latin typeface="Calibri"/>
                <a:ea typeface="Calibri"/>
                <a:cs typeface="Calibri"/>
                <a:sym typeface="Calibri"/>
              </a:rPr>
              <a:t>Student’s family socioeconomic status has great impact on students math performance:</a:t>
            </a:r>
            <a:endParaRPr sz="2200">
              <a:solidFill>
                <a:srgbClr val="3F3F3F"/>
              </a:solidFill>
              <a:latin typeface="Calibri"/>
              <a:ea typeface="Calibri"/>
              <a:cs typeface="Calibri"/>
              <a:sym typeface="Calibri"/>
            </a:endParaRPr>
          </a:p>
          <a:p>
            <a:pPr indent="0" lvl="0" marL="0" rtl="0" algn="l">
              <a:lnSpc>
                <a:spcPct val="90000"/>
              </a:lnSpc>
              <a:spcBef>
                <a:spcPts val="0"/>
              </a:spcBef>
              <a:spcAft>
                <a:spcPts val="0"/>
              </a:spcAft>
              <a:buNone/>
            </a:pPr>
            <a:r>
              <a:rPr lang="en-US" sz="2200">
                <a:solidFill>
                  <a:srgbClr val="3F3F3F"/>
                </a:solidFill>
                <a:latin typeface="Calibri"/>
                <a:ea typeface="Calibri"/>
                <a:cs typeface="Calibri"/>
                <a:sym typeface="Calibri"/>
              </a:rPr>
              <a:t>               1. Student whose father or mother has a higher education level tends to have a  </a:t>
            </a:r>
            <a:endParaRPr sz="2200">
              <a:solidFill>
                <a:srgbClr val="3F3F3F"/>
              </a:solidFill>
              <a:latin typeface="Calibri"/>
              <a:ea typeface="Calibri"/>
              <a:cs typeface="Calibri"/>
              <a:sym typeface="Calibri"/>
            </a:endParaRPr>
          </a:p>
          <a:p>
            <a:pPr indent="0" lvl="0" marL="0" rtl="0" algn="l">
              <a:lnSpc>
                <a:spcPct val="90000"/>
              </a:lnSpc>
              <a:spcBef>
                <a:spcPts val="0"/>
              </a:spcBef>
              <a:spcAft>
                <a:spcPts val="0"/>
              </a:spcAft>
              <a:buNone/>
            </a:pPr>
            <a:r>
              <a:rPr lang="en-US" sz="2200">
                <a:solidFill>
                  <a:srgbClr val="3F3F3F"/>
                </a:solidFill>
                <a:latin typeface="Calibri"/>
                <a:ea typeface="Calibri"/>
                <a:cs typeface="Calibri"/>
                <a:sym typeface="Calibri"/>
              </a:rPr>
              <a:t>                   higher math performance in the high school.</a:t>
            </a:r>
            <a:endParaRPr sz="2200">
              <a:solidFill>
                <a:srgbClr val="3F3F3F"/>
              </a:solidFill>
              <a:latin typeface="Calibri"/>
              <a:ea typeface="Calibri"/>
              <a:cs typeface="Calibri"/>
              <a:sym typeface="Calibri"/>
            </a:endParaRPr>
          </a:p>
          <a:p>
            <a:pPr indent="0" lvl="0" marL="914400" rtl="0" algn="l">
              <a:lnSpc>
                <a:spcPct val="90000"/>
              </a:lnSpc>
              <a:spcBef>
                <a:spcPts val="0"/>
              </a:spcBef>
              <a:spcAft>
                <a:spcPts val="0"/>
              </a:spcAft>
              <a:buNone/>
            </a:pPr>
            <a:r>
              <a:rPr lang="en-US" sz="2200">
                <a:solidFill>
                  <a:srgbClr val="3F3F3F"/>
                </a:solidFill>
                <a:latin typeface="Calibri"/>
                <a:ea typeface="Calibri"/>
                <a:cs typeface="Calibri"/>
                <a:sym typeface="Calibri"/>
              </a:rPr>
              <a:t> 2. Father education level has a larger impact on students’ math performance.</a:t>
            </a:r>
            <a:endParaRPr sz="2200">
              <a:solidFill>
                <a:srgbClr val="3F3F3F"/>
              </a:solidFill>
              <a:latin typeface="Calibri"/>
              <a:ea typeface="Calibri"/>
              <a:cs typeface="Calibri"/>
              <a:sym typeface="Calibri"/>
            </a:endParaRPr>
          </a:p>
          <a:p>
            <a:pPr indent="0" lvl="0" marL="914400" rtl="0" algn="l">
              <a:lnSpc>
                <a:spcPct val="90000"/>
              </a:lnSpc>
              <a:spcBef>
                <a:spcPts val="0"/>
              </a:spcBef>
              <a:spcAft>
                <a:spcPts val="0"/>
              </a:spcAft>
              <a:buNone/>
            </a:pPr>
            <a:r>
              <a:rPr lang="en-US" sz="2200">
                <a:solidFill>
                  <a:srgbClr val="3F3F3F"/>
                </a:solidFill>
                <a:latin typeface="Calibri"/>
                <a:ea typeface="Calibri"/>
                <a:cs typeface="Calibri"/>
                <a:sym typeface="Calibri"/>
              </a:rPr>
              <a:t> 3. Student whose family income level is higher tends to have a higher math    </a:t>
            </a:r>
            <a:endParaRPr sz="2200">
              <a:solidFill>
                <a:srgbClr val="3F3F3F"/>
              </a:solidFill>
              <a:latin typeface="Calibri"/>
              <a:ea typeface="Calibri"/>
              <a:cs typeface="Calibri"/>
              <a:sym typeface="Calibri"/>
            </a:endParaRPr>
          </a:p>
          <a:p>
            <a:pPr indent="0" lvl="0" marL="914400" rtl="0" algn="l">
              <a:lnSpc>
                <a:spcPct val="90000"/>
              </a:lnSpc>
              <a:spcBef>
                <a:spcPts val="0"/>
              </a:spcBef>
              <a:spcAft>
                <a:spcPts val="0"/>
              </a:spcAft>
              <a:buNone/>
            </a:pPr>
            <a:r>
              <a:rPr lang="en-US" sz="2200">
                <a:solidFill>
                  <a:srgbClr val="3F3F3F"/>
                </a:solidFill>
                <a:latin typeface="Calibri"/>
                <a:ea typeface="Calibri"/>
                <a:cs typeface="Calibri"/>
                <a:sym typeface="Calibri"/>
              </a:rPr>
              <a:t>     performance in high school.</a:t>
            </a:r>
            <a:endParaRPr sz="2200">
              <a:solidFill>
                <a:srgbClr val="3F3F3F"/>
              </a:solidFill>
              <a:latin typeface="Calibri"/>
              <a:ea typeface="Calibri"/>
              <a:cs typeface="Calibri"/>
              <a:sym typeface="Calibri"/>
            </a:endParaRPr>
          </a:p>
          <a:p>
            <a:pPr indent="-368300" lvl="0" marL="457200" rtl="0" algn="l">
              <a:lnSpc>
                <a:spcPct val="90000"/>
              </a:lnSpc>
              <a:spcBef>
                <a:spcPts val="0"/>
              </a:spcBef>
              <a:spcAft>
                <a:spcPts val="0"/>
              </a:spcAft>
              <a:buClr>
                <a:srgbClr val="3F3F3F"/>
              </a:buClr>
              <a:buSzPts val="2200"/>
              <a:buFont typeface="Calibri"/>
              <a:buChar char="●"/>
            </a:pPr>
            <a:r>
              <a:rPr lang="en-US" sz="2200">
                <a:solidFill>
                  <a:srgbClr val="3F3F3F"/>
                </a:solidFill>
                <a:latin typeface="Calibri"/>
                <a:ea typeface="Calibri"/>
                <a:cs typeface="Calibri"/>
                <a:sym typeface="Calibri"/>
              </a:rPr>
              <a:t>Peer’s support, socioeconomic status and student’s own motivation are most important factor influence student’s math performance. </a:t>
            </a:r>
            <a:endParaRPr sz="2200">
              <a:solidFill>
                <a:srgbClr val="3F3F3F"/>
              </a:solidFill>
              <a:latin typeface="Calibri"/>
              <a:ea typeface="Calibri"/>
              <a:cs typeface="Calibri"/>
              <a:sym typeface="Calibri"/>
            </a:endParaRPr>
          </a:p>
          <a:p>
            <a:pPr indent="-368300" lvl="0" marL="457200" rtl="0" algn="l">
              <a:lnSpc>
                <a:spcPct val="90000"/>
              </a:lnSpc>
              <a:spcBef>
                <a:spcPts val="0"/>
              </a:spcBef>
              <a:spcAft>
                <a:spcPts val="0"/>
              </a:spcAft>
              <a:buClr>
                <a:srgbClr val="3F3F3F"/>
              </a:buClr>
              <a:buSzPts val="2200"/>
              <a:buFont typeface="Calibri"/>
              <a:buChar char="●"/>
            </a:pPr>
            <a:r>
              <a:rPr lang="en-US" sz="2200">
                <a:solidFill>
                  <a:srgbClr val="3F3F3F"/>
                </a:solidFill>
                <a:latin typeface="Calibri"/>
                <a:ea typeface="Calibri"/>
                <a:cs typeface="Calibri"/>
                <a:sym typeface="Calibri"/>
              </a:rPr>
              <a:t>Student’s high school math performance influences</a:t>
            </a:r>
            <a:r>
              <a:rPr b="1" lang="en-US" sz="1050">
                <a:solidFill>
                  <a:srgbClr val="434343"/>
                </a:solidFill>
                <a:highlight>
                  <a:srgbClr val="FCFCFE"/>
                </a:highlight>
              </a:rPr>
              <a:t> </a:t>
            </a:r>
            <a:r>
              <a:rPr lang="en-US" sz="2200">
                <a:solidFill>
                  <a:srgbClr val="3F3F3F"/>
                </a:solidFill>
                <a:latin typeface="Calibri"/>
                <a:ea typeface="Calibri"/>
                <a:cs typeface="Calibri"/>
                <a:sym typeface="Calibri"/>
              </a:rPr>
              <a:t>the decision for postsecondary options.</a:t>
            </a:r>
            <a:endParaRPr sz="2200">
              <a:solidFill>
                <a:srgbClr val="3F3F3F"/>
              </a:solidFill>
              <a:latin typeface="Calibri"/>
              <a:ea typeface="Calibri"/>
              <a:cs typeface="Calibri"/>
              <a:sym typeface="Calibri"/>
            </a:endParaRPr>
          </a:p>
          <a:p>
            <a:pPr indent="0" lvl="0" marL="0" rtl="0" algn="l">
              <a:lnSpc>
                <a:spcPct val="90000"/>
              </a:lnSpc>
              <a:spcBef>
                <a:spcPts val="0"/>
              </a:spcBef>
              <a:spcAft>
                <a:spcPts val="0"/>
              </a:spcAft>
              <a:buNone/>
            </a:pPr>
            <a:r>
              <a:t/>
            </a:r>
            <a:endParaRPr sz="2200">
              <a:solidFill>
                <a:srgbClr val="3F3F3F"/>
              </a:solidFill>
              <a:latin typeface="Calibri"/>
              <a:ea typeface="Calibri"/>
              <a:cs typeface="Calibri"/>
              <a:sym typeface="Calibri"/>
            </a:endParaRPr>
          </a:p>
          <a:p>
            <a:pPr indent="0" lvl="0" marL="0" rtl="0" algn="l">
              <a:lnSpc>
                <a:spcPct val="90000"/>
              </a:lnSpc>
              <a:spcBef>
                <a:spcPts val="0"/>
              </a:spcBef>
              <a:spcAft>
                <a:spcPts val="0"/>
              </a:spcAft>
              <a:buNone/>
            </a:pPr>
            <a:r>
              <a:t/>
            </a:r>
            <a:endParaRPr sz="2200">
              <a:solidFill>
                <a:srgbClr val="3F3F3F"/>
              </a:solidFill>
              <a:latin typeface="Calibri"/>
              <a:ea typeface="Calibri"/>
              <a:cs typeface="Calibri"/>
              <a:sym typeface="Calibri"/>
            </a:endParaRPr>
          </a:p>
          <a:p>
            <a:pPr indent="0" lvl="0" marL="0" rtl="0" algn="l">
              <a:lnSpc>
                <a:spcPct val="90000"/>
              </a:lnSpc>
              <a:spcBef>
                <a:spcPts val="0"/>
              </a:spcBef>
              <a:spcAft>
                <a:spcPts val="0"/>
              </a:spcAft>
              <a:buNone/>
            </a:pPr>
            <a:r>
              <a:t/>
            </a:r>
            <a:endParaRPr sz="2200">
              <a:solidFill>
                <a:srgbClr val="3F3F3F"/>
              </a:solidFill>
              <a:latin typeface="Calibri"/>
              <a:ea typeface="Calibri"/>
              <a:cs typeface="Calibri"/>
              <a:sym typeface="Calibri"/>
            </a:endParaRPr>
          </a:p>
          <a:p>
            <a:pPr indent="0" lvl="0" marL="0" rtl="0" algn="l">
              <a:lnSpc>
                <a:spcPct val="90000"/>
              </a:lnSpc>
              <a:spcBef>
                <a:spcPts val="0"/>
              </a:spcBef>
              <a:spcAft>
                <a:spcPts val="0"/>
              </a:spcAft>
              <a:buClr>
                <a:srgbClr val="000000"/>
              </a:buClr>
              <a:buSzPts val="1100"/>
              <a:buFont typeface="Arial"/>
              <a:buNone/>
            </a:pPr>
            <a:r>
              <a:t/>
            </a:r>
            <a:endParaRPr sz="2200">
              <a:solidFill>
                <a:srgbClr val="3F3F3F"/>
              </a:solidFill>
              <a:latin typeface="Calibri"/>
              <a:ea typeface="Calibri"/>
              <a:cs typeface="Calibri"/>
              <a:sym typeface="Calibri"/>
            </a:endParaRPr>
          </a:p>
          <a:p>
            <a:pPr indent="0" lvl="0" marL="0" rtl="0" algn="l">
              <a:lnSpc>
                <a:spcPct val="90000"/>
              </a:lnSpc>
              <a:spcBef>
                <a:spcPts val="0"/>
              </a:spcBef>
              <a:spcAft>
                <a:spcPts val="0"/>
              </a:spcAft>
              <a:buNone/>
            </a:pPr>
            <a:r>
              <a:t/>
            </a:r>
            <a:endParaRPr sz="2300">
              <a:solidFill>
                <a:srgbClr val="3F3F3F"/>
              </a:solidFill>
              <a:latin typeface="Calibri"/>
              <a:ea typeface="Calibri"/>
              <a:cs typeface="Calibri"/>
              <a:sym typeface="Calibri"/>
            </a:endParaRPr>
          </a:p>
          <a:p>
            <a:pPr indent="0" lvl="0" marL="0" rtl="0" algn="l">
              <a:lnSpc>
                <a:spcPct val="90000"/>
              </a:lnSpc>
              <a:spcBef>
                <a:spcPts val="0"/>
              </a:spcBef>
              <a:spcAft>
                <a:spcPts val="0"/>
              </a:spcAft>
              <a:buNone/>
            </a:pPr>
            <a:r>
              <a:t/>
            </a:r>
            <a:endParaRPr sz="2300">
              <a:solidFill>
                <a:srgbClr val="3F3F3F"/>
              </a:solidFill>
              <a:latin typeface="Calibri"/>
              <a:ea typeface="Calibri"/>
              <a:cs typeface="Calibri"/>
              <a:sym typeface="Calibri"/>
            </a:endParaRPr>
          </a:p>
          <a:p>
            <a:pPr indent="0" lvl="0" marL="0" rtl="0" algn="l">
              <a:lnSpc>
                <a:spcPct val="90000"/>
              </a:lnSpc>
              <a:spcBef>
                <a:spcPts val="0"/>
              </a:spcBef>
              <a:spcAft>
                <a:spcPts val="0"/>
              </a:spcAft>
              <a:buNone/>
            </a:pPr>
            <a:r>
              <a:t/>
            </a:r>
            <a:endParaRPr sz="2300">
              <a:solidFill>
                <a:srgbClr val="3F3F3F"/>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US" sz="2200">
                <a:solidFill>
                  <a:srgbClr val="3F3F3F"/>
                </a:solidFill>
                <a:latin typeface="Calibri"/>
                <a:ea typeface="Calibri"/>
                <a:cs typeface="Calibri"/>
                <a:sym typeface="Calibri"/>
              </a:rPr>
              <a:t>The dataset  focuses  on how students plan and make decisions about postsecondary options.</a:t>
            </a:r>
            <a:endParaRPr sz="2200">
              <a:solidFill>
                <a:srgbClr val="3F3F3F"/>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rPr lang="en-US" sz="2200">
                <a:solidFill>
                  <a:srgbClr val="3F3F3F"/>
                </a:solidFill>
                <a:latin typeface="Calibri"/>
                <a:ea typeface="Calibri"/>
                <a:cs typeface="Calibri"/>
                <a:sym typeface="Calibri"/>
              </a:rPr>
              <a:t>There are many outcomes that we can derive from the analysis of the effects of different factors on high school student's math achievement, and how does it affect their postsecondary study. We can conclude that these factors affect the achievements of the students and their future choices greatly.</a:t>
            </a:r>
            <a:endParaRPr sz="2200">
              <a:solidFill>
                <a:srgbClr val="3F3F3F"/>
              </a:solidFill>
              <a:latin typeface="Calibri"/>
              <a:ea typeface="Calibri"/>
              <a:cs typeface="Calibri"/>
              <a:sym typeface="Calibri"/>
            </a:endParaRPr>
          </a:p>
          <a:p>
            <a:pPr indent="-374650" lvl="0" marL="457200" rtl="0" algn="l">
              <a:lnSpc>
                <a:spcPct val="90000"/>
              </a:lnSpc>
              <a:spcBef>
                <a:spcPts val="0"/>
              </a:spcBef>
              <a:spcAft>
                <a:spcPts val="0"/>
              </a:spcAft>
              <a:buSzPts val="2300"/>
              <a:buChar char="●"/>
            </a:pPr>
            <a:r>
              <a:rPr lang="en-US" sz="2300">
                <a:solidFill>
                  <a:srgbClr val="3F3F3F"/>
                </a:solidFill>
                <a:latin typeface="Calibri"/>
                <a:ea typeface="Calibri"/>
                <a:cs typeface="Calibri"/>
                <a:sym typeface="Calibri"/>
              </a:rPr>
              <a:t>Future work</a:t>
            </a:r>
            <a:r>
              <a:rPr lang="en-US" sz="2300">
                <a:solidFill>
                  <a:schemeClr val="dk1"/>
                </a:solidFill>
              </a:rPr>
              <a:t>:</a:t>
            </a:r>
            <a:endParaRPr sz="2300">
              <a:solidFill>
                <a:schemeClr val="dk1"/>
              </a:solidFill>
            </a:endParaRPr>
          </a:p>
          <a:p>
            <a:pPr indent="0" lvl="0" marL="0" rtl="0" algn="l">
              <a:lnSpc>
                <a:spcPct val="90000"/>
              </a:lnSpc>
              <a:spcBef>
                <a:spcPts val="0"/>
              </a:spcBef>
              <a:spcAft>
                <a:spcPts val="0"/>
              </a:spcAft>
              <a:buNone/>
            </a:pPr>
            <a:r>
              <a:rPr lang="en-US" sz="2200">
                <a:solidFill>
                  <a:srgbClr val="3F3F3F"/>
                </a:solidFill>
                <a:latin typeface="Calibri"/>
                <a:ea typeface="Calibri"/>
                <a:cs typeface="Calibri"/>
                <a:sym typeface="Calibri"/>
              </a:rPr>
              <a:t>Use the whole dataset by collecting more observations and features  for other classes also with less missing values and limitations.</a:t>
            </a:r>
            <a:endParaRPr sz="2200">
              <a:solidFill>
                <a:srgbClr val="262626"/>
              </a:solidFill>
            </a:endParaRPr>
          </a:p>
          <a:p>
            <a:pPr indent="0" lvl="0" marL="0" rtl="0" algn="l">
              <a:lnSpc>
                <a:spcPct val="90000"/>
              </a:lnSpc>
              <a:spcBef>
                <a:spcPts val="0"/>
              </a:spcBef>
              <a:spcAft>
                <a:spcPts val="0"/>
              </a:spcAft>
              <a:buClr>
                <a:schemeClr val="dk1"/>
              </a:buClr>
              <a:buSzPts val="1100"/>
              <a:buFont typeface="Arial"/>
              <a:buNone/>
            </a:pPr>
            <a:r>
              <a:t/>
            </a:r>
            <a:endParaRPr sz="2200">
              <a:solidFill>
                <a:srgbClr val="262626"/>
              </a:solidFill>
            </a:endParaRPr>
          </a:p>
          <a:p>
            <a:pPr indent="0" lvl="0" marL="0" rtl="0" algn="l">
              <a:lnSpc>
                <a:spcPct val="90000"/>
              </a:lnSpc>
              <a:spcBef>
                <a:spcPts val="0"/>
              </a:spcBef>
              <a:spcAft>
                <a:spcPts val="0"/>
              </a:spcAft>
              <a:buNone/>
            </a:pPr>
            <a:r>
              <a:t/>
            </a:r>
            <a:endParaRPr sz="2200">
              <a:solidFill>
                <a:srgbClr val="26262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3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Questrial"/>
              <a:buNone/>
            </a:pPr>
            <a:r>
              <a:rPr lang="en-US" sz="3600">
                <a:solidFill>
                  <a:srgbClr val="3F3F3F"/>
                </a:solidFill>
                <a:latin typeface="Calibri"/>
                <a:ea typeface="Calibri"/>
                <a:cs typeface="Calibri"/>
                <a:sym typeface="Calibri"/>
              </a:rPr>
              <a:t>REFERENCE</a:t>
            </a:r>
            <a:endParaRPr sz="3600">
              <a:solidFill>
                <a:srgbClr val="3F3F3F"/>
              </a:solidFill>
              <a:latin typeface="Calibri"/>
              <a:ea typeface="Calibri"/>
              <a:cs typeface="Calibri"/>
              <a:sym typeface="Calibri"/>
            </a:endParaRPr>
          </a:p>
        </p:txBody>
      </p:sp>
      <p:sp>
        <p:nvSpPr>
          <p:cNvPr id="283" name="Google Shape;283;p40"/>
          <p:cNvSpPr txBox="1"/>
          <p:nvPr/>
        </p:nvSpPr>
        <p:spPr>
          <a:xfrm>
            <a:off x="1373625" y="1356875"/>
            <a:ext cx="9811800" cy="544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en-US" sz="1800">
                <a:highlight>
                  <a:srgbClr val="FCFCFC"/>
                </a:highlight>
                <a:latin typeface="Calibri"/>
                <a:ea typeface="Calibri"/>
                <a:cs typeface="Calibri"/>
                <a:sym typeface="Calibri"/>
              </a:rPr>
              <a:t>Chaudhry</a:t>
            </a:r>
            <a:r>
              <a:rPr lang="en-US" sz="1800">
                <a:highlight>
                  <a:srgbClr val="FCFCFC"/>
                </a:highlight>
                <a:uFill>
                  <a:noFill/>
                </a:uFill>
                <a:latin typeface="Calibri"/>
                <a:ea typeface="Calibri"/>
                <a:cs typeface="Calibri"/>
                <a:sym typeface="Calibri"/>
                <a:hlinkClick r:id="rId3"/>
              </a:rPr>
              <a:t>.M.(2015), </a:t>
            </a:r>
            <a:r>
              <a:rPr lang="en-US" sz="1800">
                <a:uFill>
                  <a:noFill/>
                </a:uFill>
                <a:latin typeface="Calibri"/>
                <a:ea typeface="Calibri"/>
                <a:cs typeface="Calibri"/>
                <a:sym typeface="Calibri"/>
                <a:hlinkClick r:id="rId4"/>
              </a:rPr>
              <a:t>College Success Starts In Math Class, Forbes. Access at &lt;</a:t>
            </a:r>
            <a:r>
              <a:rPr lang="en-US" sz="1800">
                <a:uFill>
                  <a:noFill/>
                </a:uFill>
                <a:latin typeface="Calibri"/>
                <a:ea typeface="Calibri"/>
                <a:cs typeface="Calibri"/>
                <a:sym typeface="Calibri"/>
                <a:hlinkClick r:id="rId5"/>
              </a:rPr>
              <a:t>https://www.forbes.com/sites/schoolboard/2015/05/08/college-success-starts-in-8th-grade-math-class/#3d775c17248e</a:t>
            </a:r>
            <a:r>
              <a:rPr lang="en-US" sz="1800">
                <a:latin typeface="Calibri"/>
                <a:ea typeface="Calibri"/>
                <a:cs typeface="Calibri"/>
                <a:sym typeface="Calibri"/>
              </a:rPr>
              <a:t>&gt;</a:t>
            </a:r>
            <a:endParaRPr sz="1800">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Questrial"/>
              <a:ea typeface="Questrial"/>
              <a:cs typeface="Questrial"/>
              <a:sym typeface="Questrial"/>
            </a:endParaRPr>
          </a:p>
          <a:p>
            <a:pPr indent="0" lvl="0" marL="0" marR="0" rtl="0" algn="l">
              <a:spcBef>
                <a:spcPts val="0"/>
              </a:spcBef>
              <a:spcAft>
                <a:spcPts val="0"/>
              </a:spcAft>
              <a:buNone/>
            </a:pPr>
            <a:r>
              <a:rPr lang="en-US" sz="1800">
                <a:highlight>
                  <a:srgbClr val="FFFFFF"/>
                </a:highlight>
                <a:uFill>
                  <a:noFill/>
                </a:uFill>
                <a:latin typeface="Calibri"/>
                <a:ea typeface="Calibri"/>
                <a:cs typeface="Calibri"/>
                <a:sym typeface="Calibri"/>
                <a:hlinkClick r:id="rId6"/>
              </a:rPr>
              <a:t>Abadi</a:t>
            </a:r>
            <a:r>
              <a:rPr lang="en-US" sz="1800">
                <a:highlight>
                  <a:srgbClr val="FFFFFF"/>
                </a:highlight>
                <a:latin typeface="Calibri"/>
                <a:ea typeface="Calibri"/>
                <a:cs typeface="Calibri"/>
                <a:sym typeface="Calibri"/>
              </a:rPr>
              <a:t>.M and </a:t>
            </a:r>
            <a:r>
              <a:rPr lang="en-US" sz="1800">
                <a:highlight>
                  <a:srgbClr val="FFFFFF"/>
                </a:highlight>
                <a:uFill>
                  <a:noFill/>
                </a:uFill>
                <a:latin typeface="Calibri"/>
                <a:ea typeface="Calibri"/>
                <a:cs typeface="Calibri"/>
                <a:sym typeface="Calibri"/>
                <a:hlinkClick r:id="rId7"/>
              </a:rPr>
              <a:t>Kiersz.A(2018), </a:t>
            </a:r>
            <a:r>
              <a:rPr lang="en-US" sz="1800">
                <a:uFill>
                  <a:noFill/>
                </a:uFill>
                <a:latin typeface="Calibri"/>
                <a:ea typeface="Calibri"/>
                <a:cs typeface="Calibri"/>
                <a:sym typeface="Calibri"/>
                <a:hlinkClick r:id="rId8"/>
              </a:rPr>
              <a:t>Exactly which states are in the Northeast, Midwest, South, and West, according to the US government, Business insider. Access at &lt;</a:t>
            </a:r>
            <a:r>
              <a:rPr lang="en-US" sz="1800">
                <a:uFill>
                  <a:noFill/>
                </a:uFill>
                <a:latin typeface="Calibri"/>
                <a:ea typeface="Calibri"/>
                <a:cs typeface="Calibri"/>
                <a:sym typeface="Calibri"/>
                <a:hlinkClick r:id="rId9"/>
              </a:rPr>
              <a:t>https://www.businessinsider.com/united-states-regions-new-england-midwest-south-2018-4#and-west-south-central-includes-the-western-most-states-in-the-south-10</a:t>
            </a:r>
            <a:r>
              <a:rPr lang="en-US" sz="1800">
                <a:latin typeface="Calibri"/>
                <a:ea typeface="Calibri"/>
                <a:cs typeface="Calibri"/>
                <a:sym typeface="Calibri"/>
              </a:rPr>
              <a:t>&gt;</a:t>
            </a:r>
            <a:endParaRPr sz="1800">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Questrial"/>
              <a:ea typeface="Questrial"/>
              <a:cs typeface="Questrial"/>
              <a:sym typeface="Questrial"/>
            </a:endParaRPr>
          </a:p>
          <a:p>
            <a:pPr indent="0" lvl="0" marL="0" rtl="0" algn="l">
              <a:lnSpc>
                <a:spcPct val="99056"/>
              </a:lnSpc>
              <a:spcBef>
                <a:spcPts val="0"/>
              </a:spcBef>
              <a:spcAft>
                <a:spcPts val="0"/>
              </a:spcAft>
              <a:buSzPts val="1100"/>
              <a:buNone/>
            </a:pPr>
            <a:r>
              <a:rPr lang="en-US" sz="1800">
                <a:latin typeface="Calibri"/>
                <a:ea typeface="Calibri"/>
                <a:cs typeface="Calibri"/>
                <a:sym typeface="Calibri"/>
              </a:rPr>
              <a:t>Math milestones: The critical role of math achievement in student success, Renaissance. Access at &lt;</a:t>
            </a:r>
            <a:r>
              <a:rPr lang="en-US" sz="1800">
                <a:uFill>
                  <a:noFill/>
                </a:uFill>
                <a:latin typeface="Calibri"/>
                <a:ea typeface="Calibri"/>
                <a:cs typeface="Calibri"/>
                <a:sym typeface="Calibri"/>
                <a:hlinkClick r:id="rId10"/>
              </a:rPr>
              <a:t>https://www.renaissance.com/2018/03/22/blog-math-milestones-critical-role-math-achievement-student-success/</a:t>
            </a:r>
            <a:r>
              <a:rPr lang="en-US" sz="1800">
                <a:latin typeface="Calibri"/>
                <a:ea typeface="Calibri"/>
                <a:cs typeface="Calibri"/>
                <a:sym typeface="Calibri"/>
              </a:rPr>
              <a:t>&gt;</a:t>
            </a:r>
            <a:endParaRPr sz="1800">
              <a:latin typeface="Calibri"/>
              <a:ea typeface="Calibri"/>
              <a:cs typeface="Calibri"/>
              <a:sym typeface="Calibri"/>
            </a:endParaRPr>
          </a:p>
          <a:p>
            <a:pPr indent="0" lvl="0" marL="0" rtl="0" algn="l">
              <a:lnSpc>
                <a:spcPct val="99056"/>
              </a:lnSpc>
              <a:spcBef>
                <a:spcPts val="1100"/>
              </a:spcBef>
              <a:spcAft>
                <a:spcPts val="0"/>
              </a:spcAft>
              <a:buSzPts val="1100"/>
              <a:buNone/>
            </a:pPr>
            <a:r>
              <a:t/>
            </a:r>
            <a:endParaRPr sz="1800">
              <a:latin typeface="Calibri"/>
              <a:ea typeface="Calibri"/>
              <a:cs typeface="Calibri"/>
              <a:sym typeface="Calibri"/>
            </a:endParaRPr>
          </a:p>
          <a:p>
            <a:pPr indent="0" lvl="0" marL="0" rtl="0" algn="l">
              <a:lnSpc>
                <a:spcPct val="116667"/>
              </a:lnSpc>
              <a:spcBef>
                <a:spcPts val="1100"/>
              </a:spcBef>
              <a:spcAft>
                <a:spcPts val="0"/>
              </a:spcAft>
              <a:buSzPts val="1100"/>
              <a:buNone/>
            </a:pPr>
            <a:r>
              <a:rPr lang="en-US" sz="1800">
                <a:highlight>
                  <a:srgbClr val="FFFFFF"/>
                </a:highlight>
                <a:uFill>
                  <a:noFill/>
                </a:uFill>
                <a:latin typeface="Calibri"/>
                <a:ea typeface="Calibri"/>
                <a:cs typeface="Calibri"/>
                <a:sym typeface="Calibri"/>
                <a:hlinkClick r:id="rId11"/>
              </a:rPr>
              <a:t>Boyington</a:t>
            </a:r>
            <a:r>
              <a:rPr lang="en-US" sz="1800">
                <a:highlight>
                  <a:srgbClr val="FFFFFF"/>
                </a:highlight>
                <a:latin typeface="Calibri"/>
                <a:ea typeface="Calibri"/>
                <a:cs typeface="Calibri"/>
                <a:sym typeface="Calibri"/>
              </a:rPr>
              <a:t>.B.(2018),, </a:t>
            </a:r>
            <a:r>
              <a:rPr lang="en-US" sz="1800">
                <a:latin typeface="Calibri"/>
                <a:ea typeface="Calibri"/>
                <a:cs typeface="Calibri"/>
                <a:sym typeface="Calibri"/>
              </a:rPr>
              <a:t>Where to Find the 2019 U.S. News Best Colleges,U.S.News. Access at &lt;</a:t>
            </a:r>
            <a:r>
              <a:rPr lang="en-US" sz="1800">
                <a:uFill>
                  <a:noFill/>
                </a:uFill>
                <a:latin typeface="Calibri"/>
                <a:ea typeface="Calibri"/>
                <a:cs typeface="Calibri"/>
                <a:sym typeface="Calibri"/>
                <a:hlinkClick r:id="rId12"/>
              </a:rPr>
              <a:t>https://www.usnews.com/education/best-colleges/articles/2018-09-11/where-to-find-the-2019-us-news-best-colleges</a:t>
            </a:r>
            <a:r>
              <a:rPr lang="en-US" sz="1800">
                <a:latin typeface="Calibri"/>
                <a:ea typeface="Calibri"/>
                <a:cs typeface="Calibri"/>
                <a:sym typeface="Calibri"/>
              </a:rPr>
              <a:t>&gt;</a:t>
            </a:r>
            <a:endParaRPr sz="1800">
              <a:latin typeface="Calibri"/>
              <a:ea typeface="Calibri"/>
              <a:cs typeface="Calibri"/>
              <a:sym typeface="Calibri"/>
            </a:endParaRPr>
          </a:p>
          <a:p>
            <a:pPr indent="0" lvl="0" marL="0" marR="0" rtl="0" algn="l">
              <a:spcBef>
                <a:spcPts val="600"/>
              </a:spcBef>
              <a:spcAft>
                <a:spcPts val="0"/>
              </a:spcAft>
              <a:buNone/>
            </a:pPr>
            <a:r>
              <a:t/>
            </a:r>
            <a:endParaRPr sz="1800">
              <a:solidFill>
                <a:schemeClr val="dk1"/>
              </a:solidFill>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2678275" y="3429000"/>
            <a:ext cx="8376300" cy="3217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1100"/>
              <a:buFont typeface="Arial"/>
              <a:buNone/>
            </a:pPr>
            <a:r>
              <a:t/>
            </a:r>
            <a:endParaRPr sz="2400">
              <a:solidFill>
                <a:schemeClr val="dk1"/>
              </a:solidFill>
              <a:latin typeface="Questrial"/>
              <a:ea typeface="Questrial"/>
              <a:cs typeface="Questrial"/>
              <a:sym typeface="Questrial"/>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Questrial"/>
                <a:ea typeface="Questrial"/>
                <a:cs typeface="Questrial"/>
                <a:sym typeface="Questrial"/>
              </a:rPr>
              <a:t>Data Source</a:t>
            </a:r>
            <a:endParaRPr/>
          </a:p>
          <a:p>
            <a:pPr indent="-152400" lvl="0" marL="0" marR="0" rtl="0" algn="l">
              <a:spcBef>
                <a:spcPts val="1200"/>
              </a:spcBef>
              <a:spcAft>
                <a:spcPts val="0"/>
              </a:spcAft>
              <a:buClr>
                <a:schemeClr val="dk1"/>
              </a:buClr>
              <a:buSzPts val="2400"/>
              <a:buFont typeface="Noto Sans Symbols"/>
              <a:buChar char="❑"/>
            </a:pPr>
            <a:r>
              <a:rPr lang="en-US" sz="2400">
                <a:solidFill>
                  <a:schemeClr val="dk1"/>
                </a:solidFill>
                <a:latin typeface="Questrial"/>
                <a:ea typeface="Questrial"/>
                <a:cs typeface="Questrial"/>
                <a:sym typeface="Questrial"/>
              </a:rPr>
              <a:t>Descriptive Statistics</a:t>
            </a:r>
            <a:endParaRPr/>
          </a:p>
          <a:p>
            <a:pPr indent="-152400" lvl="1" marL="457200" marR="0" rtl="0" algn="l">
              <a:spcBef>
                <a:spcPts val="1200"/>
              </a:spcBef>
              <a:spcAft>
                <a:spcPts val="0"/>
              </a:spcAft>
              <a:buClr>
                <a:schemeClr val="dk1"/>
              </a:buClr>
              <a:buSzPts val="2400"/>
              <a:buFont typeface="Courier New"/>
              <a:buChar char="o"/>
            </a:pPr>
            <a:r>
              <a:rPr b="0" i="0" lang="en-US" sz="2400" u="none" cap="none" strike="noStrike">
                <a:solidFill>
                  <a:schemeClr val="dk1"/>
                </a:solidFill>
                <a:latin typeface="Questrial"/>
                <a:ea typeface="Questrial"/>
                <a:cs typeface="Questrial"/>
                <a:sym typeface="Questrial"/>
              </a:rPr>
              <a:t>Examine mean, standard deviation, variance, etc.</a:t>
            </a:r>
            <a:endParaRPr/>
          </a:p>
          <a:p>
            <a:pPr indent="-152400" lvl="1" marL="457200" marR="0" rtl="0" algn="l">
              <a:spcBef>
                <a:spcPts val="1200"/>
              </a:spcBef>
              <a:spcAft>
                <a:spcPts val="0"/>
              </a:spcAft>
              <a:buClr>
                <a:schemeClr val="dk1"/>
              </a:buClr>
              <a:buSzPts val="2400"/>
              <a:buFont typeface="Courier New"/>
              <a:buChar char="o"/>
            </a:pPr>
            <a:r>
              <a:rPr b="0" i="0" lang="en-US" sz="2400" u="none" cap="none" strike="noStrike">
                <a:solidFill>
                  <a:schemeClr val="dk1"/>
                </a:solidFill>
                <a:latin typeface="Questrial"/>
                <a:ea typeface="Questrial"/>
                <a:cs typeface="Questrial"/>
                <a:sym typeface="Questrial"/>
              </a:rPr>
              <a:t>Correlations</a:t>
            </a:r>
            <a:endParaRPr/>
          </a:p>
          <a:p>
            <a:pPr indent="-152400" lvl="0" marL="0" marR="0" rtl="0" algn="l">
              <a:spcBef>
                <a:spcPts val="1200"/>
              </a:spcBef>
              <a:spcAft>
                <a:spcPts val="0"/>
              </a:spcAft>
              <a:buClr>
                <a:schemeClr val="dk1"/>
              </a:buClr>
              <a:buSzPts val="2400"/>
              <a:buFont typeface="Noto Sans Symbols"/>
              <a:buChar char="❑"/>
            </a:pPr>
            <a:r>
              <a:rPr lang="en-US" sz="2400">
                <a:solidFill>
                  <a:schemeClr val="dk1"/>
                </a:solidFill>
                <a:latin typeface="Questrial"/>
                <a:ea typeface="Questrial"/>
                <a:cs typeface="Questrial"/>
                <a:sym typeface="Questrial"/>
              </a:rPr>
              <a:t>Smart questions</a:t>
            </a:r>
            <a:endParaRPr/>
          </a:p>
          <a:p>
            <a:pPr indent="-152400" lvl="1" marL="457200" marR="0" rtl="0" algn="l">
              <a:spcBef>
                <a:spcPts val="1200"/>
              </a:spcBef>
              <a:spcAft>
                <a:spcPts val="0"/>
              </a:spcAft>
              <a:buClr>
                <a:schemeClr val="dk1"/>
              </a:buClr>
              <a:buSzPts val="2400"/>
              <a:buFont typeface="Courier New"/>
              <a:buChar char="o"/>
            </a:pPr>
            <a:r>
              <a:rPr b="0" i="0" lang="en-US" sz="2400" u="none" cap="none" strike="noStrike">
                <a:solidFill>
                  <a:schemeClr val="dk1"/>
                </a:solidFill>
                <a:latin typeface="Questrial"/>
                <a:ea typeface="Questrial"/>
                <a:cs typeface="Questrial"/>
                <a:sym typeface="Questrial"/>
              </a:rPr>
              <a:t>T-test </a:t>
            </a:r>
            <a:endParaRPr b="0" i="0" sz="2400" u="none" cap="none" strike="noStrike">
              <a:solidFill>
                <a:schemeClr val="dk1"/>
              </a:solidFill>
              <a:latin typeface="Questrial"/>
              <a:ea typeface="Questrial"/>
              <a:cs typeface="Questrial"/>
              <a:sym typeface="Questrial"/>
            </a:endParaRPr>
          </a:p>
          <a:p>
            <a:pPr indent="-152400" lvl="1" marL="457200" marR="0" rtl="0" algn="l">
              <a:spcBef>
                <a:spcPts val="1200"/>
              </a:spcBef>
              <a:spcAft>
                <a:spcPts val="0"/>
              </a:spcAft>
              <a:buClr>
                <a:schemeClr val="dk1"/>
              </a:buClr>
              <a:buSzPts val="2400"/>
              <a:buFont typeface="Courier New"/>
              <a:buChar char="o"/>
            </a:pPr>
            <a:r>
              <a:rPr b="0" i="0" lang="en-US" sz="2400" u="none" cap="none" strike="noStrike">
                <a:solidFill>
                  <a:schemeClr val="dk1"/>
                </a:solidFill>
                <a:latin typeface="Questrial"/>
                <a:ea typeface="Questrial"/>
                <a:cs typeface="Questrial"/>
                <a:sym typeface="Questrial"/>
              </a:rPr>
              <a:t>One-way ANOVA</a:t>
            </a:r>
            <a:endParaRPr/>
          </a:p>
          <a:p>
            <a:pPr indent="-152400" lvl="1" marL="457200" marR="0" rtl="0" algn="l">
              <a:spcBef>
                <a:spcPts val="1200"/>
              </a:spcBef>
              <a:spcAft>
                <a:spcPts val="0"/>
              </a:spcAft>
              <a:buClr>
                <a:schemeClr val="dk1"/>
              </a:buClr>
              <a:buSzPts val="2400"/>
              <a:buFont typeface="Courier New"/>
              <a:buChar char="o"/>
            </a:pPr>
            <a:r>
              <a:rPr b="0" i="0" lang="en-US" sz="2400" u="none" cap="none" strike="noStrike">
                <a:solidFill>
                  <a:schemeClr val="dk1"/>
                </a:solidFill>
                <a:latin typeface="Questrial"/>
                <a:ea typeface="Questrial"/>
                <a:cs typeface="Questrial"/>
                <a:sym typeface="Questrial"/>
              </a:rPr>
              <a:t>Linear regression</a:t>
            </a:r>
            <a:endParaRPr/>
          </a:p>
          <a:p>
            <a:pPr indent="-152400" lvl="0" marL="0" marR="0" rtl="0" algn="l">
              <a:spcBef>
                <a:spcPts val="1200"/>
              </a:spcBef>
              <a:spcAft>
                <a:spcPts val="0"/>
              </a:spcAft>
              <a:buClr>
                <a:schemeClr val="dk1"/>
              </a:buClr>
              <a:buSzPts val="2400"/>
              <a:buFont typeface="Noto Sans Symbols"/>
              <a:buChar char="❑"/>
            </a:pPr>
            <a:r>
              <a:rPr lang="en-US" sz="2400">
                <a:solidFill>
                  <a:schemeClr val="dk1"/>
                </a:solidFill>
                <a:latin typeface="Questrial"/>
                <a:ea typeface="Questrial"/>
                <a:cs typeface="Questrial"/>
                <a:sym typeface="Questrial"/>
              </a:rPr>
              <a:t>Limitations</a:t>
            </a:r>
            <a:endParaRPr/>
          </a:p>
          <a:p>
            <a:pPr indent="-152400" lvl="0" marL="0" marR="0" rtl="0" algn="l">
              <a:spcBef>
                <a:spcPts val="1200"/>
              </a:spcBef>
              <a:spcAft>
                <a:spcPts val="0"/>
              </a:spcAft>
              <a:buClr>
                <a:schemeClr val="dk1"/>
              </a:buClr>
              <a:buSzPts val="2400"/>
              <a:buFont typeface="Noto Sans Symbols"/>
              <a:buChar char="❑"/>
            </a:pPr>
            <a:r>
              <a:rPr lang="en-US" sz="2400">
                <a:solidFill>
                  <a:schemeClr val="dk1"/>
                </a:solidFill>
                <a:latin typeface="Questrial"/>
                <a:ea typeface="Questrial"/>
                <a:cs typeface="Questrial"/>
                <a:sym typeface="Questrial"/>
              </a:rPr>
              <a:t>Conclusions</a:t>
            </a:r>
            <a:endParaRPr/>
          </a:p>
          <a:p>
            <a:pPr indent="-76200" lvl="0" marL="342900" marR="0" rtl="0" algn="l">
              <a:lnSpc>
                <a:spcPct val="110000"/>
              </a:lnSpc>
              <a:spcBef>
                <a:spcPts val="600"/>
              </a:spcBef>
              <a:spcAft>
                <a:spcPts val="0"/>
              </a:spcAft>
              <a:buClr>
                <a:schemeClr val="dk1"/>
              </a:buClr>
              <a:buSzPts val="2400"/>
              <a:buFont typeface="Arial"/>
              <a:buNone/>
            </a:pPr>
            <a:r>
              <a:t/>
            </a:r>
            <a:endParaRPr b="1" sz="2400" cap="none">
              <a:solidFill>
                <a:schemeClr val="dk1"/>
              </a:solidFill>
              <a:latin typeface="Calibri"/>
              <a:ea typeface="Calibri"/>
              <a:cs typeface="Calibri"/>
              <a:sym typeface="Calibri"/>
            </a:endParaRPr>
          </a:p>
          <a:p>
            <a:pPr indent="-76200" lvl="0" marL="342900" marR="0" rtl="0" algn="l">
              <a:lnSpc>
                <a:spcPct val="110000"/>
              </a:lnSpc>
              <a:spcBef>
                <a:spcPts val="600"/>
              </a:spcBef>
              <a:spcAft>
                <a:spcPts val="0"/>
              </a:spcAft>
              <a:buClr>
                <a:schemeClr val="dk1"/>
              </a:buClr>
              <a:buSzPts val="2400"/>
              <a:buFont typeface="Arial"/>
              <a:buNone/>
            </a:pPr>
            <a:r>
              <a:t/>
            </a:r>
            <a:endParaRPr b="1" sz="2400" cap="none">
              <a:solidFill>
                <a:schemeClr val="dk1"/>
              </a:solidFill>
              <a:latin typeface="Calibri"/>
              <a:ea typeface="Calibri"/>
              <a:cs typeface="Calibri"/>
              <a:sym typeface="Calibri"/>
            </a:endParaRPr>
          </a:p>
          <a:p>
            <a:pPr indent="-76200" lvl="0" marL="342900" marR="0" rtl="0" algn="l">
              <a:lnSpc>
                <a:spcPct val="110000"/>
              </a:lnSpc>
              <a:spcBef>
                <a:spcPts val="600"/>
              </a:spcBef>
              <a:spcAft>
                <a:spcPts val="0"/>
              </a:spcAft>
              <a:buClr>
                <a:schemeClr val="dk1"/>
              </a:buClr>
              <a:buSzPts val="2400"/>
              <a:buFont typeface="Arial"/>
              <a:buNone/>
            </a:pPr>
            <a:r>
              <a:t/>
            </a:r>
            <a:endParaRPr b="1" sz="2400" cap="none">
              <a:solidFill>
                <a:schemeClr val="dk1"/>
              </a:solidFill>
              <a:latin typeface="Calibri"/>
              <a:ea typeface="Calibri"/>
              <a:cs typeface="Calibri"/>
              <a:sym typeface="Calibri"/>
            </a:endParaRPr>
          </a:p>
          <a:p>
            <a:pPr indent="-76200" lvl="0" marL="342900" marR="0" rtl="0" algn="l">
              <a:lnSpc>
                <a:spcPct val="110000"/>
              </a:lnSpc>
              <a:spcBef>
                <a:spcPts val="600"/>
              </a:spcBef>
              <a:spcAft>
                <a:spcPts val="0"/>
              </a:spcAft>
              <a:buClr>
                <a:schemeClr val="dk1"/>
              </a:buClr>
              <a:buSzPts val="2400"/>
              <a:buFont typeface="Arial"/>
              <a:buNone/>
            </a:pPr>
            <a:r>
              <a:t/>
            </a:r>
            <a:endParaRPr b="1" sz="2400" cap="none">
              <a:solidFill>
                <a:schemeClr val="dk1"/>
              </a:solidFill>
              <a:latin typeface="Calibri"/>
              <a:ea typeface="Calibri"/>
              <a:cs typeface="Calibri"/>
              <a:sym typeface="Calibri"/>
            </a:endParaRPr>
          </a:p>
          <a:p>
            <a:pPr indent="-76200" lvl="0" marL="342900" marR="0" rtl="0" algn="l">
              <a:lnSpc>
                <a:spcPct val="110000"/>
              </a:lnSpc>
              <a:spcBef>
                <a:spcPts val="600"/>
              </a:spcBef>
              <a:spcAft>
                <a:spcPts val="0"/>
              </a:spcAft>
              <a:buClr>
                <a:schemeClr val="dk1"/>
              </a:buClr>
              <a:buSzPts val="2400"/>
              <a:buFont typeface="Arial"/>
              <a:buNone/>
            </a:pPr>
            <a:r>
              <a:t/>
            </a:r>
            <a:endParaRPr b="1" sz="2400" cap="none">
              <a:solidFill>
                <a:schemeClr val="dk1"/>
              </a:solidFill>
              <a:latin typeface="Calibri"/>
              <a:ea typeface="Calibri"/>
              <a:cs typeface="Calibri"/>
              <a:sym typeface="Calibri"/>
            </a:endParaRPr>
          </a:p>
        </p:txBody>
      </p:sp>
      <p:sp>
        <p:nvSpPr>
          <p:cNvPr id="79" name="Google Shape;79;p16"/>
          <p:cNvSpPr txBox="1"/>
          <p:nvPr/>
        </p:nvSpPr>
        <p:spPr>
          <a:xfrm>
            <a:off x="1724650" y="364025"/>
            <a:ext cx="4828800" cy="9318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US" sz="4000">
                <a:solidFill>
                  <a:schemeClr val="dk1"/>
                </a:solidFill>
                <a:latin typeface="Calibri"/>
                <a:ea typeface="Calibri"/>
                <a:cs typeface="Calibri"/>
                <a:sym typeface="Calibri"/>
              </a:rPr>
              <a:t>Outline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926295" y="254776"/>
            <a:ext cx="10364400" cy="1596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DATA </a:t>
            </a:r>
            <a:r>
              <a:rPr b="1" lang="en-US" sz="4000">
                <a:latin typeface="Calibri"/>
                <a:ea typeface="Calibri"/>
                <a:cs typeface="Calibri"/>
                <a:sym typeface="Calibri"/>
              </a:rPr>
              <a:t>SOURCE </a:t>
            </a:r>
            <a:endParaRPr/>
          </a:p>
        </p:txBody>
      </p:sp>
      <p:pic>
        <p:nvPicPr>
          <p:cNvPr id="85" name="Google Shape;85;p17"/>
          <p:cNvPicPr preferRelativeResize="0"/>
          <p:nvPr/>
        </p:nvPicPr>
        <p:blipFill rotWithShape="1">
          <a:blip r:embed="rId3">
            <a:alphaModFix/>
          </a:blip>
          <a:srcRect b="21075" l="0" r="0" t="0"/>
          <a:stretch/>
        </p:blipFill>
        <p:spPr>
          <a:xfrm>
            <a:off x="1097280" y="1841680"/>
            <a:ext cx="4882381" cy="2266682"/>
          </a:xfrm>
          <a:prstGeom prst="rect">
            <a:avLst/>
          </a:prstGeom>
          <a:noFill/>
          <a:ln>
            <a:noFill/>
          </a:ln>
          <a:effectLst>
            <a:outerShdw blurRad="190500" rotWithShape="0" algn="tl">
              <a:srgbClr val="000000">
                <a:alpha val="69803"/>
              </a:srgbClr>
            </a:outerShdw>
          </a:effectLst>
        </p:spPr>
      </p:pic>
      <p:pic>
        <p:nvPicPr>
          <p:cNvPr id="86" name="Google Shape;86;p17"/>
          <p:cNvPicPr preferRelativeResize="0"/>
          <p:nvPr/>
        </p:nvPicPr>
        <p:blipFill rotWithShape="1">
          <a:blip r:embed="rId4">
            <a:alphaModFix/>
          </a:blip>
          <a:srcRect b="0" l="0" r="0" t="0"/>
          <a:stretch/>
        </p:blipFill>
        <p:spPr>
          <a:xfrm>
            <a:off x="5979663" y="1841679"/>
            <a:ext cx="5306817" cy="3383280"/>
          </a:xfrm>
          <a:prstGeom prst="rect">
            <a:avLst/>
          </a:prstGeom>
          <a:noFill/>
          <a:ln>
            <a:noFill/>
          </a:ln>
          <a:effectLst>
            <a:outerShdw blurRad="190500" rotWithShape="0" algn="tl">
              <a:srgbClr val="000000">
                <a:alpha val="69803"/>
              </a:srgbClr>
            </a:outerShdw>
          </a:effectLst>
        </p:spPr>
      </p:pic>
      <p:sp>
        <p:nvSpPr>
          <p:cNvPr id="87" name="Google Shape;87;p17"/>
          <p:cNvSpPr txBox="1"/>
          <p:nvPr/>
        </p:nvSpPr>
        <p:spPr>
          <a:xfrm>
            <a:off x="6108521" y="5314769"/>
            <a:ext cx="4782649" cy="1123419"/>
          </a:xfrm>
          <a:prstGeom prst="rect">
            <a:avLst/>
          </a:prstGeom>
          <a:noFill/>
          <a:ln>
            <a:noFill/>
          </a:ln>
        </p:spPr>
        <p:txBody>
          <a:bodyPr anchorCtr="0" anchor="t" bIns="45700" lIns="91425" spcFirstLastPara="1" rIns="91425" wrap="square" tIns="45700">
            <a:noAutofit/>
          </a:bodyPr>
          <a:lstStyle/>
          <a:p>
            <a:pPr indent="-152400" lvl="0" marL="91440" marR="0" rtl="0" algn="l">
              <a:lnSpc>
                <a:spcPct val="90000"/>
              </a:lnSpc>
              <a:spcBef>
                <a:spcPts val="0"/>
              </a:spcBef>
              <a:spcAft>
                <a:spcPts val="0"/>
              </a:spcAft>
              <a:buClr>
                <a:schemeClr val="accent1"/>
              </a:buClr>
              <a:buSzPts val="2400"/>
              <a:buFont typeface="Calibri"/>
              <a:buChar char=" "/>
            </a:pPr>
            <a:r>
              <a:rPr b="1" lang="en-US" sz="2400">
                <a:solidFill>
                  <a:srgbClr val="3F3F3F"/>
                </a:solidFill>
                <a:latin typeface="Calibri"/>
                <a:ea typeface="Calibri"/>
                <a:cs typeface="Calibri"/>
                <a:sym typeface="Calibri"/>
              </a:rPr>
              <a:t>NCES website &amp; Page navigation:</a:t>
            </a:r>
            <a:endParaRPr/>
          </a:p>
          <a:p>
            <a:pPr indent="-114300" lvl="0" marL="91440" marR="0" rtl="0" algn="l">
              <a:lnSpc>
                <a:spcPct val="90000"/>
              </a:lnSpc>
              <a:spcBef>
                <a:spcPts val="1400"/>
              </a:spcBef>
              <a:spcAft>
                <a:spcPts val="0"/>
              </a:spcAft>
              <a:buClr>
                <a:schemeClr val="accent1"/>
              </a:buClr>
              <a:buSzPts val="1800"/>
              <a:buFont typeface="Calibri"/>
              <a:buChar char=" "/>
            </a:pPr>
            <a:r>
              <a:rPr b="1" lang="en-US" sz="1800" u="sng">
                <a:solidFill>
                  <a:schemeClr val="hlink"/>
                </a:solidFill>
                <a:latin typeface="Calibri"/>
                <a:ea typeface="Calibri"/>
                <a:cs typeface="Calibri"/>
                <a:sym typeface="Calibri"/>
                <a:hlinkClick r:id="rId5"/>
              </a:rPr>
              <a:t>https://nces.ed.gov/surveys/hsls09/</a:t>
            </a:r>
            <a:endParaRPr b="1" sz="1800">
              <a:solidFill>
                <a:srgbClr val="3F3F3F"/>
              </a:solidFill>
              <a:latin typeface="Calibri"/>
              <a:ea typeface="Calibri"/>
              <a:cs typeface="Calibri"/>
              <a:sym typeface="Calibri"/>
            </a:endParaRPr>
          </a:p>
        </p:txBody>
      </p:sp>
      <p:pic>
        <p:nvPicPr>
          <p:cNvPr id="88" name="Google Shape;88;p17"/>
          <p:cNvPicPr preferRelativeResize="0"/>
          <p:nvPr/>
        </p:nvPicPr>
        <p:blipFill rotWithShape="1">
          <a:blip r:embed="rId6">
            <a:alphaModFix/>
          </a:blip>
          <a:srcRect b="0" l="0" r="0" t="0"/>
          <a:stretch/>
        </p:blipFill>
        <p:spPr>
          <a:xfrm>
            <a:off x="1079321" y="4085925"/>
            <a:ext cx="4900340" cy="2227844"/>
          </a:xfrm>
          <a:prstGeom prst="rect">
            <a:avLst/>
          </a:prstGeom>
          <a:noFill/>
          <a:ln>
            <a:noFill/>
          </a:ln>
          <a:effectLst>
            <a:outerShdw blurRad="190500" rotWithShape="0" algn="tl">
              <a:srgbClr val="000000">
                <a:alpha val="69803"/>
              </a:srgbClr>
            </a:outerShdw>
          </a:effectLst>
        </p:spPr>
      </p:pic>
      <p:sp>
        <p:nvSpPr>
          <p:cNvPr id="89" name="Google Shape;89;p17"/>
          <p:cNvSpPr txBox="1"/>
          <p:nvPr/>
        </p:nvSpPr>
        <p:spPr>
          <a:xfrm>
            <a:off x="1079300" y="1011975"/>
            <a:ext cx="10058400" cy="9216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3F3F3F"/>
              </a:buClr>
              <a:buSzPts val="3200"/>
              <a:buFont typeface="Calibri"/>
              <a:buNone/>
            </a:pPr>
            <a:r>
              <a:rPr lang="en-US" sz="3200">
                <a:solidFill>
                  <a:srgbClr val="3F3F3F"/>
                </a:solidFill>
                <a:latin typeface="Calibri"/>
                <a:ea typeface="Calibri"/>
                <a:cs typeface="Calibri"/>
                <a:sym typeface="Calibri"/>
              </a:rPr>
              <a:t>HSLS (High School Longitudinal Study </a:t>
            </a:r>
            <a:r>
              <a:rPr lang="en-US" sz="3600">
                <a:solidFill>
                  <a:srgbClr val="3F3F3F"/>
                </a:solidFill>
                <a:latin typeface="Calibri"/>
                <a:ea typeface="Calibri"/>
                <a:cs typeface="Calibri"/>
                <a:sym typeface="Calibri"/>
              </a:rPr>
              <a:t>of 2009</a:t>
            </a:r>
            <a:endParaRPr/>
          </a:p>
        </p:txBody>
      </p:sp>
      <p:pic>
        <p:nvPicPr>
          <p:cNvPr descr="https://ci6.googleusercontent.com/proxy/5D1kKT2-ct8xqGvQ2VxryEDd4Y0YYHTDZDxocFuUFLEI97-FxFkn2RdU9hhlnmTokdYKdHXCOwazbbXw6msXKb9eCSeWPRYDos75x2SBkqBgozf2HRPglZbCaCIWjLi6-GjClRDSa8oHnBStqN8LkUndbC8AUC8uMsEh9w=s0-d-e1-ft" id="90" name="Google Shape;90;p17"/>
          <p:cNvPicPr preferRelativeResize="0"/>
          <p:nvPr/>
        </p:nvPicPr>
        <p:blipFill rotWithShape="1">
          <a:blip r:embed="rId7">
            <a:alphaModFix/>
          </a:blip>
          <a:srcRect b="0" l="0" r="0" t="0"/>
          <a:stretch/>
        </p:blipFill>
        <p:spPr>
          <a:xfrm>
            <a:off x="9016571" y="1105131"/>
            <a:ext cx="714646" cy="646724"/>
          </a:xfrm>
          <a:prstGeom prst="rect">
            <a:avLst/>
          </a:prstGeom>
          <a:noFill/>
          <a:ln>
            <a:noFill/>
          </a:ln>
        </p:spPr>
      </p:pic>
      <p:pic>
        <p:nvPicPr>
          <p:cNvPr descr="Related image" id="91" name="Google Shape;91;p17"/>
          <p:cNvPicPr preferRelativeResize="0"/>
          <p:nvPr/>
        </p:nvPicPr>
        <p:blipFill rotWithShape="1">
          <a:blip r:embed="rId8">
            <a:alphaModFix/>
          </a:blip>
          <a:srcRect b="0" l="0" r="0" t="0"/>
          <a:stretch/>
        </p:blipFill>
        <p:spPr>
          <a:xfrm>
            <a:off x="9042416" y="6179850"/>
            <a:ext cx="688813" cy="678150"/>
          </a:xfrm>
          <a:prstGeom prst="rect">
            <a:avLst/>
          </a:prstGeom>
          <a:noFill/>
          <a:ln>
            <a:noFill/>
          </a:ln>
        </p:spPr>
      </p:pic>
      <p:pic>
        <p:nvPicPr>
          <p:cNvPr descr="Image result for nces" id="92" name="Google Shape;92;p17"/>
          <p:cNvPicPr preferRelativeResize="0"/>
          <p:nvPr/>
        </p:nvPicPr>
        <p:blipFill rotWithShape="1">
          <a:blip r:embed="rId9">
            <a:alphaModFix/>
          </a:blip>
          <a:srcRect b="32395" l="8186" r="6294" t="29070"/>
          <a:stretch/>
        </p:blipFill>
        <p:spPr>
          <a:xfrm>
            <a:off x="9731229" y="6241724"/>
            <a:ext cx="2460771" cy="5544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922164" y="408793"/>
            <a:ext cx="10364451" cy="159617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DATA </a:t>
            </a:r>
            <a:r>
              <a:rPr b="1" lang="en-US" sz="4000">
                <a:latin typeface="Calibri"/>
                <a:ea typeface="Calibri"/>
                <a:cs typeface="Calibri"/>
                <a:sym typeface="Calibri"/>
              </a:rPr>
              <a:t>SOURCE </a:t>
            </a:r>
            <a:r>
              <a:rPr b="1" lang="en-US" sz="4000">
                <a:latin typeface="Calibri"/>
                <a:ea typeface="Calibri"/>
                <a:cs typeface="Calibri"/>
                <a:sym typeface="Calibri"/>
              </a:rPr>
              <a:t>(CONT.)</a:t>
            </a:r>
            <a:endParaRPr/>
          </a:p>
        </p:txBody>
      </p:sp>
      <p:sp>
        <p:nvSpPr>
          <p:cNvPr id="98" name="Google Shape;98;p18"/>
          <p:cNvSpPr/>
          <p:nvPr/>
        </p:nvSpPr>
        <p:spPr>
          <a:xfrm>
            <a:off x="663932" y="1195720"/>
            <a:ext cx="6543900" cy="504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rgbClr val="373737"/>
                </a:solidFill>
                <a:latin typeface="Calibri"/>
                <a:ea typeface="Calibri"/>
                <a:cs typeface="Calibri"/>
                <a:sym typeface="Calibri"/>
              </a:rPr>
              <a:t>High School Longitudinal Study of 2009 (HSLS:09) Features</a:t>
            </a:r>
            <a:endParaRPr/>
          </a:p>
          <a:p>
            <a:pPr indent="-182880" lvl="1" marL="384048" marR="0" rtl="0" algn="l">
              <a:lnSpc>
                <a:spcPct val="90000"/>
              </a:lnSpc>
              <a:spcBef>
                <a:spcPts val="600"/>
              </a:spcBef>
              <a:spcAft>
                <a:spcPts val="0"/>
              </a:spcAft>
              <a:buClr>
                <a:schemeClr val="accent1"/>
              </a:buClr>
              <a:buSzPts val="2400"/>
              <a:buFont typeface="Calibri"/>
              <a:buChar char="◦"/>
            </a:pPr>
            <a:r>
              <a:rPr b="0" i="0" lang="en-US" sz="2400" u="none" cap="none" strike="noStrike">
                <a:solidFill>
                  <a:schemeClr val="dk1"/>
                </a:solidFill>
                <a:latin typeface="Questrial"/>
                <a:ea typeface="Questrial"/>
                <a:cs typeface="Questrial"/>
                <a:sym typeface="Questrial"/>
              </a:rPr>
              <a:t>a nationally representative study.</a:t>
            </a:r>
            <a:endParaRPr/>
          </a:p>
          <a:p>
            <a:pPr indent="-182880" lvl="1" marL="384048" marR="0" rtl="0" algn="l">
              <a:lnSpc>
                <a:spcPct val="90000"/>
              </a:lnSpc>
              <a:spcBef>
                <a:spcPts val="1200"/>
              </a:spcBef>
              <a:spcAft>
                <a:spcPts val="0"/>
              </a:spcAft>
              <a:buClr>
                <a:schemeClr val="accent1"/>
              </a:buClr>
              <a:buSzPts val="2400"/>
              <a:buFont typeface="Calibri"/>
              <a:buChar char="◦"/>
            </a:pPr>
            <a:r>
              <a:rPr b="0" i="0" lang="en-US" sz="2400" u="none" cap="none" strike="noStrike">
                <a:solidFill>
                  <a:schemeClr val="dk1"/>
                </a:solidFill>
                <a:latin typeface="Questrial"/>
                <a:ea typeface="Questrial"/>
                <a:cs typeface="Questrial"/>
                <a:sym typeface="Questrial"/>
              </a:rPr>
              <a:t>investigates the paths into and out of STEM fields, especially math field.</a:t>
            </a:r>
            <a:endParaRPr sz="2400">
              <a:solidFill>
                <a:schemeClr val="dk1"/>
              </a:solidFill>
              <a:latin typeface="Questrial"/>
              <a:ea typeface="Questrial"/>
              <a:cs typeface="Questrial"/>
              <a:sym typeface="Questrial"/>
            </a:endParaRPr>
          </a:p>
          <a:p>
            <a:pPr indent="-182880" lvl="1" marL="384048" marR="0" rtl="0" algn="l">
              <a:lnSpc>
                <a:spcPct val="90000"/>
              </a:lnSpc>
              <a:spcBef>
                <a:spcPts val="1200"/>
              </a:spcBef>
              <a:spcAft>
                <a:spcPts val="0"/>
              </a:spcAft>
              <a:buClr>
                <a:schemeClr val="accent1"/>
              </a:buClr>
              <a:buSzPts val="2400"/>
              <a:buFont typeface="Calibri"/>
              <a:buChar char="◦"/>
            </a:pPr>
            <a:r>
              <a:rPr lang="en-US" sz="2400">
                <a:solidFill>
                  <a:schemeClr val="dk1"/>
                </a:solidFill>
                <a:latin typeface="Questrial"/>
                <a:ea typeface="Questrial"/>
                <a:cs typeface="Questrial"/>
                <a:sym typeface="Questrial"/>
              </a:rPr>
              <a:t>explores the educational and social     experiences that affect paths changes.</a:t>
            </a:r>
            <a:endParaRPr sz="2400">
              <a:solidFill>
                <a:schemeClr val="dk1"/>
              </a:solidFill>
              <a:latin typeface="Questrial"/>
              <a:ea typeface="Questrial"/>
              <a:cs typeface="Questrial"/>
              <a:sym typeface="Questrial"/>
            </a:endParaRPr>
          </a:p>
          <a:p>
            <a:pPr indent="-182880" lvl="1" marL="384048" marR="0" rtl="0" algn="l">
              <a:lnSpc>
                <a:spcPct val="90000"/>
              </a:lnSpc>
              <a:spcBef>
                <a:spcPts val="1200"/>
              </a:spcBef>
              <a:spcAft>
                <a:spcPts val="0"/>
              </a:spcAft>
              <a:buClr>
                <a:schemeClr val="accent1"/>
              </a:buClr>
              <a:buSzPts val="2400"/>
              <a:buFont typeface="Calibri"/>
              <a:buChar char="◦"/>
            </a:pPr>
            <a:r>
              <a:rPr lang="en-US" sz="2400">
                <a:solidFill>
                  <a:schemeClr val="dk1"/>
                </a:solidFill>
                <a:latin typeface="Questrial"/>
                <a:ea typeface="Questrial"/>
                <a:cs typeface="Questrial"/>
                <a:sym typeface="Questrial"/>
              </a:rPr>
              <a:t>s</a:t>
            </a:r>
            <a:r>
              <a:rPr b="0" i="0" lang="en-US" sz="2400" u="none" cap="none" strike="noStrike">
                <a:solidFill>
                  <a:schemeClr val="dk1"/>
                </a:solidFill>
                <a:latin typeface="Questrial"/>
                <a:ea typeface="Questrial"/>
                <a:cs typeface="Questrial"/>
                <a:sym typeface="Questrial"/>
              </a:rPr>
              <a:t>urveys of students, their parents, math and science teachers, school administrators, and school counselors.</a:t>
            </a:r>
            <a:endParaRPr b="0" i="0" sz="2400" u="none" cap="none" strike="noStrike">
              <a:solidFill>
                <a:schemeClr val="dk1"/>
              </a:solidFill>
              <a:latin typeface="Questrial"/>
              <a:ea typeface="Questrial"/>
              <a:cs typeface="Questrial"/>
              <a:sym typeface="Questrial"/>
            </a:endParaRPr>
          </a:p>
          <a:p>
            <a:pPr indent="-182880" lvl="1" marL="384048" marR="0" rtl="0" algn="l">
              <a:lnSpc>
                <a:spcPct val="90000"/>
              </a:lnSpc>
              <a:spcBef>
                <a:spcPts val="1200"/>
              </a:spcBef>
              <a:spcAft>
                <a:spcPts val="0"/>
              </a:spcAft>
              <a:buClr>
                <a:schemeClr val="accent1"/>
              </a:buClr>
              <a:buSzPts val="2400"/>
              <a:buFont typeface="Calibri"/>
              <a:buChar char="◦"/>
            </a:pPr>
            <a:r>
              <a:t/>
            </a:r>
            <a:endParaRPr sz="2400">
              <a:solidFill>
                <a:schemeClr val="dk1"/>
              </a:solidFill>
            </a:endParaRPr>
          </a:p>
          <a:p>
            <a:pPr indent="0" lvl="0" marL="914400" marR="0" rtl="0" algn="l">
              <a:lnSpc>
                <a:spcPct val="90000"/>
              </a:lnSpc>
              <a:spcBef>
                <a:spcPts val="1200"/>
              </a:spcBef>
              <a:spcAft>
                <a:spcPts val="0"/>
              </a:spcAft>
              <a:buNone/>
            </a:pPr>
            <a:r>
              <a:t/>
            </a:r>
            <a:endParaRPr sz="2400">
              <a:solidFill>
                <a:srgbClr val="3F3F3F"/>
              </a:solidFill>
              <a:latin typeface="Calibri"/>
              <a:ea typeface="Calibri"/>
              <a:cs typeface="Calibri"/>
              <a:sym typeface="Calibri"/>
            </a:endParaRPr>
          </a:p>
          <a:p>
            <a:pPr indent="-68579" lvl="1" marL="384048" marR="0" rtl="0" algn="l">
              <a:lnSpc>
                <a:spcPct val="90000"/>
              </a:lnSpc>
              <a:spcBef>
                <a:spcPts val="800"/>
              </a:spcBef>
              <a:spcAft>
                <a:spcPts val="0"/>
              </a:spcAft>
              <a:buClr>
                <a:schemeClr val="accen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pic>
        <p:nvPicPr>
          <p:cNvPr descr="https://ia800204.us.archive.org/BookReader/BookReaderImages.php?zip=/20/items/ERIC_ED544219/ERIC_ED544219_jp2.zip&amp;file=ERIC_ED544219_jp2/ERIC_ED544219_0000.jp2&amp;scale=4&amp;rotate=0" id="99" name="Google Shape;99;p18"/>
          <p:cNvPicPr preferRelativeResize="0"/>
          <p:nvPr/>
        </p:nvPicPr>
        <p:blipFill rotWithShape="1">
          <a:blip r:embed="rId3">
            <a:alphaModFix/>
          </a:blip>
          <a:srcRect b="0" l="0" r="0" t="0"/>
          <a:stretch/>
        </p:blipFill>
        <p:spPr>
          <a:xfrm>
            <a:off x="7624292" y="1370445"/>
            <a:ext cx="3531387" cy="45719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913775" y="2138721"/>
            <a:ext cx="10364452" cy="184987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Questrial"/>
              <a:buNone/>
            </a:pPr>
            <a:r>
              <a:t/>
            </a:r>
            <a:endParaRPr/>
          </a:p>
        </p:txBody>
      </p:sp>
      <p:sp>
        <p:nvSpPr>
          <p:cNvPr id="105" name="Google Shape;105;p19"/>
          <p:cNvSpPr txBox="1"/>
          <p:nvPr>
            <p:ph idx="1" type="body"/>
          </p:nvPr>
        </p:nvSpPr>
        <p:spPr>
          <a:xfrm>
            <a:off x="228600" y="4271964"/>
            <a:ext cx="11963401" cy="2586036"/>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SzPts val="1600"/>
              <a:buNone/>
            </a:pPr>
            <a:r>
              <a:rPr b="1" i="1" lang="en-US">
                <a:solidFill>
                  <a:srgbClr val="373737"/>
                </a:solidFill>
                <a:latin typeface="Calibri"/>
                <a:ea typeface="Calibri"/>
                <a:cs typeface="Calibri"/>
                <a:sym typeface="Calibri"/>
              </a:rPr>
              <a:t>HSLS:09 DATA COLLECTION WAVES</a:t>
            </a:r>
            <a:endParaRPr/>
          </a:p>
          <a:p>
            <a:pPr indent="0" lvl="0" marL="0" rtl="0" algn="l">
              <a:lnSpc>
                <a:spcPct val="100000"/>
              </a:lnSpc>
              <a:spcBef>
                <a:spcPts val="0"/>
              </a:spcBef>
              <a:spcAft>
                <a:spcPts val="0"/>
              </a:spcAft>
              <a:buClr>
                <a:srgbClr val="373737"/>
              </a:buClr>
              <a:buSzPts val="1800"/>
              <a:buNone/>
            </a:pPr>
            <a:r>
              <a:rPr b="1" i="1" lang="en-US" sz="1800" cap="none">
                <a:solidFill>
                  <a:srgbClr val="373737"/>
                </a:solidFill>
                <a:latin typeface="Calibri"/>
                <a:ea typeface="Calibri"/>
                <a:cs typeface="Calibri"/>
                <a:sym typeface="Calibri"/>
              </a:rPr>
              <a:t>HSLS:09 Data Collection Waves</a:t>
            </a:r>
            <a:endParaRPr/>
          </a:p>
          <a:p>
            <a:pPr indent="-182880" lvl="1" marL="384048" rtl="0" algn="l">
              <a:lnSpc>
                <a:spcPct val="90000"/>
              </a:lnSpc>
              <a:spcBef>
                <a:spcPts val="200"/>
              </a:spcBef>
              <a:spcAft>
                <a:spcPts val="0"/>
              </a:spcAft>
              <a:buClr>
                <a:srgbClr val="2FA3EE"/>
              </a:buClr>
              <a:buSzPts val="1800"/>
              <a:buFont typeface="Calibri"/>
              <a:buChar char="◦"/>
            </a:pPr>
            <a:r>
              <a:rPr i="1" lang="en-US" sz="1800" cap="none">
                <a:solidFill>
                  <a:srgbClr val="000000"/>
                </a:solidFill>
              </a:rPr>
              <a:t>BY</a:t>
            </a:r>
            <a:r>
              <a:rPr lang="en-US" sz="1800" cap="none">
                <a:solidFill>
                  <a:srgbClr val="000000"/>
                </a:solidFill>
              </a:rPr>
              <a:t>: Base Year (2009): more than 23,000 ninth graders in 944 public and private schools. </a:t>
            </a:r>
            <a:endParaRPr sz="1800" cap="none">
              <a:solidFill>
                <a:srgbClr val="3F3F3F"/>
              </a:solidFill>
              <a:latin typeface="Calibri"/>
              <a:ea typeface="Calibri"/>
              <a:cs typeface="Calibri"/>
              <a:sym typeface="Calibri"/>
            </a:endParaRPr>
          </a:p>
          <a:p>
            <a:pPr indent="-182880" lvl="1" marL="384048" rtl="0" algn="l">
              <a:lnSpc>
                <a:spcPct val="90000"/>
              </a:lnSpc>
              <a:spcBef>
                <a:spcPts val="600"/>
              </a:spcBef>
              <a:spcAft>
                <a:spcPts val="0"/>
              </a:spcAft>
              <a:buClr>
                <a:srgbClr val="2FA3EE"/>
              </a:buClr>
              <a:buSzPts val="1800"/>
              <a:buFont typeface="Calibri"/>
              <a:buChar char="◦"/>
            </a:pPr>
            <a:r>
              <a:rPr i="1" lang="en-US" sz="1800" cap="none">
                <a:solidFill>
                  <a:srgbClr val="000000"/>
                </a:solidFill>
              </a:rPr>
              <a:t>F1</a:t>
            </a:r>
            <a:r>
              <a:rPr lang="en-US" sz="1800" cap="none">
                <a:solidFill>
                  <a:srgbClr val="000000"/>
                </a:solidFill>
              </a:rPr>
              <a:t>: First Follow-up (2012): used in the current study.</a:t>
            </a:r>
            <a:endParaRPr sz="1800" cap="none">
              <a:solidFill>
                <a:srgbClr val="000000"/>
              </a:solidFill>
            </a:endParaRPr>
          </a:p>
          <a:p>
            <a:pPr indent="-182880" lvl="1" marL="384048" rtl="0" algn="l">
              <a:lnSpc>
                <a:spcPct val="90000"/>
              </a:lnSpc>
              <a:spcBef>
                <a:spcPts val="600"/>
              </a:spcBef>
              <a:spcAft>
                <a:spcPts val="0"/>
              </a:spcAft>
              <a:buClr>
                <a:srgbClr val="2FA3EE"/>
              </a:buClr>
              <a:buSzPts val="1800"/>
              <a:buFont typeface="Calibri"/>
              <a:buChar char="◦"/>
            </a:pPr>
            <a:r>
              <a:rPr i="1" lang="en-US" sz="1800" cap="none">
                <a:solidFill>
                  <a:srgbClr val="000000"/>
                </a:solidFill>
              </a:rPr>
              <a:t>2013U/HST</a:t>
            </a:r>
            <a:r>
              <a:rPr lang="en-US" sz="1800" cap="none">
                <a:solidFill>
                  <a:srgbClr val="000000"/>
                </a:solidFill>
              </a:rPr>
              <a:t>: 2013 Update (2013):A postsecondary update provided the cohort’s college and major choices and plans. </a:t>
            </a:r>
            <a:endParaRPr/>
          </a:p>
          <a:p>
            <a:pPr indent="0" lvl="0" marL="0" rtl="0" algn="ctr">
              <a:lnSpc>
                <a:spcPct val="120000"/>
              </a:lnSpc>
              <a:spcBef>
                <a:spcPts val="1400"/>
              </a:spcBef>
              <a:spcAft>
                <a:spcPts val="2100"/>
              </a:spcAft>
              <a:buSzPts val="1600"/>
              <a:buNone/>
            </a:pPr>
            <a:r>
              <a:t/>
            </a:r>
            <a:endParaRPr/>
          </a:p>
        </p:txBody>
      </p:sp>
      <p:pic>
        <p:nvPicPr>
          <p:cNvPr id="106" name="Google Shape;106;p19"/>
          <p:cNvPicPr preferRelativeResize="0"/>
          <p:nvPr/>
        </p:nvPicPr>
        <p:blipFill rotWithShape="1">
          <a:blip r:embed="rId3">
            <a:alphaModFix/>
          </a:blip>
          <a:srcRect b="0" l="0" r="0" t="0"/>
          <a:stretch/>
        </p:blipFill>
        <p:spPr>
          <a:xfrm>
            <a:off x="0" y="0"/>
            <a:ext cx="12192000" cy="39885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922164" y="408794"/>
            <a:ext cx="10364400" cy="96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Data Cleaning</a:t>
            </a:r>
            <a:endParaRPr/>
          </a:p>
        </p:txBody>
      </p:sp>
      <p:sp>
        <p:nvSpPr>
          <p:cNvPr id="112" name="Google Shape;112;p20"/>
          <p:cNvSpPr/>
          <p:nvPr/>
        </p:nvSpPr>
        <p:spPr>
          <a:xfrm>
            <a:off x="649350" y="1528425"/>
            <a:ext cx="6543900" cy="49428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600"/>
              </a:spcBef>
              <a:spcAft>
                <a:spcPts val="0"/>
              </a:spcAft>
              <a:buClr>
                <a:schemeClr val="dk1"/>
              </a:buClr>
              <a:buSzPts val="2400"/>
              <a:buFont typeface="Questrial"/>
              <a:buChar char="●"/>
            </a:pPr>
            <a:r>
              <a:rPr lang="en-US" sz="2400">
                <a:solidFill>
                  <a:schemeClr val="dk1"/>
                </a:solidFill>
                <a:latin typeface="Questrial"/>
                <a:ea typeface="Questrial"/>
                <a:cs typeface="Questrial"/>
                <a:sym typeface="Questrial"/>
              </a:rPr>
              <a:t>Pick variables: </a:t>
            </a:r>
            <a:endParaRPr sz="2400">
              <a:solidFill>
                <a:schemeClr val="dk1"/>
              </a:solidFill>
              <a:latin typeface="Questrial"/>
              <a:ea typeface="Questrial"/>
              <a:cs typeface="Questrial"/>
              <a:sym typeface="Questrial"/>
            </a:endParaRPr>
          </a:p>
          <a:p>
            <a:pPr indent="0" lvl="0" marL="914400" marR="0" rtl="0" algn="l">
              <a:lnSpc>
                <a:spcPct val="90000"/>
              </a:lnSpc>
              <a:spcBef>
                <a:spcPts val="600"/>
              </a:spcBef>
              <a:spcAft>
                <a:spcPts val="0"/>
              </a:spcAft>
              <a:buNone/>
            </a:pPr>
            <a:r>
              <a:rPr lang="en-US" sz="2000">
                <a:solidFill>
                  <a:schemeClr val="dk1"/>
                </a:solidFill>
                <a:latin typeface="Questrial"/>
                <a:ea typeface="Questrial"/>
                <a:cs typeface="Questrial"/>
                <a:sym typeface="Questrial"/>
              </a:rPr>
              <a:t>w</a:t>
            </a:r>
            <a:r>
              <a:rPr lang="en-US" sz="2000">
                <a:solidFill>
                  <a:schemeClr val="dk1"/>
                </a:solidFill>
              </a:rPr>
              <a:t>ere acquired from student and parent self-report survey data from the first follow-up year of 2012.</a:t>
            </a:r>
            <a:endParaRPr sz="2000">
              <a:solidFill>
                <a:schemeClr val="dk1"/>
              </a:solidFill>
            </a:endParaRPr>
          </a:p>
          <a:p>
            <a:pPr indent="-381000" lvl="0" marL="457200" marR="0" rtl="0" algn="l">
              <a:lnSpc>
                <a:spcPct val="90000"/>
              </a:lnSpc>
              <a:spcBef>
                <a:spcPts val="1200"/>
              </a:spcBef>
              <a:spcAft>
                <a:spcPts val="0"/>
              </a:spcAft>
              <a:buClr>
                <a:schemeClr val="dk1"/>
              </a:buClr>
              <a:buSzPts val="2400"/>
              <a:buFont typeface="Questrial"/>
              <a:buChar char="●"/>
            </a:pPr>
            <a:r>
              <a:rPr lang="en-US" sz="2400">
                <a:solidFill>
                  <a:schemeClr val="dk1"/>
                </a:solidFill>
                <a:latin typeface="Questrial"/>
                <a:ea typeface="Questrial"/>
                <a:cs typeface="Questrial"/>
                <a:sym typeface="Questrial"/>
              </a:rPr>
              <a:t>Recode:</a:t>
            </a:r>
            <a:endParaRPr sz="2400">
              <a:solidFill>
                <a:schemeClr val="dk1"/>
              </a:solidFill>
              <a:latin typeface="Questrial"/>
              <a:ea typeface="Questrial"/>
              <a:cs typeface="Questrial"/>
              <a:sym typeface="Questrial"/>
            </a:endParaRPr>
          </a:p>
          <a:p>
            <a:pPr indent="0" lvl="0" marL="914400" marR="0" rtl="0" algn="l">
              <a:lnSpc>
                <a:spcPct val="90000"/>
              </a:lnSpc>
              <a:spcBef>
                <a:spcPts val="1200"/>
              </a:spcBef>
              <a:spcAft>
                <a:spcPts val="0"/>
              </a:spcAft>
              <a:buNone/>
            </a:pPr>
            <a:r>
              <a:rPr lang="en-US" sz="1800">
                <a:solidFill>
                  <a:schemeClr val="dk1"/>
                </a:solidFill>
              </a:rPr>
              <a:t>in order to align with other scales and keep items semantically in the positive direction </a:t>
            </a:r>
            <a:endParaRPr sz="1800">
              <a:solidFill>
                <a:schemeClr val="dk1"/>
              </a:solidFill>
            </a:endParaRPr>
          </a:p>
          <a:p>
            <a:pPr indent="0" lvl="0" marL="914400" marR="0" rtl="0" algn="l">
              <a:lnSpc>
                <a:spcPct val="90000"/>
              </a:lnSpc>
              <a:spcBef>
                <a:spcPts val="1200"/>
              </a:spcBef>
              <a:spcAft>
                <a:spcPts val="0"/>
              </a:spcAft>
              <a:buNone/>
            </a:pPr>
            <a:r>
              <a:rPr lang="en-US" sz="1100">
                <a:solidFill>
                  <a:schemeClr val="dk1"/>
                </a:solidFill>
              </a:rPr>
              <a:t>				</a:t>
            </a:r>
            <a:endParaRPr sz="2400">
              <a:solidFill>
                <a:schemeClr val="dk1"/>
              </a:solidFill>
              <a:latin typeface="Questrial"/>
              <a:ea typeface="Questrial"/>
              <a:cs typeface="Questrial"/>
              <a:sym typeface="Questrial"/>
            </a:endParaRPr>
          </a:p>
          <a:p>
            <a:pPr indent="-381000" lvl="0" marL="457200" marR="0" rtl="0" algn="l">
              <a:lnSpc>
                <a:spcPct val="90000"/>
              </a:lnSpc>
              <a:spcBef>
                <a:spcPts val="1200"/>
              </a:spcBef>
              <a:spcAft>
                <a:spcPts val="0"/>
              </a:spcAft>
              <a:buClr>
                <a:schemeClr val="dk1"/>
              </a:buClr>
              <a:buSzPts val="2400"/>
              <a:buFont typeface="Questrial"/>
              <a:buChar char="●"/>
            </a:pPr>
            <a:r>
              <a:rPr lang="en-US" sz="2400">
                <a:solidFill>
                  <a:schemeClr val="dk1"/>
                </a:solidFill>
                <a:latin typeface="Questrial"/>
                <a:ea typeface="Questrial"/>
                <a:cs typeface="Questrial"/>
                <a:sym typeface="Questrial"/>
              </a:rPr>
              <a:t>Missing values: </a:t>
            </a:r>
            <a:endParaRPr sz="2400">
              <a:solidFill>
                <a:schemeClr val="dk1"/>
              </a:solidFill>
              <a:latin typeface="Questrial"/>
              <a:ea typeface="Questrial"/>
              <a:cs typeface="Questrial"/>
              <a:sym typeface="Questrial"/>
            </a:endParaRPr>
          </a:p>
          <a:p>
            <a:pPr indent="0" lvl="0" marL="914400" marR="0" rtl="0" algn="l">
              <a:lnSpc>
                <a:spcPct val="90000"/>
              </a:lnSpc>
              <a:spcBef>
                <a:spcPts val="1200"/>
              </a:spcBef>
              <a:spcAft>
                <a:spcPts val="0"/>
              </a:spcAft>
              <a:buNone/>
            </a:pPr>
            <a:r>
              <a:rPr lang="en-US" sz="2000">
                <a:solidFill>
                  <a:schemeClr val="dk1"/>
                </a:solidFill>
                <a:latin typeface="Questrial"/>
                <a:ea typeface="Questrial"/>
                <a:cs typeface="Questrial"/>
                <a:sym typeface="Questrial"/>
              </a:rPr>
              <a:t>L</a:t>
            </a:r>
            <a:r>
              <a:rPr b="0" i="0" lang="en-US" sz="2000" u="none" cap="none" strike="noStrike">
                <a:solidFill>
                  <a:schemeClr val="dk1"/>
                </a:solidFill>
                <a:latin typeface="Questrial"/>
                <a:ea typeface="Questrial"/>
                <a:cs typeface="Questrial"/>
                <a:sym typeface="Questrial"/>
              </a:rPr>
              <a:t>istwise deletion</a:t>
            </a:r>
            <a:endParaRPr sz="2000"/>
          </a:p>
          <a:p>
            <a:pPr indent="-68579" lvl="1" marL="384048" marR="0" rtl="0" algn="l">
              <a:lnSpc>
                <a:spcPct val="90000"/>
              </a:lnSpc>
              <a:spcBef>
                <a:spcPts val="800"/>
              </a:spcBef>
              <a:spcAft>
                <a:spcPts val="0"/>
              </a:spcAft>
              <a:buClr>
                <a:schemeClr val="accen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pic>
        <p:nvPicPr>
          <p:cNvPr descr="http://vonectech.com/assets/global/img/dataclean.jpg" id="113" name="Google Shape;113;p20"/>
          <p:cNvPicPr preferRelativeResize="0"/>
          <p:nvPr/>
        </p:nvPicPr>
        <p:blipFill rotWithShape="1">
          <a:blip r:embed="rId3">
            <a:alphaModFix/>
          </a:blip>
          <a:srcRect b="0" l="0" r="0" t="0"/>
          <a:stretch/>
        </p:blipFill>
        <p:spPr>
          <a:xfrm>
            <a:off x="6999400" y="1528424"/>
            <a:ext cx="4376100" cy="4376100"/>
          </a:xfrm>
          <a:prstGeom prst="roundRect">
            <a:avLst>
              <a:gd fmla="val 5301" name="adj"/>
            </a:avLst>
          </a:prstGeom>
          <a:noFill/>
          <a:ln cap="sq" cmpd="sng" w="82550">
            <a:solidFill>
              <a:srgbClr val="EAEAEA"/>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913775" y="157163"/>
            <a:ext cx="10364451" cy="121443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b="1" lang="en-US">
                <a:solidFill>
                  <a:schemeClr val="dk1"/>
                </a:solidFill>
                <a:latin typeface="Calibri"/>
                <a:ea typeface="Calibri"/>
                <a:cs typeface="Calibri"/>
                <a:sym typeface="Calibri"/>
              </a:rPr>
              <a:t>INITIAL VARIABLE EXPLORATION</a:t>
            </a:r>
            <a:endParaRPr/>
          </a:p>
        </p:txBody>
      </p:sp>
      <p:pic>
        <p:nvPicPr>
          <p:cNvPr id="119" name="Google Shape;119;p21"/>
          <p:cNvPicPr preferRelativeResize="0"/>
          <p:nvPr/>
        </p:nvPicPr>
        <p:blipFill>
          <a:blip r:embed="rId3">
            <a:alphaModFix/>
          </a:blip>
          <a:stretch>
            <a:fillRect/>
          </a:stretch>
        </p:blipFill>
        <p:spPr>
          <a:xfrm>
            <a:off x="197975" y="1147975"/>
            <a:ext cx="11994025" cy="5557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913775" y="300038"/>
            <a:ext cx="10364451" cy="65722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Questrial"/>
              <a:buNone/>
            </a:pPr>
            <a:r>
              <a:rPr b="1" lang="en-US"/>
              <a:t>DESCRIPTIVE STATISTICS</a:t>
            </a:r>
            <a:endParaRPr b="1"/>
          </a:p>
        </p:txBody>
      </p:sp>
      <p:pic>
        <p:nvPicPr>
          <p:cNvPr id="125" name="Google Shape;125;p22"/>
          <p:cNvPicPr preferRelativeResize="0"/>
          <p:nvPr/>
        </p:nvPicPr>
        <p:blipFill rotWithShape="1">
          <a:blip r:embed="rId3">
            <a:alphaModFix/>
          </a:blip>
          <a:srcRect b="0" l="0" r="0" t="0"/>
          <a:stretch/>
        </p:blipFill>
        <p:spPr>
          <a:xfrm>
            <a:off x="314324" y="1231900"/>
            <a:ext cx="11601451" cy="5240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