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80" r:id="rId8"/>
    <p:sldId id="281" r:id="rId9"/>
    <p:sldId id="285" r:id="rId10"/>
    <p:sldId id="262" r:id="rId11"/>
    <p:sldId id="263" r:id="rId12"/>
    <p:sldId id="264" r:id="rId13"/>
    <p:sldId id="286" r:id="rId14"/>
    <p:sldId id="265" r:id="rId15"/>
    <p:sldId id="266" r:id="rId16"/>
    <p:sldId id="267" r:id="rId17"/>
    <p:sldId id="268" r:id="rId18"/>
    <p:sldId id="269" r:id="rId19"/>
    <p:sldId id="270" r:id="rId20"/>
    <p:sldId id="271" r:id="rId21"/>
    <p:sldId id="272" r:id="rId22"/>
    <p:sldId id="273" r:id="rId23"/>
    <p:sldId id="274" r:id="rId24"/>
    <p:sldId id="275" r:id="rId25"/>
    <p:sldId id="284" r:id="rId26"/>
    <p:sldId id="276" r:id="rId27"/>
    <p:sldId id="279" r:id="rId28"/>
    <p:sldId id="278" r:id="rId29"/>
  </p:sldIdLst>
  <p:sldSz cx="9144000" cy="5143500" type="screen16x9"/>
  <p:notesSz cx="6858000" cy="9144000"/>
  <p:embeddedFontLst>
    <p:embeddedFont>
      <p:font typeface="Old Standard TT" panose="020B060402020202020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B3AD7-5A58-4103-B7BF-15BCB288067B}" type="doc">
      <dgm:prSet loTypeId="urn:microsoft.com/office/officeart/2005/8/layout/cycle5" loCatId="cycle" qsTypeId="urn:microsoft.com/office/officeart/2005/8/quickstyle/simple1" qsCatId="simple" csTypeId="urn:microsoft.com/office/officeart/2005/8/colors/colorful3" csCatId="colorful" phldr="1"/>
      <dgm:spPr/>
      <dgm:t>
        <a:bodyPr/>
        <a:lstStyle/>
        <a:p>
          <a:endParaRPr lang="en-IN"/>
        </a:p>
      </dgm:t>
    </dgm:pt>
    <dgm:pt modelId="{94B5C223-EBD2-41B4-BF53-1A434B4F2242}">
      <dgm:prSet phldrT="[Text]"/>
      <dgm:spPr/>
      <dgm:t>
        <a:bodyPr/>
        <a:lstStyle/>
        <a:p>
          <a:r>
            <a:rPr lang="en-IN" dirty="0"/>
            <a:t>Pi camera</a:t>
          </a:r>
        </a:p>
      </dgm:t>
    </dgm:pt>
    <dgm:pt modelId="{74858743-11F1-4CF1-863D-B5E9736E4703}" type="parTrans" cxnId="{1EDD7716-4557-4A4C-A0BE-7C720ED65872}">
      <dgm:prSet/>
      <dgm:spPr/>
      <dgm:t>
        <a:bodyPr/>
        <a:lstStyle/>
        <a:p>
          <a:endParaRPr lang="en-IN"/>
        </a:p>
      </dgm:t>
    </dgm:pt>
    <dgm:pt modelId="{BCCFE4BA-99FE-49E9-ADDF-E6E172A03119}" type="sibTrans" cxnId="{1EDD7716-4557-4A4C-A0BE-7C720ED65872}">
      <dgm:prSet/>
      <dgm:spPr/>
      <dgm:t>
        <a:bodyPr/>
        <a:lstStyle/>
        <a:p>
          <a:endParaRPr lang="en-IN"/>
        </a:p>
      </dgm:t>
    </dgm:pt>
    <dgm:pt modelId="{006EE76A-5E7E-43EA-A446-55FAB0DFA7F8}">
      <dgm:prSet phldrT="[Text]"/>
      <dgm:spPr/>
      <dgm:t>
        <a:bodyPr/>
        <a:lstStyle/>
        <a:p>
          <a:r>
            <a:rPr lang="en-IN" dirty="0"/>
            <a:t>Servo/stepper motor</a:t>
          </a:r>
        </a:p>
      </dgm:t>
    </dgm:pt>
    <dgm:pt modelId="{C52AEBB0-5E54-4CBC-BD1C-DA5842AA8F16}" type="parTrans" cxnId="{EEEC64C6-168C-4C1D-B65F-45AE3B203D21}">
      <dgm:prSet/>
      <dgm:spPr/>
      <dgm:t>
        <a:bodyPr/>
        <a:lstStyle/>
        <a:p>
          <a:endParaRPr lang="en-IN"/>
        </a:p>
      </dgm:t>
    </dgm:pt>
    <dgm:pt modelId="{EF0F85A1-1D7F-4B7D-B7F4-CE39F9A07800}" type="sibTrans" cxnId="{EEEC64C6-168C-4C1D-B65F-45AE3B203D21}">
      <dgm:prSet/>
      <dgm:spPr/>
      <dgm:t>
        <a:bodyPr/>
        <a:lstStyle/>
        <a:p>
          <a:endParaRPr lang="en-IN"/>
        </a:p>
      </dgm:t>
    </dgm:pt>
    <dgm:pt modelId="{02FDA0EB-8CFF-402A-870D-8E2AB62237B3}">
      <dgm:prSet phldrT="[Text]"/>
      <dgm:spPr/>
      <dgm:t>
        <a:bodyPr/>
        <a:lstStyle/>
        <a:p>
          <a:r>
            <a:rPr lang="en-IN" dirty="0"/>
            <a:t>YOLO</a:t>
          </a:r>
        </a:p>
      </dgm:t>
    </dgm:pt>
    <dgm:pt modelId="{38617C85-A580-4C33-AA9F-619DEF367733}" type="parTrans" cxnId="{02CBE92A-3580-491E-A090-D9A98D4457A3}">
      <dgm:prSet/>
      <dgm:spPr/>
      <dgm:t>
        <a:bodyPr/>
        <a:lstStyle/>
        <a:p>
          <a:endParaRPr lang="en-IN"/>
        </a:p>
      </dgm:t>
    </dgm:pt>
    <dgm:pt modelId="{4DD39D4F-C42B-4AAF-82A5-8E812A914703}" type="sibTrans" cxnId="{02CBE92A-3580-491E-A090-D9A98D4457A3}">
      <dgm:prSet/>
      <dgm:spPr/>
      <dgm:t>
        <a:bodyPr/>
        <a:lstStyle/>
        <a:p>
          <a:endParaRPr lang="en-IN"/>
        </a:p>
      </dgm:t>
    </dgm:pt>
    <dgm:pt modelId="{E10F7896-BDE1-4A6C-818B-B7F38EAB5668}">
      <dgm:prSet phldrT="[Text]"/>
      <dgm:spPr/>
      <dgm:t>
        <a:bodyPr/>
        <a:lstStyle/>
        <a:p>
          <a:r>
            <a:rPr lang="en-IN" dirty="0"/>
            <a:t>OpenCV</a:t>
          </a:r>
        </a:p>
        <a:p>
          <a:r>
            <a:rPr lang="en-IN" dirty="0"/>
            <a:t>&amp; Python</a:t>
          </a:r>
        </a:p>
      </dgm:t>
    </dgm:pt>
    <dgm:pt modelId="{4EA9DD0A-8B4A-4EEC-99A7-A4E28C69637B}" type="parTrans" cxnId="{ED1ACD51-4C6E-48D9-A827-C6CCF056BBCB}">
      <dgm:prSet/>
      <dgm:spPr/>
      <dgm:t>
        <a:bodyPr/>
        <a:lstStyle/>
        <a:p>
          <a:endParaRPr lang="en-IN"/>
        </a:p>
      </dgm:t>
    </dgm:pt>
    <dgm:pt modelId="{EC2E7E61-7E88-48C9-AFD4-DE171164E6F5}" type="sibTrans" cxnId="{ED1ACD51-4C6E-48D9-A827-C6CCF056BBCB}">
      <dgm:prSet/>
      <dgm:spPr/>
      <dgm:t>
        <a:bodyPr/>
        <a:lstStyle/>
        <a:p>
          <a:endParaRPr lang="en-IN"/>
        </a:p>
      </dgm:t>
    </dgm:pt>
    <dgm:pt modelId="{84DAF520-3FA5-48F1-BF89-3E2D149EE459}">
      <dgm:prSet phldrT="[Text]"/>
      <dgm:spPr/>
      <dgm:t>
        <a:bodyPr/>
        <a:lstStyle/>
        <a:p>
          <a:r>
            <a:rPr lang="en-IN" dirty="0"/>
            <a:t>Raspberry Pi</a:t>
          </a:r>
        </a:p>
      </dgm:t>
    </dgm:pt>
    <dgm:pt modelId="{F5082467-9EFB-4E23-A660-8A92617C2B14}" type="parTrans" cxnId="{52E89A1F-3D8F-409F-A390-D36413A267C0}">
      <dgm:prSet/>
      <dgm:spPr/>
      <dgm:t>
        <a:bodyPr/>
        <a:lstStyle/>
        <a:p>
          <a:endParaRPr lang="en-IN"/>
        </a:p>
      </dgm:t>
    </dgm:pt>
    <dgm:pt modelId="{7149B30E-DE1E-49DB-A885-F5EECCC63ECA}" type="sibTrans" cxnId="{52E89A1F-3D8F-409F-A390-D36413A267C0}">
      <dgm:prSet/>
      <dgm:spPr/>
      <dgm:t>
        <a:bodyPr/>
        <a:lstStyle/>
        <a:p>
          <a:endParaRPr lang="en-IN"/>
        </a:p>
      </dgm:t>
    </dgm:pt>
    <dgm:pt modelId="{3C0894D2-84D6-4456-A785-2D7114D65F5D}" type="pres">
      <dgm:prSet presAssocID="{1FEB3AD7-5A58-4103-B7BF-15BCB288067B}" presName="cycle" presStyleCnt="0">
        <dgm:presLayoutVars>
          <dgm:dir/>
          <dgm:resizeHandles val="exact"/>
        </dgm:presLayoutVars>
      </dgm:prSet>
      <dgm:spPr/>
    </dgm:pt>
    <dgm:pt modelId="{12B6A212-C367-484A-B323-D792BA99AAC9}" type="pres">
      <dgm:prSet presAssocID="{94B5C223-EBD2-41B4-BF53-1A434B4F2242}" presName="node" presStyleLbl="node1" presStyleIdx="0" presStyleCnt="5">
        <dgm:presLayoutVars>
          <dgm:bulletEnabled val="1"/>
        </dgm:presLayoutVars>
      </dgm:prSet>
      <dgm:spPr/>
    </dgm:pt>
    <dgm:pt modelId="{EE06ED94-8167-4673-A19E-1D50BD124211}" type="pres">
      <dgm:prSet presAssocID="{94B5C223-EBD2-41B4-BF53-1A434B4F2242}" presName="spNode" presStyleCnt="0"/>
      <dgm:spPr/>
    </dgm:pt>
    <dgm:pt modelId="{AD73A701-D3CF-414E-AC27-00CB34FC1E82}" type="pres">
      <dgm:prSet presAssocID="{BCCFE4BA-99FE-49E9-ADDF-E6E172A03119}" presName="sibTrans" presStyleLbl="sibTrans1D1" presStyleIdx="0" presStyleCnt="5"/>
      <dgm:spPr/>
    </dgm:pt>
    <dgm:pt modelId="{9211B5F9-E1E2-4E4D-972E-D266456AAF7F}" type="pres">
      <dgm:prSet presAssocID="{006EE76A-5E7E-43EA-A446-55FAB0DFA7F8}" presName="node" presStyleLbl="node1" presStyleIdx="1" presStyleCnt="5">
        <dgm:presLayoutVars>
          <dgm:bulletEnabled val="1"/>
        </dgm:presLayoutVars>
      </dgm:prSet>
      <dgm:spPr/>
    </dgm:pt>
    <dgm:pt modelId="{93809142-ECA5-47A0-9F24-451EFD380CAF}" type="pres">
      <dgm:prSet presAssocID="{006EE76A-5E7E-43EA-A446-55FAB0DFA7F8}" presName="spNode" presStyleCnt="0"/>
      <dgm:spPr/>
    </dgm:pt>
    <dgm:pt modelId="{480C5580-3482-4A76-9932-E457E653D600}" type="pres">
      <dgm:prSet presAssocID="{EF0F85A1-1D7F-4B7D-B7F4-CE39F9A07800}" presName="sibTrans" presStyleLbl="sibTrans1D1" presStyleIdx="1" presStyleCnt="5"/>
      <dgm:spPr/>
    </dgm:pt>
    <dgm:pt modelId="{09C88E69-C0D9-4409-8E9B-7C11E4C20BFD}" type="pres">
      <dgm:prSet presAssocID="{02FDA0EB-8CFF-402A-870D-8E2AB62237B3}" presName="node" presStyleLbl="node1" presStyleIdx="2" presStyleCnt="5">
        <dgm:presLayoutVars>
          <dgm:bulletEnabled val="1"/>
        </dgm:presLayoutVars>
      </dgm:prSet>
      <dgm:spPr/>
    </dgm:pt>
    <dgm:pt modelId="{DD4B8AE2-756C-4EFF-A065-8CEED3556ACB}" type="pres">
      <dgm:prSet presAssocID="{02FDA0EB-8CFF-402A-870D-8E2AB62237B3}" presName="spNode" presStyleCnt="0"/>
      <dgm:spPr/>
    </dgm:pt>
    <dgm:pt modelId="{EC450F55-970C-48BB-B26C-D43661D77C0E}" type="pres">
      <dgm:prSet presAssocID="{4DD39D4F-C42B-4AAF-82A5-8E812A914703}" presName="sibTrans" presStyleLbl="sibTrans1D1" presStyleIdx="2" presStyleCnt="5"/>
      <dgm:spPr/>
    </dgm:pt>
    <dgm:pt modelId="{6F8360F7-F798-4199-938F-266EC5D233F1}" type="pres">
      <dgm:prSet presAssocID="{E10F7896-BDE1-4A6C-818B-B7F38EAB5668}" presName="node" presStyleLbl="node1" presStyleIdx="3" presStyleCnt="5">
        <dgm:presLayoutVars>
          <dgm:bulletEnabled val="1"/>
        </dgm:presLayoutVars>
      </dgm:prSet>
      <dgm:spPr/>
    </dgm:pt>
    <dgm:pt modelId="{AF1638A5-B9F2-495F-98D1-F837783101B0}" type="pres">
      <dgm:prSet presAssocID="{E10F7896-BDE1-4A6C-818B-B7F38EAB5668}" presName="spNode" presStyleCnt="0"/>
      <dgm:spPr/>
    </dgm:pt>
    <dgm:pt modelId="{4DF66B51-DC63-49BC-849E-630C06E582C1}" type="pres">
      <dgm:prSet presAssocID="{EC2E7E61-7E88-48C9-AFD4-DE171164E6F5}" presName="sibTrans" presStyleLbl="sibTrans1D1" presStyleIdx="3" presStyleCnt="5"/>
      <dgm:spPr/>
    </dgm:pt>
    <dgm:pt modelId="{668D4760-8EFA-4A7B-9A6E-C8547638BBAF}" type="pres">
      <dgm:prSet presAssocID="{84DAF520-3FA5-48F1-BF89-3E2D149EE459}" presName="node" presStyleLbl="node1" presStyleIdx="4" presStyleCnt="5">
        <dgm:presLayoutVars>
          <dgm:bulletEnabled val="1"/>
        </dgm:presLayoutVars>
      </dgm:prSet>
      <dgm:spPr/>
    </dgm:pt>
    <dgm:pt modelId="{85ABCF3D-2C83-48EA-A862-E641C1676F84}" type="pres">
      <dgm:prSet presAssocID="{84DAF520-3FA5-48F1-BF89-3E2D149EE459}" presName="spNode" presStyleCnt="0"/>
      <dgm:spPr/>
    </dgm:pt>
    <dgm:pt modelId="{327C0CA8-C605-42B1-833B-EFF5F3702CE9}" type="pres">
      <dgm:prSet presAssocID="{7149B30E-DE1E-49DB-A885-F5EECCC63ECA}" presName="sibTrans" presStyleLbl="sibTrans1D1" presStyleIdx="4" presStyleCnt="5"/>
      <dgm:spPr/>
    </dgm:pt>
  </dgm:ptLst>
  <dgm:cxnLst>
    <dgm:cxn modelId="{1EDD7716-4557-4A4C-A0BE-7C720ED65872}" srcId="{1FEB3AD7-5A58-4103-B7BF-15BCB288067B}" destId="{94B5C223-EBD2-41B4-BF53-1A434B4F2242}" srcOrd="0" destOrd="0" parTransId="{74858743-11F1-4CF1-863D-B5E9736E4703}" sibTransId="{BCCFE4BA-99FE-49E9-ADDF-E6E172A03119}"/>
    <dgm:cxn modelId="{52E89A1F-3D8F-409F-A390-D36413A267C0}" srcId="{1FEB3AD7-5A58-4103-B7BF-15BCB288067B}" destId="{84DAF520-3FA5-48F1-BF89-3E2D149EE459}" srcOrd="4" destOrd="0" parTransId="{F5082467-9EFB-4E23-A660-8A92617C2B14}" sibTransId="{7149B30E-DE1E-49DB-A885-F5EECCC63ECA}"/>
    <dgm:cxn modelId="{BE7A5C29-2817-411B-B6A1-1EFB70B6CB23}" type="presOf" srcId="{E10F7896-BDE1-4A6C-818B-B7F38EAB5668}" destId="{6F8360F7-F798-4199-938F-266EC5D233F1}" srcOrd="0" destOrd="0" presId="urn:microsoft.com/office/officeart/2005/8/layout/cycle5"/>
    <dgm:cxn modelId="{02CBE92A-3580-491E-A090-D9A98D4457A3}" srcId="{1FEB3AD7-5A58-4103-B7BF-15BCB288067B}" destId="{02FDA0EB-8CFF-402A-870D-8E2AB62237B3}" srcOrd="2" destOrd="0" parTransId="{38617C85-A580-4C33-AA9F-619DEF367733}" sibTransId="{4DD39D4F-C42B-4AAF-82A5-8E812A914703}"/>
    <dgm:cxn modelId="{7562E641-6787-41A6-A054-DDE1BB4C32EF}" type="presOf" srcId="{94B5C223-EBD2-41B4-BF53-1A434B4F2242}" destId="{12B6A212-C367-484A-B323-D792BA99AAC9}" srcOrd="0" destOrd="0" presId="urn:microsoft.com/office/officeart/2005/8/layout/cycle5"/>
    <dgm:cxn modelId="{ED1ACD51-4C6E-48D9-A827-C6CCF056BBCB}" srcId="{1FEB3AD7-5A58-4103-B7BF-15BCB288067B}" destId="{E10F7896-BDE1-4A6C-818B-B7F38EAB5668}" srcOrd="3" destOrd="0" parTransId="{4EA9DD0A-8B4A-4EEC-99A7-A4E28C69637B}" sibTransId="{EC2E7E61-7E88-48C9-AFD4-DE171164E6F5}"/>
    <dgm:cxn modelId="{17CB2D7C-6CB8-4E44-A244-E30B2126A37D}" type="presOf" srcId="{BCCFE4BA-99FE-49E9-ADDF-E6E172A03119}" destId="{AD73A701-D3CF-414E-AC27-00CB34FC1E82}" srcOrd="0" destOrd="0" presId="urn:microsoft.com/office/officeart/2005/8/layout/cycle5"/>
    <dgm:cxn modelId="{25BA267E-1CCF-49B6-A6F1-41B21D6779B0}" type="presOf" srcId="{EF0F85A1-1D7F-4B7D-B7F4-CE39F9A07800}" destId="{480C5580-3482-4A76-9932-E457E653D600}" srcOrd="0" destOrd="0" presId="urn:microsoft.com/office/officeart/2005/8/layout/cycle5"/>
    <dgm:cxn modelId="{1972E381-14C6-4067-BFA4-3F15C1844163}" type="presOf" srcId="{7149B30E-DE1E-49DB-A885-F5EECCC63ECA}" destId="{327C0CA8-C605-42B1-833B-EFF5F3702CE9}" srcOrd="0" destOrd="0" presId="urn:microsoft.com/office/officeart/2005/8/layout/cycle5"/>
    <dgm:cxn modelId="{3ECA5DBA-DF57-4B90-9141-598CCE31A3BB}" type="presOf" srcId="{006EE76A-5E7E-43EA-A446-55FAB0DFA7F8}" destId="{9211B5F9-E1E2-4E4D-972E-D266456AAF7F}" srcOrd="0" destOrd="0" presId="urn:microsoft.com/office/officeart/2005/8/layout/cycle5"/>
    <dgm:cxn modelId="{EEEC64C6-168C-4C1D-B65F-45AE3B203D21}" srcId="{1FEB3AD7-5A58-4103-B7BF-15BCB288067B}" destId="{006EE76A-5E7E-43EA-A446-55FAB0DFA7F8}" srcOrd="1" destOrd="0" parTransId="{C52AEBB0-5E54-4CBC-BD1C-DA5842AA8F16}" sibTransId="{EF0F85A1-1D7F-4B7D-B7F4-CE39F9A07800}"/>
    <dgm:cxn modelId="{623E84CE-B338-4C0F-87BE-FEFA5F40BA61}" type="presOf" srcId="{02FDA0EB-8CFF-402A-870D-8E2AB62237B3}" destId="{09C88E69-C0D9-4409-8E9B-7C11E4C20BFD}" srcOrd="0" destOrd="0" presId="urn:microsoft.com/office/officeart/2005/8/layout/cycle5"/>
    <dgm:cxn modelId="{2CC761CF-63D1-48FE-93FF-1D8073260AC2}" type="presOf" srcId="{4DD39D4F-C42B-4AAF-82A5-8E812A914703}" destId="{EC450F55-970C-48BB-B26C-D43661D77C0E}" srcOrd="0" destOrd="0" presId="urn:microsoft.com/office/officeart/2005/8/layout/cycle5"/>
    <dgm:cxn modelId="{583026E3-1218-43C6-909F-03DEAEE789B2}" type="presOf" srcId="{EC2E7E61-7E88-48C9-AFD4-DE171164E6F5}" destId="{4DF66B51-DC63-49BC-849E-630C06E582C1}" srcOrd="0" destOrd="0" presId="urn:microsoft.com/office/officeart/2005/8/layout/cycle5"/>
    <dgm:cxn modelId="{83C93DE9-4E1C-4BDD-9C9A-4B699C0B3A9F}" type="presOf" srcId="{1FEB3AD7-5A58-4103-B7BF-15BCB288067B}" destId="{3C0894D2-84D6-4456-A785-2D7114D65F5D}" srcOrd="0" destOrd="0" presId="urn:microsoft.com/office/officeart/2005/8/layout/cycle5"/>
    <dgm:cxn modelId="{05F770F6-E417-43EE-8907-5496E022AD43}" type="presOf" srcId="{84DAF520-3FA5-48F1-BF89-3E2D149EE459}" destId="{668D4760-8EFA-4A7B-9A6E-C8547638BBAF}" srcOrd="0" destOrd="0" presId="urn:microsoft.com/office/officeart/2005/8/layout/cycle5"/>
    <dgm:cxn modelId="{EF328FC2-7623-468D-A431-6502D7845E0C}" type="presParOf" srcId="{3C0894D2-84D6-4456-A785-2D7114D65F5D}" destId="{12B6A212-C367-484A-B323-D792BA99AAC9}" srcOrd="0" destOrd="0" presId="urn:microsoft.com/office/officeart/2005/8/layout/cycle5"/>
    <dgm:cxn modelId="{2F384D5F-840E-4E4E-B7DF-FA57949DAC1A}" type="presParOf" srcId="{3C0894D2-84D6-4456-A785-2D7114D65F5D}" destId="{EE06ED94-8167-4673-A19E-1D50BD124211}" srcOrd="1" destOrd="0" presId="urn:microsoft.com/office/officeart/2005/8/layout/cycle5"/>
    <dgm:cxn modelId="{7017819F-A195-442F-87DD-EBA3AB853DFE}" type="presParOf" srcId="{3C0894D2-84D6-4456-A785-2D7114D65F5D}" destId="{AD73A701-D3CF-414E-AC27-00CB34FC1E82}" srcOrd="2" destOrd="0" presId="urn:microsoft.com/office/officeart/2005/8/layout/cycle5"/>
    <dgm:cxn modelId="{9E652D1E-5E8C-4F99-BFA4-4CE411177CB2}" type="presParOf" srcId="{3C0894D2-84D6-4456-A785-2D7114D65F5D}" destId="{9211B5F9-E1E2-4E4D-972E-D266456AAF7F}" srcOrd="3" destOrd="0" presId="urn:microsoft.com/office/officeart/2005/8/layout/cycle5"/>
    <dgm:cxn modelId="{CFCFE66E-7E3B-40BF-A3AA-FE66A5169387}" type="presParOf" srcId="{3C0894D2-84D6-4456-A785-2D7114D65F5D}" destId="{93809142-ECA5-47A0-9F24-451EFD380CAF}" srcOrd="4" destOrd="0" presId="urn:microsoft.com/office/officeart/2005/8/layout/cycle5"/>
    <dgm:cxn modelId="{E72ABDAE-ADB0-4FD3-99CB-0D16612BAB35}" type="presParOf" srcId="{3C0894D2-84D6-4456-A785-2D7114D65F5D}" destId="{480C5580-3482-4A76-9932-E457E653D600}" srcOrd="5" destOrd="0" presId="urn:microsoft.com/office/officeart/2005/8/layout/cycle5"/>
    <dgm:cxn modelId="{818D2E8B-052B-4FC3-9491-84B1625ACB0B}" type="presParOf" srcId="{3C0894D2-84D6-4456-A785-2D7114D65F5D}" destId="{09C88E69-C0D9-4409-8E9B-7C11E4C20BFD}" srcOrd="6" destOrd="0" presId="urn:microsoft.com/office/officeart/2005/8/layout/cycle5"/>
    <dgm:cxn modelId="{7B62C206-F9AE-4DBD-822E-F53E498AB532}" type="presParOf" srcId="{3C0894D2-84D6-4456-A785-2D7114D65F5D}" destId="{DD4B8AE2-756C-4EFF-A065-8CEED3556ACB}" srcOrd="7" destOrd="0" presId="urn:microsoft.com/office/officeart/2005/8/layout/cycle5"/>
    <dgm:cxn modelId="{D7B72D9A-08D8-43E0-9F77-DB7C6C97E7CE}" type="presParOf" srcId="{3C0894D2-84D6-4456-A785-2D7114D65F5D}" destId="{EC450F55-970C-48BB-B26C-D43661D77C0E}" srcOrd="8" destOrd="0" presId="urn:microsoft.com/office/officeart/2005/8/layout/cycle5"/>
    <dgm:cxn modelId="{9C7A12B8-253E-46CA-B297-A5E2E9A5766E}" type="presParOf" srcId="{3C0894D2-84D6-4456-A785-2D7114D65F5D}" destId="{6F8360F7-F798-4199-938F-266EC5D233F1}" srcOrd="9" destOrd="0" presId="urn:microsoft.com/office/officeart/2005/8/layout/cycle5"/>
    <dgm:cxn modelId="{BC99311F-B8CB-4966-874E-DD2117247BF2}" type="presParOf" srcId="{3C0894D2-84D6-4456-A785-2D7114D65F5D}" destId="{AF1638A5-B9F2-495F-98D1-F837783101B0}" srcOrd="10" destOrd="0" presId="urn:microsoft.com/office/officeart/2005/8/layout/cycle5"/>
    <dgm:cxn modelId="{31E94C67-B944-4EB2-A608-B4D5D2FF7207}" type="presParOf" srcId="{3C0894D2-84D6-4456-A785-2D7114D65F5D}" destId="{4DF66B51-DC63-49BC-849E-630C06E582C1}" srcOrd="11" destOrd="0" presId="urn:microsoft.com/office/officeart/2005/8/layout/cycle5"/>
    <dgm:cxn modelId="{8B6A6649-467D-4971-9A89-E8FD9D35B651}" type="presParOf" srcId="{3C0894D2-84D6-4456-A785-2D7114D65F5D}" destId="{668D4760-8EFA-4A7B-9A6E-C8547638BBAF}" srcOrd="12" destOrd="0" presId="urn:microsoft.com/office/officeart/2005/8/layout/cycle5"/>
    <dgm:cxn modelId="{0408FAF0-60BB-4897-86BE-D79A020217D6}" type="presParOf" srcId="{3C0894D2-84D6-4456-A785-2D7114D65F5D}" destId="{85ABCF3D-2C83-48EA-A862-E641C1676F84}" srcOrd="13" destOrd="0" presId="urn:microsoft.com/office/officeart/2005/8/layout/cycle5"/>
    <dgm:cxn modelId="{BA797544-EF42-4B65-8143-53080F8D8534}" type="presParOf" srcId="{3C0894D2-84D6-4456-A785-2D7114D65F5D}" destId="{327C0CA8-C605-42B1-833B-EFF5F3702CE9}"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6A212-C367-484A-B323-D792BA99AAC9}">
      <dsp:nvSpPr>
        <dsp:cNvPr id="0" name=""/>
        <dsp:cNvSpPr/>
      </dsp:nvSpPr>
      <dsp:spPr>
        <a:xfrm>
          <a:off x="2437060" y="1844"/>
          <a:ext cx="1221878" cy="79422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Pi camera</a:t>
          </a:r>
        </a:p>
      </dsp:txBody>
      <dsp:txXfrm>
        <a:off x="2475831" y="40615"/>
        <a:ext cx="1144336" cy="716679"/>
      </dsp:txXfrm>
    </dsp:sp>
    <dsp:sp modelId="{AD73A701-D3CF-414E-AC27-00CB34FC1E82}">
      <dsp:nvSpPr>
        <dsp:cNvPr id="0" name=""/>
        <dsp:cNvSpPr/>
      </dsp:nvSpPr>
      <dsp:spPr>
        <a:xfrm>
          <a:off x="1461088" y="398955"/>
          <a:ext cx="3173822" cy="3173822"/>
        </a:xfrm>
        <a:custGeom>
          <a:avLst/>
          <a:gdLst/>
          <a:ahLst/>
          <a:cxnLst/>
          <a:rect l="0" t="0" r="0" b="0"/>
          <a:pathLst>
            <a:path>
              <a:moveTo>
                <a:pt x="2361575" y="201926"/>
              </a:moveTo>
              <a:arcTo wR="1586911" hR="1586911" stAng="17953178" swAng="1211947"/>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211B5F9-E1E2-4E4D-972E-D266456AAF7F}">
      <dsp:nvSpPr>
        <dsp:cNvPr id="0" name=""/>
        <dsp:cNvSpPr/>
      </dsp:nvSpPr>
      <dsp:spPr>
        <a:xfrm>
          <a:off x="3946302" y="1098373"/>
          <a:ext cx="1221878" cy="794221"/>
        </a:xfrm>
        <a:prstGeom prst="roundRect">
          <a:avLst/>
        </a:prstGeom>
        <a:solidFill>
          <a:schemeClr val="accent3">
            <a:hueOff val="2114010"/>
            <a:satOff val="-14525"/>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Servo/stepper motor</a:t>
          </a:r>
        </a:p>
      </dsp:txBody>
      <dsp:txXfrm>
        <a:off x="3985073" y="1137144"/>
        <a:ext cx="1144336" cy="716679"/>
      </dsp:txXfrm>
    </dsp:sp>
    <dsp:sp modelId="{480C5580-3482-4A76-9932-E457E653D600}">
      <dsp:nvSpPr>
        <dsp:cNvPr id="0" name=""/>
        <dsp:cNvSpPr/>
      </dsp:nvSpPr>
      <dsp:spPr>
        <a:xfrm>
          <a:off x="1461088" y="398955"/>
          <a:ext cx="3173822" cy="3173822"/>
        </a:xfrm>
        <a:custGeom>
          <a:avLst/>
          <a:gdLst/>
          <a:ahLst/>
          <a:cxnLst/>
          <a:rect l="0" t="0" r="0" b="0"/>
          <a:pathLst>
            <a:path>
              <a:moveTo>
                <a:pt x="3170020" y="1696700"/>
              </a:moveTo>
              <a:arcTo wR="1586911" hR="1586911" stAng="21838028" swAng="1360042"/>
            </a:path>
          </a:pathLst>
        </a:custGeom>
        <a:noFill/>
        <a:ln w="9525" cap="flat" cmpd="sng" algn="ctr">
          <a:solidFill>
            <a:schemeClr val="accent3">
              <a:hueOff val="2114010"/>
              <a:satOff val="-14525"/>
              <a:lumOff val="392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9C88E69-C0D9-4409-8E9B-7C11E4C20BFD}">
      <dsp:nvSpPr>
        <dsp:cNvPr id="0" name=""/>
        <dsp:cNvSpPr/>
      </dsp:nvSpPr>
      <dsp:spPr>
        <a:xfrm>
          <a:off x="3369823" y="2872594"/>
          <a:ext cx="1221878" cy="794221"/>
        </a:xfrm>
        <a:prstGeom prst="roundRect">
          <a:avLst/>
        </a:prstGeom>
        <a:solidFill>
          <a:schemeClr val="accent3">
            <a:hueOff val="4228019"/>
            <a:satOff val="-29050"/>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YOLO</a:t>
          </a:r>
        </a:p>
      </dsp:txBody>
      <dsp:txXfrm>
        <a:off x="3408594" y="2911365"/>
        <a:ext cx="1144336" cy="716679"/>
      </dsp:txXfrm>
    </dsp:sp>
    <dsp:sp modelId="{EC450F55-970C-48BB-B26C-D43661D77C0E}">
      <dsp:nvSpPr>
        <dsp:cNvPr id="0" name=""/>
        <dsp:cNvSpPr/>
      </dsp:nvSpPr>
      <dsp:spPr>
        <a:xfrm>
          <a:off x="1461088" y="398955"/>
          <a:ext cx="3173822" cy="3173822"/>
        </a:xfrm>
        <a:custGeom>
          <a:avLst/>
          <a:gdLst/>
          <a:ahLst/>
          <a:cxnLst/>
          <a:rect l="0" t="0" r="0" b="0"/>
          <a:pathLst>
            <a:path>
              <a:moveTo>
                <a:pt x="1781760" y="3161814"/>
              </a:moveTo>
              <a:arcTo wR="1586911" hR="1586911" stAng="4976828" swAng="846344"/>
            </a:path>
          </a:pathLst>
        </a:custGeom>
        <a:noFill/>
        <a:ln w="9525" cap="flat" cmpd="sng" algn="ctr">
          <a:solidFill>
            <a:schemeClr val="accent3">
              <a:hueOff val="4228019"/>
              <a:satOff val="-29050"/>
              <a:lumOff val="784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F8360F7-F798-4199-938F-266EC5D233F1}">
      <dsp:nvSpPr>
        <dsp:cNvPr id="0" name=""/>
        <dsp:cNvSpPr/>
      </dsp:nvSpPr>
      <dsp:spPr>
        <a:xfrm>
          <a:off x="1504297" y="2872594"/>
          <a:ext cx="1221878" cy="794221"/>
        </a:xfrm>
        <a:prstGeom prst="roundRect">
          <a:avLst/>
        </a:prstGeom>
        <a:solidFill>
          <a:schemeClr val="accent3">
            <a:hueOff val="6342029"/>
            <a:satOff val="-43576"/>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OpenCV</a:t>
          </a:r>
        </a:p>
        <a:p>
          <a:pPr marL="0" lvl="0" indent="0" algn="ctr" defTabSz="577850">
            <a:lnSpc>
              <a:spcPct val="90000"/>
            </a:lnSpc>
            <a:spcBef>
              <a:spcPct val="0"/>
            </a:spcBef>
            <a:spcAft>
              <a:spcPct val="35000"/>
            </a:spcAft>
            <a:buNone/>
          </a:pPr>
          <a:r>
            <a:rPr lang="en-IN" sz="1300" kern="1200" dirty="0"/>
            <a:t>&amp; Python</a:t>
          </a:r>
        </a:p>
      </dsp:txBody>
      <dsp:txXfrm>
        <a:off x="1543068" y="2911365"/>
        <a:ext cx="1144336" cy="716679"/>
      </dsp:txXfrm>
    </dsp:sp>
    <dsp:sp modelId="{4DF66B51-DC63-49BC-849E-630C06E582C1}">
      <dsp:nvSpPr>
        <dsp:cNvPr id="0" name=""/>
        <dsp:cNvSpPr/>
      </dsp:nvSpPr>
      <dsp:spPr>
        <a:xfrm>
          <a:off x="1461088" y="398955"/>
          <a:ext cx="3173822" cy="3173822"/>
        </a:xfrm>
        <a:custGeom>
          <a:avLst/>
          <a:gdLst/>
          <a:ahLst/>
          <a:cxnLst/>
          <a:rect l="0" t="0" r="0" b="0"/>
          <a:pathLst>
            <a:path>
              <a:moveTo>
                <a:pt x="168395" y="2298319"/>
              </a:moveTo>
              <a:arcTo wR="1586911" hR="1586911" stAng="9201930" swAng="1360042"/>
            </a:path>
          </a:pathLst>
        </a:custGeom>
        <a:noFill/>
        <a:ln w="9525" cap="flat" cmpd="sng" algn="ctr">
          <a:solidFill>
            <a:schemeClr val="accent3">
              <a:hueOff val="6342029"/>
              <a:satOff val="-43576"/>
              <a:lumOff val="1176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68D4760-8EFA-4A7B-9A6E-C8547638BBAF}">
      <dsp:nvSpPr>
        <dsp:cNvPr id="0" name=""/>
        <dsp:cNvSpPr/>
      </dsp:nvSpPr>
      <dsp:spPr>
        <a:xfrm>
          <a:off x="927818" y="1098373"/>
          <a:ext cx="1221878" cy="794221"/>
        </a:xfrm>
        <a:prstGeom prst="roundRect">
          <a:avLst/>
        </a:prstGeom>
        <a:solidFill>
          <a:schemeClr val="accent3">
            <a:hueOff val="8456039"/>
            <a:satOff val="-58101"/>
            <a:lumOff val="15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Raspberry Pi</a:t>
          </a:r>
        </a:p>
      </dsp:txBody>
      <dsp:txXfrm>
        <a:off x="966589" y="1137144"/>
        <a:ext cx="1144336" cy="716679"/>
      </dsp:txXfrm>
    </dsp:sp>
    <dsp:sp modelId="{327C0CA8-C605-42B1-833B-EFF5F3702CE9}">
      <dsp:nvSpPr>
        <dsp:cNvPr id="0" name=""/>
        <dsp:cNvSpPr/>
      </dsp:nvSpPr>
      <dsp:spPr>
        <a:xfrm>
          <a:off x="1461088" y="398955"/>
          <a:ext cx="3173822" cy="3173822"/>
        </a:xfrm>
        <a:custGeom>
          <a:avLst/>
          <a:gdLst/>
          <a:ahLst/>
          <a:cxnLst/>
          <a:rect l="0" t="0" r="0" b="0"/>
          <a:pathLst>
            <a:path>
              <a:moveTo>
                <a:pt x="381677" y="554584"/>
              </a:moveTo>
              <a:arcTo wR="1586911" hR="1586911" stAng="13234875" swAng="1211947"/>
            </a:path>
          </a:pathLst>
        </a:custGeom>
        <a:noFill/>
        <a:ln w="9525" cap="flat" cmpd="sng" algn="ctr">
          <a:solidFill>
            <a:schemeClr val="accent3">
              <a:hueOff val="8456039"/>
              <a:satOff val="-58101"/>
              <a:lumOff val="15686"/>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74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82007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7065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174358"/>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787558"/>
            <a:ext cx="8520600" cy="4181584"/>
          </a:xfrm>
          <a:prstGeom prst="rect">
            <a:avLst/>
          </a:prstGeom>
        </p:spPr>
        <p:txBody>
          <a:bodyPr spcFirstLastPara="1" wrap="square" lIns="91425" tIns="91425" rIns="91425" bIns="91425" anchor="t" anchorCtr="0">
            <a:noAutofit/>
          </a:bodyPr>
          <a:lstStyle/>
          <a:p>
            <a:pPr lvl="0"/>
            <a:r>
              <a:rPr lang="en-IN" sz="1600" dirty="0">
                <a:latin typeface="Times New Roman" panose="02020603050405020304" pitchFamily="18" charset="0"/>
                <a:cs typeface="Times New Roman" panose="02020603050405020304" pitchFamily="18" charset="0"/>
              </a:rPr>
              <a:t>The management of traffic by traditional approach is not efficient for smooth commutation purpose, hence there was a need to come up with a solution which can be globally accepted and would lead for the better management of traffic.</a:t>
            </a:r>
          </a:p>
          <a:p>
            <a:pPr marL="114300" lvl="0" indent="0">
              <a:buNone/>
            </a:pP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itchFamily="18" charset="0"/>
                <a:cs typeface="Times New Roman" pitchFamily="18" charset="0"/>
              </a:rPr>
              <a:t>To design a system which learns from the surrounding, makes prediction and on the basis of these predictions the signal switching will be done so as to ensure minimal vehicular congestion at traffic signal.</a:t>
            </a:r>
          </a:p>
          <a:p>
            <a:pPr marL="114300" lvl="0" indent="0">
              <a:buNone/>
            </a:pPr>
            <a:endParaRPr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22ADB1-97AA-4613-B06B-064C854626AB}"/>
              </a:ext>
            </a:extLst>
          </p:cNvPr>
          <p:cNvPicPr>
            <a:picLocks noChangeAspect="1"/>
          </p:cNvPicPr>
          <p:nvPr/>
        </p:nvPicPr>
        <p:blipFill>
          <a:blip r:embed="rId3"/>
          <a:stretch>
            <a:fillRect/>
          </a:stretch>
        </p:blipFill>
        <p:spPr>
          <a:xfrm>
            <a:off x="2807549" y="2845123"/>
            <a:ext cx="3209925" cy="1809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latin typeface="Times New Roman" panose="02020603050405020304" pitchFamily="18" charset="0"/>
                <a:cs typeface="Times New Roman" panose="02020603050405020304" pitchFamily="18" charset="0"/>
              </a:rPr>
              <a:t>The project aims to monitor signal and makes decisions taking real time traffic scenarios into consideration, thus signal switching will be done in a smart and efficient way.</a:t>
            </a:r>
          </a:p>
          <a:p>
            <a:pPr lvl="0"/>
            <a:r>
              <a:rPr lang="en-IN" dirty="0">
                <a:latin typeface="Times New Roman" panose="02020603050405020304" pitchFamily="18" charset="0"/>
                <a:cs typeface="Times New Roman" panose="02020603050405020304" pitchFamily="18" charset="0"/>
              </a:rPr>
              <a:t>Traffic Congestion problems at various places will decrease.</a:t>
            </a:r>
          </a:p>
          <a:p>
            <a:pPr lvl="0"/>
            <a:r>
              <a:rPr lang="en-IN" dirty="0">
                <a:latin typeface="Times New Roman" panose="02020603050405020304" pitchFamily="18" charset="0"/>
                <a:cs typeface="Times New Roman" panose="02020603050405020304" pitchFamily="18" charset="0"/>
              </a:rPr>
              <a:t>Automatic traffic controlling without human intervention.                                </a:t>
            </a:r>
          </a:p>
          <a:p>
            <a:pPr lvl="0"/>
            <a:r>
              <a:rPr lang="en-IN" dirty="0">
                <a:latin typeface="Times New Roman" panose="02020603050405020304" pitchFamily="18" charset="0"/>
                <a:cs typeface="Times New Roman" panose="02020603050405020304" pitchFamily="18" charset="0"/>
              </a:rPr>
              <a:t>Improve safety on the road network. </a:t>
            </a:r>
          </a:p>
          <a:p>
            <a:r>
              <a:rPr lang="en-IN" dirty="0">
                <a:latin typeface="Times New Roman" panose="02020603050405020304" pitchFamily="18" charset="0"/>
                <a:cs typeface="Times New Roman" panose="02020603050405020304" pitchFamily="18" charset="0"/>
              </a:rPr>
              <a:t>This project can also be implemented on multiple signals.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81736"/>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graphicFrame>
        <p:nvGraphicFramePr>
          <p:cNvPr id="2" name="Diagram 1">
            <a:extLst>
              <a:ext uri="{FF2B5EF4-FFF2-40B4-BE49-F238E27FC236}">
                <a16:creationId xmlns:a16="http://schemas.microsoft.com/office/drawing/2014/main" id="{495969D3-1032-4DF3-98E5-4058A32194EE}"/>
              </a:ext>
            </a:extLst>
          </p:cNvPr>
          <p:cNvGraphicFramePr/>
          <p:nvPr>
            <p:extLst>
              <p:ext uri="{D42A27DB-BD31-4B8C-83A1-F6EECF244321}">
                <p14:modId xmlns:p14="http://schemas.microsoft.com/office/powerpoint/2010/main" val="4069228975"/>
              </p:ext>
            </p:extLst>
          </p:nvPr>
        </p:nvGraphicFramePr>
        <p:xfrm>
          <a:off x="1524000" y="882502"/>
          <a:ext cx="6096000" cy="3721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81736"/>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1.7 </a:t>
            </a:r>
            <a:r>
              <a:rPr lang="en-IN" b="1" dirty="0">
                <a:latin typeface="Times New Roman"/>
                <a:ea typeface="Times New Roman"/>
                <a:cs typeface="Times New Roman"/>
                <a:sym typeface="Times New Roman"/>
              </a:rPr>
              <a:t>Project Timeline Chart</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a:extLst>
              <a:ext uri="{FF2B5EF4-FFF2-40B4-BE49-F238E27FC236}">
                <a16:creationId xmlns:a16="http://schemas.microsoft.com/office/drawing/2014/main" id="{CDCE8221-5C31-42CA-B37B-CAB61E5262E8}"/>
              </a:ext>
            </a:extLst>
          </p:cNvPr>
          <p:cNvPicPr>
            <a:picLocks noChangeAspect="1"/>
          </p:cNvPicPr>
          <p:nvPr/>
        </p:nvPicPr>
        <p:blipFill>
          <a:blip r:embed="rId3"/>
          <a:stretch>
            <a:fillRect/>
          </a:stretch>
        </p:blipFill>
        <p:spPr>
          <a:xfrm>
            <a:off x="141767" y="694936"/>
            <a:ext cx="8860466" cy="4167687"/>
          </a:xfrm>
          <a:prstGeom prst="rect">
            <a:avLst/>
          </a:prstGeom>
        </p:spPr>
      </p:pic>
    </p:spTree>
    <p:extLst>
      <p:ext uri="{BB962C8B-B14F-4D97-AF65-F5344CB8AC3E}">
        <p14:creationId xmlns:p14="http://schemas.microsoft.com/office/powerpoint/2010/main" val="95731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1.8 Benefits for environment &amp;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latin typeface="Times New Roman" panose="02020603050405020304" pitchFamily="18" charset="0"/>
                <a:cs typeface="Times New Roman" panose="02020603050405020304" pitchFamily="18" charset="0"/>
              </a:rPr>
              <a:t>Minimise vehicular emission on the road</a:t>
            </a:r>
            <a:r>
              <a:rPr lang="en-IN" dirty="0"/>
              <a:t>. </a:t>
            </a:r>
          </a:p>
          <a:p>
            <a:pPr lvl="0"/>
            <a:r>
              <a:rPr lang="en-IN" dirty="0">
                <a:latin typeface="Times New Roman" panose="02020603050405020304" pitchFamily="18" charset="0"/>
                <a:cs typeface="Times New Roman" panose="02020603050405020304" pitchFamily="18" charset="0"/>
              </a:rPr>
              <a:t>Current traffic condition can be analysed to understand the cause of traffic jam and accordingly action required can be taken to reduce jam at signals.                                 </a:t>
            </a:r>
          </a:p>
          <a:p>
            <a:pPr lvl="0"/>
            <a:r>
              <a:rPr lang="en-IN" dirty="0">
                <a:latin typeface="Times New Roman" panose="02020603050405020304" pitchFamily="18" charset="0"/>
                <a:cs typeface="Times New Roman" panose="02020603050405020304" pitchFamily="18" charset="0"/>
              </a:rPr>
              <a:t>If traffic is managed in an efficient way then amount of noise and chaos created at signals can be reduced.                            </a:t>
            </a:r>
          </a:p>
          <a:p>
            <a:pPr lvl="0"/>
            <a:r>
              <a:rPr lang="en-IN" dirty="0">
                <a:latin typeface="Times New Roman" panose="02020603050405020304" pitchFamily="18" charset="0"/>
                <a:cs typeface="Times New Roman" panose="02020603050405020304" pitchFamily="18" charset="0"/>
              </a:rPr>
              <a:t>Time saving process where in individuals would not have to wait for signal to turn green after some predefined interval.</a:t>
            </a:r>
          </a:p>
          <a:p>
            <a:pPr lvl="0"/>
            <a:r>
              <a:rPr lang="en-US" dirty="0">
                <a:latin typeface="Times New Roman" panose="02020603050405020304" pitchFamily="18" charset="0"/>
                <a:cs typeface="Times New Roman" panose="02020603050405020304" pitchFamily="18" charset="0"/>
              </a:rPr>
              <a:t>No human interaction required for signal switching and signal can be observed from any remote location.</a:t>
            </a:r>
            <a:r>
              <a:rPr lang="en-US" dirty="0"/>
              <a:t>                       </a:t>
            </a:r>
          </a:p>
          <a:p>
            <a:pPr marL="457200" lvl="0" indent="-342900" algn="l" rtl="0">
              <a:spcBef>
                <a:spcPts val="0"/>
              </a:spcBef>
              <a:spcAft>
                <a:spcPts val="0"/>
              </a:spcAft>
              <a:buSzPts val="1800"/>
              <a:buChar cha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65261"/>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271887" y="678461"/>
            <a:ext cx="8520600" cy="4095558"/>
          </a:xfrm>
          <a:prstGeom prst="rect">
            <a:avLst/>
          </a:prstGeom>
        </p:spPr>
        <p:txBody>
          <a:bodyPr spcFirstLastPara="1" wrap="square" lIns="91425" tIns="91425" rIns="91425" bIns="91425" anchor="t" anchorCtr="0">
            <a:noAutofit/>
          </a:bodyPr>
          <a:lstStyle/>
          <a:p>
            <a:pPr lvl="0"/>
            <a:r>
              <a:rPr lang="en-IN" sz="1600" dirty="0">
                <a:latin typeface="Times New Roman" panose="02020603050405020304" pitchFamily="18" charset="0"/>
                <a:cs typeface="Times New Roman" panose="02020603050405020304" pitchFamily="18" charset="0"/>
              </a:rPr>
              <a:t>The image is captured using pi camera and is passed to the model for vehicle detection purpose followed by vehicle counting.</a:t>
            </a:r>
          </a:p>
          <a:p>
            <a:pPr lvl="0"/>
            <a:r>
              <a:rPr lang="en-IN" sz="1600" dirty="0">
                <a:latin typeface="Times New Roman" panose="02020603050405020304" pitchFamily="18" charset="0"/>
                <a:cs typeface="Times New Roman" panose="02020603050405020304" pitchFamily="18" charset="0"/>
              </a:rPr>
              <a:t>After the object gets detected it forms a rectangular box around the object.</a:t>
            </a:r>
          </a:p>
          <a:p>
            <a:pPr lvl="0"/>
            <a:r>
              <a:rPr lang="en-IN" sz="1600" dirty="0">
                <a:latin typeface="Times New Roman" panose="02020603050405020304" pitchFamily="18" charset="0"/>
                <a:cs typeface="Times New Roman" panose="02020603050405020304" pitchFamily="18" charset="0"/>
              </a:rPr>
              <a:t>The count obtained from the image obtained from all for side of the road is now passed as input to the raspberry board.    </a:t>
            </a:r>
          </a:p>
          <a:p>
            <a:pPr lvl="0"/>
            <a:r>
              <a:rPr lang="en-IN" sz="1600" dirty="0">
                <a:latin typeface="Times New Roman" panose="02020603050405020304" pitchFamily="18" charset="0"/>
                <a:cs typeface="Times New Roman" panose="02020603050405020304" pitchFamily="18" charset="0"/>
              </a:rPr>
              <a:t>The board calculate the switching time required for signal by comparing the count obtained with the threshold value.</a:t>
            </a:r>
            <a:r>
              <a:rPr lang="en" sz="1600" dirty="0">
                <a:latin typeface="Times New Roman" panose="02020603050405020304" pitchFamily="18" charset="0"/>
                <a:cs typeface="Times New Roman" panose="02020603050405020304" pitchFamily="18" charset="0"/>
              </a:rPr>
              <a:t>                  </a:t>
            </a:r>
          </a:p>
          <a:p>
            <a:pPr marL="114300" lvl="0" indent="0">
              <a:buNone/>
            </a:pPr>
            <a:endParaRPr sz="16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dirty="0"/>
          </a:p>
        </p:txBody>
      </p:sp>
      <p:pic>
        <p:nvPicPr>
          <p:cNvPr id="4" name="Picture 3">
            <a:extLst>
              <a:ext uri="{FF2B5EF4-FFF2-40B4-BE49-F238E27FC236}">
                <a16:creationId xmlns:a16="http://schemas.microsoft.com/office/drawing/2014/main" id="{954128C2-3DCB-46C3-912F-8752154072D2}"/>
              </a:ext>
            </a:extLst>
          </p:cNvPr>
          <p:cNvPicPr/>
          <p:nvPr/>
        </p:nvPicPr>
        <p:blipFill>
          <a:blip r:embed="rId3"/>
          <a:stretch>
            <a:fillRect/>
          </a:stretch>
        </p:blipFill>
        <p:spPr>
          <a:xfrm>
            <a:off x="2618327" y="2726240"/>
            <a:ext cx="3545840" cy="1256030"/>
          </a:xfrm>
          <a:prstGeom prst="rect">
            <a:avLst/>
          </a:prstGeom>
          <a:noFill/>
          <a:ln>
            <a:noFill/>
            <a:prstDash/>
          </a:ln>
        </p:spPr>
      </p:pic>
      <p:sp>
        <p:nvSpPr>
          <p:cNvPr id="2" name="Rectangle 1">
            <a:extLst>
              <a:ext uri="{FF2B5EF4-FFF2-40B4-BE49-F238E27FC236}">
                <a16:creationId xmlns:a16="http://schemas.microsoft.com/office/drawing/2014/main" id="{A02B85F9-9473-48B3-B779-9477FF901BA0}"/>
              </a:ext>
            </a:extLst>
          </p:cNvPr>
          <p:cNvSpPr/>
          <p:nvPr/>
        </p:nvSpPr>
        <p:spPr>
          <a:xfrm>
            <a:off x="877186" y="4101145"/>
            <a:ext cx="4837814" cy="276999"/>
          </a:xfrm>
          <a:prstGeom prst="rect">
            <a:avLst/>
          </a:prstGeom>
        </p:spPr>
        <p:txBody>
          <a:bodyPr wrap="square">
            <a:spAutoFit/>
          </a:bodyPr>
          <a:lstStyle/>
          <a:p>
            <a:pPr marL="2400300" lvl="5">
              <a:buSzPts val="1800"/>
            </a:pPr>
            <a:r>
              <a:rPr lang="en-IN" sz="1200" dirty="0">
                <a:latin typeface="Times New Roman" panose="02020603050405020304" pitchFamily="18" charset="0"/>
                <a:cs typeface="Times New Roman" panose="02020603050405020304" pitchFamily="18" charset="0"/>
              </a:rPr>
              <a:t>Block diagram of proposed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2" name="Picture 1">
            <a:extLst>
              <a:ext uri="{FF2B5EF4-FFF2-40B4-BE49-F238E27FC236}">
                <a16:creationId xmlns:a16="http://schemas.microsoft.com/office/drawing/2014/main" id="{9F0C8113-4D5B-4017-96D6-B51ED1B44535}"/>
              </a:ext>
            </a:extLst>
          </p:cNvPr>
          <p:cNvPicPr>
            <a:picLocks noChangeAspect="1"/>
          </p:cNvPicPr>
          <p:nvPr/>
        </p:nvPicPr>
        <p:blipFill rotWithShape="1">
          <a:blip r:embed="rId3"/>
          <a:srcRect t="2273" b="2430"/>
          <a:stretch/>
        </p:blipFill>
        <p:spPr>
          <a:xfrm>
            <a:off x="5188688" y="155944"/>
            <a:ext cx="3643612" cy="4813005"/>
          </a:xfrm>
          <a:prstGeom prst="rect">
            <a:avLst/>
          </a:prstGeom>
        </p:spPr>
      </p:pic>
      <p:sp>
        <p:nvSpPr>
          <p:cNvPr id="5" name="Google Shape;130;p25">
            <a:extLst>
              <a:ext uri="{FF2B5EF4-FFF2-40B4-BE49-F238E27FC236}">
                <a16:creationId xmlns:a16="http://schemas.microsoft.com/office/drawing/2014/main" id="{1D5CD051-000C-44EB-81AB-E1442E1046F2}"/>
              </a:ext>
            </a:extLst>
          </p:cNvPr>
          <p:cNvSpPr txBox="1">
            <a:spLocks/>
          </p:cNvSpPr>
          <p:nvPr/>
        </p:nvSpPr>
        <p:spPr>
          <a:xfrm>
            <a:off x="371952" y="1263731"/>
            <a:ext cx="4490671" cy="3187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algn="just"/>
            <a:r>
              <a:rPr lang="en-US" sz="1600" dirty="0">
                <a:latin typeface="Times New Roman" panose="02020603050405020304" pitchFamily="18" charset="0"/>
                <a:cs typeface="Times New Roman" panose="02020603050405020304" pitchFamily="18" charset="0"/>
              </a:rPr>
              <a:t>The project flow is divided into of sequence of activity following one after the another starting from capturing the images at the traffic signals, applying image detection algorithms to detect the vehicles, comparing the count with threshold and finally passing the count to the raspberry board to perform switching.</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make this model working the project is divided into three main sub modules starting from Camera module followed by YOLO module and Raspberry Pi module.</a:t>
            </a:r>
            <a:endParaRPr lang="en-US" sz="16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The managing system is nothing but the </a:t>
            </a:r>
          </a:p>
          <a:p>
            <a:pPr marL="114300" indent="0">
              <a:buNone/>
            </a:pPr>
            <a:r>
              <a:rPr lang="en-US" dirty="0">
                <a:latin typeface="Times New Roman" panose="02020603050405020304" pitchFamily="18" charset="0"/>
                <a:cs typeface="Times New Roman" panose="02020603050405020304" pitchFamily="18" charset="0"/>
              </a:rPr>
              <a:t>      trained model, it has access all over the modules. </a:t>
            </a:r>
          </a:p>
          <a:p>
            <a:r>
              <a:rPr lang="en-US" dirty="0">
                <a:latin typeface="Times New Roman" panose="02020603050405020304" pitchFamily="18" charset="0"/>
                <a:cs typeface="Times New Roman" panose="02020603050405020304" pitchFamily="18" charset="0"/>
              </a:rPr>
              <a:t>The model captures image using pi camera and</a:t>
            </a:r>
          </a:p>
          <a:p>
            <a:pPr marL="114300" indent="0">
              <a:buNone/>
            </a:pPr>
            <a:r>
              <a:rPr lang="en-US" dirty="0">
                <a:latin typeface="Times New Roman" panose="02020603050405020304" pitchFamily="18" charset="0"/>
                <a:cs typeface="Times New Roman" panose="02020603050405020304" pitchFamily="18" charset="0"/>
              </a:rPr>
              <a:t>      provide count to raspberry.</a:t>
            </a:r>
          </a:p>
          <a:p>
            <a:r>
              <a:rPr lang="en-US" dirty="0">
                <a:latin typeface="Times New Roman" panose="02020603050405020304" pitchFamily="18" charset="0"/>
                <a:cs typeface="Times New Roman" panose="02020603050405020304" pitchFamily="18" charset="0"/>
              </a:rPr>
              <a:t>The raspberry board compares the count </a:t>
            </a:r>
          </a:p>
          <a:p>
            <a:pPr marL="114300" indent="0">
              <a:buNone/>
            </a:pPr>
            <a:r>
              <a:rPr lang="en-US" dirty="0">
                <a:latin typeface="Times New Roman" panose="02020603050405020304" pitchFamily="18" charset="0"/>
                <a:cs typeface="Times New Roman" panose="02020603050405020304" pitchFamily="18" charset="0"/>
              </a:rPr>
              <a:t>      with threshold value and computes the </a:t>
            </a:r>
          </a:p>
          <a:p>
            <a:pPr marL="114300" indent="0">
              <a:buNone/>
            </a:pPr>
            <a:r>
              <a:rPr lang="en-US" dirty="0">
                <a:latin typeface="Times New Roman" panose="02020603050405020304" pitchFamily="18" charset="0"/>
                <a:cs typeface="Times New Roman" panose="02020603050405020304" pitchFamily="18" charset="0"/>
              </a:rPr>
              <a:t>      switching time for the signals.</a:t>
            </a:r>
            <a:endParaRPr lang="en-IN"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pic>
        <p:nvPicPr>
          <p:cNvPr id="4" name="Picture 3">
            <a:extLst>
              <a:ext uri="{FF2B5EF4-FFF2-40B4-BE49-F238E27FC236}">
                <a16:creationId xmlns:a16="http://schemas.microsoft.com/office/drawing/2014/main" id="{9AE7F7C2-F3F9-48C7-837C-3F8E923F9C36}"/>
              </a:ext>
            </a:extLst>
          </p:cNvPr>
          <p:cNvPicPr>
            <a:picLocks noChangeAspect="1"/>
          </p:cNvPicPr>
          <p:nvPr/>
        </p:nvPicPr>
        <p:blipFill>
          <a:blip r:embed="rId3"/>
          <a:stretch>
            <a:fillRect/>
          </a:stretch>
        </p:blipFill>
        <p:spPr>
          <a:xfrm>
            <a:off x="5340810" y="163033"/>
            <a:ext cx="3654334" cy="48484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EFF96CD7-83C8-4B86-8B8B-8E1E5F4F6F65}"/>
              </a:ext>
            </a:extLst>
          </p:cNvPr>
          <p:cNvPicPr>
            <a:picLocks noChangeAspect="1"/>
          </p:cNvPicPr>
          <p:nvPr/>
        </p:nvPicPr>
        <p:blipFill rotWithShape="1">
          <a:blip r:embed="rId3"/>
          <a:srcRect l="11949" t="3118" r="13500" b="3168"/>
          <a:stretch/>
        </p:blipFill>
        <p:spPr>
          <a:xfrm>
            <a:off x="4486939" y="136894"/>
            <a:ext cx="4178595" cy="48697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190650"/>
            <a:ext cx="8118600" cy="4762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800" dirty="0">
                <a:latin typeface="Times New Roman" panose="02020603050405020304" pitchFamily="18" charset="0"/>
                <a:ea typeface="Times New Roman"/>
                <a:cs typeface="Times New Roman" panose="02020603050405020304" pitchFamily="18" charset="0"/>
                <a:sym typeface="Times New Roman"/>
              </a:rPr>
              <a:t>                                                    A Project Report 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Real Time Traffic Management Using </a:t>
            </a:r>
            <a:r>
              <a:rPr lang="en-IN" sz="2000" b="1">
                <a:latin typeface="Times New Roman" panose="02020603050405020304" pitchFamily="18" charset="0"/>
                <a:cs typeface="Times New Roman" panose="02020603050405020304" pitchFamily="18" charset="0"/>
              </a:rPr>
              <a:t>Machine Learning	</a:t>
            </a:r>
            <a:br>
              <a:rPr lang="en-IN" sz="2000" b="1">
                <a:latin typeface="Times New Roman" panose="02020603050405020304" pitchFamily="18" charset="0"/>
                <a:cs typeface="Times New Roman" panose="02020603050405020304" pitchFamily="18" charset="0"/>
              </a:rPr>
            </a:br>
            <a:r>
              <a:rPr lang="en-IN" sz="2000" b="1">
                <a:latin typeface="Times New Roman" panose="02020603050405020304" pitchFamily="18" charset="0"/>
                <a:cs typeface="Times New Roman" panose="02020603050405020304" pitchFamily="18" charset="0"/>
              </a:rPr>
              <a:t>	</a:t>
            </a:r>
            <a:r>
              <a:rPr lang="en" sz="1800" dirty="0">
                <a:latin typeface="Times New Roman" panose="02020603050405020304" pitchFamily="18" charset="0"/>
                <a:ea typeface="Times New Roman"/>
                <a:cs typeface="Times New Roman" panose="02020603050405020304" pitchFamily="18" charset="0"/>
                <a:sym typeface="Times New Roman"/>
              </a:rPr>
              <a:t>Submitted in fulfillment of the degree of Bachelor of Engineering(Sem-8)</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I</a:t>
            </a:r>
            <a:r>
              <a:rPr lang="en" sz="1800" dirty="0">
                <a:latin typeface="Times New Roman"/>
                <a:ea typeface="Times New Roman"/>
                <a:cs typeface="Times New Roman"/>
                <a:sym typeface="Times New Roman"/>
              </a:rPr>
              <a:t>n</a:t>
            </a:r>
            <a:br>
              <a:rPr lang="en"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br>
              <a:rPr lang="en"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Ankita Deshmukh</a:t>
            </a:r>
            <a:r>
              <a:rPr lang="en" sz="1800" dirty="0">
                <a:latin typeface="Times New Roman"/>
                <a:ea typeface="Times New Roman"/>
                <a:cs typeface="Times New Roman"/>
                <a:sym typeface="Times New Roman"/>
              </a:rPr>
              <a:t>(16104031)</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Gayatri </a:t>
            </a:r>
            <a:r>
              <a:rPr lang="en-IN" sz="1800" dirty="0" err="1">
                <a:latin typeface="Times New Roman"/>
                <a:ea typeface="Times New Roman"/>
                <a:cs typeface="Times New Roman"/>
                <a:sym typeface="Times New Roman"/>
              </a:rPr>
              <a:t>Godepure</a:t>
            </a:r>
            <a:r>
              <a:rPr lang="en" sz="1800" dirty="0">
                <a:latin typeface="Times New Roman"/>
                <a:ea typeface="Times New Roman"/>
                <a:cs typeface="Times New Roman"/>
                <a:sym typeface="Times New Roman"/>
              </a:rPr>
              <a:t>(17204002)</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Jyoti Tiwari(16104028)</a:t>
            </a: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000" dirty="0">
                <a:latin typeface="Times New Roman"/>
                <a:ea typeface="Times New Roman"/>
                <a:cs typeface="Times New Roman"/>
                <a:sym typeface="Times New Roman"/>
              </a:rPr>
              <a:t>Under the Guidance of</a:t>
            </a:r>
            <a:br>
              <a:rPr lang="en-IN" sz="20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Guide: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Uttam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Kolekar</a:t>
            </a:r>
            <a:br>
              <a:rPr lang="en-IN" sz="1800" dirty="0">
                <a:latin typeface="Times New Roman" panose="02020603050405020304" pitchFamily="18" charset="0"/>
                <a:cs typeface="Times New Roman" panose="02020603050405020304" pitchFamily="18" charset="0"/>
                <a:sym typeface="Times New Roman"/>
              </a:rPr>
            </a:br>
            <a:r>
              <a:rPr lang="en-IN" sz="1800" dirty="0">
                <a:latin typeface="Times New Roman"/>
                <a:ea typeface="Times New Roman"/>
                <a:cs typeface="Times New Roman"/>
                <a:sym typeface="Times New Roman"/>
              </a:rPr>
              <a:t>Co-Guide: </a:t>
            </a:r>
            <a:r>
              <a:rPr lang="en-IN" sz="1800" dirty="0">
                <a:latin typeface="Times New Roman" panose="02020603050405020304" pitchFamily="18" charset="0"/>
                <a:cs typeface="Times New Roman" panose="02020603050405020304" pitchFamily="18" charset="0"/>
              </a:rPr>
              <a:t>Prof. </a:t>
            </a:r>
            <a:r>
              <a:rPr lang="en-IN" sz="1800" dirty="0" err="1">
                <a:latin typeface="Times New Roman" panose="02020603050405020304" pitchFamily="18" charset="0"/>
                <a:cs typeface="Times New Roman" panose="02020603050405020304" pitchFamily="18" charset="0"/>
              </a:rPr>
              <a:t>Kaushiki</a:t>
            </a:r>
            <a:r>
              <a:rPr lang="en-IN" sz="1800" dirty="0">
                <a:latin typeface="Times New Roman" panose="02020603050405020304" pitchFamily="18" charset="0"/>
                <a:cs typeface="Times New Roman" panose="02020603050405020304" pitchFamily="18" charset="0"/>
              </a:rPr>
              <a:t> Upadhyaya</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389AB5B-BA74-42E8-9466-07D3C381486A}"/>
              </a:ext>
            </a:extLst>
          </p:cNvPr>
          <p:cNvPicPr>
            <a:picLocks noChangeAspect="1"/>
          </p:cNvPicPr>
          <p:nvPr/>
        </p:nvPicPr>
        <p:blipFill>
          <a:blip r:embed="rId3"/>
          <a:stretch>
            <a:fillRect/>
          </a:stretch>
        </p:blipFill>
        <p:spPr>
          <a:xfrm>
            <a:off x="155850" y="1180382"/>
            <a:ext cx="8832300" cy="33033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147313"/>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760513"/>
            <a:ext cx="8520600" cy="4010738"/>
          </a:xfrm>
          <a:prstGeom prst="rect">
            <a:avLst/>
          </a:prstGeom>
        </p:spPr>
        <p:txBody>
          <a:bodyPr spcFirstLastPara="1" wrap="square" lIns="91425" tIns="91425" rIns="91425" bIns="91425" anchor="t" anchorCtr="0">
            <a:noAutofit/>
          </a:bodyPr>
          <a:lstStyle/>
          <a:p>
            <a:pPr marL="0" lvl="0" indent="0" algn="just">
              <a:spcAft>
                <a:spcPts val="1600"/>
              </a:spcAft>
              <a:buNone/>
            </a:pPr>
            <a:r>
              <a:rPr lang="en-IN" b="1" dirty="0">
                <a:latin typeface="Times New Roman" panose="02020603050405020304" pitchFamily="18" charset="0"/>
                <a:ea typeface="Times New Roman"/>
                <a:cs typeface="Times New Roman" panose="02020603050405020304" pitchFamily="18" charset="0"/>
                <a:sym typeface="Times New Roman"/>
              </a:rPr>
              <a:t>Camera Module:</a:t>
            </a:r>
          </a:p>
          <a:p>
            <a:pPr algn="just"/>
            <a:r>
              <a:rPr lang="en-US" sz="1500" dirty="0">
                <a:latin typeface="Times New Roman" panose="02020603050405020304" pitchFamily="18" charset="0"/>
                <a:cs typeface="Times New Roman" panose="02020603050405020304" pitchFamily="18" charset="0"/>
              </a:rPr>
              <a:t>Camera module used in this system is a pi camera, because of its compatibility and less interfacing with the raspberry board required to make connection.</a:t>
            </a:r>
          </a:p>
          <a:p>
            <a:pPr algn="just"/>
            <a:r>
              <a:rPr lang="en-US" sz="1500" dirty="0">
                <a:latin typeface="Times New Roman" panose="02020603050405020304" pitchFamily="18" charset="0"/>
                <a:cs typeface="Times New Roman" panose="02020603050405020304" pitchFamily="18" charset="0"/>
              </a:rPr>
              <a:t>One single camera module is fitted on the top of servo/stepper motor so that it can rotate 360 degree and capture image of all sides of road.</a:t>
            </a:r>
          </a:p>
          <a:p>
            <a:pPr algn="just"/>
            <a:r>
              <a:rPr lang="en-US" sz="1500" dirty="0">
                <a:latin typeface="Times New Roman" panose="02020603050405020304" pitchFamily="18" charset="0"/>
                <a:cs typeface="Times New Roman" panose="02020603050405020304" pitchFamily="18" charset="0"/>
              </a:rPr>
              <a:t>The motor's rotational speed is adjusted in a way that it gives clear images and rotates </a:t>
            </a:r>
            <a:r>
              <a:rPr lang="en-IN" sz="1500" dirty="0">
                <a:latin typeface="Times New Roman" panose="02020603050405020304" pitchFamily="18" charset="0"/>
                <a:cs typeface="Times New Roman" panose="02020603050405020304" pitchFamily="18" charset="0"/>
              </a:rPr>
              <a:t>continuously to capture image.</a:t>
            </a:r>
          </a:p>
          <a:p>
            <a:pPr algn="just"/>
            <a:r>
              <a:rPr lang="en-US" sz="1500" dirty="0">
                <a:latin typeface="Times New Roman" panose="02020603050405020304" pitchFamily="18" charset="0"/>
                <a:cs typeface="Times New Roman" panose="02020603050405020304" pitchFamily="18" charset="0"/>
              </a:rPr>
              <a:t>The image captured by the camera is then passed to the next module i.e. server </a:t>
            </a:r>
            <a:r>
              <a:rPr lang="en-IN" sz="1500" dirty="0">
                <a:latin typeface="Times New Roman" panose="02020603050405020304" pitchFamily="18" charset="0"/>
                <a:cs typeface="Times New Roman" panose="02020603050405020304" pitchFamily="18" charset="0"/>
              </a:rPr>
              <a:t>machine to perform detection.</a:t>
            </a:r>
          </a:p>
          <a:p>
            <a:pPr algn="just"/>
            <a:r>
              <a:rPr lang="en-US" sz="1500" dirty="0">
                <a:latin typeface="Times New Roman" panose="02020603050405020304" pitchFamily="18" charset="0"/>
                <a:cs typeface="Times New Roman" panose="02020603050405020304" pitchFamily="18" charset="0"/>
              </a:rPr>
              <a:t>Hence, the task of the camera is to capture images constantly at an fixed interval and pass the images to server by forming a socket between client and server.</a:t>
            </a:r>
          </a:p>
          <a:p>
            <a:pPr algn="just"/>
            <a:r>
              <a:rPr lang="en-US" sz="1500" dirty="0">
                <a:latin typeface="Times New Roman" panose="02020603050405020304" pitchFamily="18" charset="0"/>
                <a:cs typeface="Times New Roman" panose="02020603050405020304" pitchFamily="18" charset="0"/>
              </a:rPr>
              <a:t>The connection between client and server is done by creating a socket and binding the machines with particular </a:t>
            </a:r>
            <a:r>
              <a:rPr lang="en-US" sz="1500" dirty="0" err="1">
                <a:latin typeface="Times New Roman" panose="02020603050405020304" pitchFamily="18" charset="0"/>
                <a:cs typeface="Times New Roman" panose="02020603050405020304" pitchFamily="18" charset="0"/>
              </a:rPr>
              <a:t>ip</a:t>
            </a:r>
            <a:r>
              <a:rPr lang="en-US" sz="1500" dirty="0">
                <a:latin typeface="Times New Roman" panose="02020603050405020304" pitchFamily="18" charset="0"/>
                <a:cs typeface="Times New Roman" panose="02020603050405020304" pitchFamily="18" charset="0"/>
              </a:rPr>
              <a:t> address. Thus both client and server machine are </a:t>
            </a:r>
            <a:r>
              <a:rPr lang="en-US" sz="1500" dirty="0" err="1">
                <a:latin typeface="Times New Roman" panose="02020603050405020304" pitchFamily="18" charset="0"/>
                <a:cs typeface="Times New Roman" panose="02020603050405020304" pitchFamily="18" charset="0"/>
              </a:rPr>
              <a:t>binded</a:t>
            </a:r>
            <a:r>
              <a:rPr lang="en-US" sz="1500" dirty="0">
                <a:latin typeface="Times New Roman" panose="02020603050405020304" pitchFamily="18" charset="0"/>
                <a:cs typeface="Times New Roman" panose="02020603050405020304" pitchFamily="18" charset="0"/>
              </a:rPr>
              <a:t> with some specific </a:t>
            </a:r>
            <a:r>
              <a:rPr lang="en-US" sz="1500" dirty="0" err="1">
                <a:latin typeface="Times New Roman" panose="02020603050405020304" pitchFamily="18" charset="0"/>
                <a:cs typeface="Times New Roman" panose="02020603050405020304" pitchFamily="18" charset="0"/>
              </a:rPr>
              <a:t>ip</a:t>
            </a:r>
            <a:r>
              <a:rPr lang="en-US" sz="1500" dirty="0">
                <a:latin typeface="Times New Roman" panose="02020603050405020304" pitchFamily="18" charset="0"/>
                <a:cs typeface="Times New Roman" panose="02020603050405020304" pitchFamily="18" charset="0"/>
              </a:rPr>
              <a:t> and ports which remains unique.</a:t>
            </a:r>
            <a:endParaRPr sz="15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216007" y="104783"/>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618744"/>
            <a:ext cx="8520600" cy="4286409"/>
          </a:xfrm>
          <a:prstGeom prst="rect">
            <a:avLst/>
          </a:prstGeom>
        </p:spPr>
        <p:txBody>
          <a:bodyPr spcFirstLastPara="1" wrap="square" lIns="91425" tIns="91425" rIns="91425" bIns="91425" anchor="t" anchorCtr="0">
            <a:noAutofit/>
          </a:bodyPr>
          <a:lstStyle/>
          <a:p>
            <a:pPr marL="0" lvl="0" indent="0" algn="just">
              <a:spcAft>
                <a:spcPts val="1600"/>
              </a:spcAft>
              <a:buNone/>
            </a:pPr>
            <a:r>
              <a:rPr lang="en-IN" b="1" dirty="0">
                <a:latin typeface="Times New Roman" panose="02020603050405020304" pitchFamily="18" charset="0"/>
                <a:cs typeface="Times New Roman" panose="02020603050405020304" pitchFamily="18" charset="0"/>
              </a:rPr>
              <a:t>YOLO Module:</a:t>
            </a:r>
          </a:p>
          <a:p>
            <a:pPr algn="just"/>
            <a:r>
              <a:rPr lang="en-US" sz="1500" dirty="0">
                <a:latin typeface="Times New Roman" panose="02020603050405020304" pitchFamily="18" charset="0"/>
                <a:cs typeface="Times New Roman" panose="02020603050405020304" pitchFamily="18" charset="0"/>
              </a:rPr>
              <a:t>The image captured from camera module is constantly send to object detection module i.e. from client to server machine.</a:t>
            </a:r>
          </a:p>
          <a:p>
            <a:pPr algn="just"/>
            <a:r>
              <a:rPr lang="en-US" sz="1500" dirty="0">
                <a:latin typeface="Times New Roman" panose="02020603050405020304" pitchFamily="18" charset="0"/>
                <a:cs typeface="Times New Roman" panose="02020603050405020304" pitchFamily="18" charset="0"/>
              </a:rPr>
              <a:t>Image is captured in client OS i.e. in Raspbian OS which is passed to the host system since the host system has more computational power when compared to client's system.</a:t>
            </a:r>
          </a:p>
          <a:p>
            <a:pPr algn="just"/>
            <a:r>
              <a:rPr lang="en-US" sz="1500" dirty="0">
                <a:latin typeface="Times New Roman" panose="02020603050405020304" pitchFamily="18" charset="0"/>
                <a:cs typeface="Times New Roman" panose="02020603050405020304" pitchFamily="18" charset="0"/>
              </a:rPr>
              <a:t>Further task of vehicle detection and counting is performed on host side and count of vehicle is obtained, this count is then passed to raspberry board to perform the task </a:t>
            </a:r>
            <a:r>
              <a:rPr lang="en-IN" sz="1500" dirty="0">
                <a:latin typeface="Times New Roman" panose="02020603050405020304" pitchFamily="18" charset="0"/>
                <a:cs typeface="Times New Roman" panose="02020603050405020304" pitchFamily="18" charset="0"/>
              </a:rPr>
              <a:t>of switching.</a:t>
            </a:r>
          </a:p>
          <a:p>
            <a:pPr algn="just"/>
            <a:r>
              <a:rPr lang="en-US" sz="1500" dirty="0">
                <a:latin typeface="Times New Roman" panose="02020603050405020304" pitchFamily="18" charset="0"/>
                <a:cs typeface="Times New Roman" panose="02020603050405020304" pitchFamily="18" charset="0"/>
              </a:rPr>
              <a:t>YOLO is one of the most powerful pretrained and is a combined version of R-CNN and SSD, it performs the task of vehicle detection and extract the count of vehicles.</a:t>
            </a:r>
          </a:p>
          <a:p>
            <a:pPr algn="just"/>
            <a:r>
              <a:rPr lang="en-US" sz="1500" dirty="0">
                <a:latin typeface="Times New Roman" panose="02020603050405020304" pitchFamily="18" charset="0"/>
                <a:cs typeface="Times New Roman" panose="02020603050405020304" pitchFamily="18" charset="0"/>
              </a:rPr>
              <a:t>R-CNN uses selective search algorithm and proposes accurate bounding box that definitely contains objects and SSD that helps is speed processing of an image</a:t>
            </a:r>
          </a:p>
          <a:p>
            <a:pPr algn="just"/>
            <a:r>
              <a:rPr lang="en-US" sz="1500" dirty="0">
                <a:latin typeface="Times New Roman" panose="02020603050405020304" pitchFamily="18" charset="0"/>
                <a:cs typeface="Times New Roman" panose="02020603050405020304" pitchFamily="18" charset="0"/>
              </a:rPr>
              <a:t>It divides the image in to M x M grid and calculate confidence and threshold value.</a:t>
            </a:r>
          </a:p>
          <a:p>
            <a:pPr algn="just"/>
            <a:r>
              <a:rPr lang="en-US" sz="1500" dirty="0">
                <a:latin typeface="Times New Roman" panose="02020603050405020304" pitchFamily="18" charset="0"/>
                <a:cs typeface="Times New Roman" panose="02020603050405020304" pitchFamily="18" charset="0"/>
              </a:rPr>
              <a:t>Confidence score is the score that tells us whether object is present or not.</a:t>
            </a:r>
          </a:p>
          <a:p>
            <a:pPr algn="just"/>
            <a:r>
              <a:rPr lang="en-US" sz="1500" dirty="0">
                <a:latin typeface="Times New Roman" panose="02020603050405020304" pitchFamily="18" charset="0"/>
                <a:cs typeface="Times New Roman" panose="02020603050405020304" pitchFamily="18" charset="0"/>
              </a:rPr>
              <a:t>YOLO computes its prediction in terms of precision and recall, precision measures how accurate is your predictions and recall measures how good you find all the positives</a:t>
            </a:r>
            <a:r>
              <a:rPr lang="en-IN" sz="1500" dirty="0">
                <a:latin typeface="Times New Roman" panose="02020603050405020304" pitchFamily="18" charset="0"/>
                <a:cs typeface="Times New Roman" panose="02020603050405020304" pitchFamily="18" charset="0"/>
              </a:rPr>
              <a:t>.</a:t>
            </a:r>
            <a:endParaRPr lang="en-IN" sz="1500" b="1" dirty="0">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237272" y="126048"/>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Module-3</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31"/>
          <p:cNvSpPr txBox="1">
            <a:spLocks noGrp="1"/>
          </p:cNvSpPr>
          <p:nvPr>
            <p:ph type="body" idx="1"/>
          </p:nvPr>
        </p:nvSpPr>
        <p:spPr>
          <a:xfrm>
            <a:off x="237272" y="739248"/>
            <a:ext cx="8520600" cy="394971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b="1" dirty="0">
                <a:latin typeface="Times New Roman" panose="02020603050405020304" pitchFamily="18" charset="0"/>
                <a:cs typeface="Times New Roman" panose="02020603050405020304" pitchFamily="18" charset="0"/>
              </a:rPr>
              <a:t>Raspberry Pi Board:</a:t>
            </a:r>
          </a:p>
          <a:p>
            <a:pPr algn="just"/>
            <a:r>
              <a:rPr lang="en-US" sz="1600" dirty="0">
                <a:latin typeface="Times New Roman" panose="02020603050405020304" pitchFamily="18" charset="0"/>
                <a:cs typeface="Times New Roman" panose="02020603050405020304" pitchFamily="18" charset="0"/>
              </a:rPr>
              <a:t>The output given by the model is provided as input to the board i.e. the count value.</a:t>
            </a:r>
          </a:p>
          <a:p>
            <a:pPr algn="just"/>
            <a:r>
              <a:rPr lang="en-US" sz="1600" dirty="0">
                <a:latin typeface="Times New Roman" panose="02020603050405020304" pitchFamily="18" charset="0"/>
                <a:cs typeface="Times New Roman" panose="02020603050405020304" pitchFamily="18" charset="0"/>
              </a:rPr>
              <a:t>The board compares the count obtained from all four sides of the road, after that it computes the difference in count with respect to each other lanes and cross check with the threshold value set manually in the model.</a:t>
            </a:r>
          </a:p>
          <a:p>
            <a:pPr algn="just"/>
            <a:r>
              <a:rPr lang="en-US" sz="1600" dirty="0">
                <a:latin typeface="Times New Roman" panose="02020603050405020304" pitchFamily="18" charset="0"/>
                <a:cs typeface="Times New Roman" panose="02020603050405020304" pitchFamily="18" charset="0"/>
              </a:rPr>
              <a:t>If difference in vehicle count is less than threshold value then normal switching at predefined regular interval is performed else the raspberry board will to compute and decide different switching time for all signals.</a:t>
            </a:r>
          </a:p>
          <a:p>
            <a:pPr algn="just"/>
            <a:r>
              <a:rPr lang="en-US" sz="1600" dirty="0">
                <a:latin typeface="Times New Roman" panose="02020603050405020304" pitchFamily="18" charset="0"/>
                <a:cs typeface="Times New Roman" panose="02020603050405020304" pitchFamily="18" charset="0"/>
              </a:rPr>
              <a:t>The switching time decided by the board is then passed to the led and accordingly the led glows for all lanes i.e. either green, red or yellow.</a:t>
            </a:r>
          </a:p>
          <a:p>
            <a:pPr algn="just"/>
            <a:r>
              <a:rPr lang="en-US" sz="1600" dirty="0">
                <a:latin typeface="Times New Roman" panose="02020603050405020304" pitchFamily="18" charset="0"/>
                <a:cs typeface="Times New Roman" panose="02020603050405020304" pitchFamily="18" charset="0"/>
              </a:rPr>
              <a:t>This process is executed in continuous loop so that every lane's led turns to green </a:t>
            </a:r>
            <a:r>
              <a:rPr lang="en-US" sz="1600" dirty="0" err="1">
                <a:latin typeface="Times New Roman" panose="02020603050405020304" pitchFamily="18" charset="0"/>
                <a:cs typeface="Times New Roman" panose="02020603050405020304" pitchFamily="18" charset="0"/>
              </a:rPr>
              <a:t>atleast</a:t>
            </a:r>
            <a:r>
              <a:rPr lang="en-US" sz="1600" dirty="0">
                <a:latin typeface="Times New Roman" panose="02020603050405020304" pitchFamily="18" charset="0"/>
                <a:cs typeface="Times New Roman" panose="02020603050405020304" pitchFamily="18" charset="0"/>
              </a:rPr>
              <a:t> once in every cycle for minimum number of seconds.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2681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2.7 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881300"/>
            <a:ext cx="8520600" cy="3687500"/>
          </a:xfrm>
          <a:prstGeom prst="rect">
            <a:avLst/>
          </a:prstGeom>
        </p:spPr>
        <p:txBody>
          <a:bodyPr spcFirstLastPara="1" wrap="square" lIns="91425" tIns="91425" rIns="91425" bIns="91425" anchor="t" anchorCtr="0">
            <a:noAutofit/>
          </a:bodyPr>
          <a:lstStyle/>
          <a:p>
            <a:pPr algn="just"/>
            <a:r>
              <a:rPr lang="en-IN" sz="1600" dirty="0" err="1">
                <a:latin typeface="Times New Roman" panose="02020603050405020304" pitchFamily="18" charset="0"/>
                <a:cs typeface="Times New Roman" panose="02020603050405020304" pitchFamily="18" charset="0"/>
              </a:rPr>
              <a:t>Indrabayu</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Rizki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Yusliana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Bakti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Intan</a:t>
            </a:r>
            <a:r>
              <a:rPr lang="en-IN" sz="1600" dirty="0">
                <a:latin typeface="Times New Roman" panose="02020603050405020304" pitchFamily="18" charset="0"/>
                <a:cs typeface="Times New Roman" panose="02020603050405020304" pitchFamily="18" charset="0"/>
              </a:rPr>
              <a:t> Sari </a:t>
            </a:r>
            <a:r>
              <a:rPr lang="en-IN" sz="1600" dirty="0" err="1">
                <a:latin typeface="Times New Roman" panose="02020603050405020304" pitchFamily="18" charset="0"/>
                <a:cs typeface="Times New Roman" panose="02020603050405020304" pitchFamily="18" charset="0"/>
              </a:rPr>
              <a:t>Areni</a:t>
            </a:r>
            <a:r>
              <a:rPr lang="en-IN" sz="1600" dirty="0">
                <a:latin typeface="Times New Roman" panose="02020603050405020304" pitchFamily="18" charset="0"/>
                <a:cs typeface="Times New Roman" panose="02020603050405020304" pitchFamily="18" charset="0"/>
              </a:rPr>
              <a:t>, A. Ais </a:t>
            </a:r>
            <a:r>
              <a:rPr lang="en-IN" sz="1600" dirty="0" err="1">
                <a:latin typeface="Times New Roman" panose="02020603050405020304" pitchFamily="18" charset="0"/>
                <a:cs typeface="Times New Roman" panose="02020603050405020304" pitchFamily="18" charset="0"/>
              </a:rPr>
              <a:t>Prayogi</a:t>
            </a:r>
            <a:r>
              <a:rPr lang="en-IN" sz="1600" dirty="0">
                <a:latin typeface="Times New Roman" panose="02020603050405020304" pitchFamily="18" charset="0"/>
                <a:cs typeface="Times New Roman" panose="02020603050405020304" pitchFamily="18" charset="0"/>
              </a:rPr>
              <a:t> “Vehicle Detection and Tracking using Gaussian Mixture Model and Kalman Filter”, 2016 International Conference on Computational Intelligence and Cybernetics Makassar, Indonesia , 22-24 November 2016 </a:t>
            </a:r>
          </a:p>
          <a:p>
            <a:pPr marL="114300" indent="0" algn="just">
              <a:buNone/>
            </a:pPr>
            <a:endParaRPr lang="en-IN" sz="5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R. Krishnamoorthy, </a:t>
            </a:r>
            <a:r>
              <a:rPr lang="en-IN" sz="1600" dirty="0" err="1">
                <a:latin typeface="Times New Roman" panose="02020603050405020304" pitchFamily="18" charset="0"/>
                <a:cs typeface="Times New Roman" panose="02020603050405020304" pitchFamily="18" charset="0"/>
              </a:rPr>
              <a:t>Sethu</a:t>
            </a:r>
            <a:r>
              <a:rPr lang="en-IN" sz="1600" dirty="0">
                <a:latin typeface="Times New Roman" panose="02020603050405020304" pitchFamily="18" charset="0"/>
                <a:cs typeface="Times New Roman" panose="02020603050405020304" pitchFamily="18" charset="0"/>
              </a:rPr>
              <a:t> Manickam “Automated Traffic Monitoring Using Image </a:t>
            </a:r>
            <a:r>
              <a:rPr lang="en-IN" sz="1600" dirty="0" err="1">
                <a:latin typeface="Times New Roman" panose="02020603050405020304" pitchFamily="18" charset="0"/>
                <a:cs typeface="Times New Roman" panose="02020603050405020304" pitchFamily="18" charset="0"/>
              </a:rPr>
              <a:t>Vision”,The</a:t>
            </a:r>
            <a:r>
              <a:rPr lang="en-IN" sz="1600" dirty="0">
                <a:latin typeface="Times New Roman" panose="02020603050405020304" pitchFamily="18" charset="0"/>
                <a:cs typeface="Times New Roman" panose="02020603050405020304" pitchFamily="18" charset="0"/>
              </a:rPr>
              <a:t> 2nd International Conference on Inventive Communication and Computational Technologies (ICICCT 2018) Coimbatore , India , 20-21 April 2018</a:t>
            </a:r>
            <a:r>
              <a:rPr lang="en" sz="1600" dirty="0">
                <a:latin typeface="Times New Roman" panose="02020603050405020304" pitchFamily="18" charset="0"/>
                <a:cs typeface="Times New Roman" panose="02020603050405020304" pitchFamily="18" charset="0"/>
              </a:rPr>
              <a:t> </a:t>
            </a:r>
          </a:p>
          <a:p>
            <a:pPr marL="114300" indent="0" algn="just">
              <a:buNone/>
            </a:pPr>
            <a:endParaRPr lang="en-IN" sz="5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Joseph Redmon, “YOLOv3: An Incremental Improvement” Ali Farhadi University of Washington</a:t>
            </a:r>
            <a:r>
              <a:rPr lang="en" sz="1600" dirty="0">
                <a:latin typeface="Times New Roman" panose="02020603050405020304" pitchFamily="18" charset="0"/>
                <a:cs typeface="Times New Roman" panose="02020603050405020304" pitchFamily="18" charset="0"/>
              </a:rPr>
              <a:t>  </a:t>
            </a:r>
          </a:p>
          <a:p>
            <a:pPr marL="114300" indent="0" algn="just">
              <a:buNone/>
            </a:pPr>
            <a:endParaRPr lang="en-IN" sz="500" dirty="0"/>
          </a:p>
          <a:p>
            <a:pPr algn="just"/>
            <a:r>
              <a:rPr lang="en-IN" sz="1600" dirty="0" err="1">
                <a:latin typeface="Times New Roman" panose="02020603050405020304" pitchFamily="18" charset="0"/>
                <a:cs typeface="Times New Roman" panose="02020603050405020304" pitchFamily="18" charset="0"/>
              </a:rPr>
              <a:t>Sayan</a:t>
            </a:r>
            <a:r>
              <a:rPr lang="en-IN" sz="1600" dirty="0">
                <a:latin typeface="Times New Roman" panose="02020603050405020304" pitchFamily="18" charset="0"/>
                <a:cs typeface="Times New Roman" panose="02020603050405020304" pitchFamily="18" charset="0"/>
              </a:rPr>
              <a:t> Mondal, Alan </a:t>
            </a:r>
            <a:r>
              <a:rPr lang="en-IN" sz="1600" dirty="0" err="1">
                <a:latin typeface="Times New Roman" panose="02020603050405020304" pitchFamily="18" charset="0"/>
                <a:cs typeface="Times New Roman" panose="02020603050405020304" pitchFamily="18" charset="0"/>
              </a:rPr>
              <a:t>Yessenbayev</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Jahya</a:t>
            </a:r>
            <a:r>
              <a:rPr lang="en-IN" sz="1600" dirty="0">
                <a:latin typeface="Times New Roman" panose="02020603050405020304" pitchFamily="18" charset="0"/>
                <a:cs typeface="Times New Roman" panose="02020603050405020304" pitchFamily="18" charset="0"/>
              </a:rPr>
              <a:t> Burke, </a:t>
            </a:r>
            <a:r>
              <a:rPr lang="en-IN" sz="1600" dirty="0" err="1">
                <a:latin typeface="Times New Roman" panose="02020603050405020304" pitchFamily="18" charset="0"/>
                <a:cs typeface="Times New Roman" panose="02020603050405020304" pitchFamily="18" charset="0"/>
              </a:rPr>
              <a:t>Nihar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Wahal</a:t>
            </a:r>
            <a:r>
              <a:rPr lang="en-IN" sz="1600" dirty="0">
                <a:latin typeface="Times New Roman" panose="02020603050405020304" pitchFamily="18" charset="0"/>
                <a:cs typeface="Times New Roman" panose="02020603050405020304" pitchFamily="18" charset="0"/>
              </a:rPr>
              <a:t>, “A Survey of Information Acquisition in Neural Object Detection Systems”, 32nd Conference on Neural Information Processing Systems (</a:t>
            </a:r>
            <a:r>
              <a:rPr lang="en-IN" sz="1600" dirty="0" err="1">
                <a:latin typeface="Times New Roman" panose="02020603050405020304" pitchFamily="18" charset="0"/>
                <a:cs typeface="Times New Roman" panose="02020603050405020304" pitchFamily="18" charset="0"/>
              </a:rPr>
              <a:t>NeurIPS</a:t>
            </a:r>
            <a:r>
              <a:rPr lang="en-IN" sz="1600" dirty="0">
                <a:latin typeface="Times New Roman" panose="02020603050405020304" pitchFamily="18" charset="0"/>
                <a:cs typeface="Times New Roman" panose="02020603050405020304" pitchFamily="18" charset="0"/>
              </a:rPr>
              <a:t> 2018), Montréal, Canada.</a:t>
            </a:r>
            <a:r>
              <a:rPr lang="en" sz="1600" dirty="0">
                <a:latin typeface="Times New Roman" panose="02020603050405020304" pitchFamily="18" charset="0"/>
                <a:cs typeface="Times New Roman" panose="02020603050405020304" pitchFamily="18" charset="0"/>
              </a:rPr>
              <a:t> </a:t>
            </a:r>
            <a:r>
              <a:rPr lang="en" dirty="0"/>
              <a:t>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5CB6-AEAC-419C-8179-31F0E031BC01}"/>
              </a:ext>
            </a:extLst>
          </p:cNvPr>
          <p:cNvSpPr>
            <a:spLocks noGrp="1"/>
          </p:cNvSpPr>
          <p:nvPr>
            <p:ph type="title"/>
          </p:nvPr>
        </p:nvSpPr>
        <p:spPr/>
        <p:txBody>
          <a:bodyPr/>
          <a:lstStyle/>
          <a:p>
            <a:r>
              <a:rPr lang="en" b="1" dirty="0">
                <a:latin typeface="Times New Roman"/>
                <a:ea typeface="Times New Roman"/>
                <a:cs typeface="Times New Roman"/>
                <a:sym typeface="Times New Roman"/>
              </a:rPr>
              <a:t>References</a:t>
            </a:r>
            <a:endParaRPr lang="en-IN" dirty="0"/>
          </a:p>
        </p:txBody>
      </p:sp>
      <p:sp>
        <p:nvSpPr>
          <p:cNvPr id="3" name="Text Placeholder 2">
            <a:extLst>
              <a:ext uri="{FF2B5EF4-FFF2-40B4-BE49-F238E27FC236}">
                <a16:creationId xmlns:a16="http://schemas.microsoft.com/office/drawing/2014/main" id="{0564BCB4-18E1-4608-8CC0-1B26F2A1ACE0}"/>
              </a:ext>
            </a:extLst>
          </p:cNvPr>
          <p:cNvSpPr>
            <a:spLocks noGrp="1"/>
          </p:cNvSpPr>
          <p:nvPr>
            <p:ph type="body" idx="1"/>
          </p:nvPr>
        </p:nvSpPr>
        <p:spPr/>
        <p:txBody>
          <a:bodyPr/>
          <a:lstStyle/>
          <a:p>
            <a:pPr algn="just"/>
            <a:r>
              <a:rPr lang="en-IN" sz="1600" dirty="0">
                <a:latin typeface="Times New Roman" panose="02020603050405020304" pitchFamily="18" charset="0"/>
                <a:cs typeface="Times New Roman" panose="02020603050405020304" pitchFamily="18" charset="0"/>
              </a:rPr>
              <a:t>Li </a:t>
            </a:r>
            <a:r>
              <a:rPr lang="en-IN" sz="1600" dirty="0" err="1">
                <a:latin typeface="Times New Roman" panose="02020603050405020304" pitchFamily="18" charset="0"/>
                <a:cs typeface="Times New Roman" panose="02020603050405020304" pitchFamily="18" charset="0"/>
              </a:rPr>
              <a:t>Xun</a:t>
            </a:r>
            <a:r>
              <a:rPr lang="en-IN" sz="1600" dirty="0">
                <a:latin typeface="Times New Roman" panose="02020603050405020304" pitchFamily="18" charset="0"/>
                <a:cs typeface="Times New Roman" panose="02020603050405020304" pitchFamily="18" charset="0"/>
              </a:rPr>
              <a:t>, Nan Kaikai, Liu Yao, </a:t>
            </a:r>
            <a:r>
              <a:rPr lang="en-IN" sz="1600" dirty="0" err="1">
                <a:latin typeface="Times New Roman" panose="02020603050405020304" pitchFamily="18" charset="0"/>
                <a:cs typeface="Times New Roman" panose="02020603050405020304" pitchFamily="18" charset="0"/>
              </a:rPr>
              <a:t>Zuo</a:t>
            </a:r>
            <a:r>
              <a:rPr lang="en-IN" sz="1600" dirty="0">
                <a:latin typeface="Times New Roman" panose="02020603050405020304" pitchFamily="18" charset="0"/>
                <a:cs typeface="Times New Roman" panose="02020603050405020304" pitchFamily="18" charset="0"/>
              </a:rPr>
              <a:t> Tao “A Real-Time Traffic Detection Method Based on Improved Kalman Filter”, 2018 3rd International Conference on Robotics and Automation Engineering (ICRAE) Guangzhou, China, 17-19 November 2018 </a:t>
            </a:r>
          </a:p>
          <a:p>
            <a:pPr marL="114300" indent="0" algn="just">
              <a:buNone/>
            </a:pPr>
            <a:endParaRPr lang="en-IN" sz="500" dirty="0">
              <a:latin typeface="Times New Roman" panose="02020603050405020304" pitchFamily="18" charset="0"/>
              <a:cs typeface="Times New Roman" panose="02020603050405020304" pitchFamily="18" charset="0"/>
            </a:endParaRPr>
          </a:p>
          <a:p>
            <a:pPr algn="just"/>
            <a:r>
              <a:rPr lang="en-IN" sz="1600" dirty="0" err="1">
                <a:latin typeface="Times New Roman" panose="02020603050405020304" pitchFamily="18" charset="0"/>
                <a:cs typeface="Times New Roman" panose="02020603050405020304" pitchFamily="18" charset="0"/>
              </a:rPr>
              <a:t>Safoora</a:t>
            </a:r>
            <a:r>
              <a:rPr lang="en-IN" sz="1600" dirty="0">
                <a:latin typeface="Times New Roman" panose="02020603050405020304" pitchFamily="18" charset="0"/>
                <a:cs typeface="Times New Roman" panose="02020603050405020304" pitchFamily="18" charset="0"/>
              </a:rPr>
              <a:t> Maqbool, </a:t>
            </a:r>
            <a:r>
              <a:rPr lang="en-IN" sz="1600" dirty="0" err="1">
                <a:latin typeface="Times New Roman" panose="02020603050405020304" pitchFamily="18" charset="0"/>
                <a:cs typeface="Times New Roman" panose="02020603050405020304" pitchFamily="18" charset="0"/>
              </a:rPr>
              <a:t>Mehwish</a:t>
            </a:r>
            <a:r>
              <a:rPr lang="en-IN" sz="1600" dirty="0">
                <a:latin typeface="Times New Roman" panose="02020603050405020304" pitchFamily="18" charset="0"/>
                <a:cs typeface="Times New Roman" panose="02020603050405020304" pitchFamily="18" charset="0"/>
              </a:rPr>
              <a:t> Khan, </a:t>
            </a:r>
            <a:r>
              <a:rPr lang="en-IN" sz="1600" dirty="0" err="1">
                <a:latin typeface="Times New Roman" panose="02020603050405020304" pitchFamily="18" charset="0"/>
                <a:cs typeface="Times New Roman" panose="02020603050405020304" pitchFamily="18" charset="0"/>
              </a:rPr>
              <a:t>Jawaria</a:t>
            </a:r>
            <a:r>
              <a:rPr lang="en-IN" sz="1600" dirty="0">
                <a:latin typeface="Times New Roman" panose="02020603050405020304" pitchFamily="18" charset="0"/>
                <a:cs typeface="Times New Roman" panose="02020603050405020304" pitchFamily="18" charset="0"/>
              </a:rPr>
              <a:t> -Tahir, Abdul Jalil, Ahmad Ali, </a:t>
            </a:r>
            <a:r>
              <a:rPr lang="en-IN" sz="1600" dirty="0" err="1">
                <a:latin typeface="Times New Roman" panose="02020603050405020304" pitchFamily="18" charset="0"/>
                <a:cs typeface="Times New Roman" panose="02020603050405020304" pitchFamily="18" charset="0"/>
              </a:rPr>
              <a:t>Javed</a:t>
            </a:r>
            <a:r>
              <a:rPr lang="en-IN" sz="1600" dirty="0">
                <a:latin typeface="Times New Roman" panose="02020603050405020304" pitchFamily="18" charset="0"/>
                <a:cs typeface="Times New Roman" panose="02020603050405020304" pitchFamily="18" charset="0"/>
              </a:rPr>
              <a:t> Ahmad Vehicle Detection, Tracking and Counting” 2018 IEEE 3rd International Conference on Signal and Image Processing (ICSIP) Shenzhen, China, 13-15 July 2018</a:t>
            </a:r>
          </a:p>
          <a:p>
            <a:pPr marL="114300" indent="0" algn="just">
              <a:buNone/>
            </a:pPr>
            <a:endParaRPr lang="en-IN" sz="5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Jess Tyron G. </a:t>
            </a:r>
            <a:r>
              <a:rPr lang="en-IN" sz="1600" dirty="0" err="1">
                <a:latin typeface="Times New Roman" panose="02020603050405020304" pitchFamily="18" charset="0"/>
                <a:cs typeface="Times New Roman" panose="02020603050405020304" pitchFamily="18" charset="0"/>
              </a:rPr>
              <a:t>Nodado</a:t>
            </a:r>
            <a:r>
              <a:rPr lang="en-IN" sz="1600" dirty="0">
                <a:latin typeface="Times New Roman" panose="02020603050405020304" pitchFamily="18" charset="0"/>
                <a:cs typeface="Times New Roman" panose="02020603050405020304" pitchFamily="18" charset="0"/>
              </a:rPr>
              <a:t>, Hans Christian P. Morales, Ma Angelica P. </a:t>
            </a:r>
            <a:r>
              <a:rPr lang="en-IN" sz="1600" dirty="0" err="1">
                <a:latin typeface="Times New Roman" panose="02020603050405020304" pitchFamily="18" charset="0"/>
                <a:cs typeface="Times New Roman" panose="02020603050405020304" pitchFamily="18" charset="0"/>
              </a:rPr>
              <a:t>Abugan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Jerick</a:t>
            </a:r>
            <a:r>
              <a:rPr lang="en-IN" sz="1600" dirty="0">
                <a:latin typeface="Times New Roman" panose="02020603050405020304" pitchFamily="18" charset="0"/>
                <a:cs typeface="Times New Roman" panose="02020603050405020304" pitchFamily="18" charset="0"/>
              </a:rPr>
              <a:t> L. </a:t>
            </a:r>
            <a:r>
              <a:rPr lang="en-IN" sz="1600" dirty="0" err="1">
                <a:latin typeface="Times New Roman" panose="02020603050405020304" pitchFamily="18" charset="0"/>
                <a:cs typeface="Times New Roman" panose="02020603050405020304" pitchFamily="18" charset="0"/>
              </a:rPr>
              <a:t>Olisea</a:t>
            </a:r>
            <a:r>
              <a:rPr lang="en-IN" sz="1600" dirty="0">
                <a:latin typeface="Times New Roman" panose="02020603050405020304" pitchFamily="18" charset="0"/>
                <a:cs typeface="Times New Roman" panose="02020603050405020304" pitchFamily="18" charset="0"/>
              </a:rPr>
              <a:t>, Angelo C. </a:t>
            </a:r>
            <a:r>
              <a:rPr lang="en-IN" sz="1600" dirty="0" err="1">
                <a:latin typeface="Times New Roman" panose="02020603050405020304" pitchFamily="18" charset="0"/>
                <a:cs typeface="Times New Roman" panose="02020603050405020304" pitchFamily="18" charset="0"/>
              </a:rPr>
              <a:t>Aralar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Pocholo</a:t>
            </a:r>
            <a:r>
              <a:rPr lang="en-IN" sz="1600" dirty="0">
                <a:latin typeface="Times New Roman" panose="02020603050405020304" pitchFamily="18" charset="0"/>
                <a:cs typeface="Times New Roman" panose="02020603050405020304" pitchFamily="18" charset="0"/>
              </a:rPr>
              <a:t> James M. </a:t>
            </a:r>
            <a:r>
              <a:rPr lang="en-IN" sz="1600" dirty="0" err="1">
                <a:latin typeface="Times New Roman" panose="02020603050405020304" pitchFamily="18" charset="0"/>
                <a:cs typeface="Times New Roman" panose="02020603050405020304" pitchFamily="18" charset="0"/>
              </a:rPr>
              <a:t>Loresco</a:t>
            </a:r>
            <a:r>
              <a:rPr lang="en-IN" sz="1600" dirty="0">
                <a:latin typeface="Times New Roman" panose="02020603050405020304" pitchFamily="18" charset="0"/>
                <a:cs typeface="Times New Roman" panose="02020603050405020304" pitchFamily="18" charset="0"/>
              </a:rPr>
              <a:t> “Intelligent Traffic Light System Using Computer Vision with Android Monitoring and Control”, Proceedings of TENCON 2018 - 2018 IEEE Region 10 Conference </a:t>
            </a:r>
            <a:r>
              <a:rPr lang="en-IN" sz="1600" dirty="0" err="1">
                <a:latin typeface="Times New Roman" panose="02020603050405020304" pitchFamily="18" charset="0"/>
                <a:cs typeface="Times New Roman" panose="02020603050405020304" pitchFamily="18" charset="0"/>
              </a:rPr>
              <a:t>Jeju</a:t>
            </a:r>
            <a:endParaRPr lang="en-IN" sz="16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33699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a:t>
            </a:r>
            <a:r>
              <a:rPr lang="en-IN" b="1" dirty="0"/>
              <a:t>Future scope</a:t>
            </a: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EF19-2C35-474D-9A40-8835F4080AF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188D363-A272-494C-B61A-481437841875}"/>
              </a:ext>
            </a:extLst>
          </p:cNvPr>
          <p:cNvSpPr>
            <a:spLocks noGrp="1"/>
          </p:cNvSpPr>
          <p:nvPr>
            <p:ph type="body" idx="1"/>
          </p:nvPr>
        </p:nvSpPr>
        <p:spPr/>
        <p:txBody>
          <a:bodyPr/>
          <a:lstStyle/>
          <a:p>
            <a:pPr algn="just"/>
            <a:r>
              <a:rPr lang="en-IN" dirty="0">
                <a:latin typeface="Times New Roman" panose="02020603050405020304" pitchFamily="18" charset="0"/>
                <a:cs typeface="Times New Roman" panose="02020603050405020304" pitchFamily="18" charset="0"/>
              </a:rPr>
              <a:t>In case of an ambulance stuck in traffic, prior information will be available at signal and accordingly the particular lane will be made free so that ambulance can pass easily even from highly congested areas.</a:t>
            </a:r>
            <a:endParaRPr lang="en" dirty="0">
              <a:latin typeface="Times New Roman" panose="02020603050405020304" pitchFamily="18" charset="0"/>
              <a:cs typeface="Times New Roman" panose="02020603050405020304" pitchFamily="18" charset="0"/>
            </a:endParaRPr>
          </a:p>
          <a:p>
            <a:pPr algn="just"/>
            <a:endParaRPr lang="e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Also the aim is to perform pothole detection and report the quality of road to the administration regularly at predefined interval.</a:t>
            </a:r>
            <a:endParaRPr lang="en-IN" dirty="0"/>
          </a:p>
        </p:txBody>
      </p:sp>
    </p:spTree>
    <p:extLst>
      <p:ext uri="{BB962C8B-B14F-4D97-AF65-F5344CB8AC3E}">
        <p14:creationId xmlns:p14="http://schemas.microsoft.com/office/powerpoint/2010/main" val="1328603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Thank You</a:t>
            </a:r>
            <a:endParaRPr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2211571"/>
            <a:ext cx="8118600" cy="8430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681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988828"/>
            <a:ext cx="8520600" cy="3579972"/>
          </a:xfrm>
          <a:prstGeom prst="rect">
            <a:avLst/>
          </a:prstGeom>
        </p:spPr>
        <p:txBody>
          <a:bodyPr spcFirstLastPara="1" wrap="square" lIns="91425" tIns="91425" rIns="91425" bIns="91425" anchor="t" anchorCtr="0">
            <a:noAutofit/>
          </a:bodyPr>
          <a:lstStyle/>
          <a:p>
            <a:r>
              <a:rPr lang="en-IN" dirty="0">
                <a:latin typeface="Times New Roman" panose="02020603050405020304" pitchFamily="18" charset="0"/>
                <a:cs typeface="Times New Roman" panose="02020603050405020304" pitchFamily="18" charset="0"/>
              </a:rPr>
              <a:t>We aim to redesign the traffic signal, that is static switching to signal which can performs real-time signal monitoring and handling. </a:t>
            </a:r>
          </a:p>
          <a:p>
            <a:pPr marL="11430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the switching time of a signal will be decided on the basis of count of vehicles.</a:t>
            </a:r>
            <a:r>
              <a:rPr lang="en" dirty="0">
                <a:latin typeface="Times New Roman" panose="02020603050405020304" pitchFamily="18" charset="0"/>
                <a:cs typeface="Times New Roman" panose="02020603050405020304" pitchFamily="18" charset="0"/>
              </a:rPr>
              <a:t> </a:t>
            </a:r>
          </a:p>
          <a:p>
            <a:pPr marL="114300" indent="0">
              <a:buNone/>
            </a:pPr>
            <a:endParaRPr lang="en-IN" dirty="0"/>
          </a:p>
          <a:p>
            <a:r>
              <a:rPr lang="en-IN" dirty="0">
                <a:latin typeface="Times New Roman" panose="02020603050405020304" pitchFamily="18" charset="0"/>
                <a:cs typeface="Times New Roman" panose="02020603050405020304" pitchFamily="18" charset="0"/>
              </a:rPr>
              <a:t>On the basis of count, switching time will be assigned to different LED’s which differs every time on the basis of density of traffic and this process will be repeated in a continuous loop.</a:t>
            </a:r>
            <a:r>
              <a:rPr lang="e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dirty="0">
                <a:latin typeface="Times New Roman" panose="02020603050405020304" pitchFamily="18" charset="0"/>
                <a:cs typeface="Times New Roman" panose="02020603050405020304" pitchFamily="18" charset="0"/>
              </a:rPr>
              <a:t>Solve the socially arising problem of traffic congestion.</a:t>
            </a:r>
          </a:p>
          <a:p>
            <a:pPr marL="11430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Achieve wide range of transport and environmental </a:t>
            </a:r>
            <a:r>
              <a:rPr lang="en-US" dirty="0">
                <a:latin typeface="Times New Roman" pitchFamily="18" charset="0"/>
                <a:cs typeface="Times New Roman" pitchFamily="18" charset="0"/>
              </a:rPr>
              <a:t>objectives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provide the sophisticated control and coordination on traffic.</a:t>
            </a:r>
            <a:endParaRPr lang="en-IN" dirty="0">
              <a:latin typeface="Times New Roman" panose="02020603050405020304" pitchFamily="18" charset="0"/>
              <a:cs typeface="Times New Roman" panose="02020603050405020304" pitchFamily="18" charset="0"/>
            </a:endParaRPr>
          </a:p>
          <a:p>
            <a:pPr marL="114300" indent="0">
              <a:buNone/>
            </a:pPr>
            <a:endParaRPr lang="en-IN" dirty="0"/>
          </a:p>
          <a:p>
            <a:r>
              <a:rPr lang="en-IN" dirty="0">
                <a:latin typeface="Times New Roman" panose="02020603050405020304" pitchFamily="18" charset="0"/>
                <a:cs typeface="Times New Roman" panose="02020603050405020304" pitchFamily="18" charset="0"/>
              </a:rPr>
              <a:t>This project can prove its most effectiveness in releasing the congested traffic at an efficient and faster rate.</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04784"/>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1.3 Literature Review</a:t>
            </a:r>
            <a:endParaRPr b="1" dirty="0">
              <a:solidFill>
                <a:schemeClr val="tx1"/>
              </a:solidFill>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717983"/>
            <a:ext cx="8520600" cy="4215523"/>
          </a:xfrm>
          <a:prstGeom prst="rect">
            <a:avLst/>
          </a:prstGeom>
        </p:spPr>
        <p:txBody>
          <a:bodyPr spcFirstLastPara="1" wrap="square" lIns="91425" tIns="91425" rIns="91425" bIns="91425" anchor="t" anchorCtr="0">
            <a:noAutofit/>
          </a:bodyPr>
          <a:lstStyle/>
          <a:p>
            <a:pPr>
              <a:buFont typeface="+mj-lt"/>
              <a:buAutoNum type="arabicPeriod"/>
            </a:pPr>
            <a:r>
              <a:rPr lang="en-IN" b="1" dirty="0">
                <a:latin typeface="Times New Roman" panose="02020603050405020304" pitchFamily="18" charset="0"/>
                <a:cs typeface="Times New Roman" panose="02020603050405020304" pitchFamily="18" charset="0"/>
              </a:rPr>
              <a:t>Vehicle Detection and Tracking using Gaussian Mixture Model and Kalman Filter</a:t>
            </a:r>
            <a:r>
              <a:rPr lang="en" b="1"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In this research GMM was applied for vehicle detection and Kalman Filter method was applied for object tracking. It requires video input in .mov format, 25 fps as the frame rate and 640 x 480 resolution.</a:t>
            </a:r>
          </a:p>
          <a:p>
            <a:pPr marL="114300" indent="0">
              <a:buNone/>
            </a:pPr>
            <a:endParaRPr lang="en-IN" dirty="0"/>
          </a:p>
          <a:p>
            <a:r>
              <a:rPr lang="en-IN" sz="1600" dirty="0">
                <a:latin typeface="Times New Roman" panose="02020603050405020304" pitchFamily="18" charset="0"/>
                <a:cs typeface="Times New Roman" panose="02020603050405020304" pitchFamily="18" charset="0"/>
              </a:rPr>
              <a:t>The foreground object being detected is adapted to blob area. The object which corresponds to the blob area is detected as the object of the vehicle and marked with a bounding box.</a:t>
            </a: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endParaRPr sz="1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D4A3DD-95DC-4FE6-97E7-F0869250D04E}"/>
              </a:ext>
            </a:extLst>
          </p:cNvPr>
          <p:cNvPicPr>
            <a:picLocks noChangeAspect="1"/>
          </p:cNvPicPr>
          <p:nvPr/>
        </p:nvPicPr>
        <p:blipFill>
          <a:blip r:embed="rId3"/>
          <a:stretch>
            <a:fillRect/>
          </a:stretch>
        </p:blipFill>
        <p:spPr>
          <a:xfrm>
            <a:off x="1828317" y="3572541"/>
            <a:ext cx="5487365" cy="802008"/>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04784"/>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1.3 Literature Review</a:t>
            </a:r>
            <a:endParaRPr b="1" dirty="0">
              <a:solidFill>
                <a:schemeClr val="tx1"/>
              </a:solidFill>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717983"/>
            <a:ext cx="8520600" cy="4215523"/>
          </a:xfrm>
          <a:prstGeom prst="rect">
            <a:avLst/>
          </a:prstGeom>
        </p:spPr>
        <p:txBody>
          <a:bodyPr spcFirstLastPara="1" wrap="square" lIns="91425" tIns="91425" rIns="91425" bIns="91425" anchor="t" anchorCtr="0">
            <a:noAutofit/>
          </a:bodyPr>
          <a:lstStyle/>
          <a:p>
            <a:pPr marL="114300" indent="0">
              <a:buNone/>
            </a:pPr>
            <a:r>
              <a:rPr lang="en-IN" b="1" dirty="0">
                <a:latin typeface="Times New Roman" panose="02020603050405020304" pitchFamily="18" charset="0"/>
                <a:cs typeface="Times New Roman" panose="02020603050405020304" pitchFamily="18" charset="0"/>
              </a:rPr>
              <a:t>2. A Real-Time Traffic Detection Method Based on Improved Kalman Filter</a:t>
            </a:r>
          </a:p>
          <a:p>
            <a:pPr marL="114300" indent="0">
              <a:buNone/>
            </a:pPr>
            <a:endParaRPr lang="en-IN" sz="8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Gaussian mixture model was improved for multi-vehicle moving targets detection.</a:t>
            </a:r>
          </a:p>
          <a:p>
            <a:pPr marL="114300" indent="0">
              <a:buNone/>
            </a:pP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For the matching problem of multiple targets in the continuous video frame, the Kalman filter was used to estimate the vehicle position optimally, a real-time traffic detection method of matching the target chain was proposed.</a:t>
            </a:r>
          </a:p>
          <a:p>
            <a:pPr marL="114300" indent="0">
              <a:buNone/>
            </a:pP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To improve the noise interference and foreground blurring in Multi-target vehicle detection, and can extract the vehicle moving target information from different traffic environments with high accuracy, different models and vehicle colour.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22365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04784"/>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1.3 Literature Review</a:t>
            </a:r>
            <a:endParaRPr b="1" dirty="0">
              <a:solidFill>
                <a:schemeClr val="tx1"/>
              </a:solidFill>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717983"/>
            <a:ext cx="8520600" cy="4215523"/>
          </a:xfrm>
          <a:prstGeom prst="rect">
            <a:avLst/>
          </a:prstGeom>
        </p:spPr>
        <p:txBody>
          <a:bodyPr spcFirstLastPara="1" wrap="square" lIns="91425" tIns="91425" rIns="91425" bIns="91425" anchor="t" anchorCtr="0">
            <a:noAutofit/>
          </a:bodyPr>
          <a:lstStyle/>
          <a:p>
            <a:pPr marL="114300" indent="0">
              <a:buNone/>
            </a:pPr>
            <a:r>
              <a:rPr lang="en-IN" b="1" dirty="0"/>
              <a:t>3. </a:t>
            </a:r>
            <a:r>
              <a:rPr lang="en-IN" b="1" dirty="0">
                <a:latin typeface="Times New Roman" panose="02020603050405020304" pitchFamily="18" charset="0"/>
                <a:cs typeface="Times New Roman" panose="02020603050405020304" pitchFamily="18" charset="0"/>
              </a:rPr>
              <a:t>Vehicle Detection, Tracking and Counting</a:t>
            </a:r>
          </a:p>
          <a:p>
            <a:pPr marL="114300" indent="0">
              <a:buNone/>
            </a:pPr>
            <a:endParaRPr lang="en-IN" sz="8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Background subtraction is used to isolate vehicles from their background, Kalman filter is used to track the vehicles.</a:t>
            </a:r>
          </a:p>
          <a:p>
            <a:pPr marL="114300" indent="0">
              <a:buNone/>
            </a:pP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Computer vision-based vehicle detection, counting and tracking method that uses a Gaussian mixture model for background subtraction which yields a foreground mask</a:t>
            </a:r>
            <a:r>
              <a:rPr lang="en-IN" dirty="0"/>
              <a:t>.</a:t>
            </a:r>
            <a:endParaRPr lang="en-IN"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endParaRPr sz="1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51DFCD3-57FB-4EE0-BACF-9CD8EA73BD85}"/>
              </a:ext>
            </a:extLst>
          </p:cNvPr>
          <p:cNvPicPr>
            <a:picLocks noChangeAspect="1"/>
          </p:cNvPicPr>
          <p:nvPr/>
        </p:nvPicPr>
        <p:blipFill>
          <a:blip r:embed="rId3"/>
          <a:stretch>
            <a:fillRect/>
          </a:stretch>
        </p:blipFill>
        <p:spPr>
          <a:xfrm>
            <a:off x="1743738" y="2916178"/>
            <a:ext cx="5078565" cy="1693555"/>
          </a:xfrm>
          <a:prstGeom prst="rect">
            <a:avLst/>
          </a:prstGeom>
        </p:spPr>
      </p:pic>
    </p:spTree>
    <p:extLst>
      <p:ext uri="{BB962C8B-B14F-4D97-AF65-F5344CB8AC3E}">
        <p14:creationId xmlns:p14="http://schemas.microsoft.com/office/powerpoint/2010/main" val="24341265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FCA8-60BB-467B-AE91-6ACB5773D35A}"/>
              </a:ext>
            </a:extLst>
          </p:cNvPr>
          <p:cNvSpPr>
            <a:spLocks noGrp="1"/>
          </p:cNvSpPr>
          <p:nvPr>
            <p:ph type="title"/>
          </p:nvPr>
        </p:nvSpPr>
        <p:spPr>
          <a:xfrm>
            <a:off x="219552" y="204417"/>
            <a:ext cx="8520600" cy="613200"/>
          </a:xfrm>
        </p:spPr>
        <p:txBody>
          <a:bodyPr/>
          <a:lstStyle/>
          <a:p>
            <a:r>
              <a:rPr lang="en-US" b="1" dirty="0">
                <a:latin typeface="Times New Roman" panose="02020603050405020304" pitchFamily="18" charset="0"/>
                <a:cs typeface="Times New Roman" panose="02020603050405020304" pitchFamily="18" charset="0"/>
              </a:rPr>
              <a:t>1.3 Overview of referred papers</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A5D14D-7D3C-4C60-A95D-2A1C5D157A96}"/>
              </a:ext>
            </a:extLst>
          </p:cNvPr>
          <p:cNvPicPr>
            <a:picLocks noChangeAspect="1"/>
          </p:cNvPicPr>
          <p:nvPr/>
        </p:nvPicPr>
        <p:blipFill>
          <a:blip r:embed="rId2"/>
          <a:stretch>
            <a:fillRect/>
          </a:stretch>
        </p:blipFill>
        <p:spPr>
          <a:xfrm>
            <a:off x="609600" y="796173"/>
            <a:ext cx="6847367" cy="4142910"/>
          </a:xfrm>
          <a:prstGeom prst="rect">
            <a:avLst/>
          </a:prstGeom>
        </p:spPr>
      </p:pic>
    </p:spTree>
    <p:extLst>
      <p:ext uri="{BB962C8B-B14F-4D97-AF65-F5344CB8AC3E}">
        <p14:creationId xmlns:p14="http://schemas.microsoft.com/office/powerpoint/2010/main" val="2398244832"/>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1886</Words>
  <Application>Microsoft Office PowerPoint</Application>
  <PresentationFormat>On-screen Show (16:9)</PresentationFormat>
  <Paragraphs>153</Paragraphs>
  <Slides>28</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Times New Roman</vt:lpstr>
      <vt:lpstr>Arial</vt:lpstr>
      <vt:lpstr>Old Standard TT</vt:lpstr>
      <vt:lpstr>Paperback</vt:lpstr>
      <vt:lpstr>Department of Information Technology A.P. Shah Institute of Technology G.B.Road,Kasarvadavli, Thane(W), Mumbai-400615 UNIVERSITY OF MUMBAI Academic Year 2019-2020</vt:lpstr>
      <vt:lpstr>                                                    A Project Report on      Real Time Traffic Management Using Machine Learning   Submitted in fulfillment of the degree of Bachelor of Engineering(Sem-8) In  INFORMATION TECHNOLOGY By  Ankita Deshmukh(16104031) Gayatri Godepure(17204002) Jyoti Tiwari(16104028)  Under the Guidance of Guide: Dr. Uttam Kolekar Co-Guide: Prof. Kaushiki Upadhyaya   </vt:lpstr>
      <vt:lpstr>1.Project Conception and Initiation</vt:lpstr>
      <vt:lpstr>1.1 Abstract</vt:lpstr>
      <vt:lpstr>1.2 Objectives</vt:lpstr>
      <vt:lpstr>1.3 Literature Review</vt:lpstr>
      <vt:lpstr>1.3 Literature Review</vt:lpstr>
      <vt:lpstr>1.3 Literature Review</vt:lpstr>
      <vt:lpstr>1.3 Overview of referred papers</vt:lpstr>
      <vt:lpstr>1.4 Problem Definition</vt:lpstr>
      <vt:lpstr>1.5 Scope</vt:lpstr>
      <vt:lpstr>1.6 Technology stack</vt:lpstr>
      <vt:lpstr>1.7 Project Timeline Chart</vt:lpstr>
      <vt:lpstr>1.8 Benefits for environment &amp; Society</vt:lpstr>
      <vt:lpstr>2. Project Design</vt:lpstr>
      <vt:lpstr>2.1 Proposed System</vt:lpstr>
      <vt:lpstr>2.2 Design(Flow Of Modules)</vt:lpstr>
      <vt:lpstr>2.3 Description Of Use Case</vt:lpstr>
      <vt:lpstr>2.4 Activity diagram</vt:lpstr>
      <vt:lpstr>2.5 Class Diagram</vt:lpstr>
      <vt:lpstr>2.6 Module-1</vt:lpstr>
      <vt:lpstr>Module-2</vt:lpstr>
      <vt:lpstr>Module-3</vt:lpstr>
      <vt:lpstr>2.7 References</vt:lpstr>
      <vt:lpstr>References</vt:lpstr>
      <vt:lpstr>3.Future scope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jyoti tiwari</cp:lastModifiedBy>
  <cp:revision>79</cp:revision>
  <dcterms:modified xsi:type="dcterms:W3CDTF">2020-05-16T11:41:45Z</dcterms:modified>
</cp:coreProperties>
</file>