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1" r:id="rId18"/>
    <p:sldId id="272" r:id="rId19"/>
    <p:sldId id="273" r:id="rId20"/>
    <p:sldId id="274" r:id="rId21"/>
    <p:sldId id="275" r:id="rId22"/>
    <p:sldId id="282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Old Standard TT" panose="020B0604020202020204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74521-8F36-4108-9B3B-8911683490D2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DACCBB0-2346-4F85-9A84-8062C8677195}">
      <dgm:prSet/>
      <dgm:spPr/>
      <dgm:t>
        <a:bodyPr/>
        <a:lstStyle/>
        <a:p>
          <a:r>
            <a:rPr lang="en-IN" b="0" i="0"/>
            <a:t>YOLO</a:t>
          </a:r>
          <a:r>
            <a:rPr lang="en-US" b="0" i="0"/>
            <a:t>                               </a:t>
          </a:r>
        </a:p>
      </dgm:t>
    </dgm:pt>
    <dgm:pt modelId="{C3B615D6-4BC5-4DC9-9B04-0EEAB72A162D}" type="parTrans" cxnId="{FDE896A0-C471-495B-85A6-42BF7654BDDD}">
      <dgm:prSet/>
      <dgm:spPr/>
      <dgm:t>
        <a:bodyPr/>
        <a:lstStyle/>
        <a:p>
          <a:endParaRPr lang="en-IN"/>
        </a:p>
      </dgm:t>
    </dgm:pt>
    <dgm:pt modelId="{CAF7329B-D7D6-4608-9926-5C3BEC5B1225}" type="sibTrans" cxnId="{FDE896A0-C471-495B-85A6-42BF7654BDDD}">
      <dgm:prSet/>
      <dgm:spPr/>
      <dgm:t>
        <a:bodyPr/>
        <a:lstStyle/>
        <a:p>
          <a:endParaRPr lang="en-IN"/>
        </a:p>
      </dgm:t>
    </dgm:pt>
    <dgm:pt modelId="{198BFA41-0F71-47B6-B79C-25D095339A89}">
      <dgm:prSet/>
      <dgm:spPr/>
      <dgm:t>
        <a:bodyPr/>
        <a:lstStyle/>
        <a:p>
          <a:r>
            <a:rPr lang="en-IN" b="0" i="0" dirty="0"/>
            <a:t>Open CV &amp; Python</a:t>
          </a:r>
          <a:endParaRPr lang="en-IN" dirty="0"/>
        </a:p>
      </dgm:t>
    </dgm:pt>
    <dgm:pt modelId="{C3363AFC-C0DF-4B60-949C-A50B7390F3FA}" type="parTrans" cxnId="{7E852AD5-3BB2-4AA6-A03E-4A4F93068BE9}">
      <dgm:prSet/>
      <dgm:spPr/>
      <dgm:t>
        <a:bodyPr/>
        <a:lstStyle/>
        <a:p>
          <a:endParaRPr lang="en-IN"/>
        </a:p>
      </dgm:t>
    </dgm:pt>
    <dgm:pt modelId="{CC4BF95C-3D88-4F20-9EE4-9AEE16A786DC}" type="sibTrans" cxnId="{7E852AD5-3BB2-4AA6-A03E-4A4F93068BE9}">
      <dgm:prSet/>
      <dgm:spPr/>
      <dgm:t>
        <a:bodyPr/>
        <a:lstStyle/>
        <a:p>
          <a:endParaRPr lang="en-IN"/>
        </a:p>
      </dgm:t>
    </dgm:pt>
    <dgm:pt modelId="{3CE2D934-27B8-4AB7-AE23-427EE4244543}">
      <dgm:prSet/>
      <dgm:spPr/>
      <dgm:t>
        <a:bodyPr/>
        <a:lstStyle/>
        <a:p>
          <a:r>
            <a:rPr lang="en-IN" b="0" i="0" dirty="0"/>
            <a:t>Raspberry </a:t>
          </a:r>
          <a:r>
            <a:rPr lang="en-IN" b="0" i="0"/>
            <a:t>Pi board</a:t>
          </a:r>
          <a:r>
            <a:rPr lang="en-US" b="0" i="0"/>
            <a:t>              </a:t>
          </a:r>
          <a:endParaRPr lang="en-IN" dirty="0"/>
        </a:p>
      </dgm:t>
    </dgm:pt>
    <dgm:pt modelId="{BFD9B888-25CC-490E-A1EF-4999DFDF816C}" type="parTrans" cxnId="{172BD9A7-3ED4-4AF8-82AF-B70650321EDF}">
      <dgm:prSet/>
      <dgm:spPr/>
      <dgm:t>
        <a:bodyPr/>
        <a:lstStyle/>
        <a:p>
          <a:endParaRPr lang="en-IN"/>
        </a:p>
      </dgm:t>
    </dgm:pt>
    <dgm:pt modelId="{1B242B04-D25D-4F45-9DC2-F2ADCD3DD776}" type="sibTrans" cxnId="{172BD9A7-3ED4-4AF8-82AF-B70650321EDF}">
      <dgm:prSet/>
      <dgm:spPr/>
      <dgm:t>
        <a:bodyPr/>
        <a:lstStyle/>
        <a:p>
          <a:endParaRPr lang="en-IN"/>
        </a:p>
      </dgm:t>
    </dgm:pt>
    <dgm:pt modelId="{69614DF8-0173-43EF-B00A-F303B4F6CDD7}">
      <dgm:prSet/>
      <dgm:spPr/>
      <dgm:t>
        <a:bodyPr/>
        <a:lstStyle/>
        <a:p>
          <a:r>
            <a:rPr lang="en-US" b="0" i="0" dirty="0"/>
            <a:t>Pi camera                        </a:t>
          </a:r>
          <a:endParaRPr lang="en-IN" dirty="0"/>
        </a:p>
      </dgm:t>
    </dgm:pt>
    <dgm:pt modelId="{4AC15D79-3692-40D5-B4F3-90F84CA76980}" type="parTrans" cxnId="{D5D7704F-136E-4A20-813C-A43890602413}">
      <dgm:prSet/>
      <dgm:spPr/>
      <dgm:t>
        <a:bodyPr/>
        <a:lstStyle/>
        <a:p>
          <a:endParaRPr lang="en-IN"/>
        </a:p>
      </dgm:t>
    </dgm:pt>
    <dgm:pt modelId="{405374E7-EFA2-41FD-AAD7-5BDDF714C2AA}" type="sibTrans" cxnId="{D5D7704F-136E-4A20-813C-A43890602413}">
      <dgm:prSet/>
      <dgm:spPr/>
      <dgm:t>
        <a:bodyPr/>
        <a:lstStyle/>
        <a:p>
          <a:endParaRPr lang="en-IN"/>
        </a:p>
      </dgm:t>
    </dgm:pt>
    <dgm:pt modelId="{CB9A554F-112F-4600-875F-D9EF138CED66}" type="pres">
      <dgm:prSet presAssocID="{45374521-8F36-4108-9B3B-8911683490D2}" presName="cycle" presStyleCnt="0">
        <dgm:presLayoutVars>
          <dgm:dir/>
          <dgm:resizeHandles val="exact"/>
        </dgm:presLayoutVars>
      </dgm:prSet>
      <dgm:spPr/>
    </dgm:pt>
    <dgm:pt modelId="{74BEA891-98C2-444B-AFB4-E9AA0C4CB498}" type="pres">
      <dgm:prSet presAssocID="{5DACCBB0-2346-4F85-9A84-8062C8677195}" presName="node" presStyleLbl="node1" presStyleIdx="0" presStyleCnt="4">
        <dgm:presLayoutVars>
          <dgm:bulletEnabled val="1"/>
        </dgm:presLayoutVars>
      </dgm:prSet>
      <dgm:spPr/>
    </dgm:pt>
    <dgm:pt modelId="{BAD24240-94F6-47EC-8436-C3C9FFA7E60F}" type="pres">
      <dgm:prSet presAssocID="{CAF7329B-D7D6-4608-9926-5C3BEC5B1225}" presName="sibTrans" presStyleLbl="sibTrans2D1" presStyleIdx="0" presStyleCnt="4"/>
      <dgm:spPr/>
    </dgm:pt>
    <dgm:pt modelId="{FC4A772A-CDA0-4033-B0A1-D451260630DC}" type="pres">
      <dgm:prSet presAssocID="{CAF7329B-D7D6-4608-9926-5C3BEC5B1225}" presName="connectorText" presStyleLbl="sibTrans2D1" presStyleIdx="0" presStyleCnt="4"/>
      <dgm:spPr/>
    </dgm:pt>
    <dgm:pt modelId="{DB747074-6F9F-4A7F-9CD2-B0DB2ED4CF3F}" type="pres">
      <dgm:prSet presAssocID="{198BFA41-0F71-47B6-B79C-25D095339A89}" presName="node" presStyleLbl="node1" presStyleIdx="1" presStyleCnt="4">
        <dgm:presLayoutVars>
          <dgm:bulletEnabled val="1"/>
        </dgm:presLayoutVars>
      </dgm:prSet>
      <dgm:spPr/>
    </dgm:pt>
    <dgm:pt modelId="{6835719E-34F4-401E-AE30-E83142B974FD}" type="pres">
      <dgm:prSet presAssocID="{CC4BF95C-3D88-4F20-9EE4-9AEE16A786DC}" presName="sibTrans" presStyleLbl="sibTrans2D1" presStyleIdx="1" presStyleCnt="4"/>
      <dgm:spPr/>
    </dgm:pt>
    <dgm:pt modelId="{A3043875-5459-4D09-BACD-D6A8522DF4F3}" type="pres">
      <dgm:prSet presAssocID="{CC4BF95C-3D88-4F20-9EE4-9AEE16A786DC}" presName="connectorText" presStyleLbl="sibTrans2D1" presStyleIdx="1" presStyleCnt="4"/>
      <dgm:spPr/>
    </dgm:pt>
    <dgm:pt modelId="{3FBF941F-94D4-4AD6-B811-DF7EA1AA34BF}" type="pres">
      <dgm:prSet presAssocID="{3CE2D934-27B8-4AB7-AE23-427EE4244543}" presName="node" presStyleLbl="node1" presStyleIdx="2" presStyleCnt="4">
        <dgm:presLayoutVars>
          <dgm:bulletEnabled val="1"/>
        </dgm:presLayoutVars>
      </dgm:prSet>
      <dgm:spPr/>
    </dgm:pt>
    <dgm:pt modelId="{6BB05A6F-5214-4C4C-9D7C-431D5CE24F9E}" type="pres">
      <dgm:prSet presAssocID="{1B242B04-D25D-4F45-9DC2-F2ADCD3DD776}" presName="sibTrans" presStyleLbl="sibTrans2D1" presStyleIdx="2" presStyleCnt="4"/>
      <dgm:spPr/>
    </dgm:pt>
    <dgm:pt modelId="{DDB277B7-4100-4E50-A259-D8D28D69B5B0}" type="pres">
      <dgm:prSet presAssocID="{1B242B04-D25D-4F45-9DC2-F2ADCD3DD776}" presName="connectorText" presStyleLbl="sibTrans2D1" presStyleIdx="2" presStyleCnt="4"/>
      <dgm:spPr/>
    </dgm:pt>
    <dgm:pt modelId="{F7B0456C-3550-4AB7-917E-50E046251944}" type="pres">
      <dgm:prSet presAssocID="{69614DF8-0173-43EF-B00A-F303B4F6CDD7}" presName="node" presStyleLbl="node1" presStyleIdx="3" presStyleCnt="4">
        <dgm:presLayoutVars>
          <dgm:bulletEnabled val="1"/>
        </dgm:presLayoutVars>
      </dgm:prSet>
      <dgm:spPr/>
    </dgm:pt>
    <dgm:pt modelId="{8C5F4999-E62D-42DD-B46B-4A19C56B3781}" type="pres">
      <dgm:prSet presAssocID="{405374E7-EFA2-41FD-AAD7-5BDDF714C2AA}" presName="sibTrans" presStyleLbl="sibTrans2D1" presStyleIdx="3" presStyleCnt="4"/>
      <dgm:spPr/>
    </dgm:pt>
    <dgm:pt modelId="{55CCA8CB-A0C9-48EE-87A5-696F7629DEC7}" type="pres">
      <dgm:prSet presAssocID="{405374E7-EFA2-41FD-AAD7-5BDDF714C2AA}" presName="connectorText" presStyleLbl="sibTrans2D1" presStyleIdx="3" presStyleCnt="4"/>
      <dgm:spPr/>
    </dgm:pt>
  </dgm:ptLst>
  <dgm:cxnLst>
    <dgm:cxn modelId="{7A258F0C-5966-40DC-B81D-CAAC955950E0}" type="presOf" srcId="{CAF7329B-D7D6-4608-9926-5C3BEC5B1225}" destId="{BAD24240-94F6-47EC-8436-C3C9FFA7E60F}" srcOrd="0" destOrd="0" presId="urn:microsoft.com/office/officeart/2005/8/layout/cycle2"/>
    <dgm:cxn modelId="{DD8A1A2D-1BAC-4A2B-A3A5-9AFC36133ADD}" type="presOf" srcId="{69614DF8-0173-43EF-B00A-F303B4F6CDD7}" destId="{F7B0456C-3550-4AB7-917E-50E046251944}" srcOrd="0" destOrd="0" presId="urn:microsoft.com/office/officeart/2005/8/layout/cycle2"/>
    <dgm:cxn modelId="{2075F330-4852-491D-9721-990A3EA9E450}" type="presOf" srcId="{CC4BF95C-3D88-4F20-9EE4-9AEE16A786DC}" destId="{A3043875-5459-4D09-BACD-D6A8522DF4F3}" srcOrd="1" destOrd="0" presId="urn:microsoft.com/office/officeart/2005/8/layout/cycle2"/>
    <dgm:cxn modelId="{C5D8D25E-92B7-45C2-866B-9836AA93DDD1}" type="presOf" srcId="{1B242B04-D25D-4F45-9DC2-F2ADCD3DD776}" destId="{6BB05A6F-5214-4C4C-9D7C-431D5CE24F9E}" srcOrd="0" destOrd="0" presId="urn:microsoft.com/office/officeart/2005/8/layout/cycle2"/>
    <dgm:cxn modelId="{D5D7704F-136E-4A20-813C-A43890602413}" srcId="{45374521-8F36-4108-9B3B-8911683490D2}" destId="{69614DF8-0173-43EF-B00A-F303B4F6CDD7}" srcOrd="3" destOrd="0" parTransId="{4AC15D79-3692-40D5-B4F3-90F84CA76980}" sibTransId="{405374E7-EFA2-41FD-AAD7-5BDDF714C2AA}"/>
    <dgm:cxn modelId="{5A02728E-5F64-45A0-80F5-A7C5ECD76CA8}" type="presOf" srcId="{3CE2D934-27B8-4AB7-AE23-427EE4244543}" destId="{3FBF941F-94D4-4AD6-B811-DF7EA1AA34BF}" srcOrd="0" destOrd="0" presId="urn:microsoft.com/office/officeart/2005/8/layout/cycle2"/>
    <dgm:cxn modelId="{EB89CC99-45D7-4483-8197-746A4310528D}" type="presOf" srcId="{CC4BF95C-3D88-4F20-9EE4-9AEE16A786DC}" destId="{6835719E-34F4-401E-AE30-E83142B974FD}" srcOrd="0" destOrd="0" presId="urn:microsoft.com/office/officeart/2005/8/layout/cycle2"/>
    <dgm:cxn modelId="{FDE896A0-C471-495B-85A6-42BF7654BDDD}" srcId="{45374521-8F36-4108-9B3B-8911683490D2}" destId="{5DACCBB0-2346-4F85-9A84-8062C8677195}" srcOrd="0" destOrd="0" parTransId="{C3B615D6-4BC5-4DC9-9B04-0EEAB72A162D}" sibTransId="{CAF7329B-D7D6-4608-9926-5C3BEC5B1225}"/>
    <dgm:cxn modelId="{172BD9A7-3ED4-4AF8-82AF-B70650321EDF}" srcId="{45374521-8F36-4108-9B3B-8911683490D2}" destId="{3CE2D934-27B8-4AB7-AE23-427EE4244543}" srcOrd="2" destOrd="0" parTransId="{BFD9B888-25CC-490E-A1EF-4999DFDF816C}" sibTransId="{1B242B04-D25D-4F45-9DC2-F2ADCD3DD776}"/>
    <dgm:cxn modelId="{B0DA60AB-348B-454D-AB1E-2F837F92FADF}" type="presOf" srcId="{405374E7-EFA2-41FD-AAD7-5BDDF714C2AA}" destId="{55CCA8CB-A0C9-48EE-87A5-696F7629DEC7}" srcOrd="1" destOrd="0" presId="urn:microsoft.com/office/officeart/2005/8/layout/cycle2"/>
    <dgm:cxn modelId="{FDB664C5-5635-4EBA-8210-BCFDF23975AA}" type="presOf" srcId="{198BFA41-0F71-47B6-B79C-25D095339A89}" destId="{DB747074-6F9F-4A7F-9CD2-B0DB2ED4CF3F}" srcOrd="0" destOrd="0" presId="urn:microsoft.com/office/officeart/2005/8/layout/cycle2"/>
    <dgm:cxn modelId="{7E852AD5-3BB2-4AA6-A03E-4A4F93068BE9}" srcId="{45374521-8F36-4108-9B3B-8911683490D2}" destId="{198BFA41-0F71-47B6-B79C-25D095339A89}" srcOrd="1" destOrd="0" parTransId="{C3363AFC-C0DF-4B60-949C-A50B7390F3FA}" sibTransId="{CC4BF95C-3D88-4F20-9EE4-9AEE16A786DC}"/>
    <dgm:cxn modelId="{DC37C6E6-972D-417D-8A67-2358DC0545A5}" type="presOf" srcId="{1B242B04-D25D-4F45-9DC2-F2ADCD3DD776}" destId="{DDB277B7-4100-4E50-A259-D8D28D69B5B0}" srcOrd="1" destOrd="0" presId="urn:microsoft.com/office/officeart/2005/8/layout/cycle2"/>
    <dgm:cxn modelId="{0E3943E7-D7B0-49E3-AC63-123EF9E448DA}" type="presOf" srcId="{45374521-8F36-4108-9B3B-8911683490D2}" destId="{CB9A554F-112F-4600-875F-D9EF138CED66}" srcOrd="0" destOrd="0" presId="urn:microsoft.com/office/officeart/2005/8/layout/cycle2"/>
    <dgm:cxn modelId="{B5B11FEC-1EBC-4E74-B6D1-21F4633B41B6}" type="presOf" srcId="{CAF7329B-D7D6-4608-9926-5C3BEC5B1225}" destId="{FC4A772A-CDA0-4033-B0A1-D451260630DC}" srcOrd="1" destOrd="0" presId="urn:microsoft.com/office/officeart/2005/8/layout/cycle2"/>
    <dgm:cxn modelId="{ECED8CF2-CFD9-4B1F-92B6-4F2FAD6433EB}" type="presOf" srcId="{405374E7-EFA2-41FD-AAD7-5BDDF714C2AA}" destId="{8C5F4999-E62D-42DD-B46B-4A19C56B3781}" srcOrd="0" destOrd="0" presId="urn:microsoft.com/office/officeart/2005/8/layout/cycle2"/>
    <dgm:cxn modelId="{996F8AFC-A711-44E1-A2AD-91EECE8F6735}" type="presOf" srcId="{5DACCBB0-2346-4F85-9A84-8062C8677195}" destId="{74BEA891-98C2-444B-AFB4-E9AA0C4CB498}" srcOrd="0" destOrd="0" presId="urn:microsoft.com/office/officeart/2005/8/layout/cycle2"/>
    <dgm:cxn modelId="{6957010E-07D9-41FE-A638-58CB74CDA653}" type="presParOf" srcId="{CB9A554F-112F-4600-875F-D9EF138CED66}" destId="{74BEA891-98C2-444B-AFB4-E9AA0C4CB498}" srcOrd="0" destOrd="0" presId="urn:microsoft.com/office/officeart/2005/8/layout/cycle2"/>
    <dgm:cxn modelId="{C620A33E-EC93-4601-85C6-7A24D51FD0C4}" type="presParOf" srcId="{CB9A554F-112F-4600-875F-D9EF138CED66}" destId="{BAD24240-94F6-47EC-8436-C3C9FFA7E60F}" srcOrd="1" destOrd="0" presId="urn:microsoft.com/office/officeart/2005/8/layout/cycle2"/>
    <dgm:cxn modelId="{8C5F4C44-F95B-4A24-84F3-D00264EE4BC5}" type="presParOf" srcId="{BAD24240-94F6-47EC-8436-C3C9FFA7E60F}" destId="{FC4A772A-CDA0-4033-B0A1-D451260630DC}" srcOrd="0" destOrd="0" presId="urn:microsoft.com/office/officeart/2005/8/layout/cycle2"/>
    <dgm:cxn modelId="{ABB1F654-1DEB-41B5-ADD3-D25F89A0530B}" type="presParOf" srcId="{CB9A554F-112F-4600-875F-D9EF138CED66}" destId="{DB747074-6F9F-4A7F-9CD2-B0DB2ED4CF3F}" srcOrd="2" destOrd="0" presId="urn:microsoft.com/office/officeart/2005/8/layout/cycle2"/>
    <dgm:cxn modelId="{2A4C0C9B-4B84-43DD-8807-5234A2B7A541}" type="presParOf" srcId="{CB9A554F-112F-4600-875F-D9EF138CED66}" destId="{6835719E-34F4-401E-AE30-E83142B974FD}" srcOrd="3" destOrd="0" presId="urn:microsoft.com/office/officeart/2005/8/layout/cycle2"/>
    <dgm:cxn modelId="{8351991F-D44C-42D0-9D19-E410D3FE675D}" type="presParOf" srcId="{6835719E-34F4-401E-AE30-E83142B974FD}" destId="{A3043875-5459-4D09-BACD-D6A8522DF4F3}" srcOrd="0" destOrd="0" presId="urn:microsoft.com/office/officeart/2005/8/layout/cycle2"/>
    <dgm:cxn modelId="{D1C036AE-16A1-4A68-87D6-0BFC4581A28D}" type="presParOf" srcId="{CB9A554F-112F-4600-875F-D9EF138CED66}" destId="{3FBF941F-94D4-4AD6-B811-DF7EA1AA34BF}" srcOrd="4" destOrd="0" presId="urn:microsoft.com/office/officeart/2005/8/layout/cycle2"/>
    <dgm:cxn modelId="{9BD8996A-33AC-45B1-B836-1C4C19CB6B4D}" type="presParOf" srcId="{CB9A554F-112F-4600-875F-D9EF138CED66}" destId="{6BB05A6F-5214-4C4C-9D7C-431D5CE24F9E}" srcOrd="5" destOrd="0" presId="urn:microsoft.com/office/officeart/2005/8/layout/cycle2"/>
    <dgm:cxn modelId="{BAF69904-08EB-4319-B12A-FB42A5649C08}" type="presParOf" srcId="{6BB05A6F-5214-4C4C-9D7C-431D5CE24F9E}" destId="{DDB277B7-4100-4E50-A259-D8D28D69B5B0}" srcOrd="0" destOrd="0" presId="urn:microsoft.com/office/officeart/2005/8/layout/cycle2"/>
    <dgm:cxn modelId="{623231D0-8D88-4F2F-BD2C-1EAC6730EE55}" type="presParOf" srcId="{CB9A554F-112F-4600-875F-D9EF138CED66}" destId="{F7B0456C-3550-4AB7-917E-50E046251944}" srcOrd="6" destOrd="0" presId="urn:microsoft.com/office/officeart/2005/8/layout/cycle2"/>
    <dgm:cxn modelId="{3A7F38FA-B332-4D46-A412-2BC627FCCC35}" type="presParOf" srcId="{CB9A554F-112F-4600-875F-D9EF138CED66}" destId="{8C5F4999-E62D-42DD-B46B-4A19C56B3781}" srcOrd="7" destOrd="0" presId="urn:microsoft.com/office/officeart/2005/8/layout/cycle2"/>
    <dgm:cxn modelId="{44FE2A53-97D3-44E2-BF8A-91BF679AAB53}" type="presParOf" srcId="{8C5F4999-E62D-42DD-B46B-4A19C56B3781}" destId="{55CCA8CB-A0C9-48EE-87A5-696F7629DEC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EA891-98C2-444B-AFB4-E9AA0C4CB498}">
      <dsp:nvSpPr>
        <dsp:cNvPr id="0" name=""/>
        <dsp:cNvSpPr/>
      </dsp:nvSpPr>
      <dsp:spPr>
        <a:xfrm>
          <a:off x="3716321" y="363"/>
          <a:ext cx="1087957" cy="10879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YOLO</a:t>
          </a:r>
          <a:r>
            <a:rPr lang="en-US" sz="1200" b="0" i="0" kern="1200"/>
            <a:t>                               </a:t>
          </a:r>
        </a:p>
      </dsp:txBody>
      <dsp:txXfrm>
        <a:off x="3875649" y="159691"/>
        <a:ext cx="769301" cy="769301"/>
      </dsp:txXfrm>
    </dsp:sp>
    <dsp:sp modelId="{BAD24240-94F6-47EC-8436-C3C9FFA7E60F}">
      <dsp:nvSpPr>
        <dsp:cNvPr id="0" name=""/>
        <dsp:cNvSpPr/>
      </dsp:nvSpPr>
      <dsp:spPr>
        <a:xfrm rot="2700000">
          <a:off x="4687385" y="932104"/>
          <a:ext cx="288536" cy="36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4700062" y="974937"/>
        <a:ext cx="201975" cy="220311"/>
      </dsp:txXfrm>
    </dsp:sp>
    <dsp:sp modelId="{DB747074-6F9F-4A7F-9CD2-B0DB2ED4CF3F}">
      <dsp:nvSpPr>
        <dsp:cNvPr id="0" name=""/>
        <dsp:cNvSpPr/>
      </dsp:nvSpPr>
      <dsp:spPr>
        <a:xfrm>
          <a:off x="4870578" y="1154621"/>
          <a:ext cx="1087957" cy="1087957"/>
        </a:xfrm>
        <a:prstGeom prst="ellipse">
          <a:avLst/>
        </a:prstGeom>
        <a:solidFill>
          <a:schemeClr val="accent3">
            <a:hueOff val="2818680"/>
            <a:satOff val="-19367"/>
            <a:lumOff val="5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Open CV &amp; Python</a:t>
          </a:r>
          <a:endParaRPr lang="en-IN" sz="1200" kern="1200" dirty="0"/>
        </a:p>
      </dsp:txBody>
      <dsp:txXfrm>
        <a:off x="5029906" y="1313949"/>
        <a:ext cx="769301" cy="769301"/>
      </dsp:txXfrm>
    </dsp:sp>
    <dsp:sp modelId="{6835719E-34F4-401E-AE30-E83142B974FD}">
      <dsp:nvSpPr>
        <dsp:cNvPr id="0" name=""/>
        <dsp:cNvSpPr/>
      </dsp:nvSpPr>
      <dsp:spPr>
        <a:xfrm rot="8100000">
          <a:off x="4698934" y="2086361"/>
          <a:ext cx="288536" cy="36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818680"/>
            <a:satOff val="-19367"/>
            <a:lumOff val="52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4772818" y="2129194"/>
        <a:ext cx="201975" cy="220311"/>
      </dsp:txXfrm>
    </dsp:sp>
    <dsp:sp modelId="{3FBF941F-94D4-4AD6-B811-DF7EA1AA34BF}">
      <dsp:nvSpPr>
        <dsp:cNvPr id="0" name=""/>
        <dsp:cNvSpPr/>
      </dsp:nvSpPr>
      <dsp:spPr>
        <a:xfrm>
          <a:off x="3716321" y="2308878"/>
          <a:ext cx="1087957" cy="1087957"/>
        </a:xfrm>
        <a:prstGeom prst="ellipse">
          <a:avLst/>
        </a:prstGeom>
        <a:solidFill>
          <a:schemeClr val="accent3">
            <a:hueOff val="5637359"/>
            <a:satOff val="-38734"/>
            <a:lumOff val="10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Raspberry </a:t>
          </a:r>
          <a:r>
            <a:rPr lang="en-IN" sz="1200" b="0" i="0" kern="1200"/>
            <a:t>Pi board</a:t>
          </a:r>
          <a:r>
            <a:rPr lang="en-US" sz="1200" b="0" i="0" kern="1200"/>
            <a:t>              </a:t>
          </a:r>
          <a:endParaRPr lang="en-IN" sz="1200" kern="1200" dirty="0"/>
        </a:p>
      </dsp:txBody>
      <dsp:txXfrm>
        <a:off x="3875649" y="2468206"/>
        <a:ext cx="769301" cy="769301"/>
      </dsp:txXfrm>
    </dsp:sp>
    <dsp:sp modelId="{6BB05A6F-5214-4C4C-9D7C-431D5CE24F9E}">
      <dsp:nvSpPr>
        <dsp:cNvPr id="0" name=""/>
        <dsp:cNvSpPr/>
      </dsp:nvSpPr>
      <dsp:spPr>
        <a:xfrm rot="13500000">
          <a:off x="3544677" y="2097910"/>
          <a:ext cx="288536" cy="36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37359"/>
            <a:satOff val="-38734"/>
            <a:lumOff val="104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3618561" y="2201951"/>
        <a:ext cx="201975" cy="220311"/>
      </dsp:txXfrm>
    </dsp:sp>
    <dsp:sp modelId="{F7B0456C-3550-4AB7-917E-50E046251944}">
      <dsp:nvSpPr>
        <dsp:cNvPr id="0" name=""/>
        <dsp:cNvSpPr/>
      </dsp:nvSpPr>
      <dsp:spPr>
        <a:xfrm>
          <a:off x="2562063" y="1154621"/>
          <a:ext cx="1087957" cy="1087957"/>
        </a:xfrm>
        <a:prstGeom prst="ellipse">
          <a:avLst/>
        </a:prstGeom>
        <a:solidFill>
          <a:schemeClr val="accent3">
            <a:hueOff val="8456039"/>
            <a:satOff val="-58101"/>
            <a:lumOff val="15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Pi camera                        </a:t>
          </a:r>
          <a:endParaRPr lang="en-IN" sz="1200" kern="1200" dirty="0"/>
        </a:p>
      </dsp:txBody>
      <dsp:txXfrm>
        <a:off x="2721391" y="1313949"/>
        <a:ext cx="769301" cy="769301"/>
      </dsp:txXfrm>
    </dsp:sp>
    <dsp:sp modelId="{8C5F4999-E62D-42DD-B46B-4A19C56B3781}">
      <dsp:nvSpPr>
        <dsp:cNvPr id="0" name=""/>
        <dsp:cNvSpPr/>
      </dsp:nvSpPr>
      <dsp:spPr>
        <a:xfrm rot="18900000">
          <a:off x="3533128" y="943652"/>
          <a:ext cx="288536" cy="36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456039"/>
            <a:satOff val="-58101"/>
            <a:lumOff val="15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545805" y="1047693"/>
        <a:ext cx="201975" cy="220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e7c4c73d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e7c4c73d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e7c4c73d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e7c4c73d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e7c4c73d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e7c4c73d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e7c4c73d_0_1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e7c4c73d_0_1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7c4c73d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e7c4c73d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e7c4c73d_0_1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e7c4c73d_0_1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e7c4c73d_0_1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e7c4c73d_0_1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e7c4c73d_0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e7c4c73d_0_1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e7c4c73d_0_2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e7c4c73d_0_2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e7c4c73d_0_1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e7c4c73d_0_1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e7c4c73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e7c4c73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e7c4c73d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e7c4c73d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e7c4c73d_0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e7c4c73d_0_2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e7c4c73d_0_1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e7c4c73d_0_1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e7c4c7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63e7c4c7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e7c4c73d_0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e7c4c73d_0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e7c4c73d_0_1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63e7c4c73d_0_1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e7c4c73d_0_1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e7c4c73d_0_1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e7c4c73d_0_1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e7c4c73d_0_1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e7c4c73d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e7c4c73d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000" y="170525"/>
            <a:ext cx="3000000" cy="19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2700" y="2230250"/>
            <a:ext cx="8118600" cy="23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G.B.Road, Kasarvadavli, Thane(W), Mumbai-400615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Academic Year 2019-2020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1.5 Scope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monitor signal and makes decisions taking real time traffic scenario into consideration, thus signal switching will be done in a smart and efficient way.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Congestion problems at various places will decrease.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traffic controlling without human intervention.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safety on the road network.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scaled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large scale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instead of normal signal switching.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1.6 Technology stack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3AAB25F-C73D-4B16-91A1-A062D2445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860341"/>
              </p:ext>
            </p:extLst>
          </p:nvPr>
        </p:nvGraphicFramePr>
        <p:xfrm>
          <a:off x="311700" y="1171600"/>
          <a:ext cx="8520600" cy="33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1.7 Benefits for environment &amp; Society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Minimise vehicular emission on the road</a:t>
            </a:r>
            <a:r>
              <a:rPr lang="en-IN" dirty="0"/>
              <a:t>.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 condition can be analysed to understand the cause of traffic jam and accordingly action required can be taken to reduce jam at signals.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traffic is managed in an efficient way then amount of noise and chaos created at signals can be reduced.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 process where in individuals would not have to wait for signal to turn green after some predefined interval.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human interaction required for signal switching and signal can be observed from any remote location.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 Project 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2.1 Proposed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71599"/>
            <a:ext cx="8520600" cy="352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captured using pi camera and is passed to the model for vehicle detection purpose followed by vehicle counting.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object gets detected it forms a rectangular box around the object.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obtained from the image obtained from all for side of the road is now passed as input to the raspberry board.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calculate the switching time 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quired for signal by comparing the count obtained with the threshold value.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IN" dirty="0"/>
          </a:p>
          <a:p>
            <a:pPr marL="2400300" lvl="5" indent="0">
              <a:spcBef>
                <a:spcPts val="0"/>
              </a:spcBef>
              <a:buSzPts val="1800"/>
              <a:buNone/>
            </a:pPr>
            <a:r>
              <a:rPr lang="en-IN" dirty="0"/>
              <a:t>	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proposed system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128C2-3DCB-46C3-912F-8752154072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4043" y="3169716"/>
            <a:ext cx="3545840" cy="1256030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2.2 Flow Of Modules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762FE-D5FD-4A7B-A4F3-593A4981ED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77301" y="312737"/>
            <a:ext cx="2758440" cy="4518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2.3 Description Of Use Case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7F7C2-F3F9-48C7-837C-3F8E923F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567" y="1171574"/>
            <a:ext cx="3491490" cy="3397251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A839D03F-F194-4FAE-AD4D-01B00D436892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1150" y="1171575"/>
            <a:ext cx="8521700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managing system is nothing but the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trained model, it has access all over the modules.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captures image using pi camera and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provide count to raspberry.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board compares the count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threshold value and computes the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switching time for the signals.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283-9818-43B8-A07D-1B540D37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F5F47-EA4D-41CA-BEF0-E82E61E7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6" y="1343622"/>
            <a:ext cx="7147247" cy="288761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3EB9-26C3-4014-A88D-3B20A7B81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76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2.6 Module-1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249496" y="1058225"/>
            <a:ext cx="8520600" cy="3723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Camera Module: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Camera module which is being used is a pi camera, because of its compatibility and less interfacing with the raspberry board required to make connection.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One single camera module is fitted on the top of stepper motor so that it can rotate 360 degree and capture image of all sides of road.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motor rotational speed is adjusted in a way that it gives clear images not the blur one and rotates continuously to capture image.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image captured by the camera is then passed to the model for the further task.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Hence the task of the camera is to capture images constantly at an fixed interval.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Module-2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1058224"/>
            <a:ext cx="8520600" cy="3855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Module:</a:t>
            </a:r>
          </a:p>
          <a:p>
            <a:pPr marL="285750" indent="-285750">
              <a:spcAft>
                <a:spcPts val="160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is one of the most powerful pretrained and is a combined version of R-CNN and SSD, it performs the task of vehicle detection and extract the count of vehicles.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R_CNN uses selective search algorithm and proposes accurate bounding box that definitely contains objects and SSD that helps is speed processing of an image</a:t>
            </a:r>
          </a:p>
          <a:p>
            <a:pPr marL="285750" indent="-285750">
              <a:spcAft>
                <a:spcPts val="160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the image in to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and calculate confidence and threshold value.</a:t>
            </a:r>
          </a:p>
          <a:p>
            <a:pPr marL="285750" indent="-285750">
              <a:spcAft>
                <a:spcPts val="160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 is the score that tells us whether object is present or not.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computes its prediction in terms of precision and recall,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measures how accurate is your predictions and recall measures how good you find all the positives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2700" y="275500"/>
            <a:ext cx="8118600" cy="47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Real Time Traffic Management using ML 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Jyoti Tiwari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Ankita Deshmukh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Gayatri Godepure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Dr. Uttam Kolekar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Module-3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83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Board: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given by the model is provided as input to the board i.e. the count value.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compares the count obtained from all four sides of the road, it computes the difference in count and cross check with the threshold value set in the model.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difference is less than threshold then normal switching at predefined regular interval is performed else the board has to compute different switching time for different signals.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time decided by the board is then passed to the led and signal switching is done and this process is executed in continuous loop manner.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2.7 References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11700" y="1013927"/>
            <a:ext cx="8520600" cy="377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Indrabayu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Yusliana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Prayogi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“Vehicle Detection and Tracking using Gaussian Mixture Model and Kalman Filter” , 2016 International Conference on Computational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telligence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Cybernetics Makassar , Indonesia , 22-24 November 2016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Nan Kaikai , Liu Yao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Tao “A Real-Time Traffic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Based on Improved Kalman Filter”, 2018 3rd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Robotics and Automation Engineering (ICRAE)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Guangzhou , China , 17-19 November 2018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Safoora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Maqbool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Mehwish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Jawaria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-Tahir , Abdul Jalil , Ahmad Ali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 Vehicle Detection, Tracking and Counting” 2018 IEEE 3rd International Conference on Signal and Image Pro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cessing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(ICSIP) Shenzhen , China , 13-15 July 2018</a:t>
            </a:r>
          </a:p>
          <a:p>
            <a:pPr marL="1143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R. Krishnamoorthy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Sethu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Manickam “Automated Traffic Moni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Image Vision” ,The 2nd International Conference on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and Computational Technologies (ICICCT 2018) Coimbatore , India , 20-21 April 2018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/>
          </a:p>
          <a:p>
            <a:endParaRPr lang="en-IN" sz="1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 dirty="0"/>
              <a:t>                 </a:t>
            </a:r>
            <a:endParaRPr sz="1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 dirty="0"/>
              <a:t>              </a:t>
            </a:r>
            <a:endParaRPr sz="1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 dirty="0"/>
              <a:t>                    </a:t>
            </a: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046E-60B7-4B43-8BAE-2ADCB0A9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0B5F-F12C-4032-A3FD-18E433DAE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Jess Tyron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Nodado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Hans Christian P. Morales , Ma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AngelicP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Jerick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Angelo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Pocholo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James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Loresco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“Intelligent Traffic Light System Using Computer Vision with Android Monitoring and Control” , Proceedings of TENCON 2018 - 2018 IEEE Region 10 Conference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Korea(south) , 28-31 October 2018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Mondal, Alan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Yessenbayev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Burke,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Survey of Information Acquisition in Neural Object Detection Systems”, 32nd Conference on Neural Information Processing Systems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2018), Montréal, Canada.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Joseph Redmon, “YOLOv3: An Incremental Improvement” Ali Farhadi University of Washington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6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3.Planning</a:t>
            </a:r>
            <a:endParaRPr b="1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using raspberry pi after comparing with the threshold value.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the maximum and minimum timing that can be provided to led to remain green in real time signal switching based scenario.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all sides of signals turns green for once in every cycle.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the logs of switching for analysis purpose and also duly verify whether signal switching which is being practiced is accurate or not.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1.Project Conception and Initiation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1.1 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traffic congestion is the major problem that is faced by individuals.</a:t>
            </a:r>
            <a:r>
              <a:rPr lang="en" dirty="0"/>
              <a:t>                                                             </a:t>
            </a:r>
            <a:endParaRPr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aim is to develop a dummy that reflects todays traffic situation and perform real time signal processing on the dummy model.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Hence we aim to redesign the traffic signal, that is from static switching to signal which performs switching on real-time scenario basis.</a:t>
            </a:r>
            <a:r>
              <a:rPr lang="en" dirty="0"/>
              <a:t>                                   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time in real time scenario for signals will be decided  the density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vehicles on the road.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1.2 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automated traffic-light control system.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the sophisticated control and coordination on traffic.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socially arising problem of traffic congestion.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recognize the current condition of traffic.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congestion within and between cities.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Literature Review</a:t>
            </a:r>
            <a:endParaRPr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 Detection and Tracking using Gaussian Mixture Model and 	         Kalman Filter.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Indrabayu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Rizki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Yusliana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Areni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Prayogi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Engineering Study Program,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Hasanuddin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 University Makassar, Indonesia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Mixture Model, Kalman Filter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for detection of object and Kalman filter for tracking 	          objects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differentiate between two close vehicles.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   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AECB-0385-4B83-8EA3-2C972468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BEDD-65BC-46B9-B29C-86A213A4A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Detection, Tracking and Counting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Abdul Jalil, Ahmad Ali,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Electrical and Electronics Engineering, 		         International Islamic University, Islamabad, Pakistan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mixture model, Kalman filter, Blob, Hungarian 	  	     Algorithm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Hungarian algorithm is a cost estimation model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 of detection is not used effectively i.e. No real 		  time predictions are made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2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D10A-1C51-49A4-AB34-C1707360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E1C25-A1F5-4FC5-9AD9-932C807B5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Traffic Detection Method Based on Improved 		        Kalman Filter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Nan Kaikai, Liu Yao,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Tao.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Electric and Information, Xi’an 				        Polytechnical University Xi’an, P. R. China. 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mixture model, Extended Kalman filter, Heuristic 	    	    calculation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Detection of Traffic Based on Target Chain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handle signal switching for complex signals.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904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1.4 Problem Definition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model which learns from the surrounding and makes prediction, on the basis of prediction the signal switching will be done so as to ensure minimal vehicular congestion on the road.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above figure shows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heavily populated lane at only one side of road.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BF514-ED56-462E-AF9B-12DF6FF865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6251" y="2214536"/>
            <a:ext cx="3523055" cy="19074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Microsoft Office PowerPoint</Application>
  <PresentationFormat>On-screen Show (16:9)</PresentationFormat>
  <Paragraphs>150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Old Standard TT</vt:lpstr>
      <vt:lpstr>Times New Roman</vt:lpstr>
      <vt:lpstr>Arial</vt:lpstr>
      <vt:lpstr>Paperback</vt:lpstr>
      <vt:lpstr>Department of Information Technology A.P. Shah Institute of Technology G.B.Road, Kasarvadavli, Thane(W), Mumbai-400615 UNIVERSITY OF MUMBAI Academic Year 2019-2020</vt:lpstr>
      <vt:lpstr>Real Time Traffic Management using ML     Group Members: Jyoti Tiwari  Ankita Deshmukh  Gayatri Godepure   Under the Guidance of Dr. Uttam Kolekar     </vt:lpstr>
      <vt:lpstr>1.Project Conception and Initiation</vt:lpstr>
      <vt:lpstr>1.1 Abstract</vt:lpstr>
      <vt:lpstr>1.2 Objectives</vt:lpstr>
      <vt:lpstr>1.3 Literature Review</vt:lpstr>
      <vt:lpstr>Literature Review</vt:lpstr>
      <vt:lpstr>Literature Review</vt:lpstr>
      <vt:lpstr>1.4 Problem Definition</vt:lpstr>
      <vt:lpstr>1.5 Scope</vt:lpstr>
      <vt:lpstr>1.6 Technology stack</vt:lpstr>
      <vt:lpstr>1.7 Benefits for environment &amp; Society</vt:lpstr>
      <vt:lpstr>2. Project Design</vt:lpstr>
      <vt:lpstr>2.1 Proposed System</vt:lpstr>
      <vt:lpstr>2.2 Flow Of Modules</vt:lpstr>
      <vt:lpstr>2.3 Description Of Use Case</vt:lpstr>
      <vt:lpstr>Sequential Diagram</vt:lpstr>
      <vt:lpstr>2.6 Module-1</vt:lpstr>
      <vt:lpstr>Module-2</vt:lpstr>
      <vt:lpstr>Module-3</vt:lpstr>
      <vt:lpstr>2.7 References</vt:lpstr>
      <vt:lpstr>References</vt:lpstr>
      <vt:lpstr>3.Planning</vt:lpstr>
      <vt:lpstr>Planning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A.P. Shah Institute of Technology G.B.Road,Kasarvadavli, Thane(W), Mumbai-400615 UNIVERSITY OF MUMBAI Academic Year 2019-2020</dc:title>
  <dc:creator>apsit</dc:creator>
  <cp:lastModifiedBy>jyoti tiwari</cp:lastModifiedBy>
  <cp:revision>71</cp:revision>
  <dcterms:modified xsi:type="dcterms:W3CDTF">2020-05-19T18:44:30Z</dcterms:modified>
</cp:coreProperties>
</file>