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45"/>
  </p:notesMasterIdLst>
  <p:sldIdLst>
    <p:sldId id="256" r:id="rId2"/>
    <p:sldId id="257" r:id="rId3"/>
    <p:sldId id="258" r:id="rId4"/>
    <p:sldId id="28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D5C89-7A9D-9D90-C026-8BD6453A27E2}" v="669" dt="2022-01-06T18:34:43.300"/>
    <p1510:client id="{2C5F0DC5-1570-42F9-8329-C77D3222E7D7}" v="227" dt="2022-01-04T01:53:33.050"/>
    <p1510:client id="{421AB65E-9F5C-1131-0EBF-F7C2E80D4887}" v="146" dt="2022-01-06T22:57:32.961"/>
    <p1510:client id="{A38822A5-4AD2-D951-4E4B-7C0EF0ADA94A}" v="918" dt="2022-01-04T16:52:19.815"/>
    <p1510:client id="{D447ACF7-F902-F561-243B-243F84B93178}" v="803" dt="2022-01-04T14:48:25.508"/>
    <p1510:client id="{F7271EDD-BC40-5BC6-0E1E-7BD443613BCD}" v="615" dt="2022-01-04T22:58:47.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20F97-D565-4169-95E6-C370691526A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36B393B-A9E4-4E61-BB5E-453AC90C7148}">
      <dgm:prSet/>
      <dgm:spPr/>
      <dgm:t>
        <a:bodyPr/>
        <a:lstStyle/>
        <a:p>
          <a:r>
            <a:rPr lang="en-US"/>
            <a:t>1.  Problem </a:t>
          </a:r>
          <a:r>
            <a:rPr lang="en-US">
              <a:latin typeface="Bembo"/>
            </a:rPr>
            <a:t>Overview</a:t>
          </a:r>
          <a:endParaRPr lang="en-US"/>
        </a:p>
      </dgm:t>
    </dgm:pt>
    <dgm:pt modelId="{FCC0B43B-0D5F-404B-A893-E3EBBAAFBCC5}" type="parTrans" cxnId="{9B83FE19-B819-44D1-B144-FF92E29AE462}">
      <dgm:prSet/>
      <dgm:spPr/>
      <dgm:t>
        <a:bodyPr/>
        <a:lstStyle/>
        <a:p>
          <a:endParaRPr lang="en-US"/>
        </a:p>
      </dgm:t>
    </dgm:pt>
    <dgm:pt modelId="{2727A169-47AB-4C0B-A62C-B878050F7755}" type="sibTrans" cxnId="{9B83FE19-B819-44D1-B144-FF92E29AE462}">
      <dgm:prSet/>
      <dgm:spPr/>
      <dgm:t>
        <a:bodyPr/>
        <a:lstStyle/>
        <a:p>
          <a:endParaRPr lang="en-US"/>
        </a:p>
      </dgm:t>
    </dgm:pt>
    <dgm:pt modelId="{42434E8D-3F88-45D6-8678-C3EBAB4D88EE}">
      <dgm:prSet/>
      <dgm:spPr/>
      <dgm:t>
        <a:bodyPr/>
        <a:lstStyle/>
        <a:p>
          <a:r>
            <a:rPr lang="en-US">
              <a:latin typeface="Bembo"/>
            </a:rPr>
            <a:t>3</a:t>
          </a:r>
          <a:r>
            <a:rPr lang="en-US"/>
            <a:t>. File Description</a:t>
          </a:r>
        </a:p>
      </dgm:t>
    </dgm:pt>
    <dgm:pt modelId="{1AC2A008-4546-4B9D-B520-A269AB5A24A0}" type="parTrans" cxnId="{6EEF28CE-FB0E-433E-8205-4663701853D9}">
      <dgm:prSet/>
      <dgm:spPr/>
      <dgm:t>
        <a:bodyPr/>
        <a:lstStyle/>
        <a:p>
          <a:endParaRPr lang="en-US"/>
        </a:p>
      </dgm:t>
    </dgm:pt>
    <dgm:pt modelId="{52295F6F-82A7-419E-B44B-7B86518F0C72}" type="sibTrans" cxnId="{6EEF28CE-FB0E-433E-8205-4663701853D9}">
      <dgm:prSet/>
      <dgm:spPr/>
      <dgm:t>
        <a:bodyPr/>
        <a:lstStyle/>
        <a:p>
          <a:endParaRPr lang="en-US"/>
        </a:p>
      </dgm:t>
    </dgm:pt>
    <dgm:pt modelId="{0BE81E6F-B906-4CD8-B554-A707D70A099D}">
      <dgm:prSet/>
      <dgm:spPr/>
      <dgm:t>
        <a:bodyPr/>
        <a:lstStyle/>
        <a:p>
          <a:r>
            <a:rPr lang="en-US">
              <a:latin typeface="Bembo"/>
            </a:rPr>
            <a:t>4</a:t>
          </a:r>
          <a:r>
            <a:rPr lang="en-US"/>
            <a:t>. Exploratory data Analysis</a:t>
          </a:r>
        </a:p>
      </dgm:t>
    </dgm:pt>
    <dgm:pt modelId="{81108E5A-4469-4645-AA83-973B044FA1D1}" type="parTrans" cxnId="{D0D2235F-F054-4F93-B0BE-8626FA4C11D4}">
      <dgm:prSet/>
      <dgm:spPr/>
      <dgm:t>
        <a:bodyPr/>
        <a:lstStyle/>
        <a:p>
          <a:endParaRPr lang="en-US"/>
        </a:p>
      </dgm:t>
    </dgm:pt>
    <dgm:pt modelId="{D2726649-624A-404E-90B0-400CAE30A8C6}" type="sibTrans" cxnId="{D0D2235F-F054-4F93-B0BE-8626FA4C11D4}">
      <dgm:prSet/>
      <dgm:spPr/>
      <dgm:t>
        <a:bodyPr/>
        <a:lstStyle/>
        <a:p>
          <a:endParaRPr lang="en-US"/>
        </a:p>
      </dgm:t>
    </dgm:pt>
    <dgm:pt modelId="{A8CBF0F2-6DF6-4A6C-A09E-B3BFE305D6B5}">
      <dgm:prSet/>
      <dgm:spPr/>
      <dgm:t>
        <a:bodyPr/>
        <a:lstStyle/>
        <a:p>
          <a:r>
            <a:rPr lang="en-US">
              <a:latin typeface="Bembo"/>
            </a:rPr>
            <a:t>5</a:t>
          </a:r>
          <a:r>
            <a:rPr lang="en-US"/>
            <a:t>. Feature Engineering</a:t>
          </a:r>
        </a:p>
      </dgm:t>
    </dgm:pt>
    <dgm:pt modelId="{FB443330-944F-430F-A561-E8F8A907855E}" type="parTrans" cxnId="{18BDC755-25B9-4335-A9E1-776159C688FD}">
      <dgm:prSet/>
      <dgm:spPr/>
      <dgm:t>
        <a:bodyPr/>
        <a:lstStyle/>
        <a:p>
          <a:endParaRPr lang="en-US"/>
        </a:p>
      </dgm:t>
    </dgm:pt>
    <dgm:pt modelId="{4045A29F-4E8D-42AA-B191-8E978F70A896}" type="sibTrans" cxnId="{18BDC755-25B9-4335-A9E1-776159C688FD}">
      <dgm:prSet/>
      <dgm:spPr/>
      <dgm:t>
        <a:bodyPr/>
        <a:lstStyle/>
        <a:p>
          <a:endParaRPr lang="en-US"/>
        </a:p>
      </dgm:t>
    </dgm:pt>
    <dgm:pt modelId="{7A70AA9A-2929-4113-86F3-8105319318C9}">
      <dgm:prSet/>
      <dgm:spPr/>
      <dgm:t>
        <a:bodyPr/>
        <a:lstStyle/>
        <a:p>
          <a:r>
            <a:rPr lang="en-US">
              <a:latin typeface="Bembo"/>
            </a:rPr>
            <a:t>6</a:t>
          </a:r>
          <a:r>
            <a:rPr lang="en-US"/>
            <a:t>. Creating Training and Testing data</a:t>
          </a:r>
        </a:p>
      </dgm:t>
    </dgm:pt>
    <dgm:pt modelId="{FAC4F6C2-48A9-4646-A9C9-40C4633EDE35}" type="parTrans" cxnId="{B426168A-494A-4D25-B8BE-4249604F2AED}">
      <dgm:prSet/>
      <dgm:spPr/>
      <dgm:t>
        <a:bodyPr/>
        <a:lstStyle/>
        <a:p>
          <a:endParaRPr lang="en-US"/>
        </a:p>
      </dgm:t>
    </dgm:pt>
    <dgm:pt modelId="{FC40FF0C-5F58-4EE5-8EAB-364D58E2329C}" type="sibTrans" cxnId="{B426168A-494A-4D25-B8BE-4249604F2AED}">
      <dgm:prSet/>
      <dgm:spPr/>
      <dgm:t>
        <a:bodyPr/>
        <a:lstStyle/>
        <a:p>
          <a:endParaRPr lang="en-US"/>
        </a:p>
      </dgm:t>
    </dgm:pt>
    <dgm:pt modelId="{241D7F6F-B906-4E38-ADB9-F7ACB43746EA}">
      <dgm:prSet/>
      <dgm:spPr/>
      <dgm:t>
        <a:bodyPr/>
        <a:lstStyle/>
        <a:p>
          <a:r>
            <a:rPr lang="en-US">
              <a:latin typeface="Bembo"/>
            </a:rPr>
            <a:t>7</a:t>
          </a:r>
          <a:r>
            <a:rPr lang="en-US"/>
            <a:t>. Modeling Building</a:t>
          </a:r>
        </a:p>
      </dgm:t>
    </dgm:pt>
    <dgm:pt modelId="{CE4E85B1-4843-44BD-AC49-893E3851A49B}" type="parTrans" cxnId="{41788D58-834F-4453-8476-BAD6933AB36D}">
      <dgm:prSet/>
      <dgm:spPr/>
      <dgm:t>
        <a:bodyPr/>
        <a:lstStyle/>
        <a:p>
          <a:endParaRPr lang="en-US"/>
        </a:p>
      </dgm:t>
    </dgm:pt>
    <dgm:pt modelId="{AACC219C-D74E-4E02-9672-7414B4B9955C}" type="sibTrans" cxnId="{41788D58-834F-4453-8476-BAD6933AB36D}">
      <dgm:prSet/>
      <dgm:spPr/>
      <dgm:t>
        <a:bodyPr/>
        <a:lstStyle/>
        <a:p>
          <a:endParaRPr lang="en-US"/>
        </a:p>
      </dgm:t>
    </dgm:pt>
    <dgm:pt modelId="{ABB7F3E3-C683-403E-8897-D98C51137F17}">
      <dgm:prSet/>
      <dgm:spPr/>
      <dgm:t>
        <a:bodyPr/>
        <a:lstStyle/>
        <a:p>
          <a:r>
            <a:rPr lang="en-US">
              <a:latin typeface="Bembo"/>
            </a:rPr>
            <a:t>8</a:t>
          </a:r>
          <a:r>
            <a:rPr lang="en-US"/>
            <a:t>. Evaluation Metrics</a:t>
          </a:r>
        </a:p>
      </dgm:t>
    </dgm:pt>
    <dgm:pt modelId="{F84EE87C-7725-4300-886B-74F607DD723F}" type="parTrans" cxnId="{CC21ADAC-DEA0-4605-97E6-9E4A7F8BF0F6}">
      <dgm:prSet/>
      <dgm:spPr/>
      <dgm:t>
        <a:bodyPr/>
        <a:lstStyle/>
        <a:p>
          <a:endParaRPr lang="en-US"/>
        </a:p>
      </dgm:t>
    </dgm:pt>
    <dgm:pt modelId="{BB1C93F2-3FFA-45B4-B772-744E528F3599}" type="sibTrans" cxnId="{CC21ADAC-DEA0-4605-97E6-9E4A7F8BF0F6}">
      <dgm:prSet/>
      <dgm:spPr/>
      <dgm:t>
        <a:bodyPr/>
        <a:lstStyle/>
        <a:p>
          <a:endParaRPr lang="en-US"/>
        </a:p>
      </dgm:t>
    </dgm:pt>
    <dgm:pt modelId="{80494A06-E8D8-4300-9D0E-0F8B7DC0F520}">
      <dgm:prSet/>
      <dgm:spPr/>
      <dgm:t>
        <a:bodyPr/>
        <a:lstStyle/>
        <a:p>
          <a:r>
            <a:rPr lang="en-US" dirty="0">
              <a:latin typeface="Bembo"/>
            </a:rPr>
            <a:t>9</a:t>
          </a:r>
          <a:r>
            <a:rPr lang="en-US" dirty="0"/>
            <a:t>.  </a:t>
          </a:r>
          <a:r>
            <a:rPr lang="en-US" dirty="0">
              <a:latin typeface="Bembo"/>
            </a:rPr>
            <a:t>Threshold</a:t>
          </a:r>
          <a:endParaRPr lang="en-US" dirty="0"/>
        </a:p>
      </dgm:t>
    </dgm:pt>
    <dgm:pt modelId="{ECF67A24-29C1-4C3A-B3F3-4151C52873C3}" type="parTrans" cxnId="{1237DEA9-3C08-4B71-9E55-39C336763D6F}">
      <dgm:prSet/>
      <dgm:spPr/>
      <dgm:t>
        <a:bodyPr/>
        <a:lstStyle/>
        <a:p>
          <a:endParaRPr lang="en-US"/>
        </a:p>
      </dgm:t>
    </dgm:pt>
    <dgm:pt modelId="{6477745F-00F5-450A-8E6D-7445DDEA4BE5}" type="sibTrans" cxnId="{1237DEA9-3C08-4B71-9E55-39C336763D6F}">
      <dgm:prSet/>
      <dgm:spPr/>
      <dgm:t>
        <a:bodyPr/>
        <a:lstStyle/>
        <a:p>
          <a:endParaRPr lang="en-US"/>
        </a:p>
      </dgm:t>
    </dgm:pt>
    <dgm:pt modelId="{354D63F7-E4B7-4654-98CE-D129902297BD}">
      <dgm:prSet/>
      <dgm:spPr/>
      <dgm:t>
        <a:bodyPr/>
        <a:lstStyle/>
        <a:p>
          <a:pPr rtl="0"/>
          <a:r>
            <a:rPr lang="en-US" dirty="0">
              <a:latin typeface="Bembo"/>
            </a:rPr>
            <a:t>10</a:t>
          </a:r>
          <a:r>
            <a:rPr lang="en-US" dirty="0"/>
            <a:t>.</a:t>
          </a:r>
          <a:r>
            <a:rPr lang="en-US" dirty="0">
              <a:latin typeface="Bembo"/>
            </a:rPr>
            <a:t> Conclusion</a:t>
          </a:r>
          <a:endParaRPr lang="en-US" dirty="0"/>
        </a:p>
      </dgm:t>
    </dgm:pt>
    <dgm:pt modelId="{507332F6-2584-4698-A378-B50686198DFA}" type="parTrans" cxnId="{F5866337-BC4F-45DF-BCB6-6AFA7E5418A2}">
      <dgm:prSet/>
      <dgm:spPr/>
      <dgm:t>
        <a:bodyPr/>
        <a:lstStyle/>
        <a:p>
          <a:endParaRPr lang="en-US"/>
        </a:p>
      </dgm:t>
    </dgm:pt>
    <dgm:pt modelId="{4051A291-54D7-4058-A64B-4D54217FF951}" type="sibTrans" cxnId="{F5866337-BC4F-45DF-BCB6-6AFA7E5418A2}">
      <dgm:prSet/>
      <dgm:spPr/>
      <dgm:t>
        <a:bodyPr/>
        <a:lstStyle/>
        <a:p>
          <a:endParaRPr lang="en-US"/>
        </a:p>
      </dgm:t>
    </dgm:pt>
    <dgm:pt modelId="{80565912-3585-4711-A223-09669D1C6069}">
      <dgm:prSet phldr="0"/>
      <dgm:spPr/>
      <dgm:t>
        <a:bodyPr/>
        <a:lstStyle/>
        <a:p>
          <a:pPr rtl="0"/>
          <a:r>
            <a:rPr lang="en-US">
              <a:latin typeface="Bembo"/>
            </a:rPr>
            <a:t>2. </a:t>
          </a:r>
          <a:r>
            <a:rPr lang="en-US"/>
            <a:t>Data Source</a:t>
          </a:r>
        </a:p>
      </dgm:t>
    </dgm:pt>
    <dgm:pt modelId="{516F2EBB-EC1A-4240-8DCB-113323B7D45B}" type="parTrans" cxnId="{DB340524-F1AF-4915-8D79-EEA0375FA2FD}">
      <dgm:prSet/>
      <dgm:spPr/>
    </dgm:pt>
    <dgm:pt modelId="{FA186BAE-62DA-4F34-BDF3-2835F5C00079}" type="sibTrans" cxnId="{DB340524-F1AF-4915-8D79-EEA0375FA2FD}">
      <dgm:prSet/>
      <dgm:spPr/>
    </dgm:pt>
    <dgm:pt modelId="{13AB6DA5-0026-49BD-9DA5-9A4A21B79E85}" type="pres">
      <dgm:prSet presAssocID="{F9820F97-D565-4169-95E6-C370691526A8}" presName="diagram" presStyleCnt="0">
        <dgm:presLayoutVars>
          <dgm:dir/>
          <dgm:resizeHandles val="exact"/>
        </dgm:presLayoutVars>
      </dgm:prSet>
      <dgm:spPr/>
    </dgm:pt>
    <dgm:pt modelId="{17756E1C-BE6E-4101-A1FA-7E2245D7664B}" type="pres">
      <dgm:prSet presAssocID="{C36B393B-A9E4-4E61-BB5E-453AC90C7148}" presName="node" presStyleLbl="node1" presStyleIdx="0" presStyleCnt="10">
        <dgm:presLayoutVars>
          <dgm:bulletEnabled val="1"/>
        </dgm:presLayoutVars>
      </dgm:prSet>
      <dgm:spPr/>
    </dgm:pt>
    <dgm:pt modelId="{358FD135-4A56-4FA1-9AF3-7B1224C5977E}" type="pres">
      <dgm:prSet presAssocID="{2727A169-47AB-4C0B-A62C-B878050F7755}" presName="sibTrans" presStyleCnt="0"/>
      <dgm:spPr/>
    </dgm:pt>
    <dgm:pt modelId="{7146A670-941D-46C9-BF05-05A7E8BC1FD5}" type="pres">
      <dgm:prSet presAssocID="{80565912-3585-4711-A223-09669D1C6069}" presName="node" presStyleLbl="node1" presStyleIdx="1" presStyleCnt="10">
        <dgm:presLayoutVars>
          <dgm:bulletEnabled val="1"/>
        </dgm:presLayoutVars>
      </dgm:prSet>
      <dgm:spPr/>
    </dgm:pt>
    <dgm:pt modelId="{ECD8A428-5CF8-437D-9753-3AE9148F1B85}" type="pres">
      <dgm:prSet presAssocID="{FA186BAE-62DA-4F34-BDF3-2835F5C00079}" presName="sibTrans" presStyleCnt="0"/>
      <dgm:spPr/>
    </dgm:pt>
    <dgm:pt modelId="{956319E0-D2B2-47B0-95F9-31BCA840A853}" type="pres">
      <dgm:prSet presAssocID="{42434E8D-3F88-45D6-8678-C3EBAB4D88EE}" presName="node" presStyleLbl="node1" presStyleIdx="2" presStyleCnt="10">
        <dgm:presLayoutVars>
          <dgm:bulletEnabled val="1"/>
        </dgm:presLayoutVars>
      </dgm:prSet>
      <dgm:spPr/>
    </dgm:pt>
    <dgm:pt modelId="{6BCA8885-69EB-4F1B-A96D-D851B6A8F993}" type="pres">
      <dgm:prSet presAssocID="{52295F6F-82A7-419E-B44B-7B86518F0C72}" presName="sibTrans" presStyleCnt="0"/>
      <dgm:spPr/>
    </dgm:pt>
    <dgm:pt modelId="{24E4A0F7-C588-4812-B6A4-B8241FA1DAA5}" type="pres">
      <dgm:prSet presAssocID="{0BE81E6F-B906-4CD8-B554-A707D70A099D}" presName="node" presStyleLbl="node1" presStyleIdx="3" presStyleCnt="10">
        <dgm:presLayoutVars>
          <dgm:bulletEnabled val="1"/>
        </dgm:presLayoutVars>
      </dgm:prSet>
      <dgm:spPr/>
    </dgm:pt>
    <dgm:pt modelId="{B380FAA0-6410-43E3-9441-97B20DB5FA44}" type="pres">
      <dgm:prSet presAssocID="{D2726649-624A-404E-90B0-400CAE30A8C6}" presName="sibTrans" presStyleCnt="0"/>
      <dgm:spPr/>
    </dgm:pt>
    <dgm:pt modelId="{8D19BD8D-3070-4769-BD60-ECDEFED8B55B}" type="pres">
      <dgm:prSet presAssocID="{A8CBF0F2-6DF6-4A6C-A09E-B3BFE305D6B5}" presName="node" presStyleLbl="node1" presStyleIdx="4" presStyleCnt="10">
        <dgm:presLayoutVars>
          <dgm:bulletEnabled val="1"/>
        </dgm:presLayoutVars>
      </dgm:prSet>
      <dgm:spPr/>
    </dgm:pt>
    <dgm:pt modelId="{F6D405ED-00C5-4A3E-9036-EEEC9779A3D6}" type="pres">
      <dgm:prSet presAssocID="{4045A29F-4E8D-42AA-B191-8E978F70A896}" presName="sibTrans" presStyleCnt="0"/>
      <dgm:spPr/>
    </dgm:pt>
    <dgm:pt modelId="{F4CB7372-FAEF-4C8D-9678-3B1C1096BE5F}" type="pres">
      <dgm:prSet presAssocID="{7A70AA9A-2929-4113-86F3-8105319318C9}" presName="node" presStyleLbl="node1" presStyleIdx="5" presStyleCnt="10">
        <dgm:presLayoutVars>
          <dgm:bulletEnabled val="1"/>
        </dgm:presLayoutVars>
      </dgm:prSet>
      <dgm:spPr/>
    </dgm:pt>
    <dgm:pt modelId="{F1741FB7-A591-4224-A887-AC3D5AAB1999}" type="pres">
      <dgm:prSet presAssocID="{FC40FF0C-5F58-4EE5-8EAB-364D58E2329C}" presName="sibTrans" presStyleCnt="0"/>
      <dgm:spPr/>
    </dgm:pt>
    <dgm:pt modelId="{C504951A-0FA6-4201-9594-1743425FD548}" type="pres">
      <dgm:prSet presAssocID="{241D7F6F-B906-4E38-ADB9-F7ACB43746EA}" presName="node" presStyleLbl="node1" presStyleIdx="6" presStyleCnt="10">
        <dgm:presLayoutVars>
          <dgm:bulletEnabled val="1"/>
        </dgm:presLayoutVars>
      </dgm:prSet>
      <dgm:spPr/>
    </dgm:pt>
    <dgm:pt modelId="{0BC32005-DA63-4AAC-AE27-D93F41C75942}" type="pres">
      <dgm:prSet presAssocID="{AACC219C-D74E-4E02-9672-7414B4B9955C}" presName="sibTrans" presStyleCnt="0"/>
      <dgm:spPr/>
    </dgm:pt>
    <dgm:pt modelId="{7B1D3A52-4EC3-4508-B9F8-EE0AB68FB52E}" type="pres">
      <dgm:prSet presAssocID="{ABB7F3E3-C683-403E-8897-D98C51137F17}" presName="node" presStyleLbl="node1" presStyleIdx="7" presStyleCnt="10">
        <dgm:presLayoutVars>
          <dgm:bulletEnabled val="1"/>
        </dgm:presLayoutVars>
      </dgm:prSet>
      <dgm:spPr/>
    </dgm:pt>
    <dgm:pt modelId="{99D8E769-996D-4984-B5E8-6ED9965C209F}" type="pres">
      <dgm:prSet presAssocID="{BB1C93F2-3FFA-45B4-B772-744E528F3599}" presName="sibTrans" presStyleCnt="0"/>
      <dgm:spPr/>
    </dgm:pt>
    <dgm:pt modelId="{F83B62AD-6983-4FDE-AEA3-7222F8363447}" type="pres">
      <dgm:prSet presAssocID="{80494A06-E8D8-4300-9D0E-0F8B7DC0F520}" presName="node" presStyleLbl="node1" presStyleIdx="8" presStyleCnt="10">
        <dgm:presLayoutVars>
          <dgm:bulletEnabled val="1"/>
        </dgm:presLayoutVars>
      </dgm:prSet>
      <dgm:spPr/>
    </dgm:pt>
    <dgm:pt modelId="{32FB1E75-262D-4E35-B01B-0AEEEA4E794D}" type="pres">
      <dgm:prSet presAssocID="{6477745F-00F5-450A-8E6D-7445DDEA4BE5}" presName="sibTrans" presStyleCnt="0"/>
      <dgm:spPr/>
    </dgm:pt>
    <dgm:pt modelId="{2BECD483-EBBA-4828-970A-C21545DA718A}" type="pres">
      <dgm:prSet presAssocID="{354D63F7-E4B7-4654-98CE-D129902297BD}" presName="node" presStyleLbl="node1" presStyleIdx="9" presStyleCnt="10">
        <dgm:presLayoutVars>
          <dgm:bulletEnabled val="1"/>
        </dgm:presLayoutVars>
      </dgm:prSet>
      <dgm:spPr/>
    </dgm:pt>
  </dgm:ptLst>
  <dgm:cxnLst>
    <dgm:cxn modelId="{EAA0BF0D-2B30-47DF-9E09-C175ED3BB0CC}" type="presOf" srcId="{7A70AA9A-2929-4113-86F3-8105319318C9}" destId="{F4CB7372-FAEF-4C8D-9678-3B1C1096BE5F}" srcOrd="0" destOrd="0" presId="urn:microsoft.com/office/officeart/2005/8/layout/default"/>
    <dgm:cxn modelId="{9B83FE19-B819-44D1-B144-FF92E29AE462}" srcId="{F9820F97-D565-4169-95E6-C370691526A8}" destId="{C36B393B-A9E4-4E61-BB5E-453AC90C7148}" srcOrd="0" destOrd="0" parTransId="{FCC0B43B-0D5F-404B-A893-E3EBBAAFBCC5}" sibTransId="{2727A169-47AB-4C0B-A62C-B878050F7755}"/>
    <dgm:cxn modelId="{3C5F301C-B270-4755-ADAE-97EB7487501A}" type="presOf" srcId="{80494A06-E8D8-4300-9D0E-0F8B7DC0F520}" destId="{F83B62AD-6983-4FDE-AEA3-7222F8363447}" srcOrd="0" destOrd="0" presId="urn:microsoft.com/office/officeart/2005/8/layout/default"/>
    <dgm:cxn modelId="{DB340524-F1AF-4915-8D79-EEA0375FA2FD}" srcId="{F9820F97-D565-4169-95E6-C370691526A8}" destId="{80565912-3585-4711-A223-09669D1C6069}" srcOrd="1" destOrd="0" parTransId="{516F2EBB-EC1A-4240-8DCB-113323B7D45B}" sibTransId="{FA186BAE-62DA-4F34-BDF3-2835F5C00079}"/>
    <dgm:cxn modelId="{CB3FAB26-A37A-4738-AA14-35AEF82DF555}" type="presOf" srcId="{ABB7F3E3-C683-403E-8897-D98C51137F17}" destId="{7B1D3A52-4EC3-4508-B9F8-EE0AB68FB52E}" srcOrd="0" destOrd="0" presId="urn:microsoft.com/office/officeart/2005/8/layout/default"/>
    <dgm:cxn modelId="{F5866337-BC4F-45DF-BCB6-6AFA7E5418A2}" srcId="{F9820F97-D565-4169-95E6-C370691526A8}" destId="{354D63F7-E4B7-4654-98CE-D129902297BD}" srcOrd="9" destOrd="0" parTransId="{507332F6-2584-4698-A378-B50686198DFA}" sibTransId="{4051A291-54D7-4058-A64B-4D54217FF951}"/>
    <dgm:cxn modelId="{297C575D-D3FD-4870-9236-8E5909687A34}" type="presOf" srcId="{C36B393B-A9E4-4E61-BB5E-453AC90C7148}" destId="{17756E1C-BE6E-4101-A1FA-7E2245D7664B}" srcOrd="0" destOrd="0" presId="urn:microsoft.com/office/officeart/2005/8/layout/default"/>
    <dgm:cxn modelId="{D0D2235F-F054-4F93-B0BE-8626FA4C11D4}" srcId="{F9820F97-D565-4169-95E6-C370691526A8}" destId="{0BE81E6F-B906-4CD8-B554-A707D70A099D}" srcOrd="3" destOrd="0" parTransId="{81108E5A-4469-4645-AA83-973B044FA1D1}" sibTransId="{D2726649-624A-404E-90B0-400CAE30A8C6}"/>
    <dgm:cxn modelId="{346E0F72-DB87-45A2-8C4A-4023D576F860}" type="presOf" srcId="{42434E8D-3F88-45D6-8678-C3EBAB4D88EE}" destId="{956319E0-D2B2-47B0-95F9-31BCA840A853}" srcOrd="0" destOrd="0" presId="urn:microsoft.com/office/officeart/2005/8/layout/default"/>
    <dgm:cxn modelId="{C498E974-4930-4471-AE4B-AC7A57F95255}" type="presOf" srcId="{80565912-3585-4711-A223-09669D1C6069}" destId="{7146A670-941D-46C9-BF05-05A7E8BC1FD5}" srcOrd="0" destOrd="0" presId="urn:microsoft.com/office/officeart/2005/8/layout/default"/>
    <dgm:cxn modelId="{18BDC755-25B9-4335-A9E1-776159C688FD}" srcId="{F9820F97-D565-4169-95E6-C370691526A8}" destId="{A8CBF0F2-6DF6-4A6C-A09E-B3BFE305D6B5}" srcOrd="4" destOrd="0" parTransId="{FB443330-944F-430F-A561-E8F8A907855E}" sibTransId="{4045A29F-4E8D-42AA-B191-8E978F70A896}"/>
    <dgm:cxn modelId="{41788D58-834F-4453-8476-BAD6933AB36D}" srcId="{F9820F97-D565-4169-95E6-C370691526A8}" destId="{241D7F6F-B906-4E38-ADB9-F7ACB43746EA}" srcOrd="6" destOrd="0" parTransId="{CE4E85B1-4843-44BD-AC49-893E3851A49B}" sibTransId="{AACC219C-D74E-4E02-9672-7414B4B9955C}"/>
    <dgm:cxn modelId="{F7564B7B-F0AC-41E1-90CD-26CF350EB365}" type="presOf" srcId="{241D7F6F-B906-4E38-ADB9-F7ACB43746EA}" destId="{C504951A-0FA6-4201-9594-1743425FD548}" srcOrd="0" destOrd="0" presId="urn:microsoft.com/office/officeart/2005/8/layout/default"/>
    <dgm:cxn modelId="{B426168A-494A-4D25-B8BE-4249604F2AED}" srcId="{F9820F97-D565-4169-95E6-C370691526A8}" destId="{7A70AA9A-2929-4113-86F3-8105319318C9}" srcOrd="5" destOrd="0" parTransId="{FAC4F6C2-48A9-4646-A9C9-40C4633EDE35}" sibTransId="{FC40FF0C-5F58-4EE5-8EAB-364D58E2329C}"/>
    <dgm:cxn modelId="{0CC64B93-EE3B-44FB-9E09-23D0EFF21DF1}" type="presOf" srcId="{0BE81E6F-B906-4CD8-B554-A707D70A099D}" destId="{24E4A0F7-C588-4812-B6A4-B8241FA1DAA5}" srcOrd="0" destOrd="0" presId="urn:microsoft.com/office/officeart/2005/8/layout/default"/>
    <dgm:cxn modelId="{1237DEA9-3C08-4B71-9E55-39C336763D6F}" srcId="{F9820F97-D565-4169-95E6-C370691526A8}" destId="{80494A06-E8D8-4300-9D0E-0F8B7DC0F520}" srcOrd="8" destOrd="0" parTransId="{ECF67A24-29C1-4C3A-B3F3-4151C52873C3}" sibTransId="{6477745F-00F5-450A-8E6D-7445DDEA4BE5}"/>
    <dgm:cxn modelId="{CC21ADAC-DEA0-4605-97E6-9E4A7F8BF0F6}" srcId="{F9820F97-D565-4169-95E6-C370691526A8}" destId="{ABB7F3E3-C683-403E-8897-D98C51137F17}" srcOrd="7" destOrd="0" parTransId="{F84EE87C-7725-4300-886B-74F607DD723F}" sibTransId="{BB1C93F2-3FFA-45B4-B772-744E528F3599}"/>
    <dgm:cxn modelId="{B0D273CD-D526-437D-A342-6B96CEEDCE06}" type="presOf" srcId="{F9820F97-D565-4169-95E6-C370691526A8}" destId="{13AB6DA5-0026-49BD-9DA5-9A4A21B79E85}" srcOrd="0" destOrd="0" presId="urn:microsoft.com/office/officeart/2005/8/layout/default"/>
    <dgm:cxn modelId="{6EEF28CE-FB0E-433E-8205-4663701853D9}" srcId="{F9820F97-D565-4169-95E6-C370691526A8}" destId="{42434E8D-3F88-45D6-8678-C3EBAB4D88EE}" srcOrd="2" destOrd="0" parTransId="{1AC2A008-4546-4B9D-B520-A269AB5A24A0}" sibTransId="{52295F6F-82A7-419E-B44B-7B86518F0C72}"/>
    <dgm:cxn modelId="{159118EE-1ECC-464A-95AD-F3B9FAAFC7D4}" type="presOf" srcId="{354D63F7-E4B7-4654-98CE-D129902297BD}" destId="{2BECD483-EBBA-4828-970A-C21545DA718A}" srcOrd="0" destOrd="0" presId="urn:microsoft.com/office/officeart/2005/8/layout/default"/>
    <dgm:cxn modelId="{6D2A6DF4-AEAF-4854-BFD5-273296D87527}" type="presOf" srcId="{A8CBF0F2-6DF6-4A6C-A09E-B3BFE305D6B5}" destId="{8D19BD8D-3070-4769-BD60-ECDEFED8B55B}" srcOrd="0" destOrd="0" presId="urn:microsoft.com/office/officeart/2005/8/layout/default"/>
    <dgm:cxn modelId="{66056F95-F5A6-49A7-ABA4-2696799162C3}" type="presParOf" srcId="{13AB6DA5-0026-49BD-9DA5-9A4A21B79E85}" destId="{17756E1C-BE6E-4101-A1FA-7E2245D7664B}" srcOrd="0" destOrd="0" presId="urn:microsoft.com/office/officeart/2005/8/layout/default"/>
    <dgm:cxn modelId="{48A2A224-1C62-47A1-B1B8-8EDB786CFD17}" type="presParOf" srcId="{13AB6DA5-0026-49BD-9DA5-9A4A21B79E85}" destId="{358FD135-4A56-4FA1-9AF3-7B1224C5977E}" srcOrd="1" destOrd="0" presId="urn:microsoft.com/office/officeart/2005/8/layout/default"/>
    <dgm:cxn modelId="{179ED388-95D1-492E-B91A-64690B3AD772}" type="presParOf" srcId="{13AB6DA5-0026-49BD-9DA5-9A4A21B79E85}" destId="{7146A670-941D-46C9-BF05-05A7E8BC1FD5}" srcOrd="2" destOrd="0" presId="urn:microsoft.com/office/officeart/2005/8/layout/default"/>
    <dgm:cxn modelId="{794B6008-6269-452D-AA52-4EC15BBC9293}" type="presParOf" srcId="{13AB6DA5-0026-49BD-9DA5-9A4A21B79E85}" destId="{ECD8A428-5CF8-437D-9753-3AE9148F1B85}" srcOrd="3" destOrd="0" presId="urn:microsoft.com/office/officeart/2005/8/layout/default"/>
    <dgm:cxn modelId="{E1003F14-E5AD-4BB0-95D6-004BB4CC91EE}" type="presParOf" srcId="{13AB6DA5-0026-49BD-9DA5-9A4A21B79E85}" destId="{956319E0-D2B2-47B0-95F9-31BCA840A853}" srcOrd="4" destOrd="0" presId="urn:microsoft.com/office/officeart/2005/8/layout/default"/>
    <dgm:cxn modelId="{B01AA03B-7708-4E43-BBC0-31C212BEDBEA}" type="presParOf" srcId="{13AB6DA5-0026-49BD-9DA5-9A4A21B79E85}" destId="{6BCA8885-69EB-4F1B-A96D-D851B6A8F993}" srcOrd="5" destOrd="0" presId="urn:microsoft.com/office/officeart/2005/8/layout/default"/>
    <dgm:cxn modelId="{BB394AA5-22E6-4A2A-B8EA-10261BA500AA}" type="presParOf" srcId="{13AB6DA5-0026-49BD-9DA5-9A4A21B79E85}" destId="{24E4A0F7-C588-4812-B6A4-B8241FA1DAA5}" srcOrd="6" destOrd="0" presId="urn:microsoft.com/office/officeart/2005/8/layout/default"/>
    <dgm:cxn modelId="{34132540-1263-44A1-B448-B9E386074522}" type="presParOf" srcId="{13AB6DA5-0026-49BD-9DA5-9A4A21B79E85}" destId="{B380FAA0-6410-43E3-9441-97B20DB5FA44}" srcOrd="7" destOrd="0" presId="urn:microsoft.com/office/officeart/2005/8/layout/default"/>
    <dgm:cxn modelId="{96C48768-FF1C-4385-B07B-EB97872709EC}" type="presParOf" srcId="{13AB6DA5-0026-49BD-9DA5-9A4A21B79E85}" destId="{8D19BD8D-3070-4769-BD60-ECDEFED8B55B}" srcOrd="8" destOrd="0" presId="urn:microsoft.com/office/officeart/2005/8/layout/default"/>
    <dgm:cxn modelId="{663420F9-1AD1-49E2-B76C-5B1829059355}" type="presParOf" srcId="{13AB6DA5-0026-49BD-9DA5-9A4A21B79E85}" destId="{F6D405ED-00C5-4A3E-9036-EEEC9779A3D6}" srcOrd="9" destOrd="0" presId="urn:microsoft.com/office/officeart/2005/8/layout/default"/>
    <dgm:cxn modelId="{0ACBB3BA-DCFB-4E32-B50E-4F40700D8B74}" type="presParOf" srcId="{13AB6DA5-0026-49BD-9DA5-9A4A21B79E85}" destId="{F4CB7372-FAEF-4C8D-9678-3B1C1096BE5F}" srcOrd="10" destOrd="0" presId="urn:microsoft.com/office/officeart/2005/8/layout/default"/>
    <dgm:cxn modelId="{2C38CAAD-B726-44C1-8A74-FF9933A76A2B}" type="presParOf" srcId="{13AB6DA5-0026-49BD-9DA5-9A4A21B79E85}" destId="{F1741FB7-A591-4224-A887-AC3D5AAB1999}" srcOrd="11" destOrd="0" presId="urn:microsoft.com/office/officeart/2005/8/layout/default"/>
    <dgm:cxn modelId="{B75789EE-E361-4077-B08B-02DF78B58742}" type="presParOf" srcId="{13AB6DA5-0026-49BD-9DA5-9A4A21B79E85}" destId="{C504951A-0FA6-4201-9594-1743425FD548}" srcOrd="12" destOrd="0" presId="urn:microsoft.com/office/officeart/2005/8/layout/default"/>
    <dgm:cxn modelId="{55B434C6-2F86-4F4A-B4E9-677A2954D79F}" type="presParOf" srcId="{13AB6DA5-0026-49BD-9DA5-9A4A21B79E85}" destId="{0BC32005-DA63-4AAC-AE27-D93F41C75942}" srcOrd="13" destOrd="0" presId="urn:microsoft.com/office/officeart/2005/8/layout/default"/>
    <dgm:cxn modelId="{AC1BC350-DB63-480E-A65E-D6D7DEBCD17A}" type="presParOf" srcId="{13AB6DA5-0026-49BD-9DA5-9A4A21B79E85}" destId="{7B1D3A52-4EC3-4508-B9F8-EE0AB68FB52E}" srcOrd="14" destOrd="0" presId="urn:microsoft.com/office/officeart/2005/8/layout/default"/>
    <dgm:cxn modelId="{75306FE4-28DC-4681-AC1D-EB20951E8227}" type="presParOf" srcId="{13AB6DA5-0026-49BD-9DA5-9A4A21B79E85}" destId="{99D8E769-996D-4984-B5E8-6ED9965C209F}" srcOrd="15" destOrd="0" presId="urn:microsoft.com/office/officeart/2005/8/layout/default"/>
    <dgm:cxn modelId="{F9ED04E8-C0AD-448D-BF97-2407E7F62DD8}" type="presParOf" srcId="{13AB6DA5-0026-49BD-9DA5-9A4A21B79E85}" destId="{F83B62AD-6983-4FDE-AEA3-7222F8363447}" srcOrd="16" destOrd="0" presId="urn:microsoft.com/office/officeart/2005/8/layout/default"/>
    <dgm:cxn modelId="{D38489EE-CB59-4949-A9F5-EB6B78D2E400}" type="presParOf" srcId="{13AB6DA5-0026-49BD-9DA5-9A4A21B79E85}" destId="{32FB1E75-262D-4E35-B01B-0AEEEA4E794D}" srcOrd="17" destOrd="0" presId="urn:microsoft.com/office/officeart/2005/8/layout/default"/>
    <dgm:cxn modelId="{6B7B1FA9-440A-4BBA-A60A-6A631DA9A354}" type="presParOf" srcId="{13AB6DA5-0026-49BD-9DA5-9A4A21B79E85}" destId="{2BECD483-EBBA-4828-970A-C21545DA718A}"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1E1542-31A1-4951-8EBC-AB2C3425687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BE994F6-B273-45E4-9EFA-B8FB26791A6D}">
      <dgm:prSet/>
      <dgm:spPr/>
      <dgm:t>
        <a:bodyPr/>
        <a:lstStyle/>
        <a:p>
          <a:r>
            <a:rPr lang="en-US"/>
            <a:t>We can pose it as a </a:t>
          </a:r>
          <a:r>
            <a:rPr lang="en-US" i="1"/>
            <a:t>classification problem</a:t>
          </a:r>
          <a:r>
            <a:rPr lang="en-US"/>
            <a:t> where given a customer and their previous orders, we have to predict if a product will be in his/her next order or not.</a:t>
          </a:r>
        </a:p>
      </dgm:t>
    </dgm:pt>
    <dgm:pt modelId="{02A3668E-FF1F-434C-8159-3FCD9C6DCBAC}" type="parTrans" cxnId="{8D50DF73-8A40-4E2C-B72A-474B5B5889F3}">
      <dgm:prSet/>
      <dgm:spPr/>
      <dgm:t>
        <a:bodyPr/>
        <a:lstStyle/>
        <a:p>
          <a:endParaRPr lang="en-US"/>
        </a:p>
      </dgm:t>
    </dgm:pt>
    <dgm:pt modelId="{649635EA-3CD1-4E15-875E-8768F132B4FB}" type="sibTrans" cxnId="{8D50DF73-8A40-4E2C-B72A-474B5B5889F3}">
      <dgm:prSet/>
      <dgm:spPr/>
      <dgm:t>
        <a:bodyPr/>
        <a:lstStyle/>
        <a:p>
          <a:endParaRPr lang="en-US"/>
        </a:p>
      </dgm:t>
    </dgm:pt>
    <dgm:pt modelId="{B1564628-11DA-4C29-AC71-018177561F55}">
      <dgm:prSet/>
      <dgm:spPr/>
      <dgm:t>
        <a:bodyPr/>
        <a:lstStyle/>
        <a:p>
          <a:pPr rtl="0"/>
          <a:r>
            <a:rPr lang="en-US"/>
            <a:t>It could have also be posed as a </a:t>
          </a:r>
          <a:r>
            <a:rPr lang="en-US" i="1"/>
            <a:t>multi </a:t>
          </a:r>
          <a:r>
            <a:rPr lang="en-US" i="1">
              <a:latin typeface="Bembo"/>
            </a:rPr>
            <a:t>label classification problem </a:t>
          </a:r>
          <a:r>
            <a:rPr lang="en-US">
              <a:latin typeface="Bembo"/>
            </a:rPr>
            <a:t>but</a:t>
          </a:r>
          <a:r>
            <a:rPr lang="en-US"/>
            <a:t> there are 49688 products, and total product recommendations could be anywhere from None to N</a:t>
          </a:r>
        </a:p>
      </dgm:t>
    </dgm:pt>
    <dgm:pt modelId="{3D3AB008-4023-4F0E-BA39-60EBF7F70B8E}" type="parTrans" cxnId="{8AE6BB11-59A6-4632-B029-EDA17F622BC1}">
      <dgm:prSet/>
      <dgm:spPr/>
      <dgm:t>
        <a:bodyPr/>
        <a:lstStyle/>
        <a:p>
          <a:endParaRPr lang="en-US"/>
        </a:p>
      </dgm:t>
    </dgm:pt>
    <dgm:pt modelId="{9A9EB6B6-CDF2-42C0-9FA4-E4A8490FA499}" type="sibTrans" cxnId="{8AE6BB11-59A6-4632-B029-EDA17F622BC1}">
      <dgm:prSet/>
      <dgm:spPr/>
      <dgm:t>
        <a:bodyPr/>
        <a:lstStyle/>
        <a:p>
          <a:endParaRPr lang="en-US"/>
        </a:p>
      </dgm:t>
    </dgm:pt>
    <dgm:pt modelId="{AE1242B9-FF38-4EC6-BC2E-5843B05A3D4E}">
      <dgm:prSet/>
      <dgm:spPr/>
      <dgm:t>
        <a:bodyPr/>
        <a:lstStyle/>
        <a:p>
          <a:pPr rtl="0"/>
          <a:r>
            <a:rPr lang="en-US"/>
            <a:t>But as we are having huge number of products we will stick to binary classification approach. So, basically we have to predict reordered column of the data as target variable.</a:t>
          </a:r>
          <a:br>
            <a:rPr lang="en-US">
              <a:latin typeface="Bembo"/>
            </a:rPr>
          </a:br>
          <a:r>
            <a:rPr lang="en-US"/>
            <a:t>So, for every order id we will classify each product against it as reordered or not.</a:t>
          </a:r>
        </a:p>
      </dgm:t>
    </dgm:pt>
    <dgm:pt modelId="{73778868-8C58-4FB7-B220-F9565864BD9A}" type="parTrans" cxnId="{2C0F4017-C0A5-4B1B-B9AC-A0D31420EE71}">
      <dgm:prSet/>
      <dgm:spPr/>
      <dgm:t>
        <a:bodyPr/>
        <a:lstStyle/>
        <a:p>
          <a:endParaRPr lang="en-US"/>
        </a:p>
      </dgm:t>
    </dgm:pt>
    <dgm:pt modelId="{4604D794-7DEE-447B-AA2B-E94BBAE9CC47}" type="sibTrans" cxnId="{2C0F4017-C0A5-4B1B-B9AC-A0D31420EE71}">
      <dgm:prSet/>
      <dgm:spPr/>
      <dgm:t>
        <a:bodyPr/>
        <a:lstStyle/>
        <a:p>
          <a:endParaRPr lang="en-US"/>
        </a:p>
      </dgm:t>
    </dgm:pt>
    <dgm:pt modelId="{EB6CF2AB-E888-42A3-981D-1779B555408F}" type="pres">
      <dgm:prSet presAssocID="{361E1542-31A1-4951-8EBC-AB2C3425687B}" presName="linear" presStyleCnt="0">
        <dgm:presLayoutVars>
          <dgm:animLvl val="lvl"/>
          <dgm:resizeHandles val="exact"/>
        </dgm:presLayoutVars>
      </dgm:prSet>
      <dgm:spPr/>
    </dgm:pt>
    <dgm:pt modelId="{8D7E04BD-E1E8-47D3-8D77-C1C73E138F27}" type="pres">
      <dgm:prSet presAssocID="{7BE994F6-B273-45E4-9EFA-B8FB26791A6D}" presName="parentText" presStyleLbl="node1" presStyleIdx="0" presStyleCnt="3">
        <dgm:presLayoutVars>
          <dgm:chMax val="0"/>
          <dgm:bulletEnabled val="1"/>
        </dgm:presLayoutVars>
      </dgm:prSet>
      <dgm:spPr/>
    </dgm:pt>
    <dgm:pt modelId="{5EBDC381-88BF-47A5-9704-FB80EB0123EB}" type="pres">
      <dgm:prSet presAssocID="{649635EA-3CD1-4E15-875E-8768F132B4FB}" presName="spacer" presStyleCnt="0"/>
      <dgm:spPr/>
    </dgm:pt>
    <dgm:pt modelId="{7055A1EC-434D-488C-A60C-60D94273AC6A}" type="pres">
      <dgm:prSet presAssocID="{B1564628-11DA-4C29-AC71-018177561F55}" presName="parentText" presStyleLbl="node1" presStyleIdx="1" presStyleCnt="3">
        <dgm:presLayoutVars>
          <dgm:chMax val="0"/>
          <dgm:bulletEnabled val="1"/>
        </dgm:presLayoutVars>
      </dgm:prSet>
      <dgm:spPr/>
    </dgm:pt>
    <dgm:pt modelId="{E863C084-CD19-4CF7-9996-5271A4B73B5F}" type="pres">
      <dgm:prSet presAssocID="{9A9EB6B6-CDF2-42C0-9FA4-E4A8490FA499}" presName="spacer" presStyleCnt="0"/>
      <dgm:spPr/>
    </dgm:pt>
    <dgm:pt modelId="{F2040C54-EDC1-42CF-AE42-A31838DBF875}" type="pres">
      <dgm:prSet presAssocID="{AE1242B9-FF38-4EC6-BC2E-5843B05A3D4E}" presName="parentText" presStyleLbl="node1" presStyleIdx="2" presStyleCnt="3">
        <dgm:presLayoutVars>
          <dgm:chMax val="0"/>
          <dgm:bulletEnabled val="1"/>
        </dgm:presLayoutVars>
      </dgm:prSet>
      <dgm:spPr/>
    </dgm:pt>
  </dgm:ptLst>
  <dgm:cxnLst>
    <dgm:cxn modelId="{8AE6BB11-59A6-4632-B029-EDA17F622BC1}" srcId="{361E1542-31A1-4951-8EBC-AB2C3425687B}" destId="{B1564628-11DA-4C29-AC71-018177561F55}" srcOrd="1" destOrd="0" parTransId="{3D3AB008-4023-4F0E-BA39-60EBF7F70B8E}" sibTransId="{9A9EB6B6-CDF2-42C0-9FA4-E4A8490FA499}"/>
    <dgm:cxn modelId="{2C0F4017-C0A5-4B1B-B9AC-A0D31420EE71}" srcId="{361E1542-31A1-4951-8EBC-AB2C3425687B}" destId="{AE1242B9-FF38-4EC6-BC2E-5843B05A3D4E}" srcOrd="2" destOrd="0" parTransId="{73778868-8C58-4FB7-B220-F9565864BD9A}" sibTransId="{4604D794-7DEE-447B-AA2B-E94BBAE9CC47}"/>
    <dgm:cxn modelId="{8D50DF73-8A40-4E2C-B72A-474B5B5889F3}" srcId="{361E1542-31A1-4951-8EBC-AB2C3425687B}" destId="{7BE994F6-B273-45E4-9EFA-B8FB26791A6D}" srcOrd="0" destOrd="0" parTransId="{02A3668E-FF1F-434C-8159-3FCD9C6DCBAC}" sibTransId="{649635EA-3CD1-4E15-875E-8768F132B4FB}"/>
    <dgm:cxn modelId="{D8DCFAC0-0462-4ED4-BFC4-8D49D3BC9A64}" type="presOf" srcId="{B1564628-11DA-4C29-AC71-018177561F55}" destId="{7055A1EC-434D-488C-A60C-60D94273AC6A}" srcOrd="0" destOrd="0" presId="urn:microsoft.com/office/officeart/2005/8/layout/vList2"/>
    <dgm:cxn modelId="{7CE67ECD-46F9-493C-AB66-95A2B9279798}" type="presOf" srcId="{AE1242B9-FF38-4EC6-BC2E-5843B05A3D4E}" destId="{F2040C54-EDC1-42CF-AE42-A31838DBF875}" srcOrd="0" destOrd="0" presId="urn:microsoft.com/office/officeart/2005/8/layout/vList2"/>
    <dgm:cxn modelId="{AA6273D5-C2ED-4169-95B4-06DDE011364D}" type="presOf" srcId="{7BE994F6-B273-45E4-9EFA-B8FB26791A6D}" destId="{8D7E04BD-E1E8-47D3-8D77-C1C73E138F27}" srcOrd="0" destOrd="0" presId="urn:microsoft.com/office/officeart/2005/8/layout/vList2"/>
    <dgm:cxn modelId="{C4FC90ED-2045-4B45-87FC-49C7DB81A00B}" type="presOf" srcId="{361E1542-31A1-4951-8EBC-AB2C3425687B}" destId="{EB6CF2AB-E888-42A3-981D-1779B555408F}" srcOrd="0" destOrd="0" presId="urn:microsoft.com/office/officeart/2005/8/layout/vList2"/>
    <dgm:cxn modelId="{83E43859-8770-4484-A6F2-CAA6EF0C7A59}" type="presParOf" srcId="{EB6CF2AB-E888-42A3-981D-1779B555408F}" destId="{8D7E04BD-E1E8-47D3-8D77-C1C73E138F27}" srcOrd="0" destOrd="0" presId="urn:microsoft.com/office/officeart/2005/8/layout/vList2"/>
    <dgm:cxn modelId="{B55A54B6-4417-49E1-A409-6978CA7EEC60}" type="presParOf" srcId="{EB6CF2AB-E888-42A3-981D-1779B555408F}" destId="{5EBDC381-88BF-47A5-9704-FB80EB0123EB}" srcOrd="1" destOrd="0" presId="urn:microsoft.com/office/officeart/2005/8/layout/vList2"/>
    <dgm:cxn modelId="{B418169D-8113-4C7B-BFE1-524237415B9D}" type="presParOf" srcId="{EB6CF2AB-E888-42A3-981D-1779B555408F}" destId="{7055A1EC-434D-488C-A60C-60D94273AC6A}" srcOrd="2" destOrd="0" presId="urn:microsoft.com/office/officeart/2005/8/layout/vList2"/>
    <dgm:cxn modelId="{DBB990C1-54C7-448E-BCAF-D2855A6DDBC9}" type="presParOf" srcId="{EB6CF2AB-E888-42A3-981D-1779B555408F}" destId="{E863C084-CD19-4CF7-9996-5271A4B73B5F}" srcOrd="3" destOrd="0" presId="urn:microsoft.com/office/officeart/2005/8/layout/vList2"/>
    <dgm:cxn modelId="{EF9B7779-AC43-4716-BA70-C5673C12C8FE}" type="presParOf" srcId="{EB6CF2AB-E888-42A3-981D-1779B555408F}" destId="{F2040C54-EDC1-42CF-AE42-A31838DBF87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9A775C-BAF2-4651-9B7D-12F75201909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506CE20-29B7-4158-84C9-90DF2F0AA412}">
      <dgm:prSet/>
      <dgm:spPr/>
      <dgm:t>
        <a:bodyPr/>
        <a:lstStyle/>
        <a:p>
          <a:pPr rtl="0"/>
          <a:r>
            <a:rPr lang="en-US" dirty="0"/>
            <a:t>1. Taking the maximum of the order numbers placed by each user .</a:t>
          </a:r>
        </a:p>
      </dgm:t>
    </dgm:pt>
    <dgm:pt modelId="{2FE05909-9BDB-4EA9-B373-DFACA26322BB}" type="parTrans" cxnId="{07300221-5739-46B6-9075-D495516B6BD0}">
      <dgm:prSet/>
      <dgm:spPr/>
      <dgm:t>
        <a:bodyPr/>
        <a:lstStyle/>
        <a:p>
          <a:endParaRPr lang="en-US"/>
        </a:p>
      </dgm:t>
    </dgm:pt>
    <dgm:pt modelId="{5F298D3D-A28A-43CD-A6F0-338618C8BB82}" type="sibTrans" cxnId="{07300221-5739-46B6-9075-D495516B6BD0}">
      <dgm:prSet/>
      <dgm:spPr/>
      <dgm:t>
        <a:bodyPr/>
        <a:lstStyle/>
        <a:p>
          <a:endParaRPr lang="en-US"/>
        </a:p>
      </dgm:t>
    </dgm:pt>
    <dgm:pt modelId="{B264C543-963C-4195-A785-455BE407ADE7}">
      <dgm:prSet/>
      <dgm:spPr/>
      <dgm:t>
        <a:bodyPr/>
        <a:lstStyle/>
        <a:p>
          <a:r>
            <a:rPr lang="en-US" dirty="0"/>
            <a:t>2. Average number of products bought in each orders.</a:t>
          </a:r>
        </a:p>
      </dgm:t>
    </dgm:pt>
    <dgm:pt modelId="{56990A53-F06F-4928-A510-E4EB0F22E733}" type="parTrans" cxnId="{28AB9B70-43F4-4F0B-BC0E-1BA1AE433FD2}">
      <dgm:prSet/>
      <dgm:spPr/>
      <dgm:t>
        <a:bodyPr/>
        <a:lstStyle/>
        <a:p>
          <a:endParaRPr lang="en-US"/>
        </a:p>
      </dgm:t>
    </dgm:pt>
    <dgm:pt modelId="{EDADFD09-B6DB-4084-8C82-90B4B76EFB59}" type="sibTrans" cxnId="{28AB9B70-43F4-4F0B-BC0E-1BA1AE433FD2}">
      <dgm:prSet/>
      <dgm:spPr/>
      <dgm:t>
        <a:bodyPr/>
        <a:lstStyle/>
        <a:p>
          <a:endParaRPr lang="en-US"/>
        </a:p>
      </dgm:t>
    </dgm:pt>
    <dgm:pt modelId="{5F329A4E-184E-40C2-ADF6-3E5814B1B969}">
      <dgm:prSet/>
      <dgm:spPr/>
      <dgm:t>
        <a:bodyPr/>
        <a:lstStyle/>
        <a:p>
          <a:r>
            <a:rPr lang="en-US" dirty="0"/>
            <a:t>3. Day of the week the users orders the most.</a:t>
          </a:r>
        </a:p>
      </dgm:t>
    </dgm:pt>
    <dgm:pt modelId="{F8A86525-D933-44F3-AB96-92FBFEF90911}" type="parTrans" cxnId="{3F1E1F87-9942-45A3-A99C-77026832ED96}">
      <dgm:prSet/>
      <dgm:spPr/>
      <dgm:t>
        <a:bodyPr/>
        <a:lstStyle/>
        <a:p>
          <a:endParaRPr lang="en-US"/>
        </a:p>
      </dgm:t>
    </dgm:pt>
    <dgm:pt modelId="{0A240404-4736-4672-B212-E6A094E71BF5}" type="sibTrans" cxnId="{3F1E1F87-9942-45A3-A99C-77026832ED96}">
      <dgm:prSet/>
      <dgm:spPr/>
      <dgm:t>
        <a:bodyPr/>
        <a:lstStyle/>
        <a:p>
          <a:endParaRPr lang="en-US"/>
        </a:p>
      </dgm:t>
    </dgm:pt>
    <dgm:pt modelId="{94C60671-C83B-4790-A006-2E9E7B507146}">
      <dgm:prSet/>
      <dgm:spPr/>
      <dgm:t>
        <a:bodyPr/>
        <a:lstStyle/>
        <a:p>
          <a:pPr rtl="0"/>
          <a:r>
            <a:rPr lang="en-US" dirty="0"/>
            <a:t>4. Hour of the day the user has placed most of</a:t>
          </a:r>
          <a:r>
            <a:rPr lang="en-US" dirty="0">
              <a:latin typeface="Bembo"/>
            </a:rPr>
            <a:t> the</a:t>
          </a:r>
          <a:r>
            <a:rPr lang="en-US" dirty="0"/>
            <a:t> orders.</a:t>
          </a:r>
        </a:p>
      </dgm:t>
    </dgm:pt>
    <dgm:pt modelId="{BB5B571A-EA8B-4939-9875-ADFEEEFC8EA6}" type="parTrans" cxnId="{8A782FF8-001B-4C14-BBDD-A80A05C44D4E}">
      <dgm:prSet/>
      <dgm:spPr/>
      <dgm:t>
        <a:bodyPr/>
        <a:lstStyle/>
        <a:p>
          <a:endParaRPr lang="en-US"/>
        </a:p>
      </dgm:t>
    </dgm:pt>
    <dgm:pt modelId="{458EC3A9-7ECC-4CEA-804E-00045FE31302}" type="sibTrans" cxnId="{8A782FF8-001B-4C14-BBDD-A80A05C44D4E}">
      <dgm:prSet/>
      <dgm:spPr/>
      <dgm:t>
        <a:bodyPr/>
        <a:lstStyle/>
        <a:p>
          <a:endParaRPr lang="en-US"/>
        </a:p>
      </dgm:t>
    </dgm:pt>
    <dgm:pt modelId="{EE40E6B0-C4E4-4FCE-877B-ACAD30B12CE9}">
      <dgm:prSet/>
      <dgm:spPr/>
      <dgm:t>
        <a:bodyPr/>
        <a:lstStyle/>
        <a:p>
          <a:r>
            <a:rPr lang="en-US" dirty="0"/>
            <a:t>5. Reordered ratio of each user.</a:t>
          </a:r>
        </a:p>
      </dgm:t>
    </dgm:pt>
    <dgm:pt modelId="{D856E019-E496-4976-9D64-FDFEF0A5DE48}" type="parTrans" cxnId="{C143C322-E8C5-4FE4-A6B2-AA0056BC84DB}">
      <dgm:prSet/>
      <dgm:spPr/>
      <dgm:t>
        <a:bodyPr/>
        <a:lstStyle/>
        <a:p>
          <a:endParaRPr lang="en-US"/>
        </a:p>
      </dgm:t>
    </dgm:pt>
    <dgm:pt modelId="{7DE09059-2124-43E9-BA1F-FEE3DBE9303D}" type="sibTrans" cxnId="{C143C322-E8C5-4FE4-A6B2-AA0056BC84DB}">
      <dgm:prSet/>
      <dgm:spPr/>
      <dgm:t>
        <a:bodyPr/>
        <a:lstStyle/>
        <a:p>
          <a:endParaRPr lang="en-US"/>
        </a:p>
      </dgm:t>
    </dgm:pt>
    <dgm:pt modelId="{A8DC2ED3-261C-4B7D-ABA6-2AAF613DACCA}">
      <dgm:prSet/>
      <dgm:spPr/>
      <dgm:t>
        <a:bodyPr/>
        <a:lstStyle/>
        <a:p>
          <a:r>
            <a:rPr lang="en-US" dirty="0"/>
            <a:t>6. Average days since prior order.</a:t>
          </a:r>
        </a:p>
      </dgm:t>
    </dgm:pt>
    <dgm:pt modelId="{23C70868-1BCB-4D65-A77A-26EDFE83E033}" type="parTrans" cxnId="{41033A26-C777-4FBF-ACCF-7EE92AB42A2E}">
      <dgm:prSet/>
      <dgm:spPr/>
      <dgm:t>
        <a:bodyPr/>
        <a:lstStyle/>
        <a:p>
          <a:endParaRPr lang="en-US"/>
        </a:p>
      </dgm:t>
    </dgm:pt>
    <dgm:pt modelId="{BF4D01FA-0B32-4664-BEED-EC3E38DD675B}" type="sibTrans" cxnId="{41033A26-C777-4FBF-ACCF-7EE92AB42A2E}">
      <dgm:prSet/>
      <dgm:spPr/>
      <dgm:t>
        <a:bodyPr/>
        <a:lstStyle/>
        <a:p>
          <a:endParaRPr lang="en-US"/>
        </a:p>
      </dgm:t>
    </dgm:pt>
    <dgm:pt modelId="{30C068BA-9337-4122-B690-4628C37B5B27}">
      <dgm:prSet/>
      <dgm:spPr/>
      <dgm:t>
        <a:bodyPr/>
        <a:lstStyle/>
        <a:p>
          <a:r>
            <a:rPr lang="en-US" dirty="0"/>
            <a:t>7. Total items bought by user.</a:t>
          </a:r>
        </a:p>
      </dgm:t>
    </dgm:pt>
    <dgm:pt modelId="{FF53AA52-E1D2-4D2A-B451-97FE8E18D565}" type="parTrans" cxnId="{F2F37353-6FD6-4F3E-AF54-62D1EEDA49A1}">
      <dgm:prSet/>
      <dgm:spPr/>
      <dgm:t>
        <a:bodyPr/>
        <a:lstStyle/>
        <a:p>
          <a:endParaRPr lang="en-US"/>
        </a:p>
      </dgm:t>
    </dgm:pt>
    <dgm:pt modelId="{7355849B-08CD-4847-8CA8-20F70316C8B4}" type="sibTrans" cxnId="{F2F37353-6FD6-4F3E-AF54-62D1EEDA49A1}">
      <dgm:prSet/>
      <dgm:spPr/>
      <dgm:t>
        <a:bodyPr/>
        <a:lstStyle/>
        <a:p>
          <a:endParaRPr lang="en-US"/>
        </a:p>
      </dgm:t>
    </dgm:pt>
    <dgm:pt modelId="{FE83471D-7A26-429E-8CB2-73DCF82159DB}">
      <dgm:prSet/>
      <dgm:spPr/>
      <dgm:t>
        <a:bodyPr/>
        <a:lstStyle/>
        <a:p>
          <a:r>
            <a:rPr lang="en-US" dirty="0"/>
            <a:t>8. Merging all the created features into the users dataset.</a:t>
          </a:r>
        </a:p>
      </dgm:t>
    </dgm:pt>
    <dgm:pt modelId="{827EC6F6-1E6E-48C0-A7AD-FE5ED570A4BA}" type="parTrans" cxnId="{882A8CB7-6C9D-4923-8884-3E26F20C2DD5}">
      <dgm:prSet/>
      <dgm:spPr/>
      <dgm:t>
        <a:bodyPr/>
        <a:lstStyle/>
        <a:p>
          <a:endParaRPr lang="en-US"/>
        </a:p>
      </dgm:t>
    </dgm:pt>
    <dgm:pt modelId="{B6B28DD4-315E-460B-8933-6028709E9A40}" type="sibTrans" cxnId="{882A8CB7-6C9D-4923-8884-3E26F20C2DD5}">
      <dgm:prSet/>
      <dgm:spPr/>
      <dgm:t>
        <a:bodyPr/>
        <a:lstStyle/>
        <a:p>
          <a:endParaRPr lang="en-US"/>
        </a:p>
      </dgm:t>
    </dgm:pt>
    <dgm:pt modelId="{529BA006-A7EF-439C-8C50-FE6BB5D41DF4}" type="pres">
      <dgm:prSet presAssocID="{709A775C-BAF2-4651-9B7D-12F75201909A}" presName="linear" presStyleCnt="0">
        <dgm:presLayoutVars>
          <dgm:animLvl val="lvl"/>
          <dgm:resizeHandles val="exact"/>
        </dgm:presLayoutVars>
      </dgm:prSet>
      <dgm:spPr/>
    </dgm:pt>
    <dgm:pt modelId="{7B02209C-F586-4968-AFEA-1AE87E396737}" type="pres">
      <dgm:prSet presAssocID="{E506CE20-29B7-4158-84C9-90DF2F0AA412}" presName="parentText" presStyleLbl="node1" presStyleIdx="0" presStyleCnt="8">
        <dgm:presLayoutVars>
          <dgm:chMax val="0"/>
          <dgm:bulletEnabled val="1"/>
        </dgm:presLayoutVars>
      </dgm:prSet>
      <dgm:spPr/>
    </dgm:pt>
    <dgm:pt modelId="{CB7C01FE-D6FE-4D38-918E-DE16FD77C3A0}" type="pres">
      <dgm:prSet presAssocID="{5F298D3D-A28A-43CD-A6F0-338618C8BB82}" presName="spacer" presStyleCnt="0"/>
      <dgm:spPr/>
    </dgm:pt>
    <dgm:pt modelId="{D0FC98D3-1EBB-423A-AD3E-156AE43A392D}" type="pres">
      <dgm:prSet presAssocID="{B264C543-963C-4195-A785-455BE407ADE7}" presName="parentText" presStyleLbl="node1" presStyleIdx="1" presStyleCnt="8">
        <dgm:presLayoutVars>
          <dgm:chMax val="0"/>
          <dgm:bulletEnabled val="1"/>
        </dgm:presLayoutVars>
      </dgm:prSet>
      <dgm:spPr/>
    </dgm:pt>
    <dgm:pt modelId="{C303344C-D995-4A8E-8A63-BE0EC07FF98F}" type="pres">
      <dgm:prSet presAssocID="{EDADFD09-B6DB-4084-8C82-90B4B76EFB59}" presName="spacer" presStyleCnt="0"/>
      <dgm:spPr/>
    </dgm:pt>
    <dgm:pt modelId="{1B15A227-A216-4461-BC70-EE51F577D66F}" type="pres">
      <dgm:prSet presAssocID="{5F329A4E-184E-40C2-ADF6-3E5814B1B969}" presName="parentText" presStyleLbl="node1" presStyleIdx="2" presStyleCnt="8">
        <dgm:presLayoutVars>
          <dgm:chMax val="0"/>
          <dgm:bulletEnabled val="1"/>
        </dgm:presLayoutVars>
      </dgm:prSet>
      <dgm:spPr/>
    </dgm:pt>
    <dgm:pt modelId="{0BF1AD04-1BA9-4D07-9CD8-73B9445A0513}" type="pres">
      <dgm:prSet presAssocID="{0A240404-4736-4672-B212-E6A094E71BF5}" presName="spacer" presStyleCnt="0"/>
      <dgm:spPr/>
    </dgm:pt>
    <dgm:pt modelId="{0E1582B4-B79F-40C7-AEAB-F0A14A484714}" type="pres">
      <dgm:prSet presAssocID="{94C60671-C83B-4790-A006-2E9E7B507146}" presName="parentText" presStyleLbl="node1" presStyleIdx="3" presStyleCnt="8">
        <dgm:presLayoutVars>
          <dgm:chMax val="0"/>
          <dgm:bulletEnabled val="1"/>
        </dgm:presLayoutVars>
      </dgm:prSet>
      <dgm:spPr/>
    </dgm:pt>
    <dgm:pt modelId="{DC56FBD3-23D2-452E-8FFA-51A84533A62C}" type="pres">
      <dgm:prSet presAssocID="{458EC3A9-7ECC-4CEA-804E-00045FE31302}" presName="spacer" presStyleCnt="0"/>
      <dgm:spPr/>
    </dgm:pt>
    <dgm:pt modelId="{20111879-C7C8-4F0B-95EC-5C70DC2FE18A}" type="pres">
      <dgm:prSet presAssocID="{EE40E6B0-C4E4-4FCE-877B-ACAD30B12CE9}" presName="parentText" presStyleLbl="node1" presStyleIdx="4" presStyleCnt="8">
        <dgm:presLayoutVars>
          <dgm:chMax val="0"/>
          <dgm:bulletEnabled val="1"/>
        </dgm:presLayoutVars>
      </dgm:prSet>
      <dgm:spPr/>
    </dgm:pt>
    <dgm:pt modelId="{96AE317B-6B98-4683-B893-C631DA020F0E}" type="pres">
      <dgm:prSet presAssocID="{7DE09059-2124-43E9-BA1F-FEE3DBE9303D}" presName="spacer" presStyleCnt="0"/>
      <dgm:spPr/>
    </dgm:pt>
    <dgm:pt modelId="{E7103281-9989-4637-85A2-B817B39BC999}" type="pres">
      <dgm:prSet presAssocID="{A8DC2ED3-261C-4B7D-ABA6-2AAF613DACCA}" presName="parentText" presStyleLbl="node1" presStyleIdx="5" presStyleCnt="8">
        <dgm:presLayoutVars>
          <dgm:chMax val="0"/>
          <dgm:bulletEnabled val="1"/>
        </dgm:presLayoutVars>
      </dgm:prSet>
      <dgm:spPr/>
    </dgm:pt>
    <dgm:pt modelId="{5FBBAE0C-D730-49DA-9E91-0DCBB1A5BCA1}" type="pres">
      <dgm:prSet presAssocID="{BF4D01FA-0B32-4664-BEED-EC3E38DD675B}" presName="spacer" presStyleCnt="0"/>
      <dgm:spPr/>
    </dgm:pt>
    <dgm:pt modelId="{E5167AC9-73A2-4891-A8BA-F28A10810880}" type="pres">
      <dgm:prSet presAssocID="{30C068BA-9337-4122-B690-4628C37B5B27}" presName="parentText" presStyleLbl="node1" presStyleIdx="6" presStyleCnt="8">
        <dgm:presLayoutVars>
          <dgm:chMax val="0"/>
          <dgm:bulletEnabled val="1"/>
        </dgm:presLayoutVars>
      </dgm:prSet>
      <dgm:spPr/>
    </dgm:pt>
    <dgm:pt modelId="{93E4DA3D-22D6-4590-AF53-DF2D3A515A18}" type="pres">
      <dgm:prSet presAssocID="{7355849B-08CD-4847-8CA8-20F70316C8B4}" presName="spacer" presStyleCnt="0"/>
      <dgm:spPr/>
    </dgm:pt>
    <dgm:pt modelId="{B6D14805-1515-4F2A-B7A8-82CA4A075977}" type="pres">
      <dgm:prSet presAssocID="{FE83471D-7A26-429E-8CB2-73DCF82159DB}" presName="parentText" presStyleLbl="node1" presStyleIdx="7" presStyleCnt="8">
        <dgm:presLayoutVars>
          <dgm:chMax val="0"/>
          <dgm:bulletEnabled val="1"/>
        </dgm:presLayoutVars>
      </dgm:prSet>
      <dgm:spPr/>
    </dgm:pt>
  </dgm:ptLst>
  <dgm:cxnLst>
    <dgm:cxn modelId="{5801D000-D152-46E9-94D4-F977EADB541D}" type="presOf" srcId="{EE40E6B0-C4E4-4FCE-877B-ACAD30B12CE9}" destId="{20111879-C7C8-4F0B-95EC-5C70DC2FE18A}" srcOrd="0" destOrd="0" presId="urn:microsoft.com/office/officeart/2005/8/layout/vList2"/>
    <dgm:cxn modelId="{4D6D5A12-753E-428E-8EFB-D42DFEF1BC8E}" type="presOf" srcId="{5F329A4E-184E-40C2-ADF6-3E5814B1B969}" destId="{1B15A227-A216-4461-BC70-EE51F577D66F}" srcOrd="0" destOrd="0" presId="urn:microsoft.com/office/officeart/2005/8/layout/vList2"/>
    <dgm:cxn modelId="{07300221-5739-46B6-9075-D495516B6BD0}" srcId="{709A775C-BAF2-4651-9B7D-12F75201909A}" destId="{E506CE20-29B7-4158-84C9-90DF2F0AA412}" srcOrd="0" destOrd="0" parTransId="{2FE05909-9BDB-4EA9-B373-DFACA26322BB}" sibTransId="{5F298D3D-A28A-43CD-A6F0-338618C8BB82}"/>
    <dgm:cxn modelId="{C143C322-E8C5-4FE4-A6B2-AA0056BC84DB}" srcId="{709A775C-BAF2-4651-9B7D-12F75201909A}" destId="{EE40E6B0-C4E4-4FCE-877B-ACAD30B12CE9}" srcOrd="4" destOrd="0" parTransId="{D856E019-E496-4976-9D64-FDFEF0A5DE48}" sibTransId="{7DE09059-2124-43E9-BA1F-FEE3DBE9303D}"/>
    <dgm:cxn modelId="{41033A26-C777-4FBF-ACCF-7EE92AB42A2E}" srcId="{709A775C-BAF2-4651-9B7D-12F75201909A}" destId="{A8DC2ED3-261C-4B7D-ABA6-2AAF613DACCA}" srcOrd="5" destOrd="0" parTransId="{23C70868-1BCB-4D65-A77A-26EDFE83E033}" sibTransId="{BF4D01FA-0B32-4664-BEED-EC3E38DD675B}"/>
    <dgm:cxn modelId="{11E5282C-C33E-4859-8DE2-21B68D059E0D}" type="presOf" srcId="{B264C543-963C-4195-A785-455BE407ADE7}" destId="{D0FC98D3-1EBB-423A-AD3E-156AE43A392D}" srcOrd="0" destOrd="0" presId="urn:microsoft.com/office/officeart/2005/8/layout/vList2"/>
    <dgm:cxn modelId="{971F7A3A-BE13-4A36-8FD1-448CFBE96272}" type="presOf" srcId="{E506CE20-29B7-4158-84C9-90DF2F0AA412}" destId="{7B02209C-F586-4968-AFEA-1AE87E396737}" srcOrd="0" destOrd="0" presId="urn:microsoft.com/office/officeart/2005/8/layout/vList2"/>
    <dgm:cxn modelId="{81426B5B-E432-4DFD-BEE9-69493F57DBDE}" type="presOf" srcId="{709A775C-BAF2-4651-9B7D-12F75201909A}" destId="{529BA006-A7EF-439C-8C50-FE6BB5D41DF4}" srcOrd="0" destOrd="0" presId="urn:microsoft.com/office/officeart/2005/8/layout/vList2"/>
    <dgm:cxn modelId="{AABCD85C-E899-41DF-935E-FB02BDF698C4}" type="presOf" srcId="{FE83471D-7A26-429E-8CB2-73DCF82159DB}" destId="{B6D14805-1515-4F2A-B7A8-82CA4A075977}" srcOrd="0" destOrd="0" presId="urn:microsoft.com/office/officeart/2005/8/layout/vList2"/>
    <dgm:cxn modelId="{3F78A76E-BC86-4EF9-82DF-E657750C1738}" type="presOf" srcId="{94C60671-C83B-4790-A006-2E9E7B507146}" destId="{0E1582B4-B79F-40C7-AEAB-F0A14A484714}" srcOrd="0" destOrd="0" presId="urn:microsoft.com/office/officeart/2005/8/layout/vList2"/>
    <dgm:cxn modelId="{28AB9B70-43F4-4F0B-BC0E-1BA1AE433FD2}" srcId="{709A775C-BAF2-4651-9B7D-12F75201909A}" destId="{B264C543-963C-4195-A785-455BE407ADE7}" srcOrd="1" destOrd="0" parTransId="{56990A53-F06F-4928-A510-E4EB0F22E733}" sibTransId="{EDADFD09-B6DB-4084-8C82-90B4B76EFB59}"/>
    <dgm:cxn modelId="{F2F37353-6FD6-4F3E-AF54-62D1EEDA49A1}" srcId="{709A775C-BAF2-4651-9B7D-12F75201909A}" destId="{30C068BA-9337-4122-B690-4628C37B5B27}" srcOrd="6" destOrd="0" parTransId="{FF53AA52-E1D2-4D2A-B451-97FE8E18D565}" sibTransId="{7355849B-08CD-4847-8CA8-20F70316C8B4}"/>
    <dgm:cxn modelId="{ED5DD378-2199-4D24-A3B2-EED84B04DAD8}" type="presOf" srcId="{30C068BA-9337-4122-B690-4628C37B5B27}" destId="{E5167AC9-73A2-4891-A8BA-F28A10810880}" srcOrd="0" destOrd="0" presId="urn:microsoft.com/office/officeart/2005/8/layout/vList2"/>
    <dgm:cxn modelId="{3F1E1F87-9942-45A3-A99C-77026832ED96}" srcId="{709A775C-BAF2-4651-9B7D-12F75201909A}" destId="{5F329A4E-184E-40C2-ADF6-3E5814B1B969}" srcOrd="2" destOrd="0" parTransId="{F8A86525-D933-44F3-AB96-92FBFEF90911}" sibTransId="{0A240404-4736-4672-B212-E6A094E71BF5}"/>
    <dgm:cxn modelId="{882A8CB7-6C9D-4923-8884-3E26F20C2DD5}" srcId="{709A775C-BAF2-4651-9B7D-12F75201909A}" destId="{FE83471D-7A26-429E-8CB2-73DCF82159DB}" srcOrd="7" destOrd="0" parTransId="{827EC6F6-1E6E-48C0-A7AD-FE5ED570A4BA}" sibTransId="{B6B28DD4-315E-460B-8933-6028709E9A40}"/>
    <dgm:cxn modelId="{265539EC-2977-4FF9-AFB4-E89B3DDF8C7B}" type="presOf" srcId="{A8DC2ED3-261C-4B7D-ABA6-2AAF613DACCA}" destId="{E7103281-9989-4637-85A2-B817B39BC999}" srcOrd="0" destOrd="0" presId="urn:microsoft.com/office/officeart/2005/8/layout/vList2"/>
    <dgm:cxn modelId="{8A782FF8-001B-4C14-BBDD-A80A05C44D4E}" srcId="{709A775C-BAF2-4651-9B7D-12F75201909A}" destId="{94C60671-C83B-4790-A006-2E9E7B507146}" srcOrd="3" destOrd="0" parTransId="{BB5B571A-EA8B-4939-9875-ADFEEEFC8EA6}" sibTransId="{458EC3A9-7ECC-4CEA-804E-00045FE31302}"/>
    <dgm:cxn modelId="{663A4344-6386-494C-A1FB-BBECE1A34D9B}" type="presParOf" srcId="{529BA006-A7EF-439C-8C50-FE6BB5D41DF4}" destId="{7B02209C-F586-4968-AFEA-1AE87E396737}" srcOrd="0" destOrd="0" presId="urn:microsoft.com/office/officeart/2005/8/layout/vList2"/>
    <dgm:cxn modelId="{71B7099E-F41B-4E41-89B7-39A3C6CDC5BF}" type="presParOf" srcId="{529BA006-A7EF-439C-8C50-FE6BB5D41DF4}" destId="{CB7C01FE-D6FE-4D38-918E-DE16FD77C3A0}" srcOrd="1" destOrd="0" presId="urn:microsoft.com/office/officeart/2005/8/layout/vList2"/>
    <dgm:cxn modelId="{7B637808-150F-48C9-A82C-18D36BB3CEF9}" type="presParOf" srcId="{529BA006-A7EF-439C-8C50-FE6BB5D41DF4}" destId="{D0FC98D3-1EBB-423A-AD3E-156AE43A392D}" srcOrd="2" destOrd="0" presId="urn:microsoft.com/office/officeart/2005/8/layout/vList2"/>
    <dgm:cxn modelId="{E9B2FCA4-2853-40E4-A7CE-6F9A5B474168}" type="presParOf" srcId="{529BA006-A7EF-439C-8C50-FE6BB5D41DF4}" destId="{C303344C-D995-4A8E-8A63-BE0EC07FF98F}" srcOrd="3" destOrd="0" presId="urn:microsoft.com/office/officeart/2005/8/layout/vList2"/>
    <dgm:cxn modelId="{B9B30113-C3AE-453A-8265-9A4705755CAF}" type="presParOf" srcId="{529BA006-A7EF-439C-8C50-FE6BB5D41DF4}" destId="{1B15A227-A216-4461-BC70-EE51F577D66F}" srcOrd="4" destOrd="0" presId="urn:microsoft.com/office/officeart/2005/8/layout/vList2"/>
    <dgm:cxn modelId="{09699E72-3686-49D1-BEBB-621F7E0B756A}" type="presParOf" srcId="{529BA006-A7EF-439C-8C50-FE6BB5D41DF4}" destId="{0BF1AD04-1BA9-4D07-9CD8-73B9445A0513}" srcOrd="5" destOrd="0" presId="urn:microsoft.com/office/officeart/2005/8/layout/vList2"/>
    <dgm:cxn modelId="{8353EE17-BA0E-40E8-BC1E-915D9A77F180}" type="presParOf" srcId="{529BA006-A7EF-439C-8C50-FE6BB5D41DF4}" destId="{0E1582B4-B79F-40C7-AEAB-F0A14A484714}" srcOrd="6" destOrd="0" presId="urn:microsoft.com/office/officeart/2005/8/layout/vList2"/>
    <dgm:cxn modelId="{6A3EB3D8-E192-40BA-AAE5-44A0A73F0850}" type="presParOf" srcId="{529BA006-A7EF-439C-8C50-FE6BB5D41DF4}" destId="{DC56FBD3-23D2-452E-8FFA-51A84533A62C}" srcOrd="7" destOrd="0" presId="urn:microsoft.com/office/officeart/2005/8/layout/vList2"/>
    <dgm:cxn modelId="{99C9A28C-F2D6-4CD6-93F9-F19520FC808D}" type="presParOf" srcId="{529BA006-A7EF-439C-8C50-FE6BB5D41DF4}" destId="{20111879-C7C8-4F0B-95EC-5C70DC2FE18A}" srcOrd="8" destOrd="0" presId="urn:microsoft.com/office/officeart/2005/8/layout/vList2"/>
    <dgm:cxn modelId="{033B480C-8C3D-4805-A49D-58E6E09E3480}" type="presParOf" srcId="{529BA006-A7EF-439C-8C50-FE6BB5D41DF4}" destId="{96AE317B-6B98-4683-B893-C631DA020F0E}" srcOrd="9" destOrd="0" presId="urn:microsoft.com/office/officeart/2005/8/layout/vList2"/>
    <dgm:cxn modelId="{6736120E-1F8A-410C-B340-86154202354B}" type="presParOf" srcId="{529BA006-A7EF-439C-8C50-FE6BB5D41DF4}" destId="{E7103281-9989-4637-85A2-B817B39BC999}" srcOrd="10" destOrd="0" presId="urn:microsoft.com/office/officeart/2005/8/layout/vList2"/>
    <dgm:cxn modelId="{D429C1FA-8C06-4D9D-8DE9-281D2B5BB174}" type="presParOf" srcId="{529BA006-A7EF-439C-8C50-FE6BB5D41DF4}" destId="{5FBBAE0C-D730-49DA-9E91-0DCBB1A5BCA1}" srcOrd="11" destOrd="0" presId="urn:microsoft.com/office/officeart/2005/8/layout/vList2"/>
    <dgm:cxn modelId="{7BDA0E2B-2BBF-4DE5-975A-D6548D68BC62}" type="presParOf" srcId="{529BA006-A7EF-439C-8C50-FE6BB5D41DF4}" destId="{E5167AC9-73A2-4891-A8BA-F28A10810880}" srcOrd="12" destOrd="0" presId="urn:microsoft.com/office/officeart/2005/8/layout/vList2"/>
    <dgm:cxn modelId="{B6EC1A45-8BBB-46D4-A4E0-DBBABEEC7FCA}" type="presParOf" srcId="{529BA006-A7EF-439C-8C50-FE6BB5D41DF4}" destId="{93E4DA3D-22D6-4590-AF53-DF2D3A515A18}" srcOrd="13" destOrd="0" presId="urn:microsoft.com/office/officeart/2005/8/layout/vList2"/>
    <dgm:cxn modelId="{D134F816-6266-485C-A70C-21C0B615DAD6}" type="presParOf" srcId="{529BA006-A7EF-439C-8C50-FE6BB5D41DF4}" destId="{B6D14805-1515-4F2A-B7A8-82CA4A07597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062DB7-47CF-4000-9C59-C6CC5505DCF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ABA94A-4396-4BB3-9933-ADA8B7F4FDBC}">
      <dgm:prSet/>
      <dgm:spPr/>
      <dgm:t>
        <a:bodyPr/>
        <a:lstStyle/>
        <a:p>
          <a:r>
            <a:rPr lang="en-US" dirty="0"/>
            <a:t>1. Number of times the product has been purchased by the users.</a:t>
          </a:r>
        </a:p>
      </dgm:t>
    </dgm:pt>
    <dgm:pt modelId="{226D3DA6-B50C-4FD5-9B1D-10F94A8B45F2}" type="parTrans" cxnId="{CAAE0F94-203C-4A3B-9AF2-CD346A0CFE6B}">
      <dgm:prSet/>
      <dgm:spPr/>
      <dgm:t>
        <a:bodyPr/>
        <a:lstStyle/>
        <a:p>
          <a:endParaRPr lang="en-US"/>
        </a:p>
      </dgm:t>
    </dgm:pt>
    <dgm:pt modelId="{E68B967A-26BA-4AB5-BC03-429D7549D21B}" type="sibTrans" cxnId="{CAAE0F94-203C-4A3B-9AF2-CD346A0CFE6B}">
      <dgm:prSet/>
      <dgm:spPr/>
      <dgm:t>
        <a:bodyPr/>
        <a:lstStyle/>
        <a:p>
          <a:endParaRPr lang="en-US"/>
        </a:p>
      </dgm:t>
    </dgm:pt>
    <dgm:pt modelId="{6342E732-EE59-4C96-BCC4-D2D38C4877D8}">
      <dgm:prSet/>
      <dgm:spPr/>
      <dgm:t>
        <a:bodyPr/>
        <a:lstStyle/>
        <a:p>
          <a:r>
            <a:rPr lang="en-US" dirty="0"/>
            <a:t>2. Reorder ratio of each products. .</a:t>
          </a:r>
        </a:p>
      </dgm:t>
    </dgm:pt>
    <dgm:pt modelId="{977F1D6A-6302-4683-B0BD-9C6A4249583B}" type="parTrans" cxnId="{869BFADA-2604-4765-A776-C48F8490F860}">
      <dgm:prSet/>
      <dgm:spPr/>
      <dgm:t>
        <a:bodyPr/>
        <a:lstStyle/>
        <a:p>
          <a:endParaRPr lang="en-US"/>
        </a:p>
      </dgm:t>
    </dgm:pt>
    <dgm:pt modelId="{AB1B2BAF-469C-4536-A867-BF6AE22B61CB}" type="sibTrans" cxnId="{869BFADA-2604-4765-A776-C48F8490F860}">
      <dgm:prSet/>
      <dgm:spPr/>
      <dgm:t>
        <a:bodyPr/>
        <a:lstStyle/>
        <a:p>
          <a:endParaRPr lang="en-US"/>
        </a:p>
      </dgm:t>
    </dgm:pt>
    <dgm:pt modelId="{2B30D537-4F0C-4952-8FBA-E8AEDD433EAC}">
      <dgm:prSet/>
      <dgm:spPr/>
      <dgm:t>
        <a:bodyPr/>
        <a:lstStyle/>
        <a:p>
          <a:r>
            <a:rPr lang="en-US" dirty="0"/>
            <a:t>3. Average add to cart order for each product.</a:t>
          </a:r>
        </a:p>
      </dgm:t>
    </dgm:pt>
    <dgm:pt modelId="{9523997E-A395-4B12-AA39-BC4035BE833B}" type="parTrans" cxnId="{807D0BDF-2974-47E5-9E41-EE4C39681A28}">
      <dgm:prSet/>
      <dgm:spPr/>
      <dgm:t>
        <a:bodyPr/>
        <a:lstStyle/>
        <a:p>
          <a:endParaRPr lang="en-US"/>
        </a:p>
      </dgm:t>
    </dgm:pt>
    <dgm:pt modelId="{B8DBAA3E-3940-495F-AC67-8469B88BA933}" type="sibTrans" cxnId="{807D0BDF-2974-47E5-9E41-EE4C39681A28}">
      <dgm:prSet/>
      <dgm:spPr/>
      <dgm:t>
        <a:bodyPr/>
        <a:lstStyle/>
        <a:p>
          <a:endParaRPr lang="en-US"/>
        </a:p>
      </dgm:t>
    </dgm:pt>
    <dgm:pt modelId="{895B1C0A-3785-4A9A-9783-00D27016971F}">
      <dgm:prSet/>
      <dgm:spPr/>
      <dgm:t>
        <a:bodyPr/>
        <a:lstStyle/>
        <a:p>
          <a:r>
            <a:rPr lang="en-US" dirty="0"/>
            <a:t>4. Merging all the created features into the </a:t>
          </a:r>
          <a:r>
            <a:rPr lang="en-US" dirty="0" err="1"/>
            <a:t>prd</a:t>
          </a:r>
          <a:r>
            <a:rPr lang="en-US" dirty="0"/>
            <a:t> dataset.</a:t>
          </a:r>
        </a:p>
      </dgm:t>
    </dgm:pt>
    <dgm:pt modelId="{6ED4E89A-A9FA-4B24-A8A0-93369D5D8F0D}" type="parTrans" cxnId="{6634ADC7-59BF-4758-B3CA-4610182663F2}">
      <dgm:prSet/>
      <dgm:spPr/>
      <dgm:t>
        <a:bodyPr/>
        <a:lstStyle/>
        <a:p>
          <a:endParaRPr lang="en-US"/>
        </a:p>
      </dgm:t>
    </dgm:pt>
    <dgm:pt modelId="{A83787B2-33FF-463C-89C0-B37891920163}" type="sibTrans" cxnId="{6634ADC7-59BF-4758-B3CA-4610182663F2}">
      <dgm:prSet/>
      <dgm:spPr/>
      <dgm:t>
        <a:bodyPr/>
        <a:lstStyle/>
        <a:p>
          <a:endParaRPr lang="en-US"/>
        </a:p>
      </dgm:t>
    </dgm:pt>
    <dgm:pt modelId="{E49BF875-AB2D-4F7F-8B8A-54FDA174E109}" type="pres">
      <dgm:prSet presAssocID="{EC062DB7-47CF-4000-9C59-C6CC5505DCFF}" presName="linear" presStyleCnt="0">
        <dgm:presLayoutVars>
          <dgm:animLvl val="lvl"/>
          <dgm:resizeHandles val="exact"/>
        </dgm:presLayoutVars>
      </dgm:prSet>
      <dgm:spPr/>
    </dgm:pt>
    <dgm:pt modelId="{82E811E6-39B4-42FC-87DE-C73348A022FD}" type="pres">
      <dgm:prSet presAssocID="{BCABA94A-4396-4BB3-9933-ADA8B7F4FDBC}" presName="parentText" presStyleLbl="node1" presStyleIdx="0" presStyleCnt="4">
        <dgm:presLayoutVars>
          <dgm:chMax val="0"/>
          <dgm:bulletEnabled val="1"/>
        </dgm:presLayoutVars>
      </dgm:prSet>
      <dgm:spPr/>
    </dgm:pt>
    <dgm:pt modelId="{051534E8-C699-4E9B-A697-ACB0D0CA0284}" type="pres">
      <dgm:prSet presAssocID="{E68B967A-26BA-4AB5-BC03-429D7549D21B}" presName="spacer" presStyleCnt="0"/>
      <dgm:spPr/>
    </dgm:pt>
    <dgm:pt modelId="{EC792B9B-BC07-48FC-8E82-BF60516EE99D}" type="pres">
      <dgm:prSet presAssocID="{6342E732-EE59-4C96-BCC4-D2D38C4877D8}" presName="parentText" presStyleLbl="node1" presStyleIdx="1" presStyleCnt="4">
        <dgm:presLayoutVars>
          <dgm:chMax val="0"/>
          <dgm:bulletEnabled val="1"/>
        </dgm:presLayoutVars>
      </dgm:prSet>
      <dgm:spPr/>
    </dgm:pt>
    <dgm:pt modelId="{5E21B828-3374-46E0-ABD1-37740D2B6B99}" type="pres">
      <dgm:prSet presAssocID="{AB1B2BAF-469C-4536-A867-BF6AE22B61CB}" presName="spacer" presStyleCnt="0"/>
      <dgm:spPr/>
    </dgm:pt>
    <dgm:pt modelId="{052874AD-314B-4E25-86F6-8A6020730A09}" type="pres">
      <dgm:prSet presAssocID="{2B30D537-4F0C-4952-8FBA-E8AEDD433EAC}" presName="parentText" presStyleLbl="node1" presStyleIdx="2" presStyleCnt="4">
        <dgm:presLayoutVars>
          <dgm:chMax val="0"/>
          <dgm:bulletEnabled val="1"/>
        </dgm:presLayoutVars>
      </dgm:prSet>
      <dgm:spPr/>
    </dgm:pt>
    <dgm:pt modelId="{40C4523C-6724-4F21-892C-98226B707E9E}" type="pres">
      <dgm:prSet presAssocID="{B8DBAA3E-3940-495F-AC67-8469B88BA933}" presName="spacer" presStyleCnt="0"/>
      <dgm:spPr/>
    </dgm:pt>
    <dgm:pt modelId="{6FEB32A1-7F21-499B-932E-5831916C67AC}" type="pres">
      <dgm:prSet presAssocID="{895B1C0A-3785-4A9A-9783-00D27016971F}" presName="parentText" presStyleLbl="node1" presStyleIdx="3" presStyleCnt="4">
        <dgm:presLayoutVars>
          <dgm:chMax val="0"/>
          <dgm:bulletEnabled val="1"/>
        </dgm:presLayoutVars>
      </dgm:prSet>
      <dgm:spPr/>
    </dgm:pt>
  </dgm:ptLst>
  <dgm:cxnLst>
    <dgm:cxn modelId="{69D15A0F-68D0-4EC8-B9EC-5DF91AC12E50}" type="presOf" srcId="{6342E732-EE59-4C96-BCC4-D2D38C4877D8}" destId="{EC792B9B-BC07-48FC-8E82-BF60516EE99D}" srcOrd="0" destOrd="0" presId="urn:microsoft.com/office/officeart/2005/8/layout/vList2"/>
    <dgm:cxn modelId="{E53D2260-9D5D-493D-9E3C-08D8B7757A72}" type="presOf" srcId="{EC062DB7-47CF-4000-9C59-C6CC5505DCFF}" destId="{E49BF875-AB2D-4F7F-8B8A-54FDA174E109}" srcOrd="0" destOrd="0" presId="urn:microsoft.com/office/officeart/2005/8/layout/vList2"/>
    <dgm:cxn modelId="{E48C906C-A5C0-49C4-BE57-3908A479EFD0}" type="presOf" srcId="{2B30D537-4F0C-4952-8FBA-E8AEDD433EAC}" destId="{052874AD-314B-4E25-86F6-8A6020730A09}" srcOrd="0" destOrd="0" presId="urn:microsoft.com/office/officeart/2005/8/layout/vList2"/>
    <dgm:cxn modelId="{FC55897F-5510-4B61-A9B0-1FCD9B00DFAB}" type="presOf" srcId="{895B1C0A-3785-4A9A-9783-00D27016971F}" destId="{6FEB32A1-7F21-499B-932E-5831916C67AC}" srcOrd="0" destOrd="0" presId="urn:microsoft.com/office/officeart/2005/8/layout/vList2"/>
    <dgm:cxn modelId="{CAAE0F94-203C-4A3B-9AF2-CD346A0CFE6B}" srcId="{EC062DB7-47CF-4000-9C59-C6CC5505DCFF}" destId="{BCABA94A-4396-4BB3-9933-ADA8B7F4FDBC}" srcOrd="0" destOrd="0" parTransId="{226D3DA6-B50C-4FD5-9B1D-10F94A8B45F2}" sibTransId="{E68B967A-26BA-4AB5-BC03-429D7549D21B}"/>
    <dgm:cxn modelId="{6634ADC7-59BF-4758-B3CA-4610182663F2}" srcId="{EC062DB7-47CF-4000-9C59-C6CC5505DCFF}" destId="{895B1C0A-3785-4A9A-9783-00D27016971F}" srcOrd="3" destOrd="0" parTransId="{6ED4E89A-A9FA-4B24-A8A0-93369D5D8F0D}" sibTransId="{A83787B2-33FF-463C-89C0-B37891920163}"/>
    <dgm:cxn modelId="{869BFADA-2604-4765-A776-C48F8490F860}" srcId="{EC062DB7-47CF-4000-9C59-C6CC5505DCFF}" destId="{6342E732-EE59-4C96-BCC4-D2D38C4877D8}" srcOrd="1" destOrd="0" parTransId="{977F1D6A-6302-4683-B0BD-9C6A4249583B}" sibTransId="{AB1B2BAF-469C-4536-A867-BF6AE22B61CB}"/>
    <dgm:cxn modelId="{807D0BDF-2974-47E5-9E41-EE4C39681A28}" srcId="{EC062DB7-47CF-4000-9C59-C6CC5505DCFF}" destId="{2B30D537-4F0C-4952-8FBA-E8AEDD433EAC}" srcOrd="2" destOrd="0" parTransId="{9523997E-A395-4B12-AA39-BC4035BE833B}" sibTransId="{B8DBAA3E-3940-495F-AC67-8469B88BA933}"/>
    <dgm:cxn modelId="{59CBFBE1-486F-4FF5-985D-F3C37C01690A}" type="presOf" srcId="{BCABA94A-4396-4BB3-9933-ADA8B7F4FDBC}" destId="{82E811E6-39B4-42FC-87DE-C73348A022FD}" srcOrd="0" destOrd="0" presId="urn:microsoft.com/office/officeart/2005/8/layout/vList2"/>
    <dgm:cxn modelId="{1A8998E5-5C95-4C7E-9918-7048C237E878}" type="presParOf" srcId="{E49BF875-AB2D-4F7F-8B8A-54FDA174E109}" destId="{82E811E6-39B4-42FC-87DE-C73348A022FD}" srcOrd="0" destOrd="0" presId="urn:microsoft.com/office/officeart/2005/8/layout/vList2"/>
    <dgm:cxn modelId="{DC7E0E10-85D2-4EED-8E53-1503580A645F}" type="presParOf" srcId="{E49BF875-AB2D-4F7F-8B8A-54FDA174E109}" destId="{051534E8-C699-4E9B-A697-ACB0D0CA0284}" srcOrd="1" destOrd="0" presId="urn:microsoft.com/office/officeart/2005/8/layout/vList2"/>
    <dgm:cxn modelId="{1335D1AD-C9E9-442F-BD8C-E05362D3BCA5}" type="presParOf" srcId="{E49BF875-AB2D-4F7F-8B8A-54FDA174E109}" destId="{EC792B9B-BC07-48FC-8E82-BF60516EE99D}" srcOrd="2" destOrd="0" presId="urn:microsoft.com/office/officeart/2005/8/layout/vList2"/>
    <dgm:cxn modelId="{96C017E2-32ED-41F9-B922-095C78B60001}" type="presParOf" srcId="{E49BF875-AB2D-4F7F-8B8A-54FDA174E109}" destId="{5E21B828-3374-46E0-ABD1-37740D2B6B99}" srcOrd="3" destOrd="0" presId="urn:microsoft.com/office/officeart/2005/8/layout/vList2"/>
    <dgm:cxn modelId="{1CDF7E64-D7D1-4770-A3F3-15E2B85EAFB7}" type="presParOf" srcId="{E49BF875-AB2D-4F7F-8B8A-54FDA174E109}" destId="{052874AD-314B-4E25-86F6-8A6020730A09}" srcOrd="4" destOrd="0" presId="urn:microsoft.com/office/officeart/2005/8/layout/vList2"/>
    <dgm:cxn modelId="{ED364F4C-BE9C-4997-8745-EE7FA69247C1}" type="presParOf" srcId="{E49BF875-AB2D-4F7F-8B8A-54FDA174E109}" destId="{40C4523C-6724-4F21-892C-98226B707E9E}" srcOrd="5" destOrd="0" presId="urn:microsoft.com/office/officeart/2005/8/layout/vList2"/>
    <dgm:cxn modelId="{B61D841D-5201-430E-A27C-002EE9EA558C}" type="presParOf" srcId="{E49BF875-AB2D-4F7F-8B8A-54FDA174E109}" destId="{6FEB32A1-7F21-499B-932E-5831916C67A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648B0F-212F-4F8B-86EC-4B7775F1ED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AD329B0-C75C-4A5E-ACB5-6E3633878D7D}">
      <dgm:prSet/>
      <dgm:spPr/>
      <dgm:t>
        <a:bodyPr/>
        <a:lstStyle/>
        <a:p>
          <a:r>
            <a:rPr lang="en-US"/>
            <a:t>1. How many times a User has bought a product.</a:t>
          </a:r>
        </a:p>
      </dgm:t>
    </dgm:pt>
    <dgm:pt modelId="{42B0713E-37AA-4267-A040-DA9EF039D127}" type="parTrans" cxnId="{D37BF015-5E7D-4EB6-9B81-4D0094546270}">
      <dgm:prSet/>
      <dgm:spPr/>
      <dgm:t>
        <a:bodyPr/>
        <a:lstStyle/>
        <a:p>
          <a:endParaRPr lang="en-US"/>
        </a:p>
      </dgm:t>
    </dgm:pt>
    <dgm:pt modelId="{3EF5C639-38C7-468D-BA4B-D47B835C593F}" type="sibTrans" cxnId="{D37BF015-5E7D-4EB6-9B81-4D0094546270}">
      <dgm:prSet/>
      <dgm:spPr/>
      <dgm:t>
        <a:bodyPr/>
        <a:lstStyle/>
        <a:p>
          <a:endParaRPr lang="en-US"/>
        </a:p>
      </dgm:t>
    </dgm:pt>
    <dgm:pt modelId="{5484DEC2-C224-42A2-8BB6-883C2D6CA788}">
      <dgm:prSet/>
      <dgm:spPr/>
      <dgm:t>
        <a:bodyPr/>
        <a:lstStyle/>
        <a:p>
          <a:r>
            <a:rPr lang="en-US"/>
            <a:t>2. How many times a user bought a product after its first purchase.</a:t>
          </a:r>
        </a:p>
      </dgm:t>
    </dgm:pt>
    <dgm:pt modelId="{ADB6968D-F6AF-4151-A243-071830416EA5}" type="parTrans" cxnId="{35E6F0EB-B6F9-4315-91EF-F8DC0A5D65CC}">
      <dgm:prSet/>
      <dgm:spPr/>
      <dgm:t>
        <a:bodyPr/>
        <a:lstStyle/>
        <a:p>
          <a:endParaRPr lang="en-US"/>
        </a:p>
      </dgm:t>
    </dgm:pt>
    <dgm:pt modelId="{4091E6D3-9337-4C97-A962-C87D31759A5A}" type="sibTrans" cxnId="{35E6F0EB-B6F9-4315-91EF-F8DC0A5D65CC}">
      <dgm:prSet/>
      <dgm:spPr/>
      <dgm:t>
        <a:bodyPr/>
        <a:lstStyle/>
        <a:p>
          <a:endParaRPr lang="en-US"/>
        </a:p>
      </dgm:t>
    </dgm:pt>
    <dgm:pt modelId="{1AD768F1-8351-40E8-BA83-062E5AAA13CE}">
      <dgm:prSet/>
      <dgm:spPr/>
      <dgm:t>
        <a:bodyPr/>
        <a:lstStyle/>
        <a:p>
          <a:r>
            <a:rPr lang="en-US"/>
            <a:t>3. Finding when the user has bought a product for the first time.</a:t>
          </a:r>
        </a:p>
      </dgm:t>
    </dgm:pt>
    <dgm:pt modelId="{7C615D15-CFEF-477D-8BB3-CCE14D89DA77}" type="parTrans" cxnId="{B6223561-2B7A-450B-B0E5-C682D3C4B320}">
      <dgm:prSet/>
      <dgm:spPr/>
      <dgm:t>
        <a:bodyPr/>
        <a:lstStyle/>
        <a:p>
          <a:endParaRPr lang="en-US"/>
        </a:p>
      </dgm:t>
    </dgm:pt>
    <dgm:pt modelId="{44F8670B-712B-4F4C-8B35-921D39176065}" type="sibTrans" cxnId="{B6223561-2B7A-450B-B0E5-C682D3C4B320}">
      <dgm:prSet/>
      <dgm:spPr/>
      <dgm:t>
        <a:bodyPr/>
        <a:lstStyle/>
        <a:p>
          <a:endParaRPr lang="en-US"/>
        </a:p>
      </dgm:t>
    </dgm:pt>
    <dgm:pt modelId="{20142A5E-9947-4FE6-A50D-2D6FDA3CCAAE}">
      <dgm:prSet/>
      <dgm:spPr/>
      <dgm:t>
        <a:bodyPr/>
        <a:lstStyle/>
        <a:p>
          <a:r>
            <a:rPr lang="en-US"/>
            <a:t>4. Merging all the created features into the uxp dataset.</a:t>
          </a:r>
        </a:p>
      </dgm:t>
    </dgm:pt>
    <dgm:pt modelId="{BA094965-6C04-40C7-A228-BE6AA002C67C}" type="parTrans" cxnId="{0949E6CB-7DFD-4DB4-8EA9-96CD7568FA13}">
      <dgm:prSet/>
      <dgm:spPr/>
      <dgm:t>
        <a:bodyPr/>
        <a:lstStyle/>
        <a:p>
          <a:endParaRPr lang="en-US"/>
        </a:p>
      </dgm:t>
    </dgm:pt>
    <dgm:pt modelId="{97D07C5D-9F71-4BD8-B874-5E105C9E3494}" type="sibTrans" cxnId="{0949E6CB-7DFD-4DB4-8EA9-96CD7568FA13}">
      <dgm:prSet/>
      <dgm:spPr/>
      <dgm:t>
        <a:bodyPr/>
        <a:lstStyle/>
        <a:p>
          <a:endParaRPr lang="en-US"/>
        </a:p>
      </dgm:t>
    </dgm:pt>
    <dgm:pt modelId="{F805F340-36AF-4DA1-B063-54257FF6B9E9}">
      <dgm:prSet/>
      <dgm:spPr/>
      <dgm:t>
        <a:bodyPr/>
        <a:lstStyle/>
        <a:p>
          <a:r>
            <a:rPr lang="en-US"/>
            <a:t>5. How many times a customer bought a product on its last 5 orders.</a:t>
          </a:r>
        </a:p>
      </dgm:t>
    </dgm:pt>
    <dgm:pt modelId="{4521A777-ED83-4A95-A040-41731ACF2021}" type="parTrans" cxnId="{88842F89-D376-4E84-9B1C-F5A78AED4F9E}">
      <dgm:prSet/>
      <dgm:spPr/>
      <dgm:t>
        <a:bodyPr/>
        <a:lstStyle/>
        <a:p>
          <a:endParaRPr lang="en-US"/>
        </a:p>
      </dgm:t>
    </dgm:pt>
    <dgm:pt modelId="{C30C32B0-41CC-43FF-A4AE-D1BD9C01DE0F}" type="sibTrans" cxnId="{88842F89-D376-4E84-9B1C-F5A78AED4F9E}">
      <dgm:prSet/>
      <dgm:spPr/>
      <dgm:t>
        <a:bodyPr/>
        <a:lstStyle/>
        <a:p>
          <a:endParaRPr lang="en-US"/>
        </a:p>
      </dgm:t>
    </dgm:pt>
    <dgm:pt modelId="{8DDBCFFF-0196-4D14-B0EF-2AFE39903F70}">
      <dgm:prSet/>
      <dgm:spPr/>
      <dgm:t>
        <a:bodyPr/>
        <a:lstStyle/>
        <a:p>
          <a:r>
            <a:rPr lang="en-US"/>
            <a:t>6. product bought by users in the last_five orders.</a:t>
          </a:r>
        </a:p>
      </dgm:t>
    </dgm:pt>
    <dgm:pt modelId="{3CC26C6E-512B-4565-8365-34D9B78F610D}" type="parTrans" cxnId="{4E990467-F553-4836-96F8-4879347B3454}">
      <dgm:prSet/>
      <dgm:spPr/>
      <dgm:t>
        <a:bodyPr/>
        <a:lstStyle/>
        <a:p>
          <a:endParaRPr lang="en-US"/>
        </a:p>
      </dgm:t>
    </dgm:pt>
    <dgm:pt modelId="{CAA4EE40-3342-4B86-9E8C-A5CA558B8746}" type="sibTrans" cxnId="{4E990467-F553-4836-96F8-4879347B3454}">
      <dgm:prSet/>
      <dgm:spPr/>
      <dgm:t>
        <a:bodyPr/>
        <a:lstStyle/>
        <a:p>
          <a:endParaRPr lang="en-US"/>
        </a:p>
      </dgm:t>
    </dgm:pt>
    <dgm:pt modelId="{8427AA34-CA7E-4C36-A089-374A4442C070}">
      <dgm:prSet/>
      <dgm:spPr/>
      <dgm:t>
        <a:bodyPr/>
        <a:lstStyle/>
        <a:p>
          <a:r>
            <a:rPr lang="en-US"/>
            <a:t>7. Ratio of the products bought in the last_five orders.</a:t>
          </a:r>
        </a:p>
      </dgm:t>
    </dgm:pt>
    <dgm:pt modelId="{D8CE49B4-4988-4735-A14F-B4CE6768974B}" type="parTrans" cxnId="{91294256-8892-4708-87A7-8BE51D6373E1}">
      <dgm:prSet/>
      <dgm:spPr/>
      <dgm:t>
        <a:bodyPr/>
        <a:lstStyle/>
        <a:p>
          <a:endParaRPr lang="en-US"/>
        </a:p>
      </dgm:t>
    </dgm:pt>
    <dgm:pt modelId="{9A309223-599D-46AE-88F4-53EEACA721E6}" type="sibTrans" cxnId="{91294256-8892-4708-87A7-8BE51D6373E1}">
      <dgm:prSet/>
      <dgm:spPr/>
      <dgm:t>
        <a:bodyPr/>
        <a:lstStyle/>
        <a:p>
          <a:endParaRPr lang="en-US"/>
        </a:p>
      </dgm:t>
    </dgm:pt>
    <dgm:pt modelId="{819D57EA-F5A4-483D-85B0-19300C85B593}" type="pres">
      <dgm:prSet presAssocID="{A5648B0F-212F-4F8B-86EC-4B7775F1ED7A}" presName="linear" presStyleCnt="0">
        <dgm:presLayoutVars>
          <dgm:animLvl val="lvl"/>
          <dgm:resizeHandles val="exact"/>
        </dgm:presLayoutVars>
      </dgm:prSet>
      <dgm:spPr/>
    </dgm:pt>
    <dgm:pt modelId="{3EEF9B66-CA29-4A01-BE86-A6F743940F7B}" type="pres">
      <dgm:prSet presAssocID="{8AD329B0-C75C-4A5E-ACB5-6E3633878D7D}" presName="parentText" presStyleLbl="node1" presStyleIdx="0" presStyleCnt="7">
        <dgm:presLayoutVars>
          <dgm:chMax val="0"/>
          <dgm:bulletEnabled val="1"/>
        </dgm:presLayoutVars>
      </dgm:prSet>
      <dgm:spPr/>
    </dgm:pt>
    <dgm:pt modelId="{CB0657ED-26E8-436C-A864-319A04EDC03A}" type="pres">
      <dgm:prSet presAssocID="{3EF5C639-38C7-468D-BA4B-D47B835C593F}" presName="spacer" presStyleCnt="0"/>
      <dgm:spPr/>
    </dgm:pt>
    <dgm:pt modelId="{5019DFF8-A0B7-4C24-B21C-10009327F9E0}" type="pres">
      <dgm:prSet presAssocID="{5484DEC2-C224-42A2-8BB6-883C2D6CA788}" presName="parentText" presStyleLbl="node1" presStyleIdx="1" presStyleCnt="7">
        <dgm:presLayoutVars>
          <dgm:chMax val="0"/>
          <dgm:bulletEnabled val="1"/>
        </dgm:presLayoutVars>
      </dgm:prSet>
      <dgm:spPr/>
    </dgm:pt>
    <dgm:pt modelId="{BD8C9127-0FE3-4012-8B6F-E791393B88FE}" type="pres">
      <dgm:prSet presAssocID="{4091E6D3-9337-4C97-A962-C87D31759A5A}" presName="spacer" presStyleCnt="0"/>
      <dgm:spPr/>
    </dgm:pt>
    <dgm:pt modelId="{ACB52153-D6D7-48FE-B816-3F19ADDA18FC}" type="pres">
      <dgm:prSet presAssocID="{1AD768F1-8351-40E8-BA83-062E5AAA13CE}" presName="parentText" presStyleLbl="node1" presStyleIdx="2" presStyleCnt="7">
        <dgm:presLayoutVars>
          <dgm:chMax val="0"/>
          <dgm:bulletEnabled val="1"/>
        </dgm:presLayoutVars>
      </dgm:prSet>
      <dgm:spPr/>
    </dgm:pt>
    <dgm:pt modelId="{EFB8780A-65C0-42C7-A6CA-09ED5DA85679}" type="pres">
      <dgm:prSet presAssocID="{44F8670B-712B-4F4C-8B35-921D39176065}" presName="spacer" presStyleCnt="0"/>
      <dgm:spPr/>
    </dgm:pt>
    <dgm:pt modelId="{CB7E75A4-5AC2-4C62-A380-18D543A18C31}" type="pres">
      <dgm:prSet presAssocID="{20142A5E-9947-4FE6-A50D-2D6FDA3CCAAE}" presName="parentText" presStyleLbl="node1" presStyleIdx="3" presStyleCnt="7">
        <dgm:presLayoutVars>
          <dgm:chMax val="0"/>
          <dgm:bulletEnabled val="1"/>
        </dgm:presLayoutVars>
      </dgm:prSet>
      <dgm:spPr/>
    </dgm:pt>
    <dgm:pt modelId="{870C4D1B-FC41-45D2-82DD-ED37A633513A}" type="pres">
      <dgm:prSet presAssocID="{97D07C5D-9F71-4BD8-B874-5E105C9E3494}" presName="spacer" presStyleCnt="0"/>
      <dgm:spPr/>
    </dgm:pt>
    <dgm:pt modelId="{CBFD43C5-88AD-4638-91B9-10288D873926}" type="pres">
      <dgm:prSet presAssocID="{F805F340-36AF-4DA1-B063-54257FF6B9E9}" presName="parentText" presStyleLbl="node1" presStyleIdx="4" presStyleCnt="7">
        <dgm:presLayoutVars>
          <dgm:chMax val="0"/>
          <dgm:bulletEnabled val="1"/>
        </dgm:presLayoutVars>
      </dgm:prSet>
      <dgm:spPr/>
    </dgm:pt>
    <dgm:pt modelId="{48BEFEEB-8315-44DC-B72E-DB0FCEA6E088}" type="pres">
      <dgm:prSet presAssocID="{C30C32B0-41CC-43FF-A4AE-D1BD9C01DE0F}" presName="spacer" presStyleCnt="0"/>
      <dgm:spPr/>
    </dgm:pt>
    <dgm:pt modelId="{CC7BA7E4-0DD6-4D69-920D-E236F52AE341}" type="pres">
      <dgm:prSet presAssocID="{8DDBCFFF-0196-4D14-B0EF-2AFE39903F70}" presName="parentText" presStyleLbl="node1" presStyleIdx="5" presStyleCnt="7">
        <dgm:presLayoutVars>
          <dgm:chMax val="0"/>
          <dgm:bulletEnabled val="1"/>
        </dgm:presLayoutVars>
      </dgm:prSet>
      <dgm:spPr/>
    </dgm:pt>
    <dgm:pt modelId="{DFDD3E9F-9EEC-4AA4-91F2-046B3AD1A0F5}" type="pres">
      <dgm:prSet presAssocID="{CAA4EE40-3342-4B86-9E8C-A5CA558B8746}" presName="spacer" presStyleCnt="0"/>
      <dgm:spPr/>
    </dgm:pt>
    <dgm:pt modelId="{6842A19D-EB03-44F0-BC0A-3124805BEAF4}" type="pres">
      <dgm:prSet presAssocID="{8427AA34-CA7E-4C36-A089-374A4442C070}" presName="parentText" presStyleLbl="node1" presStyleIdx="6" presStyleCnt="7">
        <dgm:presLayoutVars>
          <dgm:chMax val="0"/>
          <dgm:bulletEnabled val="1"/>
        </dgm:presLayoutVars>
      </dgm:prSet>
      <dgm:spPr/>
    </dgm:pt>
  </dgm:ptLst>
  <dgm:cxnLst>
    <dgm:cxn modelId="{BEE85F10-FAEF-4784-8BB9-F15FAE1B6DC7}" type="presOf" srcId="{5484DEC2-C224-42A2-8BB6-883C2D6CA788}" destId="{5019DFF8-A0B7-4C24-B21C-10009327F9E0}" srcOrd="0" destOrd="0" presId="urn:microsoft.com/office/officeart/2005/8/layout/vList2"/>
    <dgm:cxn modelId="{D37BF015-5E7D-4EB6-9B81-4D0094546270}" srcId="{A5648B0F-212F-4F8B-86EC-4B7775F1ED7A}" destId="{8AD329B0-C75C-4A5E-ACB5-6E3633878D7D}" srcOrd="0" destOrd="0" parTransId="{42B0713E-37AA-4267-A040-DA9EF039D127}" sibTransId="{3EF5C639-38C7-468D-BA4B-D47B835C593F}"/>
    <dgm:cxn modelId="{62A1D51E-DCF6-45CA-B2E1-70C1954EB3C0}" type="presOf" srcId="{8DDBCFFF-0196-4D14-B0EF-2AFE39903F70}" destId="{CC7BA7E4-0DD6-4D69-920D-E236F52AE341}" srcOrd="0" destOrd="0" presId="urn:microsoft.com/office/officeart/2005/8/layout/vList2"/>
    <dgm:cxn modelId="{F3CD3828-B9D5-4703-AE9C-797EB8B592C5}" type="presOf" srcId="{A5648B0F-212F-4F8B-86EC-4B7775F1ED7A}" destId="{819D57EA-F5A4-483D-85B0-19300C85B593}" srcOrd="0" destOrd="0" presId="urn:microsoft.com/office/officeart/2005/8/layout/vList2"/>
    <dgm:cxn modelId="{569CF428-B798-4548-82EE-3688E909A3E6}" type="presOf" srcId="{8427AA34-CA7E-4C36-A089-374A4442C070}" destId="{6842A19D-EB03-44F0-BC0A-3124805BEAF4}" srcOrd="0" destOrd="0" presId="urn:microsoft.com/office/officeart/2005/8/layout/vList2"/>
    <dgm:cxn modelId="{B6223561-2B7A-450B-B0E5-C682D3C4B320}" srcId="{A5648B0F-212F-4F8B-86EC-4B7775F1ED7A}" destId="{1AD768F1-8351-40E8-BA83-062E5AAA13CE}" srcOrd="2" destOrd="0" parTransId="{7C615D15-CFEF-477D-8BB3-CCE14D89DA77}" sibTransId="{44F8670B-712B-4F4C-8B35-921D39176065}"/>
    <dgm:cxn modelId="{4E990467-F553-4836-96F8-4879347B3454}" srcId="{A5648B0F-212F-4F8B-86EC-4B7775F1ED7A}" destId="{8DDBCFFF-0196-4D14-B0EF-2AFE39903F70}" srcOrd="5" destOrd="0" parTransId="{3CC26C6E-512B-4565-8365-34D9B78F610D}" sibTransId="{CAA4EE40-3342-4B86-9E8C-A5CA558B8746}"/>
    <dgm:cxn modelId="{91294256-8892-4708-87A7-8BE51D6373E1}" srcId="{A5648B0F-212F-4F8B-86EC-4B7775F1ED7A}" destId="{8427AA34-CA7E-4C36-A089-374A4442C070}" srcOrd="6" destOrd="0" parTransId="{D8CE49B4-4988-4735-A14F-B4CE6768974B}" sibTransId="{9A309223-599D-46AE-88F4-53EEACA721E6}"/>
    <dgm:cxn modelId="{20B8E477-467F-42C5-9F41-B902F6BA16B3}" type="presOf" srcId="{8AD329B0-C75C-4A5E-ACB5-6E3633878D7D}" destId="{3EEF9B66-CA29-4A01-BE86-A6F743940F7B}" srcOrd="0" destOrd="0" presId="urn:microsoft.com/office/officeart/2005/8/layout/vList2"/>
    <dgm:cxn modelId="{8E886E84-CB75-4D0B-B98B-7DC18936EEE5}" type="presOf" srcId="{F805F340-36AF-4DA1-B063-54257FF6B9E9}" destId="{CBFD43C5-88AD-4638-91B9-10288D873926}" srcOrd="0" destOrd="0" presId="urn:microsoft.com/office/officeart/2005/8/layout/vList2"/>
    <dgm:cxn modelId="{88842F89-D376-4E84-9B1C-F5A78AED4F9E}" srcId="{A5648B0F-212F-4F8B-86EC-4B7775F1ED7A}" destId="{F805F340-36AF-4DA1-B063-54257FF6B9E9}" srcOrd="4" destOrd="0" parTransId="{4521A777-ED83-4A95-A040-41731ACF2021}" sibTransId="{C30C32B0-41CC-43FF-A4AE-D1BD9C01DE0F}"/>
    <dgm:cxn modelId="{0949E6CB-7DFD-4DB4-8EA9-96CD7568FA13}" srcId="{A5648B0F-212F-4F8B-86EC-4B7775F1ED7A}" destId="{20142A5E-9947-4FE6-A50D-2D6FDA3CCAAE}" srcOrd="3" destOrd="0" parTransId="{BA094965-6C04-40C7-A228-BE6AA002C67C}" sibTransId="{97D07C5D-9F71-4BD8-B874-5E105C9E3494}"/>
    <dgm:cxn modelId="{ACB087D5-0998-4EFB-B663-A5B739271182}" type="presOf" srcId="{20142A5E-9947-4FE6-A50D-2D6FDA3CCAAE}" destId="{CB7E75A4-5AC2-4C62-A380-18D543A18C31}" srcOrd="0" destOrd="0" presId="urn:microsoft.com/office/officeart/2005/8/layout/vList2"/>
    <dgm:cxn modelId="{35E6F0EB-B6F9-4315-91EF-F8DC0A5D65CC}" srcId="{A5648B0F-212F-4F8B-86EC-4B7775F1ED7A}" destId="{5484DEC2-C224-42A2-8BB6-883C2D6CA788}" srcOrd="1" destOrd="0" parTransId="{ADB6968D-F6AF-4151-A243-071830416EA5}" sibTransId="{4091E6D3-9337-4C97-A962-C87D31759A5A}"/>
    <dgm:cxn modelId="{D47BB7FE-F5DB-4F45-8557-FD4C5165EE15}" type="presOf" srcId="{1AD768F1-8351-40E8-BA83-062E5AAA13CE}" destId="{ACB52153-D6D7-48FE-B816-3F19ADDA18FC}" srcOrd="0" destOrd="0" presId="urn:microsoft.com/office/officeart/2005/8/layout/vList2"/>
    <dgm:cxn modelId="{8741431A-B216-4555-B927-CF1C9729F6A5}" type="presParOf" srcId="{819D57EA-F5A4-483D-85B0-19300C85B593}" destId="{3EEF9B66-CA29-4A01-BE86-A6F743940F7B}" srcOrd="0" destOrd="0" presId="urn:microsoft.com/office/officeart/2005/8/layout/vList2"/>
    <dgm:cxn modelId="{DE36513D-4840-4133-AF5D-A1B4C072E49B}" type="presParOf" srcId="{819D57EA-F5A4-483D-85B0-19300C85B593}" destId="{CB0657ED-26E8-436C-A864-319A04EDC03A}" srcOrd="1" destOrd="0" presId="urn:microsoft.com/office/officeart/2005/8/layout/vList2"/>
    <dgm:cxn modelId="{6E647F95-E25A-4CD5-A4E1-5FF913553FC4}" type="presParOf" srcId="{819D57EA-F5A4-483D-85B0-19300C85B593}" destId="{5019DFF8-A0B7-4C24-B21C-10009327F9E0}" srcOrd="2" destOrd="0" presId="urn:microsoft.com/office/officeart/2005/8/layout/vList2"/>
    <dgm:cxn modelId="{FDF781EA-DFDF-4CAC-9A03-8B297B158E1B}" type="presParOf" srcId="{819D57EA-F5A4-483D-85B0-19300C85B593}" destId="{BD8C9127-0FE3-4012-8B6F-E791393B88FE}" srcOrd="3" destOrd="0" presId="urn:microsoft.com/office/officeart/2005/8/layout/vList2"/>
    <dgm:cxn modelId="{AF06965A-E480-4FC4-9A01-FA0C009E1BB9}" type="presParOf" srcId="{819D57EA-F5A4-483D-85B0-19300C85B593}" destId="{ACB52153-D6D7-48FE-B816-3F19ADDA18FC}" srcOrd="4" destOrd="0" presId="urn:microsoft.com/office/officeart/2005/8/layout/vList2"/>
    <dgm:cxn modelId="{2493F8C2-78B3-422D-997E-2598B076834C}" type="presParOf" srcId="{819D57EA-F5A4-483D-85B0-19300C85B593}" destId="{EFB8780A-65C0-42C7-A6CA-09ED5DA85679}" srcOrd="5" destOrd="0" presId="urn:microsoft.com/office/officeart/2005/8/layout/vList2"/>
    <dgm:cxn modelId="{04870DBA-06B4-4744-9234-181D072F1A59}" type="presParOf" srcId="{819D57EA-F5A4-483D-85B0-19300C85B593}" destId="{CB7E75A4-5AC2-4C62-A380-18D543A18C31}" srcOrd="6" destOrd="0" presId="urn:microsoft.com/office/officeart/2005/8/layout/vList2"/>
    <dgm:cxn modelId="{699EEDF6-BC54-4832-A638-CA4111E501C9}" type="presParOf" srcId="{819D57EA-F5A4-483D-85B0-19300C85B593}" destId="{870C4D1B-FC41-45D2-82DD-ED37A633513A}" srcOrd="7" destOrd="0" presId="urn:microsoft.com/office/officeart/2005/8/layout/vList2"/>
    <dgm:cxn modelId="{8E2DD7A0-3338-4167-89AE-88D37FCCDF5A}" type="presParOf" srcId="{819D57EA-F5A4-483D-85B0-19300C85B593}" destId="{CBFD43C5-88AD-4638-91B9-10288D873926}" srcOrd="8" destOrd="0" presId="urn:microsoft.com/office/officeart/2005/8/layout/vList2"/>
    <dgm:cxn modelId="{8695FD66-254D-4B81-8CFD-B9344C62C305}" type="presParOf" srcId="{819D57EA-F5A4-483D-85B0-19300C85B593}" destId="{48BEFEEB-8315-44DC-B72E-DB0FCEA6E088}" srcOrd="9" destOrd="0" presId="urn:microsoft.com/office/officeart/2005/8/layout/vList2"/>
    <dgm:cxn modelId="{A8E5F13B-BBF1-4670-8433-CEBFBB9ADB05}" type="presParOf" srcId="{819D57EA-F5A4-483D-85B0-19300C85B593}" destId="{CC7BA7E4-0DD6-4D69-920D-E236F52AE341}" srcOrd="10" destOrd="0" presId="urn:microsoft.com/office/officeart/2005/8/layout/vList2"/>
    <dgm:cxn modelId="{11CF261A-3363-4A8E-9E79-939F77E5F99C}" type="presParOf" srcId="{819D57EA-F5A4-483D-85B0-19300C85B593}" destId="{DFDD3E9F-9EEC-4AA4-91F2-046B3AD1A0F5}" srcOrd="11" destOrd="0" presId="urn:microsoft.com/office/officeart/2005/8/layout/vList2"/>
    <dgm:cxn modelId="{543DD001-5167-4C16-A2FD-018A203A9E32}" type="presParOf" srcId="{819D57EA-F5A4-483D-85B0-19300C85B593}" destId="{6842A19D-EB03-44F0-BC0A-3124805BEAF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56E1C-BE6E-4101-A1FA-7E2245D7664B}">
      <dsp:nvSpPr>
        <dsp:cNvPr id="0" name=""/>
        <dsp:cNvSpPr/>
      </dsp:nvSpPr>
      <dsp:spPr>
        <a:xfrm>
          <a:off x="0" y="195197"/>
          <a:ext cx="1628317" cy="976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1.  Problem </a:t>
          </a:r>
          <a:r>
            <a:rPr lang="en-US" sz="2000" kern="1200">
              <a:latin typeface="Bembo"/>
            </a:rPr>
            <a:t>Overview</a:t>
          </a:r>
          <a:endParaRPr lang="en-US" sz="2000" kern="1200"/>
        </a:p>
      </dsp:txBody>
      <dsp:txXfrm>
        <a:off x="0" y="195197"/>
        <a:ext cx="1628317" cy="976990"/>
      </dsp:txXfrm>
    </dsp:sp>
    <dsp:sp modelId="{7146A670-941D-46C9-BF05-05A7E8BC1FD5}">
      <dsp:nvSpPr>
        <dsp:cNvPr id="0" name=""/>
        <dsp:cNvSpPr/>
      </dsp:nvSpPr>
      <dsp:spPr>
        <a:xfrm>
          <a:off x="1791149" y="195197"/>
          <a:ext cx="1628317" cy="9769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Bembo"/>
            </a:rPr>
            <a:t>2. </a:t>
          </a:r>
          <a:r>
            <a:rPr lang="en-US" sz="2000" kern="1200"/>
            <a:t>Data Source</a:t>
          </a:r>
        </a:p>
      </dsp:txBody>
      <dsp:txXfrm>
        <a:off x="1791149" y="195197"/>
        <a:ext cx="1628317" cy="976990"/>
      </dsp:txXfrm>
    </dsp:sp>
    <dsp:sp modelId="{956319E0-D2B2-47B0-95F9-31BCA840A853}">
      <dsp:nvSpPr>
        <dsp:cNvPr id="0" name=""/>
        <dsp:cNvSpPr/>
      </dsp:nvSpPr>
      <dsp:spPr>
        <a:xfrm>
          <a:off x="3582298" y="195197"/>
          <a:ext cx="1628317" cy="976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Bembo"/>
            </a:rPr>
            <a:t>3</a:t>
          </a:r>
          <a:r>
            <a:rPr lang="en-US" sz="2000" kern="1200"/>
            <a:t>. File Description</a:t>
          </a:r>
        </a:p>
      </dsp:txBody>
      <dsp:txXfrm>
        <a:off x="3582298" y="195197"/>
        <a:ext cx="1628317" cy="976990"/>
      </dsp:txXfrm>
    </dsp:sp>
    <dsp:sp modelId="{24E4A0F7-C588-4812-B6A4-B8241FA1DAA5}">
      <dsp:nvSpPr>
        <dsp:cNvPr id="0" name=""/>
        <dsp:cNvSpPr/>
      </dsp:nvSpPr>
      <dsp:spPr>
        <a:xfrm>
          <a:off x="0" y="1335019"/>
          <a:ext cx="1628317" cy="976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Bembo"/>
            </a:rPr>
            <a:t>4</a:t>
          </a:r>
          <a:r>
            <a:rPr lang="en-US" sz="2000" kern="1200"/>
            <a:t>. Exploratory data Analysis</a:t>
          </a:r>
        </a:p>
      </dsp:txBody>
      <dsp:txXfrm>
        <a:off x="0" y="1335019"/>
        <a:ext cx="1628317" cy="976990"/>
      </dsp:txXfrm>
    </dsp:sp>
    <dsp:sp modelId="{8D19BD8D-3070-4769-BD60-ECDEFED8B55B}">
      <dsp:nvSpPr>
        <dsp:cNvPr id="0" name=""/>
        <dsp:cNvSpPr/>
      </dsp:nvSpPr>
      <dsp:spPr>
        <a:xfrm>
          <a:off x="1791149" y="1335019"/>
          <a:ext cx="1628317" cy="9769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Bembo"/>
            </a:rPr>
            <a:t>5</a:t>
          </a:r>
          <a:r>
            <a:rPr lang="en-US" sz="2000" kern="1200"/>
            <a:t>. Feature Engineering</a:t>
          </a:r>
        </a:p>
      </dsp:txBody>
      <dsp:txXfrm>
        <a:off x="1791149" y="1335019"/>
        <a:ext cx="1628317" cy="976990"/>
      </dsp:txXfrm>
    </dsp:sp>
    <dsp:sp modelId="{F4CB7372-FAEF-4C8D-9678-3B1C1096BE5F}">
      <dsp:nvSpPr>
        <dsp:cNvPr id="0" name=""/>
        <dsp:cNvSpPr/>
      </dsp:nvSpPr>
      <dsp:spPr>
        <a:xfrm>
          <a:off x="3582298" y="1335019"/>
          <a:ext cx="1628317" cy="976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Bembo"/>
            </a:rPr>
            <a:t>6</a:t>
          </a:r>
          <a:r>
            <a:rPr lang="en-US" sz="2000" kern="1200"/>
            <a:t>. Creating Training and Testing data</a:t>
          </a:r>
        </a:p>
      </dsp:txBody>
      <dsp:txXfrm>
        <a:off x="3582298" y="1335019"/>
        <a:ext cx="1628317" cy="976990"/>
      </dsp:txXfrm>
    </dsp:sp>
    <dsp:sp modelId="{C504951A-0FA6-4201-9594-1743425FD548}">
      <dsp:nvSpPr>
        <dsp:cNvPr id="0" name=""/>
        <dsp:cNvSpPr/>
      </dsp:nvSpPr>
      <dsp:spPr>
        <a:xfrm>
          <a:off x="0" y="2474841"/>
          <a:ext cx="1628317" cy="9769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Bembo"/>
            </a:rPr>
            <a:t>7</a:t>
          </a:r>
          <a:r>
            <a:rPr lang="en-US" sz="2000" kern="1200"/>
            <a:t>. Modeling Building</a:t>
          </a:r>
        </a:p>
      </dsp:txBody>
      <dsp:txXfrm>
        <a:off x="0" y="2474841"/>
        <a:ext cx="1628317" cy="976990"/>
      </dsp:txXfrm>
    </dsp:sp>
    <dsp:sp modelId="{7B1D3A52-4EC3-4508-B9F8-EE0AB68FB52E}">
      <dsp:nvSpPr>
        <dsp:cNvPr id="0" name=""/>
        <dsp:cNvSpPr/>
      </dsp:nvSpPr>
      <dsp:spPr>
        <a:xfrm>
          <a:off x="1791149" y="2474841"/>
          <a:ext cx="1628317" cy="976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Bembo"/>
            </a:rPr>
            <a:t>8</a:t>
          </a:r>
          <a:r>
            <a:rPr lang="en-US" sz="2000" kern="1200"/>
            <a:t>. Evaluation Metrics</a:t>
          </a:r>
        </a:p>
      </dsp:txBody>
      <dsp:txXfrm>
        <a:off x="1791149" y="2474841"/>
        <a:ext cx="1628317" cy="976990"/>
      </dsp:txXfrm>
    </dsp:sp>
    <dsp:sp modelId="{F83B62AD-6983-4FDE-AEA3-7222F8363447}">
      <dsp:nvSpPr>
        <dsp:cNvPr id="0" name=""/>
        <dsp:cNvSpPr/>
      </dsp:nvSpPr>
      <dsp:spPr>
        <a:xfrm>
          <a:off x="3582298" y="2474841"/>
          <a:ext cx="1628317" cy="976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embo"/>
            </a:rPr>
            <a:t>9</a:t>
          </a:r>
          <a:r>
            <a:rPr lang="en-US" sz="2000" kern="1200" dirty="0"/>
            <a:t>.  </a:t>
          </a:r>
          <a:r>
            <a:rPr lang="en-US" sz="2000" kern="1200" dirty="0">
              <a:latin typeface="Bembo"/>
            </a:rPr>
            <a:t>Threshold</a:t>
          </a:r>
          <a:endParaRPr lang="en-US" sz="2000" kern="1200" dirty="0"/>
        </a:p>
      </dsp:txBody>
      <dsp:txXfrm>
        <a:off x="3582298" y="2474841"/>
        <a:ext cx="1628317" cy="976990"/>
      </dsp:txXfrm>
    </dsp:sp>
    <dsp:sp modelId="{2BECD483-EBBA-4828-970A-C21545DA718A}">
      <dsp:nvSpPr>
        <dsp:cNvPr id="0" name=""/>
        <dsp:cNvSpPr/>
      </dsp:nvSpPr>
      <dsp:spPr>
        <a:xfrm>
          <a:off x="1791149" y="3614664"/>
          <a:ext cx="1628317" cy="9769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embo"/>
            </a:rPr>
            <a:t>10</a:t>
          </a:r>
          <a:r>
            <a:rPr lang="en-US" sz="2000" kern="1200" dirty="0"/>
            <a:t>.</a:t>
          </a:r>
          <a:r>
            <a:rPr lang="en-US" sz="2000" kern="1200" dirty="0">
              <a:latin typeface="Bembo"/>
            </a:rPr>
            <a:t> Conclusion</a:t>
          </a:r>
          <a:endParaRPr lang="en-US" sz="2000" kern="1200" dirty="0"/>
        </a:p>
      </dsp:txBody>
      <dsp:txXfrm>
        <a:off x="1791149" y="3614664"/>
        <a:ext cx="1628317" cy="976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E04BD-E1E8-47D3-8D77-C1C73E138F27}">
      <dsp:nvSpPr>
        <dsp:cNvPr id="0" name=""/>
        <dsp:cNvSpPr/>
      </dsp:nvSpPr>
      <dsp:spPr>
        <a:xfrm>
          <a:off x="0" y="460686"/>
          <a:ext cx="5343082" cy="13674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can pose it as a </a:t>
          </a:r>
          <a:r>
            <a:rPr lang="en-US" sz="1700" i="1" kern="1200"/>
            <a:t>classification problem</a:t>
          </a:r>
          <a:r>
            <a:rPr lang="en-US" sz="1700" kern="1200"/>
            <a:t> where given a customer and their previous orders, we have to predict if a product will be in his/her next order or not.</a:t>
          </a:r>
        </a:p>
      </dsp:txBody>
      <dsp:txXfrm>
        <a:off x="66753" y="527439"/>
        <a:ext cx="5209576" cy="1233931"/>
      </dsp:txXfrm>
    </dsp:sp>
    <dsp:sp modelId="{7055A1EC-434D-488C-A60C-60D94273AC6A}">
      <dsp:nvSpPr>
        <dsp:cNvPr id="0" name=""/>
        <dsp:cNvSpPr/>
      </dsp:nvSpPr>
      <dsp:spPr>
        <a:xfrm>
          <a:off x="0" y="1877084"/>
          <a:ext cx="5343082" cy="1367437"/>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It could have also be posed as a </a:t>
          </a:r>
          <a:r>
            <a:rPr lang="en-US" sz="1700" i="1" kern="1200"/>
            <a:t>multi </a:t>
          </a:r>
          <a:r>
            <a:rPr lang="en-US" sz="1700" i="1" kern="1200">
              <a:latin typeface="Bembo"/>
            </a:rPr>
            <a:t>label classification problem </a:t>
          </a:r>
          <a:r>
            <a:rPr lang="en-US" sz="1700" kern="1200">
              <a:latin typeface="Bembo"/>
            </a:rPr>
            <a:t>but</a:t>
          </a:r>
          <a:r>
            <a:rPr lang="en-US" sz="1700" kern="1200"/>
            <a:t> there are 49688 products, and total product recommendations could be anywhere from None to N</a:t>
          </a:r>
        </a:p>
      </dsp:txBody>
      <dsp:txXfrm>
        <a:off x="66753" y="1943837"/>
        <a:ext cx="5209576" cy="1233931"/>
      </dsp:txXfrm>
    </dsp:sp>
    <dsp:sp modelId="{F2040C54-EDC1-42CF-AE42-A31838DBF875}">
      <dsp:nvSpPr>
        <dsp:cNvPr id="0" name=""/>
        <dsp:cNvSpPr/>
      </dsp:nvSpPr>
      <dsp:spPr>
        <a:xfrm>
          <a:off x="0" y="3293481"/>
          <a:ext cx="5343082" cy="1367437"/>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But as we are having huge number of products we will stick to binary classification approach. So, basically we have to predict reordered column of the data as target variable.</a:t>
          </a:r>
          <a:br>
            <a:rPr lang="en-US" sz="1700" kern="1200">
              <a:latin typeface="Bembo"/>
            </a:rPr>
          </a:br>
          <a:r>
            <a:rPr lang="en-US" sz="1700" kern="1200"/>
            <a:t>So, for every order id we will classify each product against it as reordered or not.</a:t>
          </a:r>
        </a:p>
      </dsp:txBody>
      <dsp:txXfrm>
        <a:off x="66753" y="3360234"/>
        <a:ext cx="5209576" cy="1233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2209C-F586-4968-AFEA-1AE87E396737}">
      <dsp:nvSpPr>
        <dsp:cNvPr id="0" name=""/>
        <dsp:cNvSpPr/>
      </dsp:nvSpPr>
      <dsp:spPr>
        <a:xfrm>
          <a:off x="0" y="3362"/>
          <a:ext cx="5343082" cy="59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1. Taking the maximum of the order numbers placed by each user .</a:t>
          </a:r>
        </a:p>
      </dsp:txBody>
      <dsp:txXfrm>
        <a:off x="29243" y="32605"/>
        <a:ext cx="5284596" cy="540554"/>
      </dsp:txXfrm>
    </dsp:sp>
    <dsp:sp modelId="{D0FC98D3-1EBB-423A-AD3E-156AE43A392D}">
      <dsp:nvSpPr>
        <dsp:cNvPr id="0" name=""/>
        <dsp:cNvSpPr/>
      </dsp:nvSpPr>
      <dsp:spPr>
        <a:xfrm>
          <a:off x="0" y="648482"/>
          <a:ext cx="5343082" cy="599040"/>
        </a:xfrm>
        <a:prstGeom prst="roundRect">
          <a:avLst/>
        </a:prstGeom>
        <a:solidFill>
          <a:schemeClr val="accent2">
            <a:hueOff val="-2930943"/>
            <a:satOff val="2179"/>
            <a:lumOff val="2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 Average number of products bought in each orders.</a:t>
          </a:r>
        </a:p>
      </dsp:txBody>
      <dsp:txXfrm>
        <a:off x="29243" y="677725"/>
        <a:ext cx="5284596" cy="540554"/>
      </dsp:txXfrm>
    </dsp:sp>
    <dsp:sp modelId="{1B15A227-A216-4461-BC70-EE51F577D66F}">
      <dsp:nvSpPr>
        <dsp:cNvPr id="0" name=""/>
        <dsp:cNvSpPr/>
      </dsp:nvSpPr>
      <dsp:spPr>
        <a:xfrm>
          <a:off x="0" y="1293602"/>
          <a:ext cx="5343082" cy="599040"/>
        </a:xfrm>
        <a:prstGeom prst="roundRect">
          <a:avLst/>
        </a:prstGeom>
        <a:solidFill>
          <a:schemeClr val="accent2">
            <a:hueOff val="-5861886"/>
            <a:satOff val="4359"/>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 Day of the week the users orders the most.</a:t>
          </a:r>
        </a:p>
      </dsp:txBody>
      <dsp:txXfrm>
        <a:off x="29243" y="1322845"/>
        <a:ext cx="5284596" cy="540554"/>
      </dsp:txXfrm>
    </dsp:sp>
    <dsp:sp modelId="{0E1582B4-B79F-40C7-AEAB-F0A14A484714}">
      <dsp:nvSpPr>
        <dsp:cNvPr id="0" name=""/>
        <dsp:cNvSpPr/>
      </dsp:nvSpPr>
      <dsp:spPr>
        <a:xfrm>
          <a:off x="0" y="1938722"/>
          <a:ext cx="5343082" cy="599040"/>
        </a:xfrm>
        <a:prstGeom prst="roundRect">
          <a:avLst/>
        </a:prstGeom>
        <a:solidFill>
          <a:schemeClr val="accent2">
            <a:hueOff val="-8792829"/>
            <a:satOff val="6538"/>
            <a:lumOff val="8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4. Hour of the day the user has placed most of</a:t>
          </a:r>
          <a:r>
            <a:rPr lang="en-US" sz="1600" kern="1200" dirty="0">
              <a:latin typeface="Bembo"/>
            </a:rPr>
            <a:t> the</a:t>
          </a:r>
          <a:r>
            <a:rPr lang="en-US" sz="1600" kern="1200" dirty="0"/>
            <a:t> orders.</a:t>
          </a:r>
        </a:p>
      </dsp:txBody>
      <dsp:txXfrm>
        <a:off x="29243" y="1967965"/>
        <a:ext cx="5284596" cy="540554"/>
      </dsp:txXfrm>
    </dsp:sp>
    <dsp:sp modelId="{20111879-C7C8-4F0B-95EC-5C70DC2FE18A}">
      <dsp:nvSpPr>
        <dsp:cNvPr id="0" name=""/>
        <dsp:cNvSpPr/>
      </dsp:nvSpPr>
      <dsp:spPr>
        <a:xfrm>
          <a:off x="0" y="2583843"/>
          <a:ext cx="5343082" cy="599040"/>
        </a:xfrm>
        <a:prstGeom prst="roundRect">
          <a:avLst/>
        </a:prstGeom>
        <a:solidFill>
          <a:schemeClr val="accent2">
            <a:hueOff val="-11723772"/>
            <a:satOff val="8717"/>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5. Reordered ratio of each user.</a:t>
          </a:r>
        </a:p>
      </dsp:txBody>
      <dsp:txXfrm>
        <a:off x="29243" y="2613086"/>
        <a:ext cx="5284596" cy="540554"/>
      </dsp:txXfrm>
    </dsp:sp>
    <dsp:sp modelId="{E7103281-9989-4637-85A2-B817B39BC999}">
      <dsp:nvSpPr>
        <dsp:cNvPr id="0" name=""/>
        <dsp:cNvSpPr/>
      </dsp:nvSpPr>
      <dsp:spPr>
        <a:xfrm>
          <a:off x="0" y="3228963"/>
          <a:ext cx="5343082" cy="599040"/>
        </a:xfrm>
        <a:prstGeom prst="roundRect">
          <a:avLst/>
        </a:prstGeom>
        <a:solidFill>
          <a:schemeClr val="accent2">
            <a:hueOff val="-14654714"/>
            <a:satOff val="10896"/>
            <a:lumOff val="14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6. Average days since prior order.</a:t>
          </a:r>
        </a:p>
      </dsp:txBody>
      <dsp:txXfrm>
        <a:off x="29243" y="3258206"/>
        <a:ext cx="5284596" cy="540554"/>
      </dsp:txXfrm>
    </dsp:sp>
    <dsp:sp modelId="{E5167AC9-73A2-4891-A8BA-F28A10810880}">
      <dsp:nvSpPr>
        <dsp:cNvPr id="0" name=""/>
        <dsp:cNvSpPr/>
      </dsp:nvSpPr>
      <dsp:spPr>
        <a:xfrm>
          <a:off x="0" y="3874083"/>
          <a:ext cx="5343082" cy="599040"/>
        </a:xfrm>
        <a:prstGeom prst="roundRect">
          <a:avLst/>
        </a:prstGeom>
        <a:solidFill>
          <a:schemeClr val="accent2">
            <a:hueOff val="-17585658"/>
            <a:satOff val="13076"/>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7. Total items bought by user.</a:t>
          </a:r>
        </a:p>
      </dsp:txBody>
      <dsp:txXfrm>
        <a:off x="29243" y="3903326"/>
        <a:ext cx="5284596" cy="540554"/>
      </dsp:txXfrm>
    </dsp:sp>
    <dsp:sp modelId="{B6D14805-1515-4F2A-B7A8-82CA4A075977}">
      <dsp:nvSpPr>
        <dsp:cNvPr id="0" name=""/>
        <dsp:cNvSpPr/>
      </dsp:nvSpPr>
      <dsp:spPr>
        <a:xfrm>
          <a:off x="0" y="4519203"/>
          <a:ext cx="5343082" cy="59904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8. Merging all the created features into the users dataset.</a:t>
          </a:r>
        </a:p>
      </dsp:txBody>
      <dsp:txXfrm>
        <a:off x="29243" y="4548446"/>
        <a:ext cx="5284596" cy="540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11E6-39B4-42FC-87DE-C73348A022FD}">
      <dsp:nvSpPr>
        <dsp:cNvPr id="0" name=""/>
        <dsp:cNvSpPr/>
      </dsp:nvSpPr>
      <dsp:spPr>
        <a:xfrm>
          <a:off x="0" y="184802"/>
          <a:ext cx="5343082" cy="112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1. Number of times the product has been purchased by the users.</a:t>
          </a:r>
        </a:p>
      </dsp:txBody>
      <dsp:txXfrm>
        <a:off x="54830" y="239632"/>
        <a:ext cx="5233422" cy="1013540"/>
      </dsp:txXfrm>
    </dsp:sp>
    <dsp:sp modelId="{EC792B9B-BC07-48FC-8E82-BF60516EE99D}">
      <dsp:nvSpPr>
        <dsp:cNvPr id="0" name=""/>
        <dsp:cNvSpPr/>
      </dsp:nvSpPr>
      <dsp:spPr>
        <a:xfrm>
          <a:off x="0" y="1394402"/>
          <a:ext cx="5343082" cy="1123200"/>
        </a:xfrm>
        <a:prstGeom prst="roundRect">
          <a:avLst/>
        </a:prstGeom>
        <a:solidFill>
          <a:schemeClr val="accent2">
            <a:hueOff val="-6838867"/>
            <a:satOff val="508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2. Reorder ratio of each products. .</a:t>
          </a:r>
        </a:p>
      </dsp:txBody>
      <dsp:txXfrm>
        <a:off x="54830" y="1449232"/>
        <a:ext cx="5233422" cy="1013540"/>
      </dsp:txXfrm>
    </dsp:sp>
    <dsp:sp modelId="{052874AD-314B-4E25-86F6-8A6020730A09}">
      <dsp:nvSpPr>
        <dsp:cNvPr id="0" name=""/>
        <dsp:cNvSpPr/>
      </dsp:nvSpPr>
      <dsp:spPr>
        <a:xfrm>
          <a:off x="0" y="2604003"/>
          <a:ext cx="5343082" cy="1123200"/>
        </a:xfrm>
        <a:prstGeom prst="roundRect">
          <a:avLst/>
        </a:prstGeom>
        <a:solidFill>
          <a:schemeClr val="accent2">
            <a:hueOff val="-13677733"/>
            <a:satOff val="10170"/>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3. Average add to cart order for each product.</a:t>
          </a:r>
        </a:p>
      </dsp:txBody>
      <dsp:txXfrm>
        <a:off x="54830" y="2658833"/>
        <a:ext cx="5233422" cy="1013540"/>
      </dsp:txXfrm>
    </dsp:sp>
    <dsp:sp modelId="{6FEB32A1-7F21-499B-932E-5831916C67AC}">
      <dsp:nvSpPr>
        <dsp:cNvPr id="0" name=""/>
        <dsp:cNvSpPr/>
      </dsp:nvSpPr>
      <dsp:spPr>
        <a:xfrm>
          <a:off x="0" y="3813603"/>
          <a:ext cx="5343082" cy="112320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4. Merging all the created features into the </a:t>
          </a:r>
          <a:r>
            <a:rPr lang="en-US" sz="3000" kern="1200" dirty="0" err="1"/>
            <a:t>prd</a:t>
          </a:r>
          <a:r>
            <a:rPr lang="en-US" sz="3000" kern="1200" dirty="0"/>
            <a:t> dataset.</a:t>
          </a:r>
        </a:p>
      </dsp:txBody>
      <dsp:txXfrm>
        <a:off x="54830" y="3868433"/>
        <a:ext cx="5233422" cy="1013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9B66-CA29-4A01-BE86-A6F743940F7B}">
      <dsp:nvSpPr>
        <dsp:cNvPr id="0" name=""/>
        <dsp:cNvSpPr/>
      </dsp:nvSpPr>
      <dsp:spPr>
        <a:xfrm>
          <a:off x="0" y="40620"/>
          <a:ext cx="5210615" cy="6302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 How many times a User has bought a product.</a:t>
          </a:r>
        </a:p>
      </dsp:txBody>
      <dsp:txXfrm>
        <a:off x="30767" y="71387"/>
        <a:ext cx="5149081" cy="568730"/>
      </dsp:txXfrm>
    </dsp:sp>
    <dsp:sp modelId="{5019DFF8-A0B7-4C24-B21C-10009327F9E0}">
      <dsp:nvSpPr>
        <dsp:cNvPr id="0" name=""/>
        <dsp:cNvSpPr/>
      </dsp:nvSpPr>
      <dsp:spPr>
        <a:xfrm>
          <a:off x="0" y="719845"/>
          <a:ext cx="5210615" cy="630264"/>
        </a:xfrm>
        <a:prstGeom prst="roundRect">
          <a:avLst/>
        </a:prstGeom>
        <a:solidFill>
          <a:schemeClr val="accent2">
            <a:hueOff val="-3419433"/>
            <a:satOff val="2543"/>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How many times a user bought a product after its first purchase.</a:t>
          </a:r>
        </a:p>
      </dsp:txBody>
      <dsp:txXfrm>
        <a:off x="30767" y="750612"/>
        <a:ext cx="5149081" cy="568730"/>
      </dsp:txXfrm>
    </dsp:sp>
    <dsp:sp modelId="{ACB52153-D6D7-48FE-B816-3F19ADDA18FC}">
      <dsp:nvSpPr>
        <dsp:cNvPr id="0" name=""/>
        <dsp:cNvSpPr/>
      </dsp:nvSpPr>
      <dsp:spPr>
        <a:xfrm>
          <a:off x="0" y="1399069"/>
          <a:ext cx="5210615" cy="630264"/>
        </a:xfrm>
        <a:prstGeom prst="roundRect">
          <a:avLst/>
        </a:prstGeom>
        <a:solidFill>
          <a:schemeClr val="accent2">
            <a:hueOff val="-6838867"/>
            <a:satOff val="508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3. Finding when the user has bought a product for the first time.</a:t>
          </a:r>
        </a:p>
      </dsp:txBody>
      <dsp:txXfrm>
        <a:off x="30767" y="1429836"/>
        <a:ext cx="5149081" cy="568730"/>
      </dsp:txXfrm>
    </dsp:sp>
    <dsp:sp modelId="{CB7E75A4-5AC2-4C62-A380-18D543A18C31}">
      <dsp:nvSpPr>
        <dsp:cNvPr id="0" name=""/>
        <dsp:cNvSpPr/>
      </dsp:nvSpPr>
      <dsp:spPr>
        <a:xfrm>
          <a:off x="0" y="2078293"/>
          <a:ext cx="5210615" cy="630264"/>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4. Merging all the created features into the uxp dataset.</a:t>
          </a:r>
        </a:p>
      </dsp:txBody>
      <dsp:txXfrm>
        <a:off x="30767" y="2109060"/>
        <a:ext cx="5149081" cy="568730"/>
      </dsp:txXfrm>
    </dsp:sp>
    <dsp:sp modelId="{CBFD43C5-88AD-4638-91B9-10288D873926}">
      <dsp:nvSpPr>
        <dsp:cNvPr id="0" name=""/>
        <dsp:cNvSpPr/>
      </dsp:nvSpPr>
      <dsp:spPr>
        <a:xfrm>
          <a:off x="0" y="2757518"/>
          <a:ext cx="5210615" cy="630264"/>
        </a:xfrm>
        <a:prstGeom prst="roundRect">
          <a:avLst/>
        </a:prstGeom>
        <a:solidFill>
          <a:schemeClr val="accent2">
            <a:hueOff val="-13677733"/>
            <a:satOff val="10170"/>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5. How many times a customer bought a product on its last 5 orders.</a:t>
          </a:r>
        </a:p>
      </dsp:txBody>
      <dsp:txXfrm>
        <a:off x="30767" y="2788285"/>
        <a:ext cx="5149081" cy="568730"/>
      </dsp:txXfrm>
    </dsp:sp>
    <dsp:sp modelId="{CC7BA7E4-0DD6-4D69-920D-E236F52AE341}">
      <dsp:nvSpPr>
        <dsp:cNvPr id="0" name=""/>
        <dsp:cNvSpPr/>
      </dsp:nvSpPr>
      <dsp:spPr>
        <a:xfrm>
          <a:off x="0" y="3436742"/>
          <a:ext cx="5210615" cy="630264"/>
        </a:xfrm>
        <a:prstGeom prst="roundRect">
          <a:avLst/>
        </a:prstGeom>
        <a:solidFill>
          <a:schemeClr val="accent2">
            <a:hueOff val="-17097166"/>
            <a:satOff val="12712"/>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6. product bought by users in the last_five orders.</a:t>
          </a:r>
        </a:p>
      </dsp:txBody>
      <dsp:txXfrm>
        <a:off x="30767" y="3467509"/>
        <a:ext cx="5149081" cy="568730"/>
      </dsp:txXfrm>
    </dsp:sp>
    <dsp:sp modelId="{6842A19D-EB03-44F0-BC0A-3124805BEAF4}">
      <dsp:nvSpPr>
        <dsp:cNvPr id="0" name=""/>
        <dsp:cNvSpPr/>
      </dsp:nvSpPr>
      <dsp:spPr>
        <a:xfrm>
          <a:off x="0" y="4115966"/>
          <a:ext cx="5210615" cy="630264"/>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7. Ratio of the products bought in the last_five orders.</a:t>
          </a:r>
        </a:p>
      </dsp:txBody>
      <dsp:txXfrm>
        <a:off x="30767" y="4146733"/>
        <a:ext cx="5149081" cy="5687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48760-7E55-4043-BA5E-4EC8EF3D7C83}" type="datetimeFigureOut">
              <a:rPr lang="en-US"/>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AB72A-6CC5-40AA-B6A1-6C93C63E4029}" type="slidenum">
              <a:rPr lang="en-US"/>
              <a:t>‹#›</a:t>
            </a:fld>
            <a:endParaRPr lang="en-US"/>
          </a:p>
        </p:txBody>
      </p:sp>
    </p:spTree>
    <p:extLst>
      <p:ext uri="{BB962C8B-B14F-4D97-AF65-F5344CB8AC3E}">
        <p14:creationId xmlns:p14="http://schemas.microsoft.com/office/powerpoint/2010/main" val="273205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how do we approach to this problem ?</a:t>
            </a:r>
          </a:p>
        </p:txBody>
      </p:sp>
      <p:sp>
        <p:nvSpPr>
          <p:cNvPr id="4" name="Slide Number Placeholder 3"/>
          <p:cNvSpPr>
            <a:spLocks noGrp="1"/>
          </p:cNvSpPr>
          <p:nvPr>
            <p:ph type="sldNum" sz="quarter" idx="5"/>
          </p:nvPr>
        </p:nvSpPr>
        <p:spPr/>
        <p:txBody>
          <a:bodyPr/>
          <a:lstStyle/>
          <a:p>
            <a:fld id="{435AB72A-6CC5-40AA-B6A1-6C93C63E4029}" type="slidenum">
              <a:rPr lang="en-US"/>
              <a:t>14</a:t>
            </a:fld>
            <a:endParaRPr lang="en-US"/>
          </a:p>
        </p:txBody>
      </p:sp>
    </p:spTree>
    <p:extLst>
      <p:ext uri="{BB962C8B-B14F-4D97-AF65-F5344CB8AC3E}">
        <p14:creationId xmlns:p14="http://schemas.microsoft.com/office/powerpoint/2010/main" val="239451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merge the datasets by their </a:t>
            </a:r>
            <a:r>
              <a:rPr lang="en-US" dirty="0" err="1"/>
              <a:t>primaryID's</a:t>
            </a:r>
            <a:r>
              <a:rPr lang="en-US" dirty="0"/>
              <a:t> in order to find out the </a:t>
            </a:r>
            <a:r>
              <a:rPr lang="en-US" dirty="0" err="1"/>
              <a:t>Products,Aisle</a:t>
            </a:r>
            <a:r>
              <a:rPr lang="en-US" dirty="0"/>
              <a:t> and Department and explore the </a:t>
            </a:r>
            <a:r>
              <a:rPr lang="en-US" dirty="0" err="1"/>
              <a:t>behaviour</a:t>
            </a:r>
            <a:r>
              <a:rPr lang="en-US" dirty="0"/>
              <a:t> of customers towards their orders</a:t>
            </a:r>
          </a:p>
        </p:txBody>
      </p:sp>
      <p:sp>
        <p:nvSpPr>
          <p:cNvPr id="4" name="Slide Number Placeholder 3"/>
          <p:cNvSpPr>
            <a:spLocks noGrp="1"/>
          </p:cNvSpPr>
          <p:nvPr>
            <p:ph type="sldNum" sz="quarter" idx="5"/>
          </p:nvPr>
        </p:nvSpPr>
        <p:spPr/>
        <p:txBody>
          <a:bodyPr/>
          <a:lstStyle/>
          <a:p>
            <a:fld id="{435AB72A-6CC5-40AA-B6A1-6C93C63E4029}" type="slidenum">
              <a:rPr lang="en-US"/>
              <a:t>22</a:t>
            </a:fld>
            <a:endParaRPr lang="en-US"/>
          </a:p>
        </p:txBody>
      </p:sp>
    </p:spTree>
    <p:extLst>
      <p:ext uri="{BB962C8B-B14F-4D97-AF65-F5344CB8AC3E}">
        <p14:creationId xmlns:p14="http://schemas.microsoft.com/office/powerpoint/2010/main" val="343937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Banana ,organic banana chips , organic strawberries .</a:t>
            </a:r>
          </a:p>
        </p:txBody>
      </p:sp>
      <p:sp>
        <p:nvSpPr>
          <p:cNvPr id="4" name="Slide Number Placeholder 3"/>
          <p:cNvSpPr>
            <a:spLocks noGrp="1"/>
          </p:cNvSpPr>
          <p:nvPr>
            <p:ph type="sldNum" sz="quarter" idx="5"/>
          </p:nvPr>
        </p:nvSpPr>
        <p:spPr/>
        <p:txBody>
          <a:bodyPr/>
          <a:lstStyle/>
          <a:p>
            <a:fld id="{435AB72A-6CC5-40AA-B6A1-6C93C63E4029}" type="slidenum">
              <a:rPr lang="en-US"/>
              <a:t>23</a:t>
            </a:fld>
            <a:endParaRPr lang="en-US"/>
          </a:p>
        </p:txBody>
      </p:sp>
    </p:spTree>
    <p:extLst>
      <p:ext uri="{BB962C8B-B14F-4D97-AF65-F5344CB8AC3E}">
        <p14:creationId xmlns:p14="http://schemas.microsoft.com/office/powerpoint/2010/main" val="342858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 is clearly observed that top 10 selling products and 10 re-order product is almost same. If you see above 3 plots, all plots are almost same.</a:t>
            </a:r>
          </a:p>
        </p:txBody>
      </p:sp>
      <p:sp>
        <p:nvSpPr>
          <p:cNvPr id="4" name="Slide Number Placeholder 3"/>
          <p:cNvSpPr>
            <a:spLocks noGrp="1"/>
          </p:cNvSpPr>
          <p:nvPr>
            <p:ph type="sldNum" sz="quarter" idx="5"/>
          </p:nvPr>
        </p:nvSpPr>
        <p:spPr/>
        <p:txBody>
          <a:bodyPr/>
          <a:lstStyle/>
          <a:p>
            <a:fld id="{435AB72A-6CC5-40AA-B6A1-6C93C63E4029}" type="slidenum">
              <a:rPr lang="en-US"/>
              <a:t>25</a:t>
            </a:fld>
            <a:endParaRPr lang="en-US"/>
          </a:p>
        </p:txBody>
      </p:sp>
    </p:spTree>
    <p:extLst>
      <p:ext uri="{BB962C8B-B14F-4D97-AF65-F5344CB8AC3E}">
        <p14:creationId xmlns:p14="http://schemas.microsoft.com/office/powerpoint/2010/main" val="174273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571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0897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8275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606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1250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820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2709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705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0952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7373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1/6/2022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227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1/6/2022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33086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29" r:id="rId6"/>
    <p:sldLayoutId id="2147483825" r:id="rId7"/>
    <p:sldLayoutId id="2147483826" r:id="rId8"/>
    <p:sldLayoutId id="2147483827" r:id="rId9"/>
    <p:sldLayoutId id="2147483828" r:id="rId10"/>
    <p:sldLayoutId id="214748383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instacart-market-basket-analysis/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FEE8A4F-60F9-4844-9F4E-8C57442D0B59}"/>
              </a:ext>
            </a:extLst>
          </p:cNvPr>
          <p:cNvPicPr>
            <a:picLocks noChangeAspect="1"/>
          </p:cNvPicPr>
          <p:nvPr/>
        </p:nvPicPr>
        <p:blipFill rotWithShape="1">
          <a:blip r:embed="rId2"/>
          <a:srcRect t="442"/>
          <a:stretch/>
        </p:blipFill>
        <p:spPr>
          <a:xfrm>
            <a:off x="20" y="10"/>
            <a:ext cx="12191979" cy="6857990"/>
          </a:xfrm>
          <a:prstGeom prst="rect">
            <a:avLst/>
          </a:prstGeom>
        </p:spPr>
      </p:pic>
      <p:sp>
        <p:nvSpPr>
          <p:cNvPr id="10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2441" y="1000366"/>
            <a:ext cx="3995397" cy="1239627"/>
          </a:xfrm>
        </p:spPr>
        <p:txBody>
          <a:bodyPr vert="horz" lIns="91440" tIns="45720" rIns="91440" bIns="45720" rtlCol="0" anchor="b">
            <a:normAutofit/>
          </a:bodyPr>
          <a:lstStyle/>
          <a:p>
            <a:pPr>
              <a:lnSpc>
                <a:spcPct val="100000"/>
              </a:lnSpc>
            </a:pPr>
            <a:r>
              <a:rPr lang="en-US" sz="2700" cap="none" spc="700"/>
              <a:t>Machine Learning Project</a:t>
            </a:r>
          </a:p>
        </p:txBody>
      </p:sp>
      <p:sp>
        <p:nvSpPr>
          <p:cNvPr id="3" name="Subtitle 2"/>
          <p:cNvSpPr>
            <a:spLocks noGrp="1"/>
          </p:cNvSpPr>
          <p:nvPr>
            <p:ph type="subTitle" idx="1"/>
          </p:nvPr>
        </p:nvSpPr>
        <p:spPr>
          <a:xfrm>
            <a:off x="7202441" y="2884395"/>
            <a:ext cx="3950677" cy="2469140"/>
          </a:xfrm>
        </p:spPr>
        <p:txBody>
          <a:bodyPr vert="horz" lIns="91440" tIns="45720" rIns="91440" bIns="45720" rtlCol="0" anchor="t">
            <a:normAutofit/>
          </a:bodyPr>
          <a:lstStyle/>
          <a:p>
            <a:pPr>
              <a:lnSpc>
                <a:spcPct val="110000"/>
              </a:lnSpc>
            </a:pPr>
            <a:r>
              <a:rPr lang="en-US"/>
              <a:t>Presented to: </a:t>
            </a:r>
            <a:r>
              <a:rPr lang="en-US" b="1"/>
              <a:t>Prof. Claudio Sartori</a:t>
            </a:r>
            <a:endParaRPr lang="en-US"/>
          </a:p>
          <a:p>
            <a:pPr>
              <a:lnSpc>
                <a:spcPct val="110000"/>
              </a:lnSpc>
            </a:pPr>
            <a:r>
              <a:rPr lang="en-US"/>
              <a:t>Presented By: </a:t>
            </a:r>
            <a:r>
              <a:rPr lang="en-US" b="1"/>
              <a:t>Jyoti Yadav</a:t>
            </a:r>
            <a:endParaRPr lang="en-US"/>
          </a:p>
          <a:p>
            <a:pPr>
              <a:lnSpc>
                <a:spcPct val="110000"/>
              </a:lnSpc>
            </a:pPr>
            <a:r>
              <a:rPr lang="en-US"/>
              <a:t>Academic Year: </a:t>
            </a:r>
            <a:r>
              <a:rPr lang="en-US" b="1"/>
              <a:t>2021-2022</a:t>
            </a:r>
          </a:p>
          <a:p>
            <a:pPr indent="-228600">
              <a:lnSpc>
                <a:spcPct val="110000"/>
              </a:lnSpc>
              <a:buFont typeface="Arial" panose="020B0604020202020204" pitchFamily="34" charset="0"/>
              <a:buChar char="•"/>
            </a:pPr>
            <a:endParaRPr lang="en-US"/>
          </a:p>
        </p:txBody>
      </p:sp>
      <p:grpSp>
        <p:nvGrpSpPr>
          <p:cNvPr id="102" name="Group 101">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103" name="Rectangle 102">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D44B-A18B-4176-B752-23E024C732A7}"/>
              </a:ext>
            </a:extLst>
          </p:cNvPr>
          <p:cNvSpPr>
            <a:spLocks noGrp="1"/>
          </p:cNvSpPr>
          <p:nvPr>
            <p:ph type="title"/>
          </p:nvPr>
        </p:nvSpPr>
        <p:spPr>
          <a:xfrm>
            <a:off x="891931" y="30285"/>
            <a:ext cx="10134600" cy="1288489"/>
          </a:xfrm>
        </p:spPr>
        <p:txBody>
          <a:bodyPr/>
          <a:lstStyle/>
          <a:p>
            <a:r>
              <a:rPr lang="en-US"/>
              <a:t>orders_products_prior.csv</a:t>
            </a:r>
          </a:p>
        </p:txBody>
      </p:sp>
      <p:pic>
        <p:nvPicPr>
          <p:cNvPr id="4" name="Picture 4" descr="Table&#10;&#10;Description automatically generated">
            <a:extLst>
              <a:ext uri="{FF2B5EF4-FFF2-40B4-BE49-F238E27FC236}">
                <a16:creationId xmlns:a16="http://schemas.microsoft.com/office/drawing/2014/main" id="{711DC31B-C982-428F-BA11-48B6EBFD9BD0}"/>
              </a:ext>
            </a:extLst>
          </p:cNvPr>
          <p:cNvPicPr>
            <a:picLocks noGrp="1" noChangeAspect="1"/>
          </p:cNvPicPr>
          <p:nvPr>
            <p:ph idx="1"/>
          </p:nvPr>
        </p:nvPicPr>
        <p:blipFill>
          <a:blip r:embed="rId2"/>
          <a:stretch>
            <a:fillRect/>
          </a:stretch>
        </p:blipFill>
        <p:spPr>
          <a:xfrm>
            <a:off x="982663" y="1439031"/>
            <a:ext cx="6309212" cy="2757855"/>
          </a:xfrm>
        </p:spPr>
      </p:pic>
      <p:sp>
        <p:nvSpPr>
          <p:cNvPr id="5" name="TextBox 4">
            <a:extLst>
              <a:ext uri="{FF2B5EF4-FFF2-40B4-BE49-F238E27FC236}">
                <a16:creationId xmlns:a16="http://schemas.microsoft.com/office/drawing/2014/main" id="{90457138-4C63-44CE-A1C5-384367E32C9D}"/>
              </a:ext>
            </a:extLst>
          </p:cNvPr>
          <p:cNvSpPr txBox="1"/>
          <p:nvPr/>
        </p:nvSpPr>
        <p:spPr>
          <a:xfrm>
            <a:off x="982785" y="4441092"/>
            <a:ext cx="97965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Orders_products_prior contains the details of previous products and its products.</a:t>
            </a:r>
          </a:p>
          <a:p>
            <a:pPr marL="285750" indent="-285750">
              <a:buFont typeface="Arial"/>
              <a:buChar char="•"/>
            </a:pPr>
            <a:r>
              <a:rPr lang="en-US" dirty="0">
                <a:ea typeface="+mn-lt"/>
                <a:cs typeface="+mn-lt"/>
              </a:rPr>
              <a:t>order_id : Unique order id for every order</a:t>
            </a:r>
            <a:endParaRPr lang="en-US"/>
          </a:p>
          <a:p>
            <a:pPr marL="285750" indent="-285750">
              <a:buFont typeface="Arial"/>
              <a:buChar char="•"/>
            </a:pPr>
            <a:r>
              <a:rPr lang="en-US" dirty="0">
                <a:ea typeface="+mn-lt"/>
                <a:cs typeface="+mn-lt"/>
              </a:rPr>
              <a:t>product_id : product ID of item</a:t>
            </a:r>
            <a:endParaRPr lang="en-US" dirty="0"/>
          </a:p>
          <a:p>
            <a:pPr marL="285750" indent="-285750">
              <a:buFont typeface="Arial"/>
              <a:buChar char="•"/>
            </a:pPr>
            <a:r>
              <a:rPr lang="en-US" dirty="0">
                <a:ea typeface="+mn-lt"/>
                <a:cs typeface="+mn-lt"/>
              </a:rPr>
              <a:t>add_to_cart_order : denotes the sequence in which products were added to cart.</a:t>
            </a:r>
            <a:endParaRPr lang="en-US" dirty="0"/>
          </a:p>
          <a:p>
            <a:pPr marL="285750" indent="-285750">
              <a:buFont typeface="Arial"/>
              <a:buChar char="•"/>
            </a:pPr>
            <a:r>
              <a:rPr lang="en-US" dirty="0">
                <a:ea typeface="+mn-lt"/>
                <a:cs typeface="+mn-lt"/>
              </a:rPr>
              <a:t>reordered : product is reordered</a:t>
            </a:r>
            <a:br>
              <a:rPr lang="en-US" dirty="0">
                <a:ea typeface="+mn-lt"/>
                <a:cs typeface="+mn-lt"/>
              </a:rPr>
            </a:br>
            <a:r>
              <a:rPr lang="en-US" dirty="0">
                <a:ea typeface="+mn-lt"/>
                <a:cs typeface="+mn-lt"/>
              </a:rPr>
              <a:t>Every row in this table is defining that for each order id, what is the product id (items) ordered in it and whether it is a reordered item for that user or not by reordered column. 1 stands for item is reordered and 0 for 1st time order.</a:t>
            </a:r>
            <a:endParaRPr lang="en-US"/>
          </a:p>
          <a:p>
            <a:endParaRPr lang="en-US" dirty="0">
              <a:solidFill>
                <a:srgbClr val="000000"/>
              </a:solidFill>
              <a:latin typeface="Bembo"/>
            </a:endParaRPr>
          </a:p>
          <a:p>
            <a:endParaRPr lang="en-US">
              <a:solidFill>
                <a:srgbClr val="292929"/>
              </a:solidFill>
              <a:latin typeface="charter"/>
            </a:endParaRPr>
          </a:p>
        </p:txBody>
      </p:sp>
    </p:spTree>
    <p:extLst>
      <p:ext uri="{BB962C8B-B14F-4D97-AF65-F5344CB8AC3E}">
        <p14:creationId xmlns:p14="http://schemas.microsoft.com/office/powerpoint/2010/main" val="2370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B479-8CF1-4D9D-A238-D9D170CAA9F1}"/>
              </a:ext>
            </a:extLst>
          </p:cNvPr>
          <p:cNvSpPr>
            <a:spLocks noGrp="1"/>
          </p:cNvSpPr>
          <p:nvPr>
            <p:ph type="title"/>
          </p:nvPr>
        </p:nvSpPr>
        <p:spPr>
          <a:xfrm>
            <a:off x="911469" y="-96715"/>
            <a:ext cx="10134600" cy="1288489"/>
          </a:xfrm>
        </p:spPr>
        <p:txBody>
          <a:bodyPr/>
          <a:lstStyle/>
          <a:p>
            <a:r>
              <a:rPr lang="en-US">
                <a:ea typeface="+mj-lt"/>
                <a:cs typeface="+mj-lt"/>
              </a:rPr>
              <a:t>orders_products_train.csv</a:t>
            </a:r>
            <a:endParaRPr lang="en-US"/>
          </a:p>
        </p:txBody>
      </p:sp>
      <p:pic>
        <p:nvPicPr>
          <p:cNvPr id="4" name="Picture 4" descr="Table&#10;&#10;Description automatically generated">
            <a:extLst>
              <a:ext uri="{FF2B5EF4-FFF2-40B4-BE49-F238E27FC236}">
                <a16:creationId xmlns:a16="http://schemas.microsoft.com/office/drawing/2014/main" id="{F167343C-5566-4306-9D92-50946C1F797F}"/>
              </a:ext>
            </a:extLst>
          </p:cNvPr>
          <p:cNvPicPr>
            <a:picLocks noGrp="1" noChangeAspect="1"/>
          </p:cNvPicPr>
          <p:nvPr>
            <p:ph idx="1"/>
          </p:nvPr>
        </p:nvPicPr>
        <p:blipFill>
          <a:blip r:embed="rId2"/>
          <a:stretch>
            <a:fillRect/>
          </a:stretch>
        </p:blipFill>
        <p:spPr>
          <a:xfrm>
            <a:off x="985469" y="1266482"/>
            <a:ext cx="6459905" cy="2946644"/>
          </a:xfrm>
        </p:spPr>
      </p:pic>
      <p:sp>
        <p:nvSpPr>
          <p:cNvPr id="6" name="TextBox 5">
            <a:extLst>
              <a:ext uri="{FF2B5EF4-FFF2-40B4-BE49-F238E27FC236}">
                <a16:creationId xmlns:a16="http://schemas.microsoft.com/office/drawing/2014/main" id="{632476E3-379E-4416-86F8-5C3FD6B0047F}"/>
              </a:ext>
            </a:extLst>
          </p:cNvPr>
          <p:cNvSpPr txBox="1"/>
          <p:nvPr/>
        </p:nvSpPr>
        <p:spPr>
          <a:xfrm>
            <a:off x="953477" y="4470400"/>
            <a:ext cx="97965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r>
              <a:rPr lang="en-US" dirty="0">
                <a:ea typeface="+mn-lt"/>
                <a:cs typeface="+mn-lt"/>
              </a:rPr>
              <a:t>Same as orders_products_prior table except it is for current order to train on.</a:t>
            </a:r>
            <a:endParaRPr lang="en-US" dirty="0"/>
          </a:p>
          <a:p>
            <a:endParaRPr lang="en-US"/>
          </a:p>
          <a:p>
            <a:endParaRPr lang="en-US">
              <a:solidFill>
                <a:srgbClr val="292929"/>
              </a:solidFill>
              <a:latin typeface="charter"/>
            </a:endParaRPr>
          </a:p>
        </p:txBody>
      </p:sp>
    </p:spTree>
    <p:extLst>
      <p:ext uri="{BB962C8B-B14F-4D97-AF65-F5344CB8AC3E}">
        <p14:creationId xmlns:p14="http://schemas.microsoft.com/office/powerpoint/2010/main" val="38454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C27E-1E7B-4769-A141-B7D6984F9B25}"/>
              </a:ext>
            </a:extLst>
          </p:cNvPr>
          <p:cNvSpPr>
            <a:spLocks noGrp="1"/>
          </p:cNvSpPr>
          <p:nvPr>
            <p:ph type="title"/>
          </p:nvPr>
        </p:nvSpPr>
        <p:spPr>
          <a:xfrm>
            <a:off x="862623" y="118208"/>
            <a:ext cx="10134600" cy="1288489"/>
          </a:xfrm>
        </p:spPr>
        <p:txBody>
          <a:bodyPr/>
          <a:lstStyle/>
          <a:p>
            <a:r>
              <a:rPr lang="en-US"/>
              <a:t>Department.csv</a:t>
            </a:r>
          </a:p>
        </p:txBody>
      </p:sp>
      <p:pic>
        <p:nvPicPr>
          <p:cNvPr id="4" name="Picture 4" descr="Graphical user interface, table&#10;&#10;Description automatically generated">
            <a:extLst>
              <a:ext uri="{FF2B5EF4-FFF2-40B4-BE49-F238E27FC236}">
                <a16:creationId xmlns:a16="http://schemas.microsoft.com/office/drawing/2014/main" id="{61639512-551F-445A-974A-A1D6E80B1B3D}"/>
              </a:ext>
            </a:extLst>
          </p:cNvPr>
          <p:cNvPicPr>
            <a:picLocks noGrp="1" noChangeAspect="1"/>
          </p:cNvPicPr>
          <p:nvPr>
            <p:ph idx="1"/>
          </p:nvPr>
        </p:nvPicPr>
        <p:blipFill>
          <a:blip r:embed="rId2"/>
          <a:stretch>
            <a:fillRect/>
          </a:stretch>
        </p:blipFill>
        <p:spPr>
          <a:xfrm>
            <a:off x="927954" y="1511202"/>
            <a:ext cx="3976322" cy="3121513"/>
          </a:xfrm>
        </p:spPr>
      </p:pic>
      <p:sp>
        <p:nvSpPr>
          <p:cNvPr id="6" name="TextBox 5">
            <a:extLst>
              <a:ext uri="{FF2B5EF4-FFF2-40B4-BE49-F238E27FC236}">
                <a16:creationId xmlns:a16="http://schemas.microsoft.com/office/drawing/2014/main" id="{F146B9F9-07B2-439D-9593-F21E6EFBD808}"/>
              </a:ext>
            </a:extLst>
          </p:cNvPr>
          <p:cNvSpPr txBox="1"/>
          <p:nvPr/>
        </p:nvSpPr>
        <p:spPr>
          <a:xfrm>
            <a:off x="1041400" y="4919785"/>
            <a:ext cx="97965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department_id : department ID of item</a:t>
            </a:r>
            <a:endParaRPr lang="en-US" dirty="0"/>
          </a:p>
          <a:p>
            <a:pPr marL="285750" indent="-285750">
              <a:buFont typeface="Arial"/>
              <a:buChar char="•"/>
            </a:pPr>
            <a:r>
              <a:rPr lang="en-US" dirty="0">
                <a:ea typeface="+mn-lt"/>
                <a:cs typeface="+mn-lt"/>
              </a:rPr>
              <a:t>department_name : name of department</a:t>
            </a:r>
            <a:endParaRPr lang="en-US" dirty="0"/>
          </a:p>
          <a:p>
            <a:br>
              <a:rPr lang="en-US" dirty="0">
                <a:ea typeface="+mn-lt"/>
                <a:cs typeface="+mn-lt"/>
              </a:rPr>
            </a:br>
            <a:r>
              <a:rPr lang="en-US" dirty="0">
                <a:ea typeface="+mn-lt"/>
                <a:cs typeface="+mn-lt"/>
              </a:rPr>
              <a:t>This table contains mapping of department id to its name.</a:t>
            </a:r>
            <a:endParaRPr lang="en-US" dirty="0"/>
          </a:p>
          <a:p>
            <a:endParaRPr lang="en-US"/>
          </a:p>
          <a:p>
            <a:endParaRPr lang="en-US"/>
          </a:p>
          <a:p>
            <a:endParaRPr lang="en-US">
              <a:solidFill>
                <a:srgbClr val="292929"/>
              </a:solidFill>
              <a:latin typeface="charter"/>
            </a:endParaRPr>
          </a:p>
        </p:txBody>
      </p:sp>
    </p:spTree>
    <p:extLst>
      <p:ext uri="{BB962C8B-B14F-4D97-AF65-F5344CB8AC3E}">
        <p14:creationId xmlns:p14="http://schemas.microsoft.com/office/powerpoint/2010/main" val="133162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0C08-FE67-4861-91D4-BB4CB43163C6}"/>
              </a:ext>
            </a:extLst>
          </p:cNvPr>
          <p:cNvSpPr>
            <a:spLocks noGrp="1"/>
          </p:cNvSpPr>
          <p:nvPr>
            <p:ph type="title"/>
          </p:nvPr>
        </p:nvSpPr>
        <p:spPr>
          <a:xfrm>
            <a:off x="940777" y="-77177"/>
            <a:ext cx="10134600" cy="1288489"/>
          </a:xfrm>
        </p:spPr>
        <p:txBody>
          <a:bodyPr/>
          <a:lstStyle/>
          <a:p>
            <a:r>
              <a:rPr lang="en-US"/>
              <a:t>Aisle.csv</a:t>
            </a:r>
          </a:p>
        </p:txBody>
      </p:sp>
      <p:pic>
        <p:nvPicPr>
          <p:cNvPr id="4" name="Picture 4" descr="Graphical user interface, text, application&#10;&#10;Description automatically generated">
            <a:extLst>
              <a:ext uri="{FF2B5EF4-FFF2-40B4-BE49-F238E27FC236}">
                <a16:creationId xmlns:a16="http://schemas.microsoft.com/office/drawing/2014/main" id="{734DF299-5A78-41E5-8AA4-C5638148D476}"/>
              </a:ext>
            </a:extLst>
          </p:cNvPr>
          <p:cNvPicPr>
            <a:picLocks noGrp="1" noChangeAspect="1"/>
          </p:cNvPicPr>
          <p:nvPr>
            <p:ph idx="1"/>
          </p:nvPr>
        </p:nvPicPr>
        <p:blipFill>
          <a:blip r:embed="rId2"/>
          <a:stretch>
            <a:fillRect/>
          </a:stretch>
        </p:blipFill>
        <p:spPr>
          <a:xfrm>
            <a:off x="1046040" y="1359902"/>
            <a:ext cx="4453304" cy="3004038"/>
          </a:xfrm>
        </p:spPr>
      </p:pic>
      <p:sp>
        <p:nvSpPr>
          <p:cNvPr id="6" name="TextBox 5">
            <a:extLst>
              <a:ext uri="{FF2B5EF4-FFF2-40B4-BE49-F238E27FC236}">
                <a16:creationId xmlns:a16="http://schemas.microsoft.com/office/drawing/2014/main" id="{6F381A9A-C937-4D8C-86B0-DFF83C886C86}"/>
              </a:ext>
            </a:extLst>
          </p:cNvPr>
          <p:cNvSpPr txBox="1"/>
          <p:nvPr/>
        </p:nvSpPr>
        <p:spPr>
          <a:xfrm>
            <a:off x="1041400" y="4665785"/>
            <a:ext cx="97965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err="1">
                <a:ea typeface="+mn-lt"/>
                <a:cs typeface="+mn-lt"/>
              </a:rPr>
              <a:t>aisle_id</a:t>
            </a:r>
            <a:r>
              <a:rPr lang="en-US">
                <a:ea typeface="+mn-lt"/>
                <a:cs typeface="+mn-lt"/>
              </a:rPr>
              <a:t> : aisle ID of item</a:t>
            </a:r>
            <a:endParaRPr lang="en-US"/>
          </a:p>
          <a:p>
            <a:pPr marL="285750" indent="-285750">
              <a:buFont typeface="Arial"/>
              <a:buChar char="•"/>
            </a:pPr>
            <a:r>
              <a:rPr lang="en-US" err="1">
                <a:ea typeface="+mn-lt"/>
                <a:cs typeface="+mn-lt"/>
              </a:rPr>
              <a:t>aisle_name</a:t>
            </a:r>
            <a:r>
              <a:rPr lang="en-US">
                <a:ea typeface="+mn-lt"/>
                <a:cs typeface="+mn-lt"/>
              </a:rPr>
              <a:t> : name of aisle</a:t>
            </a:r>
            <a:br>
              <a:rPr lang="en-US">
                <a:ea typeface="+mn-lt"/>
                <a:cs typeface="+mn-lt"/>
              </a:rPr>
            </a:br>
            <a:endParaRPr lang="en-US"/>
          </a:p>
          <a:p>
            <a:r>
              <a:rPr lang="en-US">
                <a:ea typeface="+mn-lt"/>
                <a:cs typeface="+mn-lt"/>
              </a:rPr>
              <a:t>This table contains mapping of aisles id to its name.</a:t>
            </a:r>
            <a:endParaRPr lang="en-US"/>
          </a:p>
          <a:p>
            <a:r>
              <a:rPr lang="en-US"/>
              <a:t>.</a:t>
            </a:r>
          </a:p>
          <a:p>
            <a:endParaRPr lang="en-US"/>
          </a:p>
          <a:p>
            <a:endParaRPr lang="en-US"/>
          </a:p>
          <a:p>
            <a:endParaRPr lang="en-US">
              <a:solidFill>
                <a:srgbClr val="292929"/>
              </a:solidFill>
              <a:latin typeface="charter"/>
            </a:endParaRPr>
          </a:p>
        </p:txBody>
      </p:sp>
    </p:spTree>
    <p:extLst>
      <p:ext uri="{BB962C8B-B14F-4D97-AF65-F5344CB8AC3E}">
        <p14:creationId xmlns:p14="http://schemas.microsoft.com/office/powerpoint/2010/main" val="395627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82DA4-3200-453E-9B50-F53FC5CE43C2}"/>
              </a:ext>
            </a:extLst>
          </p:cNvPr>
          <p:cNvSpPr>
            <a:spLocks noGrp="1"/>
          </p:cNvSpPr>
          <p:nvPr>
            <p:ph type="title"/>
          </p:nvPr>
        </p:nvSpPr>
        <p:spPr>
          <a:xfrm>
            <a:off x="1028700" y="1028700"/>
            <a:ext cx="4038600" cy="4800600"/>
          </a:xfrm>
        </p:spPr>
        <p:txBody>
          <a:bodyPr anchor="ctr">
            <a:normAutofit/>
          </a:bodyPr>
          <a:lstStyle/>
          <a:p>
            <a:pPr algn="ctr"/>
            <a:r>
              <a:rPr lang="en-US"/>
              <a:t>Machine learning problem</a:t>
            </a:r>
          </a:p>
        </p:txBody>
      </p:sp>
      <p:graphicFrame>
        <p:nvGraphicFramePr>
          <p:cNvPr id="16" name="Content Placeholder 2">
            <a:extLst>
              <a:ext uri="{FF2B5EF4-FFF2-40B4-BE49-F238E27FC236}">
                <a16:creationId xmlns:a16="http://schemas.microsoft.com/office/drawing/2014/main" id="{F06D2997-E9BB-4133-A09B-F14A7C3302FE}"/>
              </a:ext>
            </a:extLst>
          </p:cNvPr>
          <p:cNvGraphicFramePr>
            <a:graphicFrameLocks noGrp="1"/>
          </p:cNvGraphicFramePr>
          <p:nvPr>
            <p:ph idx="1"/>
            <p:extLst>
              <p:ext uri="{D42A27DB-BD31-4B8C-83A1-F6EECF244321}">
                <p14:modId xmlns:p14="http://schemas.microsoft.com/office/powerpoint/2010/main" val="954556163"/>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65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0">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2">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4">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CBFFB-407D-488E-9123-133CB075BC3F}"/>
              </a:ext>
            </a:extLst>
          </p:cNvPr>
          <p:cNvSpPr>
            <a:spLocks noGrp="1"/>
          </p:cNvSpPr>
          <p:nvPr>
            <p:ph type="title"/>
          </p:nvPr>
        </p:nvSpPr>
        <p:spPr>
          <a:xfrm>
            <a:off x="1324533" y="1066798"/>
            <a:ext cx="3301255" cy="2668172"/>
          </a:xfrm>
        </p:spPr>
        <p:txBody>
          <a:bodyPr anchor="b">
            <a:normAutofit/>
          </a:bodyPr>
          <a:lstStyle/>
          <a:p>
            <a:pPr algn="ctr"/>
            <a:r>
              <a:rPr lang="en-US"/>
              <a:t>Performance Metrics</a:t>
            </a:r>
          </a:p>
        </p:txBody>
      </p:sp>
      <p:sp>
        <p:nvSpPr>
          <p:cNvPr id="3" name="Content Placeholder 2">
            <a:extLst>
              <a:ext uri="{FF2B5EF4-FFF2-40B4-BE49-F238E27FC236}">
                <a16:creationId xmlns:a16="http://schemas.microsoft.com/office/drawing/2014/main" id="{5DB0FAE5-660E-4D0B-84E2-D3A4D583A66E}"/>
              </a:ext>
            </a:extLst>
          </p:cNvPr>
          <p:cNvSpPr>
            <a:spLocks noGrp="1"/>
          </p:cNvSpPr>
          <p:nvPr>
            <p:ph idx="1"/>
          </p:nvPr>
        </p:nvSpPr>
        <p:spPr>
          <a:xfrm>
            <a:off x="5083513" y="1027723"/>
            <a:ext cx="6158919" cy="5321725"/>
          </a:xfrm>
        </p:spPr>
        <p:txBody>
          <a:bodyPr vert="horz" lIns="91440" tIns="45720" rIns="91440" bIns="45720" rtlCol="0" anchor="ctr">
            <a:normAutofit lnSpcReduction="10000"/>
          </a:bodyPr>
          <a:lstStyle/>
          <a:p>
            <a:pPr algn="just">
              <a:lnSpc>
                <a:spcPct val="100000"/>
              </a:lnSpc>
            </a:pPr>
            <a:r>
              <a:rPr lang="en-US" sz="1700">
                <a:ea typeface="+mn-lt"/>
                <a:cs typeface="+mn-lt"/>
              </a:rPr>
              <a:t>The Kaggle evaluation metrics will be mean F1-Score and not accuracy because accuracy is an inappropriate measure with unbalanced classes. The F1 score can be interpreted as a harmonic mean of the precision and recall, where an F1 score reaches its best value at 1 and worst score at 0. The relative contribution of precision and recall to the F1 score are equal. The formula for the F1 score is</a:t>
            </a:r>
            <a:br>
              <a:rPr lang="en-US" sz="1700">
                <a:ea typeface="+mn-lt"/>
                <a:cs typeface="+mn-lt"/>
              </a:rPr>
            </a:br>
            <a:br>
              <a:rPr lang="en-US" sz="1700">
                <a:ea typeface="+mn-lt"/>
                <a:cs typeface="+mn-lt"/>
              </a:rPr>
            </a:br>
            <a:r>
              <a:rPr lang="en-US" sz="1700">
                <a:ea typeface="+mn-lt"/>
                <a:cs typeface="+mn-lt"/>
              </a:rPr>
              <a:t>         F1 = 2 * (precision * recall) / (precision + recall)</a:t>
            </a:r>
            <a:endParaRPr lang="en-US" sz="1700"/>
          </a:p>
          <a:p>
            <a:pPr algn="just">
              <a:lnSpc>
                <a:spcPct val="100000"/>
              </a:lnSpc>
            </a:pPr>
            <a:r>
              <a:rPr lang="en-US" sz="1700">
                <a:ea typeface="+mn-lt"/>
                <a:cs typeface="+mn-lt"/>
              </a:rPr>
              <a:t>For each </a:t>
            </a:r>
            <a:r>
              <a:rPr lang="en-US" sz="1700" err="1">
                <a:ea typeface="+mn-lt"/>
                <a:cs typeface="+mn-lt"/>
              </a:rPr>
              <a:t>orderid</a:t>
            </a:r>
            <a:r>
              <a:rPr lang="en-US" sz="1700">
                <a:ea typeface="+mn-lt"/>
                <a:cs typeface="+mn-lt"/>
              </a:rPr>
              <a:t> in the test set, we should predict a space-delimited list of productids for that order. If we wish to predict an empty order, we should submit an explicit 'None' value. You may combine 'None' with </a:t>
            </a:r>
            <a:r>
              <a:rPr lang="en-US" sz="1700" err="1">
                <a:ea typeface="+mn-lt"/>
                <a:cs typeface="+mn-lt"/>
              </a:rPr>
              <a:t>product_ids</a:t>
            </a:r>
            <a:r>
              <a:rPr lang="en-US" sz="1700">
                <a:ea typeface="+mn-lt"/>
                <a:cs typeface="+mn-lt"/>
              </a:rPr>
              <a:t>. The spelling of 'None' is case sensitive in the scoring metric. The file should have a header and look like the following:</a:t>
            </a:r>
            <a:endParaRPr lang="en-US">
              <a:ea typeface="+mn-lt"/>
              <a:cs typeface="+mn-lt"/>
            </a:endParaRPr>
          </a:p>
          <a:p>
            <a:pPr>
              <a:lnSpc>
                <a:spcPct val="100000"/>
              </a:lnSpc>
            </a:pPr>
            <a:r>
              <a:rPr lang="en-US" sz="1700" err="1">
                <a:ea typeface="+mn-lt"/>
                <a:cs typeface="+mn-lt"/>
              </a:rPr>
              <a:t>Order_id,products</a:t>
            </a:r>
            <a:br>
              <a:rPr lang="en-US" sz="1700">
                <a:ea typeface="+mn-lt"/>
                <a:cs typeface="+mn-lt"/>
              </a:rPr>
            </a:br>
            <a:r>
              <a:rPr lang="en-US" sz="1700">
                <a:ea typeface="+mn-lt"/>
                <a:cs typeface="+mn-lt"/>
              </a:rPr>
              <a:t>17,1,2</a:t>
            </a:r>
            <a:br>
              <a:rPr lang="en-US" sz="1700">
                <a:ea typeface="+mn-lt"/>
                <a:cs typeface="+mn-lt"/>
              </a:rPr>
            </a:br>
            <a:r>
              <a:rPr lang="en-US" sz="1700">
                <a:ea typeface="+mn-lt"/>
                <a:cs typeface="+mn-lt"/>
              </a:rPr>
              <a:t>34,None</a:t>
            </a:r>
            <a:br>
              <a:rPr lang="en-US" sz="1700">
                <a:ea typeface="+mn-lt"/>
                <a:cs typeface="+mn-lt"/>
              </a:rPr>
            </a:br>
            <a:r>
              <a:rPr lang="en-US" sz="1700">
                <a:ea typeface="+mn-lt"/>
                <a:cs typeface="+mn-lt"/>
              </a:rPr>
              <a:t>137,1,2,3</a:t>
            </a:r>
            <a:br>
              <a:rPr lang="en-US" sz="1700">
                <a:ea typeface="+mn-lt"/>
                <a:cs typeface="+mn-lt"/>
              </a:rPr>
            </a:br>
            <a:r>
              <a:rPr lang="en-US" sz="1700">
                <a:ea typeface="+mn-lt"/>
                <a:cs typeface="+mn-lt"/>
              </a:rPr>
              <a:t>etc.</a:t>
            </a:r>
            <a:br>
              <a:rPr lang="en-US" sz="1700">
                <a:ea typeface="+mn-lt"/>
                <a:cs typeface="+mn-lt"/>
              </a:rPr>
            </a:br>
            <a:endParaRPr lang="en-US"/>
          </a:p>
          <a:p>
            <a:pPr>
              <a:lnSpc>
                <a:spcPct val="100000"/>
              </a:lnSpc>
            </a:pPr>
            <a:endParaRPr lang="en-US" sz="1700"/>
          </a:p>
        </p:txBody>
      </p:sp>
      <p:grpSp>
        <p:nvGrpSpPr>
          <p:cNvPr id="44" name="Group 4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48" name="Rectangle 4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14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626F2-C7ED-462E-AC51-6515FB390AAE}"/>
              </a:ext>
            </a:extLst>
          </p:cNvPr>
          <p:cNvSpPr>
            <a:spLocks noGrp="1"/>
          </p:cNvSpPr>
          <p:nvPr>
            <p:ph type="title"/>
          </p:nvPr>
        </p:nvSpPr>
        <p:spPr>
          <a:xfrm>
            <a:off x="1324533" y="1066798"/>
            <a:ext cx="3301255" cy="2668172"/>
          </a:xfrm>
        </p:spPr>
        <p:txBody>
          <a:bodyPr anchor="b">
            <a:normAutofit/>
          </a:bodyPr>
          <a:lstStyle/>
          <a:p>
            <a:pPr algn="ctr"/>
            <a:r>
              <a:rPr lang="en-US"/>
              <a:t>EDA- Exploratory data analysis</a:t>
            </a:r>
          </a:p>
        </p:txBody>
      </p:sp>
      <p:sp>
        <p:nvSpPr>
          <p:cNvPr id="3" name="Content Placeholder 2">
            <a:extLst>
              <a:ext uri="{FF2B5EF4-FFF2-40B4-BE49-F238E27FC236}">
                <a16:creationId xmlns:a16="http://schemas.microsoft.com/office/drawing/2014/main" id="{3EF0D1E9-1CB7-4C15-BB45-5A81B98F944D}"/>
              </a:ext>
            </a:extLst>
          </p:cNvPr>
          <p:cNvSpPr>
            <a:spLocks noGrp="1"/>
          </p:cNvSpPr>
          <p:nvPr>
            <p:ph idx="1"/>
          </p:nvPr>
        </p:nvSpPr>
        <p:spPr>
          <a:xfrm>
            <a:off x="5942948" y="1387641"/>
            <a:ext cx="5172227" cy="4696495"/>
          </a:xfrm>
        </p:spPr>
        <p:txBody>
          <a:bodyPr vert="horz" lIns="91440" tIns="45720" rIns="91440" bIns="45720" rtlCol="0" anchor="ctr">
            <a:normAutofit/>
          </a:bodyPr>
          <a:lstStyle/>
          <a:p>
            <a:pPr>
              <a:lnSpc>
                <a:spcPct val="100000"/>
              </a:lnSpc>
            </a:pPr>
            <a:r>
              <a:rPr lang="en-US" sz="1700" dirty="0">
                <a:ea typeface="+mn-lt"/>
                <a:cs typeface="+mn-lt"/>
              </a:rPr>
              <a:t>EDA is an important aspect of any machine learning or data science problem. It helps get insights in data through proper examination and is very important because it exposes trends, patterns, and relationships that are not readily apparent. In this part of Instacart market basket analysis we will understand the problem statement and do EDA on the data to further explore the techniques to solve it.</a:t>
            </a:r>
          </a:p>
          <a:p>
            <a:pPr>
              <a:lnSpc>
                <a:spcPct val="100000"/>
              </a:lnSpc>
            </a:pPr>
            <a:r>
              <a:rPr lang="en-US" sz="1700" b="1" dirty="0"/>
              <a:t>Checking the missing/Null Values</a:t>
            </a:r>
          </a:p>
          <a:p>
            <a:pPr>
              <a:lnSpc>
                <a:spcPct val="100000"/>
              </a:lnSpc>
            </a:pPr>
            <a:r>
              <a:rPr lang="en-US" sz="1700" dirty="0">
                <a:ea typeface="+mn-lt"/>
                <a:cs typeface="+mn-lt"/>
              </a:rPr>
              <a:t>In the orders.csv - only </a:t>
            </a:r>
            <a:r>
              <a:rPr lang="en-US" sz="1700" dirty="0" err="1">
                <a:ea typeface="+mn-lt"/>
                <a:cs typeface="+mn-lt"/>
              </a:rPr>
              <a:t>days_since_prior_order</a:t>
            </a:r>
            <a:r>
              <a:rPr lang="en-US" sz="1700" dirty="0">
                <a:ea typeface="+mn-lt"/>
                <a:cs typeface="+mn-lt"/>
              </a:rPr>
              <a:t> </a:t>
            </a:r>
            <a:r>
              <a:rPr lang="en-US" sz="1700" dirty="0" err="1">
                <a:ea typeface="+mn-lt"/>
                <a:cs typeface="+mn-lt"/>
              </a:rPr>
              <a:t>coloumn</a:t>
            </a:r>
            <a:r>
              <a:rPr lang="en-US" sz="1700" dirty="0">
                <a:ea typeface="+mn-lt"/>
                <a:cs typeface="+mn-lt"/>
              </a:rPr>
              <a:t> has null values in orders dataframe.</a:t>
            </a:r>
            <a:br>
              <a:rPr lang="en-US" sz="1700" dirty="0">
                <a:ea typeface="+mn-lt"/>
                <a:cs typeface="+mn-lt"/>
              </a:rPr>
            </a:br>
            <a:r>
              <a:rPr lang="en-US" sz="1700" dirty="0">
                <a:ea typeface="+mn-lt"/>
                <a:cs typeface="+mn-lt"/>
              </a:rPr>
              <a:t>Removing/modifying the null values is not helpful in our classification task. After analysis I came to conclusion that all nulls in ‘</a:t>
            </a:r>
            <a:r>
              <a:rPr lang="en-US" sz="1700" dirty="0" err="1">
                <a:ea typeface="+mn-lt"/>
                <a:cs typeface="+mn-lt"/>
              </a:rPr>
              <a:t>days_since_prior_order</a:t>
            </a:r>
            <a:r>
              <a:rPr lang="en-US" sz="1700" dirty="0">
                <a:ea typeface="+mn-lt"/>
                <a:cs typeface="+mn-lt"/>
              </a:rPr>
              <a:t>’ column are present because they are 1st orders for any user. We will later impute them with value 0.</a:t>
            </a:r>
            <a:endParaRPr lang="en-US" sz="1700" dirty="0" err="1"/>
          </a:p>
          <a:p>
            <a:pPr>
              <a:lnSpc>
                <a:spcPct val="100000"/>
              </a:lnSpc>
            </a:pPr>
            <a:endParaRPr lang="en-US" sz="1700"/>
          </a:p>
          <a:p>
            <a:pPr>
              <a:lnSpc>
                <a:spcPct val="100000"/>
              </a:lnSpc>
            </a:pPr>
            <a:endParaRPr lang="en-US" sz="1700"/>
          </a:p>
        </p:txBody>
      </p:sp>
      <p:grpSp>
        <p:nvGrpSpPr>
          <p:cNvPr id="9"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271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C59B1-AEC1-4E6C-AB7F-1EA0FFB038D9}"/>
              </a:ext>
            </a:extLst>
          </p:cNvPr>
          <p:cNvSpPr>
            <a:spLocks noGrp="1"/>
          </p:cNvSpPr>
          <p:nvPr>
            <p:ph type="title"/>
          </p:nvPr>
        </p:nvSpPr>
        <p:spPr>
          <a:xfrm>
            <a:off x="1018830" y="1521734"/>
            <a:ext cx="3995397" cy="1239627"/>
          </a:xfrm>
        </p:spPr>
        <p:txBody>
          <a:bodyPr anchor="b">
            <a:normAutofit/>
          </a:bodyPr>
          <a:lstStyle/>
          <a:p>
            <a:pPr algn="ctr"/>
            <a:r>
              <a:rPr lang="en-US" sz="2400" b="1" dirty="0"/>
              <a:t>In depth EDA and problem formulation</a:t>
            </a:r>
          </a:p>
          <a:p>
            <a:pPr algn="ctr"/>
            <a:endParaRPr lang="en-US"/>
          </a:p>
        </p:txBody>
      </p:sp>
      <p:sp>
        <p:nvSpPr>
          <p:cNvPr id="3" name="Content Placeholder 2">
            <a:extLst>
              <a:ext uri="{FF2B5EF4-FFF2-40B4-BE49-F238E27FC236}">
                <a16:creationId xmlns:a16="http://schemas.microsoft.com/office/drawing/2014/main" id="{7F521147-8782-400D-81B8-96629F6C59FC}"/>
              </a:ext>
            </a:extLst>
          </p:cNvPr>
          <p:cNvSpPr>
            <a:spLocks noGrp="1"/>
          </p:cNvSpPr>
          <p:nvPr>
            <p:ph idx="1"/>
          </p:nvPr>
        </p:nvSpPr>
        <p:spPr>
          <a:xfrm>
            <a:off x="1096144" y="2884395"/>
            <a:ext cx="3862062" cy="2469140"/>
          </a:xfrm>
        </p:spPr>
        <p:txBody>
          <a:bodyPr vert="horz" lIns="91440" tIns="45720" rIns="91440" bIns="45720" rtlCol="0">
            <a:normAutofit/>
          </a:bodyPr>
          <a:lstStyle/>
          <a:p>
            <a:pPr algn="ctr"/>
            <a:r>
              <a:rPr lang="en-US"/>
              <a:t>Let's first look at the distribution of train test and prior </a:t>
            </a:r>
            <a:br>
              <a:rPr lang="en-US"/>
            </a:br>
            <a:r>
              <a:rPr lang="en-US">
                <a:ea typeface="+mn-lt"/>
                <a:cs typeface="+mn-lt"/>
              </a:rPr>
              <a:t>Prior: 3214874 data points</a:t>
            </a:r>
            <a:br>
              <a:rPr lang="en-US">
                <a:ea typeface="+mn-lt"/>
                <a:cs typeface="+mn-lt"/>
              </a:rPr>
            </a:br>
            <a:r>
              <a:rPr lang="en-US">
                <a:ea typeface="+mn-lt"/>
                <a:cs typeface="+mn-lt"/>
              </a:rPr>
              <a:t>Train: 131209 data points</a:t>
            </a:r>
            <a:br>
              <a:rPr lang="en-US">
                <a:ea typeface="+mn-lt"/>
                <a:cs typeface="+mn-lt"/>
              </a:rPr>
            </a:br>
            <a:r>
              <a:rPr lang="en-US">
                <a:ea typeface="+mn-lt"/>
                <a:cs typeface="+mn-lt"/>
              </a:rPr>
              <a:t>Test:   75000 data points</a:t>
            </a:r>
            <a:br>
              <a:rPr lang="en-US">
                <a:ea typeface="+mn-lt"/>
                <a:cs typeface="+mn-lt"/>
              </a:rPr>
            </a:br>
            <a:br>
              <a:rPr lang="en-US">
                <a:ea typeface="+mn-lt"/>
                <a:cs typeface="+mn-lt"/>
              </a:rPr>
            </a:br>
            <a:endParaRPr lang="en-US"/>
          </a:p>
        </p:txBody>
      </p:sp>
      <p:pic>
        <p:nvPicPr>
          <p:cNvPr id="4" name="Picture 4" descr="Chart, bar chart&#10;&#10;Description automatically generated">
            <a:extLst>
              <a:ext uri="{FF2B5EF4-FFF2-40B4-BE49-F238E27FC236}">
                <a16:creationId xmlns:a16="http://schemas.microsoft.com/office/drawing/2014/main" id="{BBEBA2DD-2E2A-4015-B5A7-C4088290CD7C}"/>
              </a:ext>
            </a:extLst>
          </p:cNvPr>
          <p:cNvPicPr>
            <a:picLocks noChangeAspect="1"/>
          </p:cNvPicPr>
          <p:nvPr/>
        </p:nvPicPr>
        <p:blipFill>
          <a:blip r:embed="rId2"/>
          <a:stretch>
            <a:fillRect/>
          </a:stretch>
        </p:blipFill>
        <p:spPr>
          <a:xfrm>
            <a:off x="5905500" y="1442422"/>
            <a:ext cx="5715000" cy="4057650"/>
          </a:xfrm>
          <a:prstGeom prst="rect">
            <a:avLst/>
          </a:prstGeom>
        </p:spPr>
      </p:pic>
      <p:grpSp>
        <p:nvGrpSpPr>
          <p:cNvPr id="8"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90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88907-5A1D-4443-A0C8-DA1E043C7790}"/>
              </a:ext>
            </a:extLst>
          </p:cNvPr>
          <p:cNvSpPr>
            <a:spLocks noGrp="1"/>
          </p:cNvSpPr>
          <p:nvPr>
            <p:ph type="title"/>
          </p:nvPr>
        </p:nvSpPr>
        <p:spPr>
          <a:xfrm>
            <a:off x="1038883" y="1000366"/>
            <a:ext cx="3995397" cy="1239627"/>
          </a:xfrm>
        </p:spPr>
        <p:txBody>
          <a:bodyPr vert="horz" lIns="91440" tIns="45720" rIns="91440" bIns="45720" rtlCol="0" anchor="b">
            <a:noAutofit/>
          </a:bodyPr>
          <a:lstStyle/>
          <a:p>
            <a:pPr algn="ctr">
              <a:lnSpc>
                <a:spcPct val="100000"/>
              </a:lnSpc>
            </a:pPr>
            <a:r>
              <a:rPr lang="en-US" sz="2000" b="1" dirty="0"/>
              <a:t>Let's check the Frequency Of Order Number Amongst The Users? Generally, how many orders a user place?</a:t>
            </a:r>
          </a:p>
        </p:txBody>
      </p:sp>
      <p:sp>
        <p:nvSpPr>
          <p:cNvPr id="6" name="TextBox 5">
            <a:extLst>
              <a:ext uri="{FF2B5EF4-FFF2-40B4-BE49-F238E27FC236}">
                <a16:creationId xmlns:a16="http://schemas.microsoft.com/office/drawing/2014/main" id="{6C508D47-189D-4871-BAD2-1265F02ED94E}"/>
              </a:ext>
            </a:extLst>
          </p:cNvPr>
          <p:cNvSpPr txBox="1"/>
          <p:nvPr/>
        </p:nvSpPr>
        <p:spPr>
          <a:xfrm>
            <a:off x="1096144" y="2884395"/>
            <a:ext cx="3862062" cy="24691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110000"/>
              </a:lnSpc>
              <a:spcAft>
                <a:spcPts val="600"/>
              </a:spcAft>
            </a:pPr>
            <a:r>
              <a:rPr lang="en-US" sz="2000" dirty="0">
                <a:solidFill>
                  <a:schemeClr val="tx2"/>
                </a:solidFill>
              </a:rPr>
              <a:t>This plot explains, What’s the order count for each user? There is a high peak at 4,5,6,7&amp;8 which tells us that users mostly orders 4 to 8 products in every order.</a:t>
            </a:r>
          </a:p>
          <a:p>
            <a:pPr algn="ctr">
              <a:lnSpc>
                <a:spcPct val="110000"/>
              </a:lnSpc>
              <a:spcAft>
                <a:spcPts val="600"/>
              </a:spcAft>
            </a:pPr>
            <a:endParaRPr lang="en-US">
              <a:solidFill>
                <a:schemeClr val="tx2"/>
              </a:solidFill>
            </a:endParaRPr>
          </a:p>
          <a:p>
            <a:pPr algn="ctr">
              <a:lnSpc>
                <a:spcPct val="110000"/>
              </a:lnSpc>
              <a:spcAft>
                <a:spcPts val="600"/>
              </a:spcAft>
            </a:pPr>
            <a:endParaRPr lang="en-US">
              <a:solidFill>
                <a:schemeClr val="tx2"/>
              </a:solidFill>
            </a:endParaRPr>
          </a:p>
        </p:txBody>
      </p:sp>
      <p:pic>
        <p:nvPicPr>
          <p:cNvPr id="4" name="Picture 4" descr="A picture containing histogram&#10;&#10;Description automatically generated">
            <a:extLst>
              <a:ext uri="{FF2B5EF4-FFF2-40B4-BE49-F238E27FC236}">
                <a16:creationId xmlns:a16="http://schemas.microsoft.com/office/drawing/2014/main" id="{55AE80B9-06B3-4B39-9C93-545732CE45AC}"/>
              </a:ext>
            </a:extLst>
          </p:cNvPr>
          <p:cNvPicPr>
            <a:picLocks noGrp="1" noChangeAspect="1"/>
          </p:cNvPicPr>
          <p:nvPr>
            <p:ph idx="1"/>
          </p:nvPr>
        </p:nvPicPr>
        <p:blipFill>
          <a:blip r:embed="rId2"/>
          <a:stretch>
            <a:fillRect/>
          </a:stretch>
        </p:blipFill>
        <p:spPr>
          <a:xfrm>
            <a:off x="5514474" y="1390661"/>
            <a:ext cx="6436894" cy="4391776"/>
          </a:xfrm>
          <a:prstGeom prst="rect">
            <a:avLst/>
          </a:prstGeom>
        </p:spPr>
      </p:pic>
      <p:grpSp>
        <p:nvGrpSpPr>
          <p:cNvPr id="21"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976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65EF1-9ED8-4DDB-BB70-12C57703A12A}"/>
              </a:ext>
            </a:extLst>
          </p:cNvPr>
          <p:cNvSpPr>
            <a:spLocks noGrp="1"/>
          </p:cNvSpPr>
          <p:nvPr>
            <p:ph type="title"/>
          </p:nvPr>
        </p:nvSpPr>
        <p:spPr>
          <a:xfrm>
            <a:off x="1038883" y="1000366"/>
            <a:ext cx="3995397" cy="1239627"/>
          </a:xfrm>
        </p:spPr>
        <p:txBody>
          <a:bodyPr anchor="b">
            <a:normAutofit/>
          </a:bodyPr>
          <a:lstStyle/>
          <a:p>
            <a:pPr algn="ctr"/>
            <a:r>
              <a:rPr lang="en-US" sz="2000" b="1"/>
              <a:t>What Day Of The Week User Placed The Order?</a:t>
            </a:r>
          </a:p>
        </p:txBody>
      </p:sp>
      <p:sp>
        <p:nvSpPr>
          <p:cNvPr id="8" name="Content Placeholder 7">
            <a:extLst>
              <a:ext uri="{FF2B5EF4-FFF2-40B4-BE49-F238E27FC236}">
                <a16:creationId xmlns:a16="http://schemas.microsoft.com/office/drawing/2014/main" id="{6D928968-7FED-493E-ACE2-D24D35FB6889}"/>
              </a:ext>
            </a:extLst>
          </p:cNvPr>
          <p:cNvSpPr>
            <a:spLocks noGrp="1"/>
          </p:cNvSpPr>
          <p:nvPr>
            <p:ph idx="1"/>
          </p:nvPr>
        </p:nvSpPr>
        <p:spPr>
          <a:xfrm>
            <a:off x="1096144" y="2884395"/>
            <a:ext cx="3862062" cy="2469140"/>
          </a:xfrm>
        </p:spPr>
        <p:txBody>
          <a:bodyPr vert="horz" lIns="91440" tIns="45720" rIns="91440" bIns="45720" rtlCol="0" anchor="t">
            <a:normAutofit fontScale="92500" lnSpcReduction="20000"/>
          </a:bodyPr>
          <a:lstStyle/>
          <a:p>
            <a:pPr algn="just"/>
            <a:r>
              <a:rPr lang="en-US" dirty="0">
                <a:ea typeface="+mn-lt"/>
                <a:cs typeface="+mn-lt"/>
              </a:rPr>
              <a:t>There are 7 days in a week most of the time user placed order on that starting days of the week </a:t>
            </a:r>
            <a:r>
              <a:rPr lang="en-US" dirty="0" err="1">
                <a:ea typeface="+mn-lt"/>
                <a:cs typeface="+mn-lt"/>
              </a:rPr>
              <a:t>i.e</a:t>
            </a:r>
            <a:r>
              <a:rPr lang="en-US" dirty="0">
                <a:ea typeface="+mn-lt"/>
                <a:cs typeface="+mn-lt"/>
              </a:rPr>
              <a:t> is on Saturday and Sunday where most of the users are free on that day and have time to place the orders</a:t>
            </a:r>
            <a:endParaRPr lang="en-US" dirty="0"/>
          </a:p>
          <a:p>
            <a:pPr algn="just"/>
            <a:r>
              <a:rPr lang="en-US" dirty="0">
                <a:ea typeface="+mn-lt"/>
                <a:cs typeface="+mn-lt"/>
              </a:rPr>
              <a:t>Since after two days of the week frequency decreased a bit</a:t>
            </a:r>
            <a:endParaRPr lang="en-US" dirty="0"/>
          </a:p>
        </p:txBody>
      </p:sp>
      <p:pic>
        <p:nvPicPr>
          <p:cNvPr id="4" name="Picture 4" descr="Chart, bar chart&#10;&#10;Description automatically generated">
            <a:extLst>
              <a:ext uri="{FF2B5EF4-FFF2-40B4-BE49-F238E27FC236}">
                <a16:creationId xmlns:a16="http://schemas.microsoft.com/office/drawing/2014/main" id="{E9054AED-CF45-4DD9-BA65-B0AEB6DD24D1}"/>
              </a:ext>
            </a:extLst>
          </p:cNvPr>
          <p:cNvPicPr>
            <a:picLocks noChangeAspect="1"/>
          </p:cNvPicPr>
          <p:nvPr/>
        </p:nvPicPr>
        <p:blipFill>
          <a:blip r:embed="rId2"/>
          <a:stretch>
            <a:fillRect/>
          </a:stretch>
        </p:blipFill>
        <p:spPr>
          <a:xfrm>
            <a:off x="5905500" y="1413847"/>
            <a:ext cx="5715000" cy="4114799"/>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368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E573E-F3E6-4201-A4B9-B6232A1B45CE}"/>
              </a:ext>
            </a:extLst>
          </p:cNvPr>
          <p:cNvSpPr>
            <a:spLocks noGrp="1"/>
          </p:cNvSpPr>
          <p:nvPr>
            <p:ph type="title"/>
          </p:nvPr>
        </p:nvSpPr>
        <p:spPr>
          <a:xfrm>
            <a:off x="6042995" y="722376"/>
            <a:ext cx="5129972" cy="1288825"/>
          </a:xfrm>
        </p:spPr>
        <p:txBody>
          <a:bodyPr anchor="b">
            <a:normAutofit/>
          </a:bodyPr>
          <a:lstStyle/>
          <a:p>
            <a:pPr algn="ctr"/>
            <a:r>
              <a:rPr lang="en-US"/>
              <a:t>What is Instacart?</a:t>
            </a:r>
          </a:p>
        </p:txBody>
      </p:sp>
      <p:sp>
        <p:nvSpPr>
          <p:cNvPr id="3" name="Content Placeholder 2">
            <a:extLst>
              <a:ext uri="{FF2B5EF4-FFF2-40B4-BE49-F238E27FC236}">
                <a16:creationId xmlns:a16="http://schemas.microsoft.com/office/drawing/2014/main" id="{F075281D-8C7D-4478-AA9F-E23F783390E9}"/>
              </a:ext>
            </a:extLst>
          </p:cNvPr>
          <p:cNvSpPr>
            <a:spLocks noGrp="1"/>
          </p:cNvSpPr>
          <p:nvPr>
            <p:ph idx="1"/>
          </p:nvPr>
        </p:nvSpPr>
        <p:spPr>
          <a:xfrm>
            <a:off x="6125052" y="2478581"/>
            <a:ext cx="4965859" cy="3028597"/>
          </a:xfrm>
        </p:spPr>
        <p:txBody>
          <a:bodyPr vert="horz" lIns="91440" tIns="45720" rIns="91440" bIns="45720" rtlCol="0" anchor="ctr">
            <a:normAutofit/>
          </a:bodyPr>
          <a:lstStyle/>
          <a:p>
            <a:pPr algn="just">
              <a:lnSpc>
                <a:spcPct val="100000"/>
              </a:lnSpc>
            </a:pPr>
            <a:r>
              <a:rPr lang="en-US" sz="1700">
                <a:ea typeface="+mn-lt"/>
                <a:cs typeface="+mn-lt"/>
              </a:rPr>
              <a:t>Instacart is an American company that provides grocery delivery and pick-up service. The Company operates in the U.S and Canada. Instacart offers its services via a website and mobile app. Unlike another E-commerce website providing products directly from Seller to Customer. Instacart allows users to buy products from participating vendors. And this shopping is done by a Personal Shopper. The company is expanding its platform to cover 90 millions US household in 2018. </a:t>
            </a:r>
            <a:endParaRPr lang="en-US" sz="1700"/>
          </a:p>
        </p:txBody>
      </p:sp>
      <p:pic>
        <p:nvPicPr>
          <p:cNvPr id="44" name="Picture 44" descr="Logo, company name&#10;&#10;Description automatically generated">
            <a:extLst>
              <a:ext uri="{FF2B5EF4-FFF2-40B4-BE49-F238E27FC236}">
                <a16:creationId xmlns:a16="http://schemas.microsoft.com/office/drawing/2014/main" id="{F5C154D7-212A-43FF-AA71-063A1EA1FD7A}"/>
              </a:ext>
            </a:extLst>
          </p:cNvPr>
          <p:cNvPicPr>
            <a:picLocks noChangeAspect="1"/>
          </p:cNvPicPr>
          <p:nvPr/>
        </p:nvPicPr>
        <p:blipFill>
          <a:blip r:embed="rId2"/>
          <a:stretch>
            <a:fillRect/>
          </a:stretch>
        </p:blipFill>
        <p:spPr>
          <a:xfrm>
            <a:off x="749694" y="1775025"/>
            <a:ext cx="4395946" cy="3307949"/>
          </a:xfrm>
          <a:prstGeom prst="rect">
            <a:avLst/>
          </a:prstGeom>
        </p:spPr>
      </p:pic>
      <p:grpSp>
        <p:nvGrpSpPr>
          <p:cNvPr id="69" name="Group 6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70" name="Rectangle 6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453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8F899-640B-4C83-BA91-55C094C0E8FF}"/>
              </a:ext>
            </a:extLst>
          </p:cNvPr>
          <p:cNvSpPr>
            <a:spLocks noGrp="1"/>
          </p:cNvSpPr>
          <p:nvPr>
            <p:ph type="title"/>
          </p:nvPr>
        </p:nvSpPr>
        <p:spPr>
          <a:xfrm>
            <a:off x="1038883" y="1000366"/>
            <a:ext cx="3995397" cy="1239627"/>
          </a:xfrm>
        </p:spPr>
        <p:txBody>
          <a:bodyPr anchor="b">
            <a:normAutofit/>
          </a:bodyPr>
          <a:lstStyle/>
          <a:p>
            <a:pPr algn="ctr"/>
            <a:r>
              <a:rPr lang="en-US" sz="2000" b="1"/>
              <a:t>In which hour user place the order</a:t>
            </a:r>
          </a:p>
        </p:txBody>
      </p:sp>
      <p:sp>
        <p:nvSpPr>
          <p:cNvPr id="8" name="Content Placeholder 7">
            <a:extLst>
              <a:ext uri="{FF2B5EF4-FFF2-40B4-BE49-F238E27FC236}">
                <a16:creationId xmlns:a16="http://schemas.microsoft.com/office/drawing/2014/main" id="{7398D611-C52C-4EE7-BCD9-7F3A1B3E47F3}"/>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This plot tells us what’s the user’s preferred time for placing an order?. There are high peaks in the morning hours and it slowly gets decreases. Between 10 am to 15 pm there is a high order ratio amongst users</a:t>
            </a:r>
            <a:endParaRPr lang="en-US" dirty="0"/>
          </a:p>
        </p:txBody>
      </p:sp>
      <p:pic>
        <p:nvPicPr>
          <p:cNvPr id="4" name="Picture 4" descr="Chart, histogram&#10;&#10;Description automatically generated">
            <a:extLst>
              <a:ext uri="{FF2B5EF4-FFF2-40B4-BE49-F238E27FC236}">
                <a16:creationId xmlns:a16="http://schemas.microsoft.com/office/drawing/2014/main" id="{C1D0ADE0-537C-45BD-8FEE-34AE83271F31}"/>
              </a:ext>
            </a:extLst>
          </p:cNvPr>
          <p:cNvPicPr>
            <a:picLocks noChangeAspect="1"/>
          </p:cNvPicPr>
          <p:nvPr/>
        </p:nvPicPr>
        <p:blipFill>
          <a:blip r:embed="rId2"/>
          <a:stretch>
            <a:fillRect/>
          </a:stretch>
        </p:blipFill>
        <p:spPr>
          <a:xfrm>
            <a:off x="5905500" y="1563866"/>
            <a:ext cx="5715000" cy="3814762"/>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627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FC797-05F8-4864-81A0-8F92E4D9BFB8}"/>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2000" b="1" dirty="0"/>
              <a:t>How Many Days The User Takes To Place an Order?</a:t>
            </a:r>
          </a:p>
        </p:txBody>
      </p:sp>
      <p:sp>
        <p:nvSpPr>
          <p:cNvPr id="8" name="Content Placeholder 7">
            <a:extLst>
              <a:ext uri="{FF2B5EF4-FFF2-40B4-BE49-F238E27FC236}">
                <a16:creationId xmlns:a16="http://schemas.microsoft.com/office/drawing/2014/main" id="{ED40A7D5-047D-4610-A928-C3625F94666E}"/>
              </a:ext>
            </a:extLst>
          </p:cNvPr>
          <p:cNvSpPr>
            <a:spLocks noGrp="1"/>
          </p:cNvSpPr>
          <p:nvPr>
            <p:ph idx="1"/>
          </p:nvPr>
        </p:nvSpPr>
        <p:spPr>
          <a:xfrm>
            <a:off x="1096144" y="2884395"/>
            <a:ext cx="3862062" cy="2469140"/>
          </a:xfrm>
        </p:spPr>
        <p:txBody>
          <a:bodyPr vert="horz" lIns="91440" tIns="45720" rIns="91440" bIns="45720" rtlCol="0" anchor="t">
            <a:normAutofit fontScale="92500" lnSpcReduction="20000"/>
          </a:bodyPr>
          <a:lstStyle/>
          <a:p>
            <a:pPr algn="just"/>
            <a:r>
              <a:rPr lang="en-US" dirty="0">
                <a:ea typeface="+mn-lt"/>
                <a:cs typeface="+mn-lt"/>
              </a:rPr>
              <a:t>After placing an order, how many days a user takes to order again?. </a:t>
            </a:r>
            <a:endParaRPr lang="en-US"/>
          </a:p>
          <a:p>
            <a:pPr algn="just"/>
            <a:r>
              <a:rPr lang="en-US" dirty="0">
                <a:ea typeface="+mn-lt"/>
                <a:cs typeface="+mn-lt"/>
              </a:rPr>
              <a:t>Usually, there is a gap of 7 days after each order. If you see carefully there is a high peak on the 7th day and after that on the 14th day and then at end of the month. The user takes a week to order once again.</a:t>
            </a:r>
            <a:endParaRPr lang="en-US" dirty="0"/>
          </a:p>
        </p:txBody>
      </p:sp>
      <p:pic>
        <p:nvPicPr>
          <p:cNvPr id="4" name="Picture 4" descr="Chart, histogram&#10;&#10;Description automatically generated">
            <a:extLst>
              <a:ext uri="{FF2B5EF4-FFF2-40B4-BE49-F238E27FC236}">
                <a16:creationId xmlns:a16="http://schemas.microsoft.com/office/drawing/2014/main" id="{878F2928-E5F8-4E88-9340-27FB2C4BCCD0}"/>
              </a:ext>
            </a:extLst>
          </p:cNvPr>
          <p:cNvPicPr>
            <a:picLocks noChangeAspect="1"/>
          </p:cNvPicPr>
          <p:nvPr/>
        </p:nvPicPr>
        <p:blipFill>
          <a:blip r:embed="rId2"/>
          <a:stretch>
            <a:fillRect/>
          </a:stretch>
        </p:blipFill>
        <p:spPr>
          <a:xfrm>
            <a:off x="5905500" y="1535291"/>
            <a:ext cx="5715000" cy="3871912"/>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936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BE722-37B8-45AD-A176-2B1D50D638C9}"/>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2000" b="1" dirty="0"/>
              <a:t>How many times user have reorder the same item?</a:t>
            </a:r>
          </a:p>
        </p:txBody>
      </p:sp>
      <p:sp>
        <p:nvSpPr>
          <p:cNvPr id="3" name="Content Placeholder 2">
            <a:extLst>
              <a:ext uri="{FF2B5EF4-FFF2-40B4-BE49-F238E27FC236}">
                <a16:creationId xmlns:a16="http://schemas.microsoft.com/office/drawing/2014/main" id="{AC400D7B-C64A-4E6C-935C-48BE7C13679D}"/>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It was observed most of the time user reorder the same item.</a:t>
            </a:r>
            <a:endParaRPr lang="en-US" dirty="0"/>
          </a:p>
        </p:txBody>
      </p:sp>
      <p:pic>
        <p:nvPicPr>
          <p:cNvPr id="4" name="Picture 4" descr="Chart, bar chart, treemap chart&#10;&#10;Description automatically generated">
            <a:extLst>
              <a:ext uri="{FF2B5EF4-FFF2-40B4-BE49-F238E27FC236}">
                <a16:creationId xmlns:a16="http://schemas.microsoft.com/office/drawing/2014/main" id="{379838E7-85DE-4926-A374-E687D3457FB0}"/>
              </a:ext>
            </a:extLst>
          </p:cNvPr>
          <p:cNvPicPr>
            <a:picLocks noChangeAspect="1"/>
          </p:cNvPicPr>
          <p:nvPr/>
        </p:nvPicPr>
        <p:blipFill>
          <a:blip r:embed="rId3"/>
          <a:stretch>
            <a:fillRect/>
          </a:stretch>
        </p:blipFill>
        <p:spPr>
          <a:xfrm>
            <a:off x="5905500" y="1685309"/>
            <a:ext cx="5715000" cy="3571875"/>
          </a:xfrm>
          <a:prstGeom prst="rect">
            <a:avLst/>
          </a:prstGeom>
        </p:spPr>
      </p:pic>
      <p:grpSp>
        <p:nvGrpSpPr>
          <p:cNvPr id="25" name="Group 2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6" name="Rectangle 2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447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C4A82-0BF5-481E-B806-C1BAC228DA80}"/>
              </a:ext>
            </a:extLst>
          </p:cNvPr>
          <p:cNvSpPr>
            <a:spLocks noGrp="1"/>
          </p:cNvSpPr>
          <p:nvPr>
            <p:ph type="title"/>
          </p:nvPr>
        </p:nvSpPr>
        <p:spPr>
          <a:xfrm>
            <a:off x="1038883" y="1000366"/>
            <a:ext cx="3995397" cy="1239627"/>
          </a:xfrm>
        </p:spPr>
        <p:txBody>
          <a:bodyPr anchor="b">
            <a:normAutofit fontScale="90000"/>
          </a:bodyPr>
          <a:lstStyle/>
          <a:p>
            <a:pPr algn="ctr">
              <a:lnSpc>
                <a:spcPct val="100000"/>
              </a:lnSpc>
            </a:pPr>
            <a:r>
              <a:rPr lang="en-US" sz="2000" b="1"/>
              <a:t>Top 10 selling and reordered items and also which item user added to the cart first</a:t>
            </a:r>
          </a:p>
        </p:txBody>
      </p:sp>
      <p:sp>
        <p:nvSpPr>
          <p:cNvPr id="8" name="Content Placeholder 7">
            <a:extLst>
              <a:ext uri="{FF2B5EF4-FFF2-40B4-BE49-F238E27FC236}">
                <a16:creationId xmlns:a16="http://schemas.microsoft.com/office/drawing/2014/main" id="{0A6041DD-406C-4691-8AFA-BBAD50DA7B9D}"/>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These are the top 10 selling products. We can clearly observe from the bar plot that the top most selling product is Banana and Organic Banana Chips.</a:t>
            </a:r>
            <a:endParaRPr lang="en-US" dirty="0"/>
          </a:p>
        </p:txBody>
      </p:sp>
      <p:pic>
        <p:nvPicPr>
          <p:cNvPr id="4" name="Picture 4" descr="Chart, bar chart&#10;&#10;Description automatically generated">
            <a:extLst>
              <a:ext uri="{FF2B5EF4-FFF2-40B4-BE49-F238E27FC236}">
                <a16:creationId xmlns:a16="http://schemas.microsoft.com/office/drawing/2014/main" id="{5EBEA382-4AAF-40B2-8157-BFD69AAFE137}"/>
              </a:ext>
            </a:extLst>
          </p:cNvPr>
          <p:cNvPicPr>
            <a:picLocks noChangeAspect="1"/>
          </p:cNvPicPr>
          <p:nvPr/>
        </p:nvPicPr>
        <p:blipFill>
          <a:blip r:embed="rId3"/>
          <a:stretch>
            <a:fillRect/>
          </a:stretch>
        </p:blipFill>
        <p:spPr>
          <a:xfrm>
            <a:off x="5905500" y="1235253"/>
            <a:ext cx="5715000" cy="4471988"/>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443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422B6-5DFC-45CC-A276-460F79FA024F}"/>
              </a:ext>
            </a:extLst>
          </p:cNvPr>
          <p:cNvSpPr>
            <a:spLocks noGrp="1"/>
          </p:cNvSpPr>
          <p:nvPr>
            <p:ph type="title"/>
          </p:nvPr>
        </p:nvSpPr>
        <p:spPr>
          <a:xfrm>
            <a:off x="1038883" y="1000366"/>
            <a:ext cx="3995397" cy="1239627"/>
          </a:xfrm>
        </p:spPr>
        <p:txBody>
          <a:bodyPr anchor="b">
            <a:normAutofit/>
          </a:bodyPr>
          <a:lstStyle/>
          <a:p>
            <a:pPr algn="ctr"/>
            <a:r>
              <a:rPr lang="en-US" sz="1800" b="1"/>
              <a:t>Top 10 Reordered products</a:t>
            </a:r>
          </a:p>
        </p:txBody>
      </p:sp>
      <p:sp>
        <p:nvSpPr>
          <p:cNvPr id="8" name="Content Placeholder 7">
            <a:extLst>
              <a:ext uri="{FF2B5EF4-FFF2-40B4-BE49-F238E27FC236}">
                <a16:creationId xmlns:a16="http://schemas.microsoft.com/office/drawing/2014/main" id="{A7D1F137-3BF5-40BC-89C2-B9C5A3F3EAE4}"/>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There is high peak on banana and organic banana chips looks like that that is most loving product and reorder products among users.</a:t>
            </a:r>
            <a:endParaRPr lang="en-US" dirty="0"/>
          </a:p>
        </p:txBody>
      </p:sp>
      <p:pic>
        <p:nvPicPr>
          <p:cNvPr id="4" name="Picture 4" descr="Chart, bar chart&#10;&#10;Description automatically generated">
            <a:extLst>
              <a:ext uri="{FF2B5EF4-FFF2-40B4-BE49-F238E27FC236}">
                <a16:creationId xmlns:a16="http://schemas.microsoft.com/office/drawing/2014/main" id="{A673C831-1798-481A-B5AB-BD34DAB0A2CE}"/>
              </a:ext>
            </a:extLst>
          </p:cNvPr>
          <p:cNvPicPr>
            <a:picLocks noChangeAspect="1"/>
          </p:cNvPicPr>
          <p:nvPr/>
        </p:nvPicPr>
        <p:blipFill>
          <a:blip r:embed="rId2"/>
          <a:stretch>
            <a:fillRect/>
          </a:stretch>
        </p:blipFill>
        <p:spPr>
          <a:xfrm>
            <a:off x="5905500" y="1228110"/>
            <a:ext cx="5715000" cy="4486274"/>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014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0E054-E4AC-43AE-A5A1-8E63B315869C}"/>
              </a:ext>
            </a:extLst>
          </p:cNvPr>
          <p:cNvSpPr>
            <a:spLocks noGrp="1"/>
          </p:cNvSpPr>
          <p:nvPr>
            <p:ph type="title"/>
          </p:nvPr>
        </p:nvSpPr>
        <p:spPr>
          <a:xfrm>
            <a:off x="1048909" y="960261"/>
            <a:ext cx="3995397" cy="1239627"/>
          </a:xfrm>
        </p:spPr>
        <p:txBody>
          <a:bodyPr anchor="b">
            <a:normAutofit/>
          </a:bodyPr>
          <a:lstStyle/>
          <a:p>
            <a:pPr algn="ctr"/>
            <a:r>
              <a:rPr lang="en-US" sz="1800" b="1" dirty="0"/>
              <a:t>Top 10 First Add to Cart Product</a:t>
            </a:r>
          </a:p>
        </p:txBody>
      </p:sp>
      <p:sp>
        <p:nvSpPr>
          <p:cNvPr id="8" name="Content Placeholder 7">
            <a:extLst>
              <a:ext uri="{FF2B5EF4-FFF2-40B4-BE49-F238E27FC236}">
                <a16:creationId xmlns:a16="http://schemas.microsoft.com/office/drawing/2014/main" id="{58CD9469-AA3B-4392-B9B1-7E5C3DA161AA}"/>
              </a:ext>
            </a:extLst>
          </p:cNvPr>
          <p:cNvSpPr>
            <a:spLocks noGrp="1"/>
          </p:cNvSpPr>
          <p:nvPr>
            <p:ph idx="1"/>
          </p:nvPr>
        </p:nvSpPr>
        <p:spPr>
          <a:xfrm>
            <a:off x="1166328" y="2914474"/>
            <a:ext cx="3862062" cy="2469140"/>
          </a:xfrm>
        </p:spPr>
        <p:txBody>
          <a:bodyPr vert="horz" lIns="91440" tIns="45720" rIns="91440" bIns="45720" rtlCol="0" anchor="t">
            <a:noAutofit/>
          </a:bodyPr>
          <a:lstStyle/>
          <a:p>
            <a:pPr algn="just">
              <a:lnSpc>
                <a:spcPct val="100000"/>
              </a:lnSpc>
            </a:pPr>
            <a:r>
              <a:rPr lang="en-US" dirty="0">
                <a:ea typeface="+mn-lt"/>
                <a:cs typeface="+mn-lt"/>
              </a:rPr>
              <a:t>Top selling, reordered and First product add to cart order product is Banana. From all this plot, the demand for produce product are high than any other Department.</a:t>
            </a:r>
            <a:endParaRPr lang="en-US" dirty="0"/>
          </a:p>
        </p:txBody>
      </p:sp>
      <p:pic>
        <p:nvPicPr>
          <p:cNvPr id="25" name="Picture 26" descr="Chart, bar chart&#10;&#10;Description automatically generated">
            <a:extLst>
              <a:ext uri="{FF2B5EF4-FFF2-40B4-BE49-F238E27FC236}">
                <a16:creationId xmlns:a16="http://schemas.microsoft.com/office/drawing/2014/main" id="{4DBF07FB-EFFF-45B8-9F7F-77DD991B63E4}"/>
              </a:ext>
            </a:extLst>
          </p:cNvPr>
          <p:cNvPicPr>
            <a:picLocks noChangeAspect="1"/>
          </p:cNvPicPr>
          <p:nvPr/>
        </p:nvPicPr>
        <p:blipFill>
          <a:blip r:embed="rId3"/>
          <a:stretch>
            <a:fillRect/>
          </a:stretch>
        </p:blipFill>
        <p:spPr>
          <a:xfrm>
            <a:off x="5905500" y="1235253"/>
            <a:ext cx="5715000" cy="4471988"/>
          </a:xfrm>
          <a:prstGeom prst="rect">
            <a:avLst/>
          </a:prstGeom>
        </p:spPr>
      </p:pic>
      <p:grpSp>
        <p:nvGrpSpPr>
          <p:cNvPr id="40" name="Group 39">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41" name="Rectangle 40">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852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814B4-AC72-4424-BB26-5400EB7B0F23}"/>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1800" b="1" dirty="0"/>
              <a:t>Let's look at the distribution of Top departments</a:t>
            </a:r>
          </a:p>
        </p:txBody>
      </p:sp>
      <p:sp>
        <p:nvSpPr>
          <p:cNvPr id="8" name="Content Placeholder 7">
            <a:extLst>
              <a:ext uri="{FF2B5EF4-FFF2-40B4-BE49-F238E27FC236}">
                <a16:creationId xmlns:a16="http://schemas.microsoft.com/office/drawing/2014/main" id="{7178D922-2947-4A8A-A874-761F63513466}"/>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As the First 2 Department are most important for any users because the Produce Department are about farm, crops and fruits and eggs are essential for the breakfast.</a:t>
            </a:r>
            <a:endParaRPr lang="en-US"/>
          </a:p>
        </p:txBody>
      </p:sp>
      <p:pic>
        <p:nvPicPr>
          <p:cNvPr id="4" name="Picture 4" descr="Chart, histogram&#10;&#10;Description automatically generated">
            <a:extLst>
              <a:ext uri="{FF2B5EF4-FFF2-40B4-BE49-F238E27FC236}">
                <a16:creationId xmlns:a16="http://schemas.microsoft.com/office/drawing/2014/main" id="{049C8125-51C9-4421-920E-398661DA5026}"/>
              </a:ext>
            </a:extLst>
          </p:cNvPr>
          <p:cNvPicPr>
            <a:picLocks noChangeAspect="1"/>
          </p:cNvPicPr>
          <p:nvPr/>
        </p:nvPicPr>
        <p:blipFill>
          <a:blip r:embed="rId2"/>
          <a:stretch>
            <a:fillRect/>
          </a:stretch>
        </p:blipFill>
        <p:spPr>
          <a:xfrm>
            <a:off x="5905500" y="1299547"/>
            <a:ext cx="5715000" cy="4343400"/>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0778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81117-F414-4FDF-81B6-9CFECB1D5130}"/>
              </a:ext>
            </a:extLst>
          </p:cNvPr>
          <p:cNvSpPr>
            <a:spLocks noGrp="1"/>
          </p:cNvSpPr>
          <p:nvPr>
            <p:ph type="title"/>
          </p:nvPr>
        </p:nvSpPr>
        <p:spPr>
          <a:xfrm>
            <a:off x="1038883" y="1000366"/>
            <a:ext cx="3995397" cy="1239627"/>
          </a:xfrm>
        </p:spPr>
        <p:txBody>
          <a:bodyPr anchor="b">
            <a:normAutofit/>
          </a:bodyPr>
          <a:lstStyle/>
          <a:p>
            <a:pPr algn="ctr"/>
            <a:r>
              <a:rPr lang="en-US" sz="1800" b="1"/>
              <a:t>At what time user place the order again</a:t>
            </a:r>
          </a:p>
        </p:txBody>
      </p:sp>
      <p:sp>
        <p:nvSpPr>
          <p:cNvPr id="8" name="Content Placeholder 7">
            <a:extLst>
              <a:ext uri="{FF2B5EF4-FFF2-40B4-BE49-F238E27FC236}">
                <a16:creationId xmlns:a16="http://schemas.microsoft.com/office/drawing/2014/main" id="{EEFF2344-809E-4955-8AA8-253056C11D08}"/>
              </a:ext>
            </a:extLst>
          </p:cNvPr>
          <p:cNvSpPr>
            <a:spLocks noGrp="1"/>
          </p:cNvSpPr>
          <p:nvPr>
            <p:ph idx="1"/>
          </p:nvPr>
        </p:nvSpPr>
        <p:spPr>
          <a:xfrm>
            <a:off x="1096144" y="2884395"/>
            <a:ext cx="3862062" cy="2469140"/>
          </a:xfrm>
        </p:spPr>
        <p:txBody>
          <a:bodyPr vert="horz" lIns="91440" tIns="45720" rIns="91440" bIns="45720" rtlCol="0" anchor="t">
            <a:normAutofit fontScale="92500" lnSpcReduction="20000"/>
          </a:bodyPr>
          <a:lstStyle/>
          <a:p>
            <a:pPr algn="just"/>
            <a:r>
              <a:rPr lang="en-US" dirty="0">
                <a:ea typeface="+mn-lt"/>
                <a:cs typeface="+mn-lt"/>
              </a:rPr>
              <a:t>Here I plot at what time most reordered products are placed. Most of the orders are placed between 8'0 clock in the morning and 5'0 clock in the evening.</a:t>
            </a:r>
          </a:p>
          <a:p>
            <a:pPr algn="just"/>
            <a:r>
              <a:rPr lang="en-US" dirty="0">
                <a:ea typeface="+mn-lt"/>
                <a:cs typeface="+mn-lt"/>
              </a:rPr>
              <a:t>This plot is almost same as Frequency of the order day. It shows user tends to order/reorder between this hours. </a:t>
            </a:r>
            <a:endParaRPr lang="en-US">
              <a:ea typeface="+mn-lt"/>
              <a:cs typeface="+mn-lt"/>
            </a:endParaRPr>
          </a:p>
        </p:txBody>
      </p:sp>
      <p:pic>
        <p:nvPicPr>
          <p:cNvPr id="4" name="Picture 4" descr="Chart, histogram&#10;&#10;Description automatically generated">
            <a:extLst>
              <a:ext uri="{FF2B5EF4-FFF2-40B4-BE49-F238E27FC236}">
                <a16:creationId xmlns:a16="http://schemas.microsoft.com/office/drawing/2014/main" id="{570A6981-ECF8-4E24-9CE0-40E2721EE668}"/>
              </a:ext>
            </a:extLst>
          </p:cNvPr>
          <p:cNvPicPr>
            <a:picLocks noChangeAspect="1"/>
          </p:cNvPicPr>
          <p:nvPr/>
        </p:nvPicPr>
        <p:blipFill>
          <a:blip r:embed="rId2"/>
          <a:stretch>
            <a:fillRect/>
          </a:stretch>
        </p:blipFill>
        <p:spPr>
          <a:xfrm>
            <a:off x="5905500" y="1521003"/>
            <a:ext cx="5715000" cy="3900487"/>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891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CF52A-90A2-4EEE-9B1C-7CD6262F84FD}"/>
              </a:ext>
            </a:extLst>
          </p:cNvPr>
          <p:cNvSpPr>
            <a:spLocks noGrp="1"/>
          </p:cNvSpPr>
          <p:nvPr>
            <p:ph type="title"/>
          </p:nvPr>
        </p:nvSpPr>
        <p:spPr>
          <a:xfrm>
            <a:off x="1038883" y="1000366"/>
            <a:ext cx="3995397" cy="1239627"/>
          </a:xfrm>
        </p:spPr>
        <p:txBody>
          <a:bodyPr anchor="b">
            <a:normAutofit/>
          </a:bodyPr>
          <a:lstStyle/>
          <a:p>
            <a:pPr algn="ctr"/>
            <a:r>
              <a:rPr lang="en-US" sz="1800" b="1"/>
              <a:t>At what Day Most User place order again?</a:t>
            </a:r>
          </a:p>
        </p:txBody>
      </p:sp>
      <p:sp>
        <p:nvSpPr>
          <p:cNvPr id="8" name="Content Placeholder 7">
            <a:extLst>
              <a:ext uri="{FF2B5EF4-FFF2-40B4-BE49-F238E27FC236}">
                <a16:creationId xmlns:a16="http://schemas.microsoft.com/office/drawing/2014/main" id="{47F5AD97-3231-4632-85FA-E07D3D07466D}"/>
              </a:ext>
            </a:extLst>
          </p:cNvPr>
          <p:cNvSpPr>
            <a:spLocks noGrp="1"/>
          </p:cNvSpPr>
          <p:nvPr>
            <p:ph idx="1"/>
          </p:nvPr>
        </p:nvSpPr>
        <p:spPr>
          <a:xfrm>
            <a:off x="1096144" y="2884395"/>
            <a:ext cx="3862062" cy="2469140"/>
          </a:xfrm>
        </p:spPr>
        <p:txBody>
          <a:bodyPr vert="horz" lIns="91440" tIns="45720" rIns="91440" bIns="45720" rtlCol="0" anchor="t">
            <a:normAutofit fontScale="92500" lnSpcReduction="10000"/>
          </a:bodyPr>
          <a:lstStyle/>
          <a:p>
            <a:pPr algn="just">
              <a:lnSpc>
                <a:spcPct val="100000"/>
              </a:lnSpc>
            </a:pPr>
            <a:r>
              <a:rPr lang="en-US" sz="1900" dirty="0">
                <a:ea typeface="+mn-lt"/>
                <a:cs typeface="+mn-lt"/>
              </a:rPr>
              <a:t>It was observed usually the people place the order again on weekends </a:t>
            </a:r>
            <a:r>
              <a:rPr lang="en-US" sz="1900" dirty="0" err="1">
                <a:ea typeface="+mn-lt"/>
                <a:cs typeface="+mn-lt"/>
              </a:rPr>
              <a:t>i.e</a:t>
            </a:r>
            <a:r>
              <a:rPr lang="en-US" sz="1900" dirty="0">
                <a:ea typeface="+mn-lt"/>
                <a:cs typeface="+mn-lt"/>
              </a:rPr>
              <a:t> on Saturday and Sunday.</a:t>
            </a:r>
          </a:p>
          <a:p>
            <a:pPr algn="just">
              <a:lnSpc>
                <a:spcPct val="100000"/>
              </a:lnSpc>
            </a:pPr>
            <a:r>
              <a:rPr lang="en-US" sz="1900" dirty="0">
                <a:ea typeface="+mn-lt"/>
                <a:cs typeface="+mn-lt"/>
              </a:rPr>
              <a:t>The Order and Re-Order ration are almost same. The user tends to place order again on Saturday and Sunday.</a:t>
            </a:r>
          </a:p>
          <a:p>
            <a:pPr algn="just">
              <a:lnSpc>
                <a:spcPct val="100000"/>
              </a:lnSpc>
            </a:pPr>
            <a:r>
              <a:rPr lang="en-US" sz="1900" dirty="0">
                <a:ea typeface="+mn-lt"/>
                <a:cs typeface="+mn-lt"/>
              </a:rPr>
              <a:t>Saturday and Sunday have the high ratio of Order/Re-Order getting placed.</a:t>
            </a:r>
          </a:p>
        </p:txBody>
      </p:sp>
      <p:pic>
        <p:nvPicPr>
          <p:cNvPr id="4" name="Picture 4" descr="Chart, bar chart&#10;&#10;Description automatically generated">
            <a:extLst>
              <a:ext uri="{FF2B5EF4-FFF2-40B4-BE49-F238E27FC236}">
                <a16:creationId xmlns:a16="http://schemas.microsoft.com/office/drawing/2014/main" id="{5B3B4FD6-E65B-4C56-BF3B-C2AF1167DC64}"/>
              </a:ext>
            </a:extLst>
          </p:cNvPr>
          <p:cNvPicPr>
            <a:picLocks noChangeAspect="1"/>
          </p:cNvPicPr>
          <p:nvPr/>
        </p:nvPicPr>
        <p:blipFill>
          <a:blip r:embed="rId2"/>
          <a:stretch>
            <a:fillRect/>
          </a:stretch>
        </p:blipFill>
        <p:spPr>
          <a:xfrm>
            <a:off x="5905500" y="1356697"/>
            <a:ext cx="5715000" cy="4229099"/>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7641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8D800-F9D6-49FD-98DD-4505590AC7D3}"/>
              </a:ext>
            </a:extLst>
          </p:cNvPr>
          <p:cNvSpPr>
            <a:spLocks noGrp="1"/>
          </p:cNvSpPr>
          <p:nvPr>
            <p:ph type="title"/>
          </p:nvPr>
        </p:nvSpPr>
        <p:spPr>
          <a:xfrm>
            <a:off x="1038883" y="1000366"/>
            <a:ext cx="3995397" cy="1239627"/>
          </a:xfrm>
        </p:spPr>
        <p:txBody>
          <a:bodyPr anchor="b">
            <a:normAutofit/>
          </a:bodyPr>
          <a:lstStyle/>
          <a:p>
            <a:pPr algn="ctr"/>
            <a:r>
              <a:rPr lang="en-US" sz="1800" b="1"/>
              <a:t>Add To Cart Order VS Reordered</a:t>
            </a:r>
          </a:p>
        </p:txBody>
      </p:sp>
      <p:sp>
        <p:nvSpPr>
          <p:cNvPr id="8" name="Content Placeholder 7">
            <a:extLst>
              <a:ext uri="{FF2B5EF4-FFF2-40B4-BE49-F238E27FC236}">
                <a16:creationId xmlns:a16="http://schemas.microsoft.com/office/drawing/2014/main" id="{B12A838E-559E-4C95-9EA4-BB7142EE33DA}"/>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ctr"/>
            <a:r>
              <a:rPr lang="en-US" sz="1800" dirty="0">
                <a:ea typeface="+mn-lt"/>
                <a:cs typeface="+mn-lt"/>
              </a:rPr>
              <a:t>The order which are added at 1th and 4th position in the cart have high chance of Re-Order by users</a:t>
            </a:r>
          </a:p>
        </p:txBody>
      </p:sp>
      <p:pic>
        <p:nvPicPr>
          <p:cNvPr id="4" name="Picture 4" descr="A picture containing shape&#10;&#10;Description automatically generated">
            <a:extLst>
              <a:ext uri="{FF2B5EF4-FFF2-40B4-BE49-F238E27FC236}">
                <a16:creationId xmlns:a16="http://schemas.microsoft.com/office/drawing/2014/main" id="{BC4DC4BF-A65B-4D70-A996-70B631F87AA8}"/>
              </a:ext>
            </a:extLst>
          </p:cNvPr>
          <p:cNvPicPr>
            <a:picLocks noChangeAspect="1"/>
          </p:cNvPicPr>
          <p:nvPr/>
        </p:nvPicPr>
        <p:blipFill>
          <a:blip r:embed="rId2"/>
          <a:stretch>
            <a:fillRect/>
          </a:stretch>
        </p:blipFill>
        <p:spPr>
          <a:xfrm>
            <a:off x="5905500" y="1470997"/>
            <a:ext cx="5715000" cy="4000500"/>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157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E19DDAD-3151-417E-AAE0-A1FEC0C1DBBE}"/>
              </a:ext>
            </a:extLst>
          </p:cNvPr>
          <p:cNvSpPr>
            <a:spLocks noGrp="1"/>
          </p:cNvSpPr>
          <p:nvPr>
            <p:ph type="title"/>
          </p:nvPr>
        </p:nvSpPr>
        <p:spPr>
          <a:xfrm>
            <a:off x="1424940" y="1653540"/>
            <a:ext cx="3246119" cy="2608006"/>
          </a:xfrm>
        </p:spPr>
        <p:txBody>
          <a:bodyPr anchor="ctr">
            <a:normAutofit/>
          </a:bodyPr>
          <a:lstStyle/>
          <a:p>
            <a:pPr algn="ctr"/>
            <a:r>
              <a:rPr lang="en-US"/>
              <a:t>Outline</a:t>
            </a:r>
          </a:p>
        </p:txBody>
      </p:sp>
      <p:grpSp>
        <p:nvGrpSpPr>
          <p:cNvPr id="27" name="Group 26">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8" name="Rectangle 27">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9" name="Straight Connector 28">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066C105B-040E-453C-94B1-9A6C890E2CFD}"/>
              </a:ext>
            </a:extLst>
          </p:cNvPr>
          <p:cNvGraphicFramePr>
            <a:graphicFrameLocks noGrp="1"/>
          </p:cNvGraphicFramePr>
          <p:nvPr>
            <p:ph idx="1"/>
            <p:extLst>
              <p:ext uri="{D42A27DB-BD31-4B8C-83A1-F6EECF244321}">
                <p14:modId xmlns:p14="http://schemas.microsoft.com/office/powerpoint/2010/main" val="356565087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96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29A68-44BB-463B-8CA2-9C7705B429A1}"/>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1800" b="1"/>
              <a:t>Reorder Ratio of Day of the Week Vs Hour of the Day</a:t>
            </a:r>
          </a:p>
        </p:txBody>
      </p:sp>
      <p:sp>
        <p:nvSpPr>
          <p:cNvPr id="8" name="Content Placeholder 7">
            <a:extLst>
              <a:ext uri="{FF2B5EF4-FFF2-40B4-BE49-F238E27FC236}">
                <a16:creationId xmlns:a16="http://schemas.microsoft.com/office/drawing/2014/main" id="{07942A7B-D843-43B3-9209-2C0A5D18E768}"/>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ctr"/>
            <a:r>
              <a:rPr lang="en-US" sz="1800" dirty="0">
                <a:ea typeface="+mn-lt"/>
                <a:cs typeface="+mn-lt"/>
              </a:rPr>
              <a:t>This Heatmap tells everything, Lot of users place order on Saturday and Sunday in between 10'clock to 15'clock.</a:t>
            </a:r>
          </a:p>
        </p:txBody>
      </p:sp>
      <p:pic>
        <p:nvPicPr>
          <p:cNvPr id="4" name="Picture 4">
            <a:extLst>
              <a:ext uri="{FF2B5EF4-FFF2-40B4-BE49-F238E27FC236}">
                <a16:creationId xmlns:a16="http://schemas.microsoft.com/office/drawing/2014/main" id="{D12FADFD-AA72-4B20-8FC4-B96291912445}"/>
              </a:ext>
            </a:extLst>
          </p:cNvPr>
          <p:cNvPicPr>
            <a:picLocks noChangeAspect="1"/>
          </p:cNvPicPr>
          <p:nvPr/>
        </p:nvPicPr>
        <p:blipFill>
          <a:blip r:embed="rId2"/>
          <a:stretch>
            <a:fillRect/>
          </a:stretch>
        </p:blipFill>
        <p:spPr>
          <a:xfrm>
            <a:off x="5905500" y="1399559"/>
            <a:ext cx="5715000" cy="4143376"/>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388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691FF-0DF5-458B-A064-6896DD993564}"/>
              </a:ext>
            </a:extLst>
          </p:cNvPr>
          <p:cNvSpPr>
            <a:spLocks noGrp="1"/>
          </p:cNvSpPr>
          <p:nvPr>
            <p:ph type="title"/>
          </p:nvPr>
        </p:nvSpPr>
        <p:spPr>
          <a:xfrm>
            <a:off x="1038883" y="1000366"/>
            <a:ext cx="3995397" cy="1239627"/>
          </a:xfrm>
        </p:spPr>
        <p:txBody>
          <a:bodyPr anchor="b">
            <a:normAutofit/>
          </a:bodyPr>
          <a:lstStyle/>
          <a:p>
            <a:pPr algn="ctr"/>
            <a:r>
              <a:rPr lang="en-US" sz="1800" b="1"/>
              <a:t>Top Reordered Department</a:t>
            </a:r>
          </a:p>
        </p:txBody>
      </p:sp>
      <p:sp>
        <p:nvSpPr>
          <p:cNvPr id="8" name="Content Placeholder 7">
            <a:extLst>
              <a:ext uri="{FF2B5EF4-FFF2-40B4-BE49-F238E27FC236}">
                <a16:creationId xmlns:a16="http://schemas.microsoft.com/office/drawing/2014/main" id="{2F751896-095A-4E74-8942-03754BA82BD0}"/>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sz="1800" dirty="0">
                <a:ea typeface="+mn-lt"/>
                <a:cs typeface="+mn-lt"/>
              </a:rPr>
              <a:t>Most Users reorder from Produce and Dairy Eggs Department as they are essential for every day that's why they have high peak than any other department.</a:t>
            </a:r>
            <a:endParaRPr lang="en-US"/>
          </a:p>
        </p:txBody>
      </p:sp>
      <p:pic>
        <p:nvPicPr>
          <p:cNvPr id="4" name="Picture 4" descr="Chart, bar chart&#10;&#10;Description automatically generated">
            <a:extLst>
              <a:ext uri="{FF2B5EF4-FFF2-40B4-BE49-F238E27FC236}">
                <a16:creationId xmlns:a16="http://schemas.microsoft.com/office/drawing/2014/main" id="{52FA86CC-FE67-469B-A400-903BE2516B0E}"/>
              </a:ext>
            </a:extLst>
          </p:cNvPr>
          <p:cNvPicPr>
            <a:picLocks noChangeAspect="1"/>
          </p:cNvPicPr>
          <p:nvPr/>
        </p:nvPicPr>
        <p:blipFill>
          <a:blip r:embed="rId2"/>
          <a:stretch>
            <a:fillRect/>
          </a:stretch>
        </p:blipFill>
        <p:spPr>
          <a:xfrm>
            <a:off x="5905500" y="1256684"/>
            <a:ext cx="5715000" cy="4429125"/>
          </a:xfrm>
          <a:prstGeom prst="rect">
            <a:avLst/>
          </a:prstGeom>
        </p:spPr>
      </p:pic>
      <p:grpSp>
        <p:nvGrpSpPr>
          <p:cNvPr id="27" name="Group 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180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B142-1B6D-4D3F-8CA1-217069D126E8}"/>
              </a:ext>
            </a:extLst>
          </p:cNvPr>
          <p:cNvSpPr>
            <a:spLocks noGrp="1"/>
          </p:cNvSpPr>
          <p:nvPr>
            <p:ph type="title"/>
          </p:nvPr>
        </p:nvSpPr>
        <p:spPr>
          <a:xfrm>
            <a:off x="1028700" y="245208"/>
            <a:ext cx="10134600" cy="1288489"/>
          </a:xfrm>
        </p:spPr>
        <p:txBody>
          <a:bodyPr/>
          <a:lstStyle/>
          <a:p>
            <a:r>
              <a:rPr lang="en-US"/>
              <a:t>Feature Engineering</a:t>
            </a:r>
          </a:p>
        </p:txBody>
      </p:sp>
      <p:sp>
        <p:nvSpPr>
          <p:cNvPr id="3" name="Content Placeholder 2">
            <a:extLst>
              <a:ext uri="{FF2B5EF4-FFF2-40B4-BE49-F238E27FC236}">
                <a16:creationId xmlns:a16="http://schemas.microsoft.com/office/drawing/2014/main" id="{3DA2F9B5-37D4-43EC-8AA1-74346989033B}"/>
              </a:ext>
            </a:extLst>
          </p:cNvPr>
          <p:cNvSpPr>
            <a:spLocks noGrp="1"/>
          </p:cNvSpPr>
          <p:nvPr>
            <p:ph idx="1"/>
          </p:nvPr>
        </p:nvSpPr>
        <p:spPr>
          <a:xfrm>
            <a:off x="1028700" y="1712518"/>
            <a:ext cx="10134600" cy="3969342"/>
          </a:xfrm>
        </p:spPr>
        <p:txBody>
          <a:bodyPr vert="horz" lIns="91440" tIns="45720" rIns="91440" bIns="45720" rtlCol="0" anchor="t">
            <a:normAutofit/>
          </a:bodyPr>
          <a:lstStyle/>
          <a:p>
            <a:endParaRPr lang="en-US" dirty="0"/>
          </a:p>
          <a:p>
            <a:r>
              <a:rPr lang="en-US" dirty="0"/>
              <a:t>1.</a:t>
            </a:r>
            <a:r>
              <a:rPr lang="en-US" dirty="0">
                <a:ea typeface="+mn-lt"/>
                <a:cs typeface="+mn-lt"/>
              </a:rPr>
              <a:t> user features </a:t>
            </a:r>
            <a:endParaRPr lang="en-US"/>
          </a:p>
          <a:p>
            <a:r>
              <a:rPr lang="en-US" dirty="0"/>
              <a:t>2. product features </a:t>
            </a:r>
          </a:p>
          <a:p>
            <a:r>
              <a:rPr lang="en-US" dirty="0"/>
              <a:t>3. user product interaction features</a:t>
            </a:r>
          </a:p>
        </p:txBody>
      </p:sp>
    </p:spTree>
    <p:extLst>
      <p:ext uri="{BB962C8B-B14F-4D97-AF65-F5344CB8AC3E}">
        <p14:creationId xmlns:p14="http://schemas.microsoft.com/office/powerpoint/2010/main" val="384356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BA787-B932-4346-961E-DEA6EE47DA68}"/>
              </a:ext>
            </a:extLst>
          </p:cNvPr>
          <p:cNvSpPr>
            <a:spLocks noGrp="1"/>
          </p:cNvSpPr>
          <p:nvPr>
            <p:ph type="title"/>
          </p:nvPr>
        </p:nvSpPr>
        <p:spPr>
          <a:xfrm>
            <a:off x="1028700" y="1028700"/>
            <a:ext cx="4038600" cy="4800600"/>
          </a:xfrm>
        </p:spPr>
        <p:txBody>
          <a:bodyPr anchor="ctr">
            <a:normAutofit/>
          </a:bodyPr>
          <a:lstStyle/>
          <a:p>
            <a:pPr algn="ctr"/>
            <a:r>
              <a:rPr lang="en-US" dirty="0"/>
              <a:t>Users features </a:t>
            </a:r>
          </a:p>
        </p:txBody>
      </p:sp>
      <p:graphicFrame>
        <p:nvGraphicFramePr>
          <p:cNvPr id="5" name="Content Placeholder 2">
            <a:extLst>
              <a:ext uri="{FF2B5EF4-FFF2-40B4-BE49-F238E27FC236}">
                <a16:creationId xmlns:a16="http://schemas.microsoft.com/office/drawing/2014/main" id="{F2248549-E301-4EF4-8E31-970A52742DF9}"/>
              </a:ext>
            </a:extLst>
          </p:cNvPr>
          <p:cNvGraphicFramePr>
            <a:graphicFrameLocks noGrp="1"/>
          </p:cNvGraphicFramePr>
          <p:nvPr>
            <p:ph idx="1"/>
            <p:extLst>
              <p:ext uri="{D42A27DB-BD31-4B8C-83A1-F6EECF244321}">
                <p14:modId xmlns:p14="http://schemas.microsoft.com/office/powerpoint/2010/main" val="2610375634"/>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85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C6B50-202C-4D85-B999-01D5F993353A}"/>
              </a:ext>
            </a:extLst>
          </p:cNvPr>
          <p:cNvSpPr>
            <a:spLocks noGrp="1"/>
          </p:cNvSpPr>
          <p:nvPr>
            <p:ph type="title"/>
          </p:nvPr>
        </p:nvSpPr>
        <p:spPr>
          <a:xfrm>
            <a:off x="1028700" y="1028700"/>
            <a:ext cx="4038600" cy="4800600"/>
          </a:xfrm>
        </p:spPr>
        <p:txBody>
          <a:bodyPr anchor="ctr">
            <a:normAutofit/>
          </a:bodyPr>
          <a:lstStyle/>
          <a:p>
            <a:pPr algn="ctr"/>
            <a:r>
              <a:rPr lang="en-US" dirty="0">
                <a:ea typeface="+mj-lt"/>
                <a:cs typeface="+mj-lt"/>
              </a:rPr>
              <a:t>Product Features</a:t>
            </a:r>
            <a:endParaRPr lang="en-US" dirty="0"/>
          </a:p>
        </p:txBody>
      </p:sp>
      <p:graphicFrame>
        <p:nvGraphicFramePr>
          <p:cNvPr id="16" name="Content Placeholder 2">
            <a:extLst>
              <a:ext uri="{FF2B5EF4-FFF2-40B4-BE49-F238E27FC236}">
                <a16:creationId xmlns:a16="http://schemas.microsoft.com/office/drawing/2014/main" id="{D361E185-7226-44CB-B19B-DFF315FAD61B}"/>
              </a:ext>
            </a:extLst>
          </p:cNvPr>
          <p:cNvGraphicFramePr>
            <a:graphicFrameLocks noGrp="1"/>
          </p:cNvGraphicFramePr>
          <p:nvPr>
            <p:ph idx="1"/>
            <p:extLst>
              <p:ext uri="{D42A27DB-BD31-4B8C-83A1-F6EECF244321}">
                <p14:modId xmlns:p14="http://schemas.microsoft.com/office/powerpoint/2010/main" val="550961408"/>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964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C0FFF-0472-420D-9816-0E4EE34FB4EF}"/>
              </a:ext>
            </a:extLst>
          </p:cNvPr>
          <p:cNvSpPr>
            <a:spLocks noGrp="1"/>
          </p:cNvSpPr>
          <p:nvPr>
            <p:ph type="title"/>
          </p:nvPr>
        </p:nvSpPr>
        <p:spPr>
          <a:xfrm>
            <a:off x="462414" y="1924251"/>
            <a:ext cx="4940566" cy="2608006"/>
          </a:xfrm>
        </p:spPr>
        <p:txBody>
          <a:bodyPr anchor="ctr">
            <a:normAutofit/>
          </a:bodyPr>
          <a:lstStyle/>
          <a:p>
            <a:pPr algn="ctr"/>
            <a:r>
              <a:rPr lang="en-US" dirty="0">
                <a:ea typeface="+mj-lt"/>
                <a:cs typeface="+mj-lt"/>
              </a:rPr>
              <a:t>User product interaction features</a:t>
            </a:r>
            <a:endParaRPr lang="en-US" dirty="0"/>
          </a:p>
        </p:txBody>
      </p:sp>
      <p:graphicFrame>
        <p:nvGraphicFramePr>
          <p:cNvPr id="5" name="Content Placeholder 2">
            <a:extLst>
              <a:ext uri="{FF2B5EF4-FFF2-40B4-BE49-F238E27FC236}">
                <a16:creationId xmlns:a16="http://schemas.microsoft.com/office/drawing/2014/main" id="{C923E724-1BB6-41D5-9F66-C1DA55FC1677}"/>
              </a:ext>
            </a:extLst>
          </p:cNvPr>
          <p:cNvGraphicFramePr>
            <a:graphicFrameLocks noGrp="1"/>
          </p:cNvGraphicFramePr>
          <p:nvPr>
            <p:ph idx="1"/>
            <p:extLst>
              <p:ext uri="{D42A27DB-BD31-4B8C-83A1-F6EECF244321}">
                <p14:modId xmlns:p14="http://schemas.microsoft.com/office/powerpoint/2010/main" val="2081670638"/>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339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804FC-1C80-4748-BB5C-89900EB9A6B0}"/>
              </a:ext>
            </a:extLst>
          </p:cNvPr>
          <p:cNvSpPr>
            <a:spLocks noGrp="1"/>
          </p:cNvSpPr>
          <p:nvPr>
            <p:ph type="title"/>
          </p:nvPr>
        </p:nvSpPr>
        <p:spPr>
          <a:xfrm>
            <a:off x="6849264" y="733100"/>
            <a:ext cx="4618836" cy="1275669"/>
          </a:xfrm>
        </p:spPr>
        <p:txBody>
          <a:bodyPr anchor="b">
            <a:normAutofit/>
          </a:bodyPr>
          <a:lstStyle/>
          <a:p>
            <a:pPr algn="ctr"/>
            <a:r>
              <a:rPr lang="en-US"/>
              <a:t>Training and Testing</a:t>
            </a:r>
          </a:p>
        </p:txBody>
      </p:sp>
      <p:sp>
        <p:nvSpPr>
          <p:cNvPr id="3" name="Content Placeholder 2">
            <a:extLst>
              <a:ext uri="{FF2B5EF4-FFF2-40B4-BE49-F238E27FC236}">
                <a16:creationId xmlns:a16="http://schemas.microsoft.com/office/drawing/2014/main" id="{79FD0A66-23C3-4751-A851-A0FAEA7880C3}"/>
              </a:ext>
            </a:extLst>
          </p:cNvPr>
          <p:cNvSpPr>
            <a:spLocks noGrp="1"/>
          </p:cNvSpPr>
          <p:nvPr>
            <p:ph idx="1"/>
          </p:nvPr>
        </p:nvSpPr>
        <p:spPr>
          <a:xfrm>
            <a:off x="7182615" y="2216151"/>
            <a:ext cx="3943575" cy="3390900"/>
          </a:xfrm>
        </p:spPr>
        <p:txBody>
          <a:bodyPr vert="horz" lIns="91440" tIns="45720" rIns="91440" bIns="45720" rtlCol="0" anchor="t">
            <a:normAutofit/>
          </a:bodyPr>
          <a:lstStyle/>
          <a:p>
            <a:pPr algn="ctr"/>
            <a:r>
              <a:rPr lang="en-US"/>
              <a:t>We split the data using the </a:t>
            </a:r>
            <a:r>
              <a:rPr lang="en-US" err="1"/>
              <a:t>train_test_split</a:t>
            </a:r>
            <a:r>
              <a:rPr lang="en-US"/>
              <a:t> into 70% Training and 30% Testing with the random state of 10.</a:t>
            </a:r>
          </a:p>
        </p:txBody>
      </p:sp>
      <p:pic>
        <p:nvPicPr>
          <p:cNvPr id="10" name="Picture 4" descr="Magazine printing process">
            <a:extLst>
              <a:ext uri="{FF2B5EF4-FFF2-40B4-BE49-F238E27FC236}">
                <a16:creationId xmlns:a16="http://schemas.microsoft.com/office/drawing/2014/main" id="{82C1E9C8-EE61-452E-9389-0ED9205BC483}"/>
              </a:ext>
            </a:extLst>
          </p:cNvPr>
          <p:cNvPicPr>
            <a:picLocks noChangeAspect="1"/>
          </p:cNvPicPr>
          <p:nvPr/>
        </p:nvPicPr>
        <p:blipFill rotWithShape="1">
          <a:blip r:embed="rId2">
            <a:alphaModFix/>
          </a:blip>
          <a:srcRect l="26386" r="10764" b="-4"/>
          <a:stretch/>
        </p:blipFill>
        <p:spPr>
          <a:xfrm>
            <a:off x="1682" y="10"/>
            <a:ext cx="6096000" cy="6857990"/>
          </a:xfrm>
          <a:prstGeom prst="rect">
            <a:avLst/>
          </a:prstGeom>
        </p:spPr>
      </p:pic>
      <p:grpSp>
        <p:nvGrpSpPr>
          <p:cNvPr id="12"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1135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BF77-98A0-46AD-BDDE-E83BC817C53A}"/>
              </a:ext>
            </a:extLst>
          </p:cNvPr>
          <p:cNvSpPr>
            <a:spLocks noGrp="1"/>
          </p:cNvSpPr>
          <p:nvPr>
            <p:ph type="title"/>
          </p:nvPr>
        </p:nvSpPr>
        <p:spPr/>
        <p:txBody>
          <a:bodyPr/>
          <a:lstStyle/>
          <a:p>
            <a:r>
              <a:rPr lang="en-US"/>
              <a:t>Model Building</a:t>
            </a:r>
          </a:p>
        </p:txBody>
      </p:sp>
      <p:sp>
        <p:nvSpPr>
          <p:cNvPr id="3" name="Content Placeholder 2">
            <a:extLst>
              <a:ext uri="{FF2B5EF4-FFF2-40B4-BE49-F238E27FC236}">
                <a16:creationId xmlns:a16="http://schemas.microsoft.com/office/drawing/2014/main" id="{0E95C285-D677-4BFF-8E5E-DCB144FA4D82}"/>
              </a:ext>
            </a:extLst>
          </p:cNvPr>
          <p:cNvSpPr>
            <a:spLocks noGrp="1"/>
          </p:cNvSpPr>
          <p:nvPr>
            <p:ph idx="1"/>
          </p:nvPr>
        </p:nvSpPr>
        <p:spPr/>
        <p:txBody>
          <a:bodyPr vert="horz" lIns="91440" tIns="45720" rIns="91440" bIns="45720" rtlCol="0" anchor="t">
            <a:normAutofit/>
          </a:bodyPr>
          <a:lstStyle/>
          <a:p>
            <a:r>
              <a:rPr lang="en-US" dirty="0"/>
              <a:t>The models used for Binary classification problems are :</a:t>
            </a:r>
            <a:br>
              <a:rPr lang="en-US" dirty="0"/>
            </a:br>
            <a:br>
              <a:rPr lang="en-US" dirty="0"/>
            </a:br>
            <a:r>
              <a:rPr lang="en-US" dirty="0"/>
              <a:t>1. Logistic Regression</a:t>
            </a:r>
          </a:p>
          <a:p>
            <a:r>
              <a:rPr lang="en-US" dirty="0"/>
              <a:t>2. Decision Trees</a:t>
            </a:r>
          </a:p>
          <a:p>
            <a:r>
              <a:rPr lang="en-US" dirty="0"/>
              <a:t>3. Random Forest Classifier</a:t>
            </a:r>
          </a:p>
          <a:p>
            <a:r>
              <a:rPr lang="en-US" dirty="0"/>
              <a:t>4. XGBoost</a:t>
            </a:r>
            <a:endParaRPr lang="en-US"/>
          </a:p>
        </p:txBody>
      </p:sp>
    </p:spTree>
    <p:extLst>
      <p:ext uri="{BB962C8B-B14F-4D97-AF65-F5344CB8AC3E}">
        <p14:creationId xmlns:p14="http://schemas.microsoft.com/office/powerpoint/2010/main" val="913316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09568-DD75-4971-A09C-C5B93939C1B1}"/>
              </a:ext>
            </a:extLst>
          </p:cNvPr>
          <p:cNvSpPr>
            <a:spLocks noGrp="1"/>
          </p:cNvSpPr>
          <p:nvPr>
            <p:ph type="title"/>
          </p:nvPr>
        </p:nvSpPr>
        <p:spPr>
          <a:xfrm>
            <a:off x="1038883" y="1000366"/>
            <a:ext cx="3995397" cy="1239627"/>
          </a:xfrm>
        </p:spPr>
        <p:txBody>
          <a:bodyPr anchor="b">
            <a:normAutofit/>
          </a:bodyPr>
          <a:lstStyle/>
          <a:p>
            <a:pPr algn="ctr"/>
            <a:r>
              <a:rPr lang="en-US"/>
              <a:t>Logistic Regression</a:t>
            </a:r>
          </a:p>
        </p:txBody>
      </p:sp>
      <p:sp>
        <p:nvSpPr>
          <p:cNvPr id="8" name="Content Placeholder 7">
            <a:extLst>
              <a:ext uri="{FF2B5EF4-FFF2-40B4-BE49-F238E27FC236}">
                <a16:creationId xmlns:a16="http://schemas.microsoft.com/office/drawing/2014/main" id="{2E895B94-D622-4FA1-9D93-B63AD555CC45}"/>
              </a:ext>
            </a:extLst>
          </p:cNvPr>
          <p:cNvSpPr>
            <a:spLocks noGrp="1"/>
          </p:cNvSpPr>
          <p:nvPr>
            <p:ph idx="1"/>
          </p:nvPr>
        </p:nvSpPr>
        <p:spPr>
          <a:xfrm>
            <a:off x="1096144" y="2884395"/>
            <a:ext cx="3862062" cy="2469140"/>
          </a:xfrm>
        </p:spPr>
        <p:txBody>
          <a:bodyPr vert="horz" lIns="91440" tIns="45720" rIns="91440" bIns="45720" rtlCol="0" anchor="t">
            <a:normAutofit/>
          </a:bodyPr>
          <a:lstStyle/>
          <a:p>
            <a:pPr marL="285750" indent="-285750" algn="just">
              <a:lnSpc>
                <a:spcPct val="100000"/>
              </a:lnSpc>
              <a:buFont typeface="Arial"/>
              <a:buChar char="•"/>
            </a:pPr>
            <a:r>
              <a:rPr lang="en-US" sz="1800" dirty="0">
                <a:ea typeface="+mn-lt"/>
                <a:cs typeface="+mn-lt"/>
              </a:rPr>
              <a:t>Classification algorithm</a:t>
            </a:r>
          </a:p>
          <a:p>
            <a:pPr marL="285750" indent="-285750" algn="just">
              <a:lnSpc>
                <a:spcPct val="100000"/>
              </a:lnSpc>
              <a:buFont typeface="Arial"/>
              <a:buChar char="•"/>
            </a:pPr>
            <a:r>
              <a:rPr lang="en-US" sz="1800" dirty="0">
                <a:ea typeface="+mn-lt"/>
                <a:cs typeface="+mn-lt"/>
              </a:rPr>
              <a:t>predicts the output of a categorical dependent variable(Yes/No).</a:t>
            </a:r>
          </a:p>
          <a:p>
            <a:pPr marL="285750" indent="-285750" algn="just">
              <a:lnSpc>
                <a:spcPct val="100000"/>
              </a:lnSpc>
              <a:buFont typeface="Arial"/>
              <a:buChar char="•"/>
            </a:pPr>
            <a:r>
              <a:rPr lang="en-US" sz="1800" dirty="0">
                <a:ea typeface="+mn-lt"/>
                <a:cs typeface="+mn-lt"/>
              </a:rPr>
              <a:t>It gives the probabilistic values which lie between 0 and 1.</a:t>
            </a:r>
          </a:p>
          <a:p>
            <a:pPr marL="285750" indent="-285750" algn="just">
              <a:lnSpc>
                <a:spcPct val="100000"/>
              </a:lnSpc>
              <a:buFont typeface="Arial"/>
              <a:buChar char="•"/>
            </a:pPr>
            <a:r>
              <a:rPr lang="en-US" sz="1800" dirty="0">
                <a:ea typeface="+mn-lt"/>
                <a:cs typeface="+mn-lt"/>
              </a:rPr>
              <a:t>It uses the sigmoid function</a:t>
            </a:r>
          </a:p>
          <a:p>
            <a:pPr algn="ctr"/>
            <a:endParaRPr lang="en-US">
              <a:ea typeface="+mn-lt"/>
              <a:cs typeface="+mn-lt"/>
            </a:endParaRPr>
          </a:p>
        </p:txBody>
      </p:sp>
      <p:pic>
        <p:nvPicPr>
          <p:cNvPr id="4" name="Picture 4" descr="Diagram&#10;&#10;Description automatically generated">
            <a:extLst>
              <a:ext uri="{FF2B5EF4-FFF2-40B4-BE49-F238E27FC236}">
                <a16:creationId xmlns:a16="http://schemas.microsoft.com/office/drawing/2014/main" id="{C51B378C-E703-4DBE-A908-2A238A27AD4F}"/>
              </a:ext>
            </a:extLst>
          </p:cNvPr>
          <p:cNvPicPr>
            <a:picLocks noChangeAspect="1"/>
          </p:cNvPicPr>
          <p:nvPr/>
        </p:nvPicPr>
        <p:blipFill>
          <a:blip r:embed="rId2"/>
          <a:stretch>
            <a:fillRect/>
          </a:stretch>
        </p:blipFill>
        <p:spPr>
          <a:xfrm>
            <a:off x="5905500" y="1763891"/>
            <a:ext cx="5715000" cy="3414712"/>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3686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61494-E321-4C56-B691-4C589AF3AD15}"/>
              </a:ext>
            </a:extLst>
          </p:cNvPr>
          <p:cNvSpPr>
            <a:spLocks noGrp="1"/>
          </p:cNvSpPr>
          <p:nvPr>
            <p:ph type="title"/>
          </p:nvPr>
        </p:nvSpPr>
        <p:spPr>
          <a:xfrm>
            <a:off x="1038883" y="1000366"/>
            <a:ext cx="3995397" cy="1239627"/>
          </a:xfrm>
        </p:spPr>
        <p:txBody>
          <a:bodyPr anchor="b">
            <a:normAutofit/>
          </a:bodyPr>
          <a:lstStyle/>
          <a:p>
            <a:pPr algn="ctr"/>
            <a:r>
              <a:rPr lang="en-US">
                <a:ea typeface="+mj-lt"/>
                <a:cs typeface="+mj-lt"/>
              </a:rPr>
              <a:t>Decision Trees</a:t>
            </a:r>
            <a:endParaRPr lang="en-US"/>
          </a:p>
        </p:txBody>
      </p:sp>
      <p:sp>
        <p:nvSpPr>
          <p:cNvPr id="8" name="Content Placeholder 7">
            <a:extLst>
              <a:ext uri="{FF2B5EF4-FFF2-40B4-BE49-F238E27FC236}">
                <a16:creationId xmlns:a16="http://schemas.microsoft.com/office/drawing/2014/main" id="{C5D15B0B-20D8-426B-B267-17959724EA30}"/>
              </a:ext>
            </a:extLst>
          </p:cNvPr>
          <p:cNvSpPr>
            <a:spLocks noGrp="1"/>
          </p:cNvSpPr>
          <p:nvPr>
            <p:ph idx="1"/>
          </p:nvPr>
        </p:nvSpPr>
        <p:spPr>
          <a:xfrm>
            <a:off x="724669" y="2884395"/>
            <a:ext cx="4576437" cy="2469140"/>
          </a:xfrm>
        </p:spPr>
        <p:txBody>
          <a:bodyPr vert="horz" lIns="91440" tIns="45720" rIns="91440" bIns="45720" rtlCol="0" anchor="t">
            <a:normAutofit/>
          </a:bodyPr>
          <a:lstStyle/>
          <a:p>
            <a:pPr marL="285750" indent="-285750" algn="just">
              <a:lnSpc>
                <a:spcPct val="100000"/>
              </a:lnSpc>
              <a:buFont typeface="Arial"/>
              <a:buChar char="•"/>
            </a:pPr>
            <a:r>
              <a:rPr lang="en-US" sz="1700" dirty="0">
                <a:ea typeface="+mn-lt"/>
                <a:cs typeface="+mn-lt"/>
              </a:rPr>
              <a:t>Classification and Regression problems</a:t>
            </a:r>
            <a:endParaRPr lang="en-US" sz="1700">
              <a:ea typeface="+mn-lt"/>
              <a:cs typeface="+mn-lt"/>
            </a:endParaRPr>
          </a:p>
          <a:p>
            <a:pPr marL="285750" indent="-285750" algn="just">
              <a:lnSpc>
                <a:spcPct val="100000"/>
              </a:lnSpc>
              <a:buFont typeface="Arial"/>
              <a:buChar char="•"/>
            </a:pPr>
            <a:r>
              <a:rPr lang="en-US" sz="1700" dirty="0">
                <a:ea typeface="+mn-lt"/>
                <a:cs typeface="+mn-lt"/>
              </a:rPr>
              <a:t>Predicting the categorical target variable </a:t>
            </a:r>
          </a:p>
          <a:p>
            <a:pPr marL="285750" indent="-285750" algn="just">
              <a:lnSpc>
                <a:spcPct val="100000"/>
              </a:lnSpc>
              <a:buFont typeface="Arial"/>
              <a:buChar char="•"/>
            </a:pPr>
            <a:r>
              <a:rPr lang="en-US" sz="1700" dirty="0">
                <a:ea typeface="+mn-lt"/>
                <a:cs typeface="+mn-lt"/>
              </a:rPr>
              <a:t>Best parameter - </a:t>
            </a:r>
            <a:r>
              <a:rPr lang="en-US" sz="1700" dirty="0" err="1">
                <a:ea typeface="+mn-lt"/>
                <a:cs typeface="+mn-lt"/>
              </a:rPr>
              <a:t>RandomizedSearchCV</a:t>
            </a:r>
            <a:endParaRPr lang="en-US" sz="1700">
              <a:ea typeface="+mn-lt"/>
              <a:cs typeface="+mn-lt"/>
            </a:endParaRPr>
          </a:p>
          <a:p>
            <a:pPr algn="ctr"/>
            <a:endParaRPr lang="en-US"/>
          </a:p>
        </p:txBody>
      </p:sp>
      <p:pic>
        <p:nvPicPr>
          <p:cNvPr id="6" name="Picture 6" descr="Diagram&#10;&#10;Description automatically generated">
            <a:extLst>
              <a:ext uri="{FF2B5EF4-FFF2-40B4-BE49-F238E27FC236}">
                <a16:creationId xmlns:a16="http://schemas.microsoft.com/office/drawing/2014/main" id="{8C828EB4-6752-4C5F-B2E0-5ED0FF04191C}"/>
              </a:ext>
            </a:extLst>
          </p:cNvPr>
          <p:cNvPicPr>
            <a:picLocks noChangeAspect="1"/>
          </p:cNvPicPr>
          <p:nvPr/>
        </p:nvPicPr>
        <p:blipFill>
          <a:blip r:embed="rId2"/>
          <a:stretch>
            <a:fillRect/>
          </a:stretch>
        </p:blipFill>
        <p:spPr>
          <a:xfrm>
            <a:off x="5905500" y="2028209"/>
            <a:ext cx="5715000" cy="2886075"/>
          </a:xfrm>
          <a:prstGeom prst="rect">
            <a:avLst/>
          </a:prstGeom>
        </p:spPr>
      </p:pic>
      <p:grpSp>
        <p:nvGrpSpPr>
          <p:cNvPr id="39" name="Group 38">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40" name="Rectangle 39">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262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1F873-B78A-4EA9-8D18-8FB0A5A703EA}"/>
              </a:ext>
            </a:extLst>
          </p:cNvPr>
          <p:cNvSpPr>
            <a:spLocks noGrp="1"/>
          </p:cNvSpPr>
          <p:nvPr>
            <p:ph type="title"/>
          </p:nvPr>
        </p:nvSpPr>
        <p:spPr>
          <a:xfrm>
            <a:off x="1324533" y="1066798"/>
            <a:ext cx="3301255" cy="2668172"/>
          </a:xfrm>
        </p:spPr>
        <p:txBody>
          <a:bodyPr anchor="b">
            <a:normAutofit/>
          </a:bodyPr>
          <a:lstStyle/>
          <a:p>
            <a:pPr algn="ctr"/>
            <a:r>
              <a:rPr lang="en-US"/>
              <a:t>Introduction</a:t>
            </a:r>
          </a:p>
        </p:txBody>
      </p:sp>
      <p:sp>
        <p:nvSpPr>
          <p:cNvPr id="3" name="Content Placeholder 2">
            <a:extLst>
              <a:ext uri="{FF2B5EF4-FFF2-40B4-BE49-F238E27FC236}">
                <a16:creationId xmlns:a16="http://schemas.microsoft.com/office/drawing/2014/main" id="{65A74971-DFE6-4A9A-A239-9FED797EDA90}"/>
              </a:ext>
            </a:extLst>
          </p:cNvPr>
          <p:cNvSpPr>
            <a:spLocks noGrp="1"/>
          </p:cNvSpPr>
          <p:nvPr>
            <p:ph idx="1"/>
          </p:nvPr>
        </p:nvSpPr>
        <p:spPr>
          <a:xfrm>
            <a:off x="5952974" y="1066799"/>
            <a:ext cx="5172227" cy="4696495"/>
          </a:xfrm>
        </p:spPr>
        <p:txBody>
          <a:bodyPr vert="horz" lIns="91440" tIns="45720" rIns="91440" bIns="45720" rtlCol="0" anchor="ctr">
            <a:normAutofit/>
          </a:bodyPr>
          <a:lstStyle/>
          <a:p>
            <a:r>
              <a:rPr lang="en-US" sz="1700" dirty="0">
                <a:ea typeface="+mn-lt"/>
                <a:cs typeface="+mn-lt"/>
              </a:rPr>
              <a:t>Ordering food supplies online is a new way of restocking groceries and other essential items. Be it early morning or midnight, ordering groceries online is stress-free activity without much hassle. But what happens when you forget few items while adding items to the cart or want to get better suggestions on your items? Will you wait for a couple of hours and then order? To deal with such situations, users are provided with suggestions based on their past orders or user preferences.</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1879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1CC20-AC38-4858-92AF-6D4EA8B74A96}"/>
              </a:ext>
            </a:extLst>
          </p:cNvPr>
          <p:cNvSpPr>
            <a:spLocks noGrp="1"/>
          </p:cNvSpPr>
          <p:nvPr>
            <p:ph type="title"/>
          </p:nvPr>
        </p:nvSpPr>
        <p:spPr>
          <a:xfrm>
            <a:off x="1038883" y="1000366"/>
            <a:ext cx="3995397" cy="1239627"/>
          </a:xfrm>
        </p:spPr>
        <p:txBody>
          <a:bodyPr anchor="b">
            <a:normAutofit/>
          </a:bodyPr>
          <a:lstStyle/>
          <a:p>
            <a:pPr algn="ctr"/>
            <a:r>
              <a:rPr lang="en-US"/>
              <a:t>Random Forest Classifier</a:t>
            </a:r>
          </a:p>
        </p:txBody>
      </p:sp>
      <p:sp>
        <p:nvSpPr>
          <p:cNvPr id="8" name="Content Placeholder 7">
            <a:extLst>
              <a:ext uri="{FF2B5EF4-FFF2-40B4-BE49-F238E27FC236}">
                <a16:creationId xmlns:a16="http://schemas.microsoft.com/office/drawing/2014/main" id="{DE8E8189-AA29-421A-AC8A-07980968CAF0}"/>
              </a:ext>
            </a:extLst>
          </p:cNvPr>
          <p:cNvSpPr>
            <a:spLocks noGrp="1"/>
          </p:cNvSpPr>
          <p:nvPr>
            <p:ph idx="1"/>
          </p:nvPr>
        </p:nvSpPr>
        <p:spPr>
          <a:xfrm>
            <a:off x="723804" y="2884395"/>
            <a:ext cx="4511492" cy="2469140"/>
          </a:xfrm>
        </p:spPr>
        <p:txBody>
          <a:bodyPr vert="horz" lIns="91440" tIns="45720" rIns="91440" bIns="45720" rtlCol="0" anchor="t">
            <a:normAutofit/>
          </a:bodyPr>
          <a:lstStyle/>
          <a:p>
            <a:pPr marL="285750" indent="-285750" algn="just">
              <a:lnSpc>
                <a:spcPct val="100000"/>
              </a:lnSpc>
              <a:buFont typeface="Arial"/>
              <a:buChar char="•"/>
            </a:pPr>
            <a:r>
              <a:rPr lang="en-US" sz="1700" dirty="0">
                <a:ea typeface="+mn-lt"/>
                <a:cs typeface="+mn-lt"/>
              </a:rPr>
              <a:t>Classification and Regression Problems</a:t>
            </a:r>
            <a:endParaRPr lang="en-US" dirty="0">
              <a:ea typeface="+mn-lt"/>
              <a:cs typeface="+mn-lt"/>
            </a:endParaRPr>
          </a:p>
          <a:p>
            <a:pPr marL="285750" indent="-285750" algn="just">
              <a:lnSpc>
                <a:spcPct val="100000"/>
              </a:lnSpc>
              <a:buFont typeface="Arial"/>
              <a:buChar char="•"/>
            </a:pPr>
            <a:r>
              <a:rPr lang="en-US" sz="1700" dirty="0">
                <a:ea typeface="+mn-lt"/>
                <a:cs typeface="+mn-lt"/>
              </a:rPr>
              <a:t>Predicting categorical and </a:t>
            </a:r>
            <a:r>
              <a:rPr lang="en-US" sz="1700" dirty="0" err="1">
                <a:ea typeface="+mn-lt"/>
                <a:cs typeface="+mn-lt"/>
              </a:rPr>
              <a:t>continous</a:t>
            </a:r>
            <a:r>
              <a:rPr lang="en-US" sz="1700" dirty="0">
                <a:ea typeface="+mn-lt"/>
                <a:cs typeface="+mn-lt"/>
              </a:rPr>
              <a:t> variables</a:t>
            </a:r>
            <a:endParaRPr lang="en-US">
              <a:ea typeface="+mn-lt"/>
              <a:cs typeface="+mn-lt"/>
            </a:endParaRPr>
          </a:p>
          <a:p>
            <a:pPr marL="285750" indent="-285750" algn="just">
              <a:lnSpc>
                <a:spcPct val="100000"/>
              </a:lnSpc>
              <a:buFont typeface="Arial"/>
              <a:buChar char="•"/>
            </a:pPr>
            <a:r>
              <a:rPr lang="en-US" sz="1700" dirty="0">
                <a:ea typeface="+mn-lt"/>
                <a:cs typeface="+mn-lt"/>
              </a:rPr>
              <a:t>Ensemble </a:t>
            </a:r>
            <a:r>
              <a:rPr lang="en-US" sz="1700" dirty="0" err="1">
                <a:ea typeface="+mn-lt"/>
                <a:cs typeface="+mn-lt"/>
              </a:rPr>
              <a:t>technicque</a:t>
            </a:r>
            <a:r>
              <a:rPr lang="en-US" sz="1700" dirty="0">
                <a:ea typeface="+mn-lt"/>
                <a:cs typeface="+mn-lt"/>
              </a:rPr>
              <a:t> - Bagging</a:t>
            </a:r>
            <a:endParaRPr lang="en-US"/>
          </a:p>
          <a:p>
            <a:pPr marL="285750" indent="-285750" algn="just">
              <a:lnSpc>
                <a:spcPct val="100000"/>
              </a:lnSpc>
              <a:buFont typeface="Arial"/>
              <a:buChar char="•"/>
            </a:pPr>
            <a:r>
              <a:rPr lang="en-US" sz="1700" dirty="0" err="1">
                <a:ea typeface="+mn-lt"/>
                <a:cs typeface="+mn-lt"/>
              </a:rPr>
              <a:t>CalibratedClassifierCV</a:t>
            </a:r>
          </a:p>
          <a:p>
            <a:pPr algn="ctr">
              <a:lnSpc>
                <a:spcPct val="100000"/>
              </a:lnSpc>
            </a:pPr>
            <a:endParaRPr lang="en-US" sz="1700"/>
          </a:p>
        </p:txBody>
      </p:sp>
      <p:pic>
        <p:nvPicPr>
          <p:cNvPr id="3" name="Picture 4" descr="Diagram&#10;&#10;Description automatically generated">
            <a:extLst>
              <a:ext uri="{FF2B5EF4-FFF2-40B4-BE49-F238E27FC236}">
                <a16:creationId xmlns:a16="http://schemas.microsoft.com/office/drawing/2014/main" id="{BB80F6C4-749B-4A28-993E-31E399436712}"/>
              </a:ext>
            </a:extLst>
          </p:cNvPr>
          <p:cNvPicPr>
            <a:picLocks noChangeAspect="1"/>
          </p:cNvPicPr>
          <p:nvPr/>
        </p:nvPicPr>
        <p:blipFill>
          <a:blip r:embed="rId2"/>
          <a:stretch>
            <a:fillRect/>
          </a:stretch>
        </p:blipFill>
        <p:spPr>
          <a:xfrm>
            <a:off x="6297256" y="723900"/>
            <a:ext cx="4931487" cy="5494694"/>
          </a:xfrm>
          <a:prstGeom prst="rect">
            <a:avLst/>
          </a:prstGeom>
        </p:spPr>
      </p:pic>
      <p:grpSp>
        <p:nvGrpSpPr>
          <p:cNvPr id="27" name="Group 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8357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EA417-C13A-41C8-93FD-032CFF241256}"/>
              </a:ext>
            </a:extLst>
          </p:cNvPr>
          <p:cNvSpPr>
            <a:spLocks noGrp="1"/>
          </p:cNvSpPr>
          <p:nvPr>
            <p:ph type="title"/>
          </p:nvPr>
        </p:nvSpPr>
        <p:spPr>
          <a:xfrm>
            <a:off x="1038883" y="1000366"/>
            <a:ext cx="3995397" cy="1239627"/>
          </a:xfrm>
        </p:spPr>
        <p:txBody>
          <a:bodyPr anchor="b">
            <a:normAutofit/>
          </a:bodyPr>
          <a:lstStyle/>
          <a:p>
            <a:pPr algn="ctr"/>
            <a:r>
              <a:rPr lang="en-US" err="1"/>
              <a:t>XGBoost</a:t>
            </a:r>
            <a:r>
              <a:rPr lang="en-US"/>
              <a:t> Classifier</a:t>
            </a:r>
          </a:p>
        </p:txBody>
      </p:sp>
      <p:sp>
        <p:nvSpPr>
          <p:cNvPr id="3" name="Content Placeholder 2">
            <a:extLst>
              <a:ext uri="{FF2B5EF4-FFF2-40B4-BE49-F238E27FC236}">
                <a16:creationId xmlns:a16="http://schemas.microsoft.com/office/drawing/2014/main" id="{B36B7689-A144-4E06-8126-4F5DB8EBE27E}"/>
              </a:ext>
            </a:extLst>
          </p:cNvPr>
          <p:cNvSpPr>
            <a:spLocks noGrp="1"/>
          </p:cNvSpPr>
          <p:nvPr>
            <p:ph idx="1"/>
          </p:nvPr>
        </p:nvSpPr>
        <p:spPr>
          <a:xfrm>
            <a:off x="680508" y="2884395"/>
            <a:ext cx="4624061" cy="2469140"/>
          </a:xfrm>
        </p:spPr>
        <p:txBody>
          <a:bodyPr vert="horz" lIns="91440" tIns="45720" rIns="91440" bIns="45720" rtlCol="0" anchor="t">
            <a:normAutofit/>
          </a:bodyPr>
          <a:lstStyle/>
          <a:p>
            <a:pPr marL="285750" indent="-285750" algn="just">
              <a:lnSpc>
                <a:spcPct val="100000"/>
              </a:lnSpc>
              <a:buFont typeface="Arial"/>
              <a:buChar char="•"/>
            </a:pPr>
            <a:r>
              <a:rPr lang="en-US" sz="1700" dirty="0">
                <a:ea typeface="+mn-lt"/>
                <a:cs typeface="+mn-lt"/>
              </a:rPr>
              <a:t>Classification and Regression Problems</a:t>
            </a:r>
            <a:endParaRPr lang="en-US" sz="1700" dirty="0"/>
          </a:p>
          <a:p>
            <a:pPr marL="285750" indent="-285750" algn="just">
              <a:lnSpc>
                <a:spcPct val="100000"/>
              </a:lnSpc>
              <a:buFont typeface="Arial"/>
              <a:buChar char="•"/>
            </a:pPr>
            <a:r>
              <a:rPr lang="en-US" sz="1700" dirty="0">
                <a:ea typeface="+mn-lt"/>
                <a:cs typeface="+mn-lt"/>
              </a:rPr>
              <a:t>Extreme Gradient Boosting </a:t>
            </a:r>
            <a:endParaRPr lang="en-US" dirty="0"/>
          </a:p>
          <a:p>
            <a:pPr marL="285750" indent="-285750" algn="just">
              <a:lnSpc>
                <a:spcPct val="100000"/>
              </a:lnSpc>
              <a:buFont typeface="Arial"/>
              <a:buChar char="•"/>
            </a:pPr>
            <a:r>
              <a:rPr lang="en-US" sz="1700" dirty="0">
                <a:ea typeface="+mn-lt"/>
                <a:cs typeface="+mn-lt"/>
              </a:rPr>
              <a:t>speed and Performance</a:t>
            </a:r>
          </a:p>
          <a:p>
            <a:pPr marL="285750" indent="-285750" algn="just">
              <a:lnSpc>
                <a:spcPct val="100000"/>
              </a:lnSpc>
              <a:buFont typeface="Arial"/>
              <a:buChar char="•"/>
            </a:pPr>
            <a:r>
              <a:rPr lang="en-US" sz="1700" dirty="0" err="1">
                <a:ea typeface="+mn-lt"/>
                <a:cs typeface="+mn-lt"/>
              </a:rPr>
              <a:t>XGBClassifier</a:t>
            </a:r>
            <a:endParaRPr lang="en-US" sz="1700" dirty="0">
              <a:ea typeface="+mn-lt"/>
              <a:cs typeface="+mn-lt"/>
            </a:endParaRPr>
          </a:p>
          <a:p>
            <a:pPr algn="ctr"/>
            <a:endParaRPr lang="en-US"/>
          </a:p>
        </p:txBody>
      </p:sp>
      <p:pic>
        <p:nvPicPr>
          <p:cNvPr id="4" name="Picture 5" descr="Diagram&#10;&#10;Description automatically generated">
            <a:extLst>
              <a:ext uri="{FF2B5EF4-FFF2-40B4-BE49-F238E27FC236}">
                <a16:creationId xmlns:a16="http://schemas.microsoft.com/office/drawing/2014/main" id="{A49C50B0-F74E-4D61-96AB-ADC95C2FB88E}"/>
              </a:ext>
            </a:extLst>
          </p:cNvPr>
          <p:cNvPicPr>
            <a:picLocks noChangeAspect="1"/>
          </p:cNvPicPr>
          <p:nvPr/>
        </p:nvPicPr>
        <p:blipFill>
          <a:blip r:embed="rId2"/>
          <a:stretch>
            <a:fillRect/>
          </a:stretch>
        </p:blipFill>
        <p:spPr>
          <a:xfrm>
            <a:off x="6104942" y="723900"/>
            <a:ext cx="5316115" cy="5494694"/>
          </a:xfrm>
          <a:prstGeom prst="rect">
            <a:avLst/>
          </a:prstGeom>
        </p:spPr>
      </p:pic>
      <p:grpSp>
        <p:nvGrpSpPr>
          <p:cNvPr id="37" name="Group 3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335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F2597-F7DC-4982-8C99-A65AC9ED08B1}"/>
              </a:ext>
            </a:extLst>
          </p:cNvPr>
          <p:cNvSpPr>
            <a:spLocks noGrp="1"/>
          </p:cNvSpPr>
          <p:nvPr>
            <p:ph type="title"/>
          </p:nvPr>
        </p:nvSpPr>
        <p:spPr>
          <a:xfrm>
            <a:off x="1038883" y="1000366"/>
            <a:ext cx="3995397" cy="1239627"/>
          </a:xfrm>
        </p:spPr>
        <p:txBody>
          <a:bodyPr anchor="b">
            <a:normAutofit/>
          </a:bodyPr>
          <a:lstStyle/>
          <a:p>
            <a:pPr algn="ctr"/>
            <a:r>
              <a:rPr lang="en-US"/>
              <a:t>Threshold</a:t>
            </a:r>
          </a:p>
        </p:txBody>
      </p:sp>
      <p:sp>
        <p:nvSpPr>
          <p:cNvPr id="3" name="Content Placeholder 2">
            <a:extLst>
              <a:ext uri="{FF2B5EF4-FFF2-40B4-BE49-F238E27FC236}">
                <a16:creationId xmlns:a16="http://schemas.microsoft.com/office/drawing/2014/main" id="{4AD69FED-A31E-4E15-8C68-75B4505A8D24}"/>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sz="1700" dirty="0">
                <a:ea typeface="+mn-lt"/>
                <a:cs typeface="+mn-lt"/>
              </a:rPr>
              <a:t>In order to choose a threshold value We did some analysis by checking the range of threshold values (0.18,0.19,0.21).It was observed the threshold greater than 0.21 is giving good F1 score.</a:t>
            </a:r>
          </a:p>
        </p:txBody>
      </p:sp>
      <p:pic>
        <p:nvPicPr>
          <p:cNvPr id="5" name="Picture 4" descr="Metal tic-tac-toe game pieces">
            <a:extLst>
              <a:ext uri="{FF2B5EF4-FFF2-40B4-BE49-F238E27FC236}">
                <a16:creationId xmlns:a16="http://schemas.microsoft.com/office/drawing/2014/main" id="{23864499-6CDC-4900-A220-2FAFF6AC90C3}"/>
              </a:ext>
            </a:extLst>
          </p:cNvPr>
          <p:cNvPicPr>
            <a:picLocks noChangeAspect="1"/>
          </p:cNvPicPr>
          <p:nvPr/>
        </p:nvPicPr>
        <p:blipFill rotWithShape="1">
          <a:blip r:embed="rId2"/>
          <a:srcRect t="19874" r="-2" b="5174"/>
          <a:stretch/>
        </p:blipFill>
        <p:spPr>
          <a:xfrm>
            <a:off x="5905500" y="1864964"/>
            <a:ext cx="5715000" cy="3212565"/>
          </a:xfrm>
          <a:prstGeom prst="rect">
            <a:avLst/>
          </a:prstGeom>
        </p:spPr>
      </p:pic>
      <p:grpSp>
        <p:nvGrpSpPr>
          <p:cNvPr id="29" name="Group 2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6" name="Rectangle 2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2448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5" name="Rectangle 157">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28182D-128F-4952-B701-FA95E3D83413}"/>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a:t>Conclusions</a:t>
            </a:r>
          </a:p>
        </p:txBody>
      </p:sp>
      <p:sp>
        <p:nvSpPr>
          <p:cNvPr id="3" name="Content Placeholder 2">
            <a:extLst>
              <a:ext uri="{FF2B5EF4-FFF2-40B4-BE49-F238E27FC236}">
                <a16:creationId xmlns:a16="http://schemas.microsoft.com/office/drawing/2014/main" id="{EFDD4BF1-716C-4C84-9ABE-AA6ECB94A344}"/>
              </a:ext>
            </a:extLst>
          </p:cNvPr>
          <p:cNvSpPr>
            <a:spLocks noGrp="1"/>
          </p:cNvSpPr>
          <p:nvPr>
            <p:ph idx="1"/>
          </p:nvPr>
        </p:nvSpPr>
        <p:spPr>
          <a:xfrm>
            <a:off x="957599" y="2884395"/>
            <a:ext cx="4000607" cy="2469140"/>
          </a:xfrm>
        </p:spPr>
        <p:txBody>
          <a:bodyPr vert="horz" lIns="91440" tIns="45720" rIns="91440" bIns="45720" rtlCol="0" anchor="t">
            <a:normAutofit/>
          </a:bodyPr>
          <a:lstStyle/>
          <a:p>
            <a:pPr algn="ctr"/>
            <a:r>
              <a:rPr lang="en-US" sz="1700" dirty="0">
                <a:ea typeface="+mn-lt"/>
                <a:cs typeface="+mn-lt"/>
              </a:rPr>
              <a:t>Best Performer -  </a:t>
            </a:r>
            <a:r>
              <a:rPr lang="en-US" sz="1700" dirty="0" err="1">
                <a:ea typeface="+mn-lt"/>
                <a:cs typeface="+mn-lt"/>
              </a:rPr>
              <a:t>XGBoost</a:t>
            </a:r>
            <a:r>
              <a:rPr lang="en-US" sz="1700" dirty="0">
                <a:ea typeface="+mn-lt"/>
                <a:cs typeface="+mn-lt"/>
              </a:rPr>
              <a:t> </a:t>
            </a:r>
          </a:p>
        </p:txBody>
      </p:sp>
      <p:pic>
        <p:nvPicPr>
          <p:cNvPr id="4" name="Picture 5" descr="Graphical user interface, website&#10;&#10;Description automatically generated">
            <a:extLst>
              <a:ext uri="{FF2B5EF4-FFF2-40B4-BE49-F238E27FC236}">
                <a16:creationId xmlns:a16="http://schemas.microsoft.com/office/drawing/2014/main" id="{11F81498-E2EE-41BB-B9A2-8AD1100C71DB}"/>
              </a:ext>
            </a:extLst>
          </p:cNvPr>
          <p:cNvPicPr>
            <a:picLocks noChangeAspect="1"/>
          </p:cNvPicPr>
          <p:nvPr/>
        </p:nvPicPr>
        <p:blipFill rotWithShape="1">
          <a:blip r:embed="rId2"/>
          <a:srcRect l="7988" r="2233" b="-1"/>
          <a:stretch/>
        </p:blipFill>
        <p:spPr>
          <a:xfrm>
            <a:off x="5905500" y="1863910"/>
            <a:ext cx="5715000" cy="3214674"/>
          </a:xfrm>
          <a:prstGeom prst="rect">
            <a:avLst/>
          </a:prstGeom>
        </p:spPr>
      </p:pic>
      <p:grpSp>
        <p:nvGrpSpPr>
          <p:cNvPr id="162" name="Group 161">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3" name="Rectangle 162">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7" name="Straight Connector 164">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894179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625EB-4167-4594-80E2-D19E71357854}"/>
              </a:ext>
            </a:extLst>
          </p:cNvPr>
          <p:cNvSpPr>
            <a:spLocks noGrp="1"/>
          </p:cNvSpPr>
          <p:nvPr>
            <p:ph type="title"/>
          </p:nvPr>
        </p:nvSpPr>
        <p:spPr>
          <a:xfrm>
            <a:off x="1324533" y="1066798"/>
            <a:ext cx="3301255" cy="2668172"/>
          </a:xfrm>
        </p:spPr>
        <p:txBody>
          <a:bodyPr anchor="b">
            <a:normAutofit/>
          </a:bodyPr>
          <a:lstStyle/>
          <a:p>
            <a:pPr algn="ctr"/>
            <a:r>
              <a:rPr lang="en-US">
                <a:ea typeface="+mj-lt"/>
                <a:cs typeface="+mj-lt"/>
              </a:rPr>
              <a:t>Problem Overview</a:t>
            </a:r>
            <a:endParaRPr lang="en-US"/>
          </a:p>
        </p:txBody>
      </p:sp>
      <p:sp>
        <p:nvSpPr>
          <p:cNvPr id="3" name="Content Placeholder 2">
            <a:extLst>
              <a:ext uri="{FF2B5EF4-FFF2-40B4-BE49-F238E27FC236}">
                <a16:creationId xmlns:a16="http://schemas.microsoft.com/office/drawing/2014/main" id="{6B3D2E79-901A-4C51-A517-EA5A75D1FE82}"/>
              </a:ext>
            </a:extLst>
          </p:cNvPr>
          <p:cNvSpPr>
            <a:spLocks noGrp="1"/>
          </p:cNvSpPr>
          <p:nvPr>
            <p:ph idx="1"/>
          </p:nvPr>
        </p:nvSpPr>
        <p:spPr>
          <a:xfrm>
            <a:off x="5952974" y="1066799"/>
            <a:ext cx="5172227" cy="4696495"/>
          </a:xfrm>
        </p:spPr>
        <p:txBody>
          <a:bodyPr vert="horz" lIns="91440" tIns="45720" rIns="91440" bIns="45720" rtlCol="0" anchor="ctr">
            <a:normAutofit/>
          </a:bodyPr>
          <a:lstStyle/>
          <a:p>
            <a:pPr algn="just"/>
            <a:r>
              <a:rPr lang="en-US" sz="1700" dirty="0">
                <a:ea typeface="+mn-lt"/>
                <a:cs typeface="+mn-lt"/>
              </a:rPr>
              <a:t>The main objective of this competition was to predict which previously purchased products will be in the user’s next order. The problem is a little different from the general recommendation problem, in this case, we are not recommending new products to the user instead of that we are going to recommend the product which is previously bought by that user. This will also help Instacart to help local vendors with their retail business by reminding them to restock items which are bought freque</a:t>
            </a:r>
            <a:r>
              <a:rPr lang="en-US" dirty="0">
                <a:ea typeface="+mn-lt"/>
                <a:cs typeface="+mn-lt"/>
              </a:rPr>
              <a:t>ntly.</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42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E9927-DBEE-4808-8B04-245FEBB20923}"/>
              </a:ext>
            </a:extLst>
          </p:cNvPr>
          <p:cNvSpPr>
            <a:spLocks noGrp="1"/>
          </p:cNvSpPr>
          <p:nvPr>
            <p:ph type="title"/>
          </p:nvPr>
        </p:nvSpPr>
        <p:spPr>
          <a:xfrm>
            <a:off x="1555377" y="1737360"/>
            <a:ext cx="2985247" cy="2524187"/>
          </a:xfrm>
        </p:spPr>
        <p:txBody>
          <a:bodyPr anchor="ctr">
            <a:normAutofit/>
          </a:bodyPr>
          <a:lstStyle/>
          <a:p>
            <a:pPr algn="ctr"/>
            <a:r>
              <a:rPr lang="en-US"/>
              <a:t>Data Source</a:t>
            </a:r>
          </a:p>
        </p:txBody>
      </p:sp>
      <p:sp>
        <p:nvSpPr>
          <p:cNvPr id="3" name="Content Placeholder 2">
            <a:extLst>
              <a:ext uri="{FF2B5EF4-FFF2-40B4-BE49-F238E27FC236}">
                <a16:creationId xmlns:a16="http://schemas.microsoft.com/office/drawing/2014/main" id="{EA9D8DEA-B066-4495-84BB-478BC74BEAE3}"/>
              </a:ext>
            </a:extLst>
          </p:cNvPr>
          <p:cNvSpPr>
            <a:spLocks noGrp="1"/>
          </p:cNvSpPr>
          <p:nvPr>
            <p:ph idx="1"/>
          </p:nvPr>
        </p:nvSpPr>
        <p:spPr>
          <a:xfrm>
            <a:off x="7086600" y="1007160"/>
            <a:ext cx="4112222" cy="4838700"/>
          </a:xfrm>
        </p:spPr>
        <p:txBody>
          <a:bodyPr vert="horz" lIns="91440" tIns="45720" rIns="91440" bIns="45720" rtlCol="0" anchor="ctr">
            <a:normAutofit/>
          </a:bodyPr>
          <a:lstStyle/>
          <a:p>
            <a:pPr algn="ctr">
              <a:lnSpc>
                <a:spcPct val="100000"/>
              </a:lnSpc>
            </a:pPr>
            <a:r>
              <a:rPr lang="en-US" sz="1700" dirty="0">
                <a:ea typeface="+mn-lt"/>
                <a:cs typeface="+mn-lt"/>
              </a:rPr>
              <a:t>The dataset is available on the Kaggle </a:t>
            </a:r>
            <a:r>
              <a:rPr lang="en-US" sz="1700" dirty="0">
                <a:ea typeface="+mn-lt"/>
                <a:cs typeface="+mn-lt"/>
                <a:hlinkClick r:id="rId2">
                  <a:extLst>
                    <a:ext uri="{A12FA001-AC4F-418D-AE19-62706E023703}">
                      <ahyp:hlinkClr xmlns:ahyp="http://schemas.microsoft.com/office/drawing/2018/hyperlinkcolor" val="tx"/>
                    </a:ext>
                  </a:extLst>
                </a:hlinkClick>
              </a:rPr>
              <a:t>Here</a:t>
            </a:r>
            <a:r>
              <a:rPr lang="en-US" sz="1700" dirty="0">
                <a:ea typeface="+mn-lt"/>
                <a:cs typeface="+mn-lt"/>
              </a:rPr>
              <a:t>. </a:t>
            </a:r>
          </a:p>
          <a:p>
            <a:pPr algn="just">
              <a:lnSpc>
                <a:spcPct val="100000"/>
              </a:lnSpc>
            </a:pPr>
            <a:r>
              <a:rPr lang="en-US" sz="1700" dirty="0">
                <a:ea typeface="+mn-lt"/>
                <a:cs typeface="+mn-lt"/>
              </a:rPr>
              <a:t>The dataset for this competition is a relational set of files describing customers' orders over time. The dataset is anonymized and contains a sample of over 3 million grocery orders from more than 200,000 Instacart users. For each user, we provide between 4 and 100 of their orders, with the sequence of products purchased in each order. We also provide the week and hour of day the order was placed, and a relative measure of time between orders. </a:t>
            </a:r>
          </a:p>
        </p:txBody>
      </p:sp>
      <p:grpSp>
        <p:nvGrpSpPr>
          <p:cNvPr id="117" name="Group 116">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18" name="Rectangle 117">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89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8307-3067-4AFB-9C89-9337351DE82D}"/>
              </a:ext>
            </a:extLst>
          </p:cNvPr>
          <p:cNvSpPr>
            <a:spLocks noGrp="1"/>
          </p:cNvSpPr>
          <p:nvPr>
            <p:ph type="title"/>
          </p:nvPr>
        </p:nvSpPr>
        <p:spPr>
          <a:xfrm>
            <a:off x="950547" y="977"/>
            <a:ext cx="10134600" cy="1288489"/>
          </a:xfrm>
        </p:spPr>
        <p:txBody>
          <a:bodyPr/>
          <a:lstStyle/>
          <a:p>
            <a:r>
              <a:rPr lang="en-US"/>
              <a:t>File Descriptions</a:t>
            </a:r>
          </a:p>
        </p:txBody>
      </p:sp>
      <p:sp>
        <p:nvSpPr>
          <p:cNvPr id="3" name="Content Placeholder 2">
            <a:extLst>
              <a:ext uri="{FF2B5EF4-FFF2-40B4-BE49-F238E27FC236}">
                <a16:creationId xmlns:a16="http://schemas.microsoft.com/office/drawing/2014/main" id="{DE7E4684-0E09-47BF-AD54-E412EF71FBBE}"/>
              </a:ext>
            </a:extLst>
          </p:cNvPr>
          <p:cNvSpPr>
            <a:spLocks noGrp="1"/>
          </p:cNvSpPr>
          <p:nvPr>
            <p:ph idx="1"/>
          </p:nvPr>
        </p:nvSpPr>
        <p:spPr>
          <a:xfrm>
            <a:off x="843085" y="1224057"/>
            <a:ext cx="10134600" cy="5053726"/>
          </a:xfrm>
        </p:spPr>
        <p:txBody>
          <a:bodyPr vert="horz" lIns="91440" tIns="45720" rIns="91440" bIns="45720" rtlCol="0" anchor="t">
            <a:noAutofit/>
          </a:bodyPr>
          <a:lstStyle/>
          <a:p>
            <a:endParaRPr lang="en-US" sz="1600">
              <a:ea typeface="+mn-lt"/>
              <a:cs typeface="+mn-lt"/>
            </a:endParaRPr>
          </a:p>
          <a:p>
            <a:pPr marL="285750" indent="-285750">
              <a:buFont typeface="Arial"/>
              <a:buChar char="•"/>
            </a:pPr>
            <a:r>
              <a:rPr lang="en-US" b="1" dirty="0">
                <a:ea typeface="+mn-lt"/>
                <a:cs typeface="+mn-lt"/>
              </a:rPr>
              <a:t>orders.csv - </a:t>
            </a:r>
            <a:r>
              <a:rPr lang="en-US" dirty="0">
                <a:ea typeface="+mn-lt"/>
                <a:cs typeface="+mn-lt"/>
              </a:rPr>
              <a:t> </a:t>
            </a:r>
            <a:r>
              <a:rPr lang="en-US" sz="1700" dirty="0">
                <a:ea typeface="+mn-lt"/>
                <a:cs typeface="+mn-lt"/>
              </a:rPr>
              <a:t>It consists of order placed by any user. The </a:t>
            </a:r>
            <a:r>
              <a:rPr lang="en-US" sz="1700" dirty="0" err="1">
                <a:ea typeface="+mn-lt"/>
                <a:cs typeface="+mn-lt"/>
              </a:rPr>
              <a:t>eval_set</a:t>
            </a:r>
            <a:r>
              <a:rPr lang="en-US" sz="1700" dirty="0">
                <a:ea typeface="+mn-lt"/>
                <a:cs typeface="+mn-lt"/>
              </a:rPr>
              <a:t> column has three categories prior, train and test.</a:t>
            </a:r>
          </a:p>
          <a:p>
            <a:pPr marL="560070" lvl="1">
              <a:buFont typeface="Arial"/>
              <a:buChar char="•"/>
            </a:pPr>
            <a:r>
              <a:rPr lang="en-US" sz="2000" b="1" dirty="0">
                <a:ea typeface="+mn-lt"/>
                <a:cs typeface="+mn-lt"/>
              </a:rPr>
              <a:t>Prior data- </a:t>
            </a:r>
            <a:r>
              <a:rPr lang="en-US" sz="1700" dirty="0">
                <a:ea typeface="+mn-lt"/>
                <a:cs typeface="+mn-lt"/>
              </a:rPr>
              <a:t>Order history of every user . This data contains nearly 4–100 past orders per user.</a:t>
            </a:r>
          </a:p>
          <a:p>
            <a:pPr marL="560070" lvl="1">
              <a:buFont typeface="Arial"/>
              <a:buChar char="•"/>
            </a:pPr>
            <a:r>
              <a:rPr lang="en-US" sz="2000" b="1" dirty="0">
                <a:ea typeface="+mn-lt"/>
                <a:cs typeface="+mn-lt"/>
              </a:rPr>
              <a:t>Train data-</a:t>
            </a:r>
            <a:r>
              <a:rPr lang="en-US" sz="2000" dirty="0">
                <a:ea typeface="+mn-lt"/>
                <a:cs typeface="+mn-lt"/>
              </a:rPr>
              <a:t> </a:t>
            </a:r>
            <a:r>
              <a:rPr lang="en-US" sz="1700" dirty="0">
                <a:ea typeface="+mn-lt"/>
                <a:cs typeface="+mn-lt"/>
              </a:rPr>
              <a:t>Current order data of every user . This data contains only 1 order per user.</a:t>
            </a:r>
          </a:p>
          <a:p>
            <a:pPr marL="560070" lvl="1">
              <a:buFont typeface="Arial"/>
              <a:buChar char="•"/>
            </a:pPr>
            <a:r>
              <a:rPr lang="en-US" sz="2000" b="1" dirty="0">
                <a:ea typeface="+mn-lt"/>
                <a:cs typeface="+mn-lt"/>
              </a:rPr>
              <a:t>Test data-  </a:t>
            </a:r>
            <a:r>
              <a:rPr lang="en-US" sz="1700" dirty="0">
                <a:ea typeface="+mn-lt"/>
                <a:cs typeface="+mn-lt"/>
              </a:rPr>
              <a:t>These are the orders which will be done in future and we have  to predict the products which might be reordered.</a:t>
            </a:r>
          </a:p>
          <a:p>
            <a:pPr marL="285750" indent="-285750">
              <a:buFont typeface="Arial"/>
              <a:buChar char="•"/>
            </a:pPr>
            <a:r>
              <a:rPr lang="en-US" b="1" dirty="0">
                <a:ea typeface="+mn-lt"/>
                <a:cs typeface="+mn-lt"/>
              </a:rPr>
              <a:t>Products.csv-</a:t>
            </a:r>
            <a:r>
              <a:rPr lang="en-US" sz="1700" dirty="0">
                <a:ea typeface="+mn-lt"/>
                <a:cs typeface="+mn-lt"/>
              </a:rPr>
              <a:t>It consists of details of the products.</a:t>
            </a:r>
          </a:p>
          <a:p>
            <a:pPr marL="285750" indent="-285750">
              <a:buFont typeface="Arial"/>
              <a:buChar char="•"/>
            </a:pPr>
            <a:r>
              <a:rPr lang="en-US" b="1" dirty="0">
                <a:ea typeface="+mn-lt"/>
                <a:cs typeface="+mn-lt"/>
              </a:rPr>
              <a:t>order_products__prior.csv -</a:t>
            </a:r>
            <a:r>
              <a:rPr lang="en-US" dirty="0">
                <a:ea typeface="+mn-lt"/>
                <a:cs typeface="+mn-lt"/>
              </a:rPr>
              <a:t> </a:t>
            </a:r>
            <a:r>
              <a:rPr lang="en-US" sz="1700" dirty="0">
                <a:ea typeface="+mn-lt"/>
                <a:cs typeface="+mn-lt"/>
              </a:rPr>
              <a:t>consists of all product details for any prior order.</a:t>
            </a:r>
          </a:p>
          <a:p>
            <a:pPr marL="285750" indent="-285750">
              <a:buFont typeface="Arial"/>
              <a:buChar char="•"/>
            </a:pPr>
            <a:r>
              <a:rPr lang="en-US" b="1" dirty="0">
                <a:ea typeface="+mn-lt"/>
                <a:cs typeface="+mn-lt"/>
              </a:rPr>
              <a:t>order_products__train.csv - </a:t>
            </a:r>
            <a:r>
              <a:rPr lang="en-US" sz="1700" dirty="0">
                <a:ea typeface="+mn-lt"/>
                <a:cs typeface="+mn-lt"/>
              </a:rPr>
              <a:t>consists of all product details for a train order.</a:t>
            </a:r>
          </a:p>
          <a:p>
            <a:pPr marL="285750" indent="-285750">
              <a:buFont typeface="Arial"/>
              <a:buChar char="•"/>
            </a:pPr>
            <a:r>
              <a:rPr lang="en-US" b="1" dirty="0">
                <a:ea typeface="+mn-lt"/>
                <a:cs typeface="+mn-lt"/>
              </a:rPr>
              <a:t>department.csv -</a:t>
            </a:r>
            <a:r>
              <a:rPr lang="en-US" sz="1700" dirty="0">
                <a:ea typeface="+mn-lt"/>
                <a:cs typeface="+mn-lt"/>
              </a:rPr>
              <a:t> details of department</a:t>
            </a:r>
          </a:p>
          <a:p>
            <a:pPr marL="285750" indent="-285750">
              <a:buFont typeface="Arial"/>
              <a:buChar char="•"/>
            </a:pPr>
            <a:r>
              <a:rPr lang="en-US" b="1" dirty="0">
                <a:ea typeface="+mn-lt"/>
                <a:cs typeface="+mn-lt"/>
              </a:rPr>
              <a:t>aisles.csv - </a:t>
            </a:r>
            <a:r>
              <a:rPr lang="en-US" sz="1700" dirty="0">
                <a:ea typeface="+mn-lt"/>
                <a:cs typeface="+mn-lt"/>
              </a:rPr>
              <a:t>details of aisle</a:t>
            </a:r>
          </a:p>
          <a:p>
            <a:endParaRPr lang="en-US"/>
          </a:p>
        </p:txBody>
      </p:sp>
    </p:spTree>
    <p:extLst>
      <p:ext uri="{BB962C8B-B14F-4D97-AF65-F5344CB8AC3E}">
        <p14:creationId xmlns:p14="http://schemas.microsoft.com/office/powerpoint/2010/main" val="219662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1329-3AB4-4A46-B867-FD4ABBDF376A}"/>
              </a:ext>
            </a:extLst>
          </p:cNvPr>
          <p:cNvSpPr>
            <a:spLocks noGrp="1"/>
          </p:cNvSpPr>
          <p:nvPr>
            <p:ph type="title"/>
          </p:nvPr>
        </p:nvSpPr>
        <p:spPr>
          <a:xfrm>
            <a:off x="815997" y="-142231"/>
            <a:ext cx="10134600" cy="1288489"/>
          </a:xfrm>
        </p:spPr>
        <p:txBody>
          <a:bodyPr/>
          <a:lstStyle/>
          <a:p>
            <a:r>
              <a:rPr lang="en-US"/>
              <a:t>Orders.csv</a:t>
            </a:r>
          </a:p>
        </p:txBody>
      </p:sp>
      <p:pic>
        <p:nvPicPr>
          <p:cNvPr id="4" name="Picture 4" descr="Graphical user interface, application&#10;&#10;Description automatically generated">
            <a:extLst>
              <a:ext uri="{FF2B5EF4-FFF2-40B4-BE49-F238E27FC236}">
                <a16:creationId xmlns:a16="http://schemas.microsoft.com/office/drawing/2014/main" id="{E424D838-B4A2-4656-AD95-152DBE1ED6DD}"/>
              </a:ext>
            </a:extLst>
          </p:cNvPr>
          <p:cNvPicPr>
            <a:picLocks noGrp="1" noChangeAspect="1"/>
          </p:cNvPicPr>
          <p:nvPr>
            <p:ph idx="1"/>
          </p:nvPr>
        </p:nvPicPr>
        <p:blipFill>
          <a:blip r:embed="rId2"/>
          <a:stretch>
            <a:fillRect/>
          </a:stretch>
        </p:blipFill>
        <p:spPr>
          <a:xfrm>
            <a:off x="891243" y="1223354"/>
            <a:ext cx="10213241" cy="2613268"/>
          </a:xfrm>
        </p:spPr>
      </p:pic>
      <p:sp>
        <p:nvSpPr>
          <p:cNvPr id="6" name="Title 1">
            <a:extLst>
              <a:ext uri="{FF2B5EF4-FFF2-40B4-BE49-F238E27FC236}">
                <a16:creationId xmlns:a16="http://schemas.microsoft.com/office/drawing/2014/main" id="{29EF342F-8D0D-4B54-9AF3-73D5BD5530CB}"/>
              </a:ext>
            </a:extLst>
          </p:cNvPr>
          <p:cNvSpPr txBox="1">
            <a:spLocks/>
          </p:cNvSpPr>
          <p:nvPr/>
        </p:nvSpPr>
        <p:spPr>
          <a:xfrm>
            <a:off x="966177" y="4940300"/>
            <a:ext cx="10134600" cy="1288489"/>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endParaRPr lang="en-US"/>
          </a:p>
        </p:txBody>
      </p:sp>
      <p:sp>
        <p:nvSpPr>
          <p:cNvPr id="15" name="TextBox 14">
            <a:extLst>
              <a:ext uri="{FF2B5EF4-FFF2-40B4-BE49-F238E27FC236}">
                <a16:creationId xmlns:a16="http://schemas.microsoft.com/office/drawing/2014/main" id="{38A3C73F-308C-43C7-8B47-020E6D7D6FCC}"/>
              </a:ext>
            </a:extLst>
          </p:cNvPr>
          <p:cNvSpPr txBox="1"/>
          <p:nvPr/>
        </p:nvSpPr>
        <p:spPr>
          <a:xfrm>
            <a:off x="965688" y="4162226"/>
            <a:ext cx="1062696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ea typeface="+mn-lt"/>
                <a:cs typeface="+mn-lt"/>
              </a:rPr>
              <a:t>Order_id</a:t>
            </a:r>
            <a:r>
              <a:rPr lang="en-US" dirty="0">
                <a:ea typeface="+mn-lt"/>
                <a:cs typeface="+mn-lt"/>
              </a:rPr>
              <a:t> : </a:t>
            </a:r>
            <a:r>
              <a:rPr lang="en-US" sz="1700" dirty="0">
                <a:solidFill>
                  <a:schemeClr val="tx2"/>
                </a:solidFill>
                <a:ea typeface="+mn-lt"/>
                <a:cs typeface="+mn-lt"/>
              </a:rPr>
              <a:t>Unique for every order</a:t>
            </a:r>
          </a:p>
          <a:p>
            <a:pPr marL="285750" indent="-285750">
              <a:buFont typeface="Arial"/>
              <a:buChar char="•"/>
            </a:pPr>
            <a:r>
              <a:rPr lang="en-US" dirty="0" err="1">
                <a:ea typeface="+mn-lt"/>
                <a:cs typeface="+mn-lt"/>
              </a:rPr>
              <a:t>User_id</a:t>
            </a:r>
            <a:r>
              <a:rPr lang="en-US" dirty="0">
                <a:ea typeface="+mn-lt"/>
                <a:cs typeface="+mn-lt"/>
              </a:rPr>
              <a:t> : </a:t>
            </a:r>
            <a:r>
              <a:rPr lang="en-US" sz="1700" dirty="0">
                <a:solidFill>
                  <a:schemeClr val="tx2"/>
                </a:solidFill>
                <a:ea typeface="+mn-lt"/>
                <a:cs typeface="+mn-lt"/>
              </a:rPr>
              <a:t>Unique for every user</a:t>
            </a:r>
          </a:p>
          <a:p>
            <a:pPr marL="285750" indent="-285750">
              <a:buFont typeface="Arial"/>
              <a:buChar char="•"/>
            </a:pPr>
            <a:r>
              <a:rPr lang="en-US" dirty="0" err="1">
                <a:ea typeface="+mn-lt"/>
                <a:cs typeface="+mn-lt"/>
              </a:rPr>
              <a:t>Eval_set</a:t>
            </a:r>
            <a:r>
              <a:rPr lang="en-US" dirty="0">
                <a:ea typeface="+mn-lt"/>
                <a:cs typeface="+mn-lt"/>
              </a:rPr>
              <a:t> : </a:t>
            </a:r>
            <a:r>
              <a:rPr lang="en-US" sz="1700" dirty="0">
                <a:solidFill>
                  <a:schemeClr val="tx2"/>
                </a:solidFill>
                <a:ea typeface="+mn-lt"/>
                <a:cs typeface="+mn-lt"/>
              </a:rPr>
              <a:t>( prior / train / test)</a:t>
            </a:r>
          </a:p>
          <a:p>
            <a:pPr marL="285750" indent="-285750">
              <a:buFont typeface="Arial"/>
              <a:buChar char="•"/>
            </a:pPr>
            <a:r>
              <a:rPr lang="en-US" dirty="0" err="1">
                <a:ea typeface="+mn-lt"/>
                <a:cs typeface="+mn-lt"/>
              </a:rPr>
              <a:t>Order_number</a:t>
            </a:r>
            <a:r>
              <a:rPr lang="en-US" dirty="0">
                <a:ea typeface="+mn-lt"/>
                <a:cs typeface="+mn-lt"/>
              </a:rPr>
              <a:t> : </a:t>
            </a:r>
            <a:r>
              <a:rPr lang="en-US" sz="1700" dirty="0" err="1">
                <a:solidFill>
                  <a:schemeClr val="tx2"/>
                </a:solidFill>
                <a:ea typeface="+mn-lt"/>
                <a:cs typeface="+mn-lt"/>
              </a:rPr>
              <a:t>ith</a:t>
            </a:r>
            <a:r>
              <a:rPr lang="en-US" sz="1700" dirty="0">
                <a:solidFill>
                  <a:schemeClr val="tx2"/>
                </a:solidFill>
                <a:ea typeface="+mn-lt"/>
                <a:cs typeface="+mn-lt"/>
              </a:rPr>
              <a:t> order placed by user</a:t>
            </a:r>
          </a:p>
          <a:p>
            <a:pPr marL="285750" indent="-285750">
              <a:buFont typeface="Arial"/>
              <a:buChar char="•"/>
            </a:pPr>
            <a:r>
              <a:rPr lang="en-US" dirty="0" err="1">
                <a:ea typeface="+mn-lt"/>
                <a:cs typeface="+mn-lt"/>
              </a:rPr>
              <a:t>Order_dow</a:t>
            </a:r>
            <a:r>
              <a:rPr lang="en-US" dirty="0">
                <a:ea typeface="+mn-lt"/>
                <a:cs typeface="+mn-lt"/>
              </a:rPr>
              <a:t> : </a:t>
            </a:r>
            <a:r>
              <a:rPr lang="en-US" sz="1700" dirty="0">
                <a:solidFill>
                  <a:schemeClr val="tx2"/>
                </a:solidFill>
                <a:ea typeface="+mn-lt"/>
                <a:cs typeface="+mn-lt"/>
              </a:rPr>
              <a:t>Day of week</a:t>
            </a:r>
          </a:p>
          <a:p>
            <a:pPr marL="285750" indent="-285750">
              <a:buFont typeface="Arial"/>
              <a:buChar char="•"/>
            </a:pPr>
            <a:r>
              <a:rPr lang="en-US" dirty="0" err="1">
                <a:ea typeface="+mn-lt"/>
                <a:cs typeface="+mn-lt"/>
              </a:rPr>
              <a:t>Order_hour_of_day</a:t>
            </a:r>
            <a:r>
              <a:rPr lang="en-US" dirty="0">
                <a:ea typeface="+mn-lt"/>
                <a:cs typeface="+mn-lt"/>
              </a:rPr>
              <a:t> : </a:t>
            </a:r>
            <a:r>
              <a:rPr lang="en-US" sz="1700" dirty="0">
                <a:solidFill>
                  <a:schemeClr val="tx2"/>
                </a:solidFill>
                <a:ea typeface="+mn-lt"/>
                <a:cs typeface="+mn-lt"/>
              </a:rPr>
              <a:t>Time of day in </a:t>
            </a:r>
            <a:r>
              <a:rPr lang="en-US" sz="1700" dirty="0" err="1">
                <a:solidFill>
                  <a:schemeClr val="tx2"/>
                </a:solidFill>
                <a:ea typeface="+mn-lt"/>
                <a:cs typeface="+mn-lt"/>
              </a:rPr>
              <a:t>hr</a:t>
            </a:r>
            <a:endParaRPr lang="en-US" sz="1700" dirty="0">
              <a:solidFill>
                <a:schemeClr val="tx2"/>
              </a:solidFill>
              <a:ea typeface="+mn-lt"/>
              <a:cs typeface="+mn-lt"/>
            </a:endParaRPr>
          </a:p>
          <a:p>
            <a:pPr marL="285750" indent="-285750">
              <a:buFont typeface="Arial"/>
              <a:buChar char="•"/>
            </a:pPr>
            <a:r>
              <a:rPr lang="en-US" dirty="0" err="1">
                <a:ea typeface="+mn-lt"/>
                <a:cs typeface="+mn-lt"/>
              </a:rPr>
              <a:t>Days_since_prior_order</a:t>
            </a:r>
            <a:r>
              <a:rPr lang="en-US" dirty="0">
                <a:ea typeface="+mn-lt"/>
                <a:cs typeface="+mn-lt"/>
              </a:rPr>
              <a:t> : </a:t>
            </a:r>
            <a:r>
              <a:rPr lang="en-US" sz="1700" dirty="0">
                <a:solidFill>
                  <a:schemeClr val="tx2"/>
                </a:solidFill>
                <a:ea typeface="+mn-lt"/>
                <a:cs typeface="+mn-lt"/>
              </a:rPr>
              <a:t>difference in days between 2 orders</a:t>
            </a:r>
          </a:p>
        </p:txBody>
      </p:sp>
    </p:spTree>
    <p:extLst>
      <p:ext uri="{BB962C8B-B14F-4D97-AF65-F5344CB8AC3E}">
        <p14:creationId xmlns:p14="http://schemas.microsoft.com/office/powerpoint/2010/main" val="100776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EDC6-F19D-488F-BC6D-D3B32062FE0D}"/>
              </a:ext>
            </a:extLst>
          </p:cNvPr>
          <p:cNvSpPr>
            <a:spLocks noGrp="1"/>
          </p:cNvSpPr>
          <p:nvPr>
            <p:ph type="title"/>
          </p:nvPr>
        </p:nvSpPr>
        <p:spPr>
          <a:xfrm>
            <a:off x="924791" y="161059"/>
            <a:ext cx="10134600" cy="1288489"/>
          </a:xfrm>
        </p:spPr>
        <p:txBody>
          <a:bodyPr/>
          <a:lstStyle/>
          <a:p>
            <a:r>
              <a:rPr lang="en-US"/>
              <a:t>Products.csv</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C48427EC-269F-4288-A108-B5C1C41623E4}"/>
              </a:ext>
            </a:extLst>
          </p:cNvPr>
          <p:cNvPicPr>
            <a:picLocks noGrp="1" noChangeAspect="1"/>
          </p:cNvPicPr>
          <p:nvPr>
            <p:ph idx="1"/>
          </p:nvPr>
        </p:nvPicPr>
        <p:blipFill>
          <a:blip r:embed="rId2"/>
          <a:stretch>
            <a:fillRect/>
          </a:stretch>
        </p:blipFill>
        <p:spPr>
          <a:xfrm>
            <a:off x="1003088" y="1574758"/>
            <a:ext cx="9518406" cy="2878503"/>
          </a:xfrm>
        </p:spPr>
      </p:pic>
      <p:sp>
        <p:nvSpPr>
          <p:cNvPr id="6" name="TextBox 5">
            <a:extLst>
              <a:ext uri="{FF2B5EF4-FFF2-40B4-BE49-F238E27FC236}">
                <a16:creationId xmlns:a16="http://schemas.microsoft.com/office/drawing/2014/main" id="{74ADB1BB-F196-4DEE-842A-B6DB08906E2D}"/>
              </a:ext>
            </a:extLst>
          </p:cNvPr>
          <p:cNvSpPr txBox="1"/>
          <p:nvPr/>
        </p:nvSpPr>
        <p:spPr>
          <a:xfrm>
            <a:off x="1079810" y="4867386"/>
            <a:ext cx="106269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solidFill>
                  <a:schemeClr val="tx2"/>
                </a:solidFill>
                <a:ea typeface="+mn-lt"/>
                <a:cs typeface="+mn-lt"/>
              </a:rPr>
              <a:t>Here for each product, we have a unique product Id along with its name and aisle id, department id it belong to</a:t>
            </a:r>
            <a:r>
              <a:rPr lang="en-US" dirty="0">
                <a:ea typeface="+mn-lt"/>
                <a:cs typeface="+mn-lt"/>
              </a:rPr>
              <a:t>.</a:t>
            </a:r>
            <a:endParaRPr lang="en-US" dirty="0"/>
          </a:p>
          <a:p>
            <a:endParaRPr lang="en-US"/>
          </a:p>
        </p:txBody>
      </p:sp>
    </p:spTree>
    <p:extLst>
      <p:ext uri="{BB962C8B-B14F-4D97-AF65-F5344CB8AC3E}">
        <p14:creationId xmlns:p14="http://schemas.microsoft.com/office/powerpoint/2010/main" val="3053188266"/>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43</Slides>
  <Notes>4</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AdornVTI</vt:lpstr>
      <vt:lpstr>Machine Learning Project</vt:lpstr>
      <vt:lpstr>What is Instacart?</vt:lpstr>
      <vt:lpstr>Outline</vt:lpstr>
      <vt:lpstr>Introduction</vt:lpstr>
      <vt:lpstr>Problem Overview</vt:lpstr>
      <vt:lpstr>Data Source</vt:lpstr>
      <vt:lpstr>File Descriptions</vt:lpstr>
      <vt:lpstr>Orders.csv</vt:lpstr>
      <vt:lpstr>Products.csv</vt:lpstr>
      <vt:lpstr>orders_products_prior.csv</vt:lpstr>
      <vt:lpstr>orders_products_train.csv</vt:lpstr>
      <vt:lpstr>Department.csv</vt:lpstr>
      <vt:lpstr>Aisle.csv</vt:lpstr>
      <vt:lpstr>Machine learning problem</vt:lpstr>
      <vt:lpstr>Performance Metrics</vt:lpstr>
      <vt:lpstr>EDA- Exploratory data analysis</vt:lpstr>
      <vt:lpstr>In depth EDA and problem formulation </vt:lpstr>
      <vt:lpstr>Let's check the Frequency Of Order Number Amongst The Users? Generally, how many orders a user place?</vt:lpstr>
      <vt:lpstr>What Day Of The Week User Placed The Order?</vt:lpstr>
      <vt:lpstr>In which hour user place the order</vt:lpstr>
      <vt:lpstr>How Many Days The User Takes To Place an Order?</vt:lpstr>
      <vt:lpstr>How many times user have reorder the same item?</vt:lpstr>
      <vt:lpstr>Top 10 selling and reordered items and also which item user added to the cart first</vt:lpstr>
      <vt:lpstr>Top 10 Reordered products</vt:lpstr>
      <vt:lpstr>Top 10 First Add to Cart Product</vt:lpstr>
      <vt:lpstr>Let's look at the distribution of Top departments</vt:lpstr>
      <vt:lpstr>At what time user place the order again</vt:lpstr>
      <vt:lpstr>At what Day Most User place order again?</vt:lpstr>
      <vt:lpstr>Add To Cart Order VS Reordered</vt:lpstr>
      <vt:lpstr>Reorder Ratio of Day of the Week Vs Hour of the Day</vt:lpstr>
      <vt:lpstr>Top Reordered Department</vt:lpstr>
      <vt:lpstr>Feature Engineering</vt:lpstr>
      <vt:lpstr>Users features </vt:lpstr>
      <vt:lpstr>Product Features</vt:lpstr>
      <vt:lpstr>User product interaction features</vt:lpstr>
      <vt:lpstr>Training and Testing</vt:lpstr>
      <vt:lpstr>Model Building</vt:lpstr>
      <vt:lpstr>Logistic Regression</vt:lpstr>
      <vt:lpstr>Decision Trees</vt:lpstr>
      <vt:lpstr>Random Forest Classifier</vt:lpstr>
      <vt:lpstr>XGBoost Classifier</vt:lpstr>
      <vt:lpstr>Threshold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317</cp:revision>
  <dcterms:created xsi:type="dcterms:W3CDTF">2022-01-04T01:20:41Z</dcterms:created>
  <dcterms:modified xsi:type="dcterms:W3CDTF">2022-01-07T00:00:27Z</dcterms:modified>
</cp:coreProperties>
</file>