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256" r:id="rId5"/>
    <p:sldId id="257" r:id="rId6"/>
    <p:sldId id="268" r:id="rId7"/>
    <p:sldId id="258" r:id="rId8"/>
    <p:sldId id="259" r:id="rId9"/>
    <p:sldId id="260" r:id="rId10"/>
    <p:sldId id="261" r:id="rId11"/>
    <p:sldId id="262" r:id="rId12"/>
    <p:sldId id="263" r:id="rId13"/>
    <p:sldId id="266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3F6EF-D6C5-4F4B-B342-856427FCE88B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A39C4-ECA4-4BDB-B361-6057F489A7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780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A39C4-ECA4-4BDB-B361-6057F489A70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075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A39C4-ECA4-4BDB-B361-6057F489A70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168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A39C4-ECA4-4BDB-B361-6057F489A70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16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37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203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262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12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919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562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10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5675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66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267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752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3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7FD9D3-3C72-44D4-A876-CACBCE7B2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7732" y="957715"/>
            <a:ext cx="5130798" cy="2750419"/>
          </a:xfrm>
        </p:spPr>
        <p:txBody>
          <a:bodyPr>
            <a:normAutofit/>
          </a:bodyPr>
          <a:lstStyle/>
          <a:p>
            <a:r>
              <a:rPr lang="en-IN"/>
              <a:t>POS tagging</a:t>
            </a:r>
            <a:endParaRPr lang="en-IN" dirty="0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278EAED7-9C68-0DEC-27C1-A7FA8808D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3305"/>
            <a:ext cx="5850384" cy="4051390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6750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332D6-B210-44B1-848F-E9F90BE2D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89702"/>
            <a:ext cx="6063449" cy="33124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 –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BiLSTM_BiLSTM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5A9F6746-74BF-4800-9267-CC063D8CD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63" y="453517"/>
            <a:ext cx="5510074" cy="54688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DB6585-FAFA-42EE-93DD-C47FCB949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48" y="6020556"/>
            <a:ext cx="5457252" cy="38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3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44068-6551-41A6-9807-A548D2956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Error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F5E260-E77A-4E57-A427-C0F180848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550" y="1825625"/>
            <a:ext cx="10460899" cy="3859213"/>
          </a:xfrm>
        </p:spPr>
      </p:pic>
    </p:spTree>
    <p:extLst>
      <p:ext uri="{BB962C8B-B14F-4D97-AF65-F5344CB8AC3E}">
        <p14:creationId xmlns:p14="http://schemas.microsoft.com/office/powerpoint/2010/main" val="303568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AF12-48EB-40C4-95DF-DAD4190FE4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92708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EDCAC-6624-4AF1-92E0-38207BE70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0394A-C330-47E1-B55E-EE94EB2A0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Download the corpora and split it in training and test sets, structuring a </a:t>
            </a:r>
            <a:r>
              <a:rPr lang="en-US" b="0" i="0" dirty="0" err="1">
                <a:effectLst/>
                <a:latin typeface="-apple-system"/>
              </a:rPr>
              <a:t>dataframe</a:t>
            </a:r>
            <a:r>
              <a:rPr lang="en-US" b="0" i="0" dirty="0"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Embed the words using </a:t>
            </a:r>
            <a:r>
              <a:rPr lang="en-US" b="0" i="0" dirty="0" err="1">
                <a:effectLst/>
                <a:latin typeface="-apple-system"/>
              </a:rPr>
              <a:t>GloVe</a:t>
            </a:r>
            <a:r>
              <a:rPr lang="en-US" b="0" i="0" dirty="0">
                <a:effectLst/>
                <a:latin typeface="-apple-system"/>
              </a:rPr>
              <a:t> embeddings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Create a baseline model, using a simple neural architecture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Experiment doing small modifications to the baseline model, choose hyperparameters using the validation set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Evaluate your two best model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Analyze the errors of your model</a:t>
            </a:r>
          </a:p>
        </p:txBody>
      </p:sp>
    </p:spTree>
    <p:extLst>
      <p:ext uri="{BB962C8B-B14F-4D97-AF65-F5344CB8AC3E}">
        <p14:creationId xmlns:p14="http://schemas.microsoft.com/office/powerpoint/2010/main" val="3966559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12C63-483B-4449-AC16-830D101B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DataSet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37BEB5-4A51-4A23-A032-6489F3F5E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425" y="1556425"/>
            <a:ext cx="10596968" cy="3424136"/>
          </a:xfrm>
        </p:spPr>
      </p:pic>
    </p:spTree>
    <p:extLst>
      <p:ext uri="{BB962C8B-B14F-4D97-AF65-F5344CB8AC3E}">
        <p14:creationId xmlns:p14="http://schemas.microsoft.com/office/powerpoint/2010/main" val="83129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B2D1-55D5-4C64-BB75-0640941C5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Exploration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6A4750-7A28-4E67-BE1A-0319B6631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5136" y="868571"/>
            <a:ext cx="4044571" cy="25604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E61796-BD25-449A-81B3-C3D706744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1" y="1544044"/>
            <a:ext cx="3936864" cy="40811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09FE1C-A5CC-4E4C-9344-29C63D5E1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170" y="2818729"/>
            <a:ext cx="3795226" cy="367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09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4B8F9-798D-4514-880D-CB215674F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Handling </a:t>
            </a:r>
            <a:r>
              <a:rPr lang="en-IN" dirty="0" err="1"/>
              <a:t>Oov</a:t>
            </a:r>
            <a:r>
              <a:rPr lang="en-IN" dirty="0"/>
              <a:t>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094CA-CB22-4B49-84A9-E386A326F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500" b="0" i="0" dirty="0">
                <a:effectLst/>
                <a:latin typeface="-apple-system"/>
              </a:rPr>
              <a:t>Starting vocabulary V1 (in this assignment, </a:t>
            </a:r>
            <a:r>
              <a:rPr lang="en-US" sz="1500" b="0" i="0" dirty="0" err="1">
                <a:effectLst/>
                <a:latin typeface="-apple-system"/>
              </a:rPr>
              <a:t>GloVe</a:t>
            </a:r>
            <a:r>
              <a:rPr lang="en-US" sz="1500" b="0" i="0" dirty="0">
                <a:effectLst/>
                <a:latin typeface="-apple-system"/>
              </a:rPr>
              <a:t> vocabulary)</a:t>
            </a:r>
          </a:p>
          <a:p>
            <a:pPr>
              <a:buFont typeface="+mj-lt"/>
              <a:buAutoNum type="arabicPeriod"/>
            </a:pPr>
            <a:r>
              <a:rPr lang="en-US" sz="1500" b="0" i="0" dirty="0">
                <a:effectLst/>
                <a:latin typeface="-apple-system"/>
              </a:rPr>
              <a:t>Compute embeddings for terms out of vocabulary V1 (OOV1) of the training split</a:t>
            </a:r>
          </a:p>
          <a:p>
            <a:pPr>
              <a:buFont typeface="+mj-lt"/>
              <a:buAutoNum type="arabicPeriod"/>
            </a:pPr>
            <a:r>
              <a:rPr lang="en-US" sz="1500" b="0" i="0" dirty="0">
                <a:effectLst/>
                <a:latin typeface="-apple-system"/>
              </a:rPr>
              <a:t>Add embeddings to the vocabulary, so to obtain vocabulary V2=V1+OOV1</a:t>
            </a:r>
          </a:p>
          <a:p>
            <a:pPr>
              <a:buFont typeface="+mj-lt"/>
              <a:buAutoNum type="arabicPeriod"/>
            </a:pPr>
            <a:r>
              <a:rPr lang="en-US" sz="1500" b="0" i="0" dirty="0">
                <a:effectLst/>
                <a:latin typeface="-apple-system"/>
              </a:rPr>
              <a:t>Compute embeddings for terms OOV2 of the validation split</a:t>
            </a:r>
          </a:p>
          <a:p>
            <a:pPr>
              <a:buFont typeface="+mj-lt"/>
              <a:buAutoNum type="arabicPeriod"/>
            </a:pPr>
            <a:r>
              <a:rPr lang="en-US" sz="1500" b="0" i="0" dirty="0">
                <a:effectLst/>
                <a:latin typeface="-apple-system"/>
              </a:rPr>
              <a:t>Add embeddings to the vocabulary, so to obtain vocabulary V3=V1+OOV1+OOV2</a:t>
            </a:r>
          </a:p>
          <a:p>
            <a:pPr>
              <a:buFont typeface="+mj-lt"/>
              <a:buAutoNum type="arabicPeriod"/>
            </a:pPr>
            <a:r>
              <a:rPr lang="en-US" sz="1500" b="0" i="0" dirty="0">
                <a:effectLst/>
                <a:latin typeface="-apple-system"/>
              </a:rPr>
              <a:t>Compute embeddings for terms OOV3 of the test split</a:t>
            </a:r>
          </a:p>
          <a:p>
            <a:pPr>
              <a:buFont typeface="+mj-lt"/>
              <a:buAutoNum type="arabicPeriod"/>
            </a:pPr>
            <a:r>
              <a:rPr lang="en-US" sz="1500" b="0" i="0" dirty="0">
                <a:effectLst/>
                <a:latin typeface="-apple-system"/>
              </a:rPr>
              <a:t>Add embeddings to the vocabulary, so to obtain vocabulary V4=V1+OOV1+OOV2</a:t>
            </a:r>
          </a:p>
          <a:p>
            <a:pPr>
              <a:buFont typeface="+mj-lt"/>
              <a:buAutoNum type="arabicPeriod"/>
            </a:pPr>
            <a:r>
              <a:rPr lang="en-US" sz="1500" b="0" i="0" dirty="0">
                <a:effectLst/>
                <a:latin typeface="-apple-system"/>
              </a:rPr>
              <a:t>Training of the model(s)</a:t>
            </a:r>
          </a:p>
          <a:p>
            <a:pPr>
              <a:buFont typeface="+mj-lt"/>
              <a:buAutoNum type="arabicPeriod"/>
            </a:pPr>
            <a:r>
              <a:rPr lang="en-US" sz="1500" b="0" i="0" dirty="0">
                <a:effectLst/>
                <a:latin typeface="-apple-system"/>
              </a:rPr>
              <a:t>Validation of the model(s)</a:t>
            </a:r>
          </a:p>
          <a:p>
            <a:pPr>
              <a:buFont typeface="+mj-lt"/>
              <a:buAutoNum type="arabicPeriod"/>
            </a:pPr>
            <a:r>
              <a:rPr lang="en-US" sz="1500" b="0" i="0" dirty="0">
                <a:effectLst/>
                <a:latin typeface="-apple-system"/>
              </a:rPr>
              <a:t>Testing of the final model</a:t>
            </a:r>
          </a:p>
          <a:p>
            <a:endParaRPr lang="en-IN" sz="15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572CBC-BDDA-4AEE-93DA-6864B12EE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962" y="1982592"/>
            <a:ext cx="4221597" cy="4168826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87634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7E4A-E513-4E46-B052-14F660078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Neural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B63A5-8AC6-48F2-8352-1A4D68623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-apple-system"/>
              </a:rPr>
              <a:t>Recurrent neural networks (RNNs) process the input information sequentially.</a:t>
            </a:r>
          </a:p>
          <a:p>
            <a:endParaRPr lang="en-IN" dirty="0">
              <a:latin typeface="-apple-system"/>
            </a:endParaRPr>
          </a:p>
          <a:p>
            <a:r>
              <a:rPr lang="en-IN" dirty="0">
                <a:latin typeface="-apple-system"/>
              </a:rPr>
              <a:t>1. </a:t>
            </a:r>
            <a:r>
              <a:rPr lang="en-IN" dirty="0" err="1">
                <a:latin typeface="-apple-system"/>
              </a:rPr>
              <a:t>BiLSTM_BiLSTM</a:t>
            </a:r>
            <a:r>
              <a:rPr lang="en-IN" dirty="0">
                <a:latin typeface="-apple-system"/>
              </a:rPr>
              <a:t> -&gt; Two directional LSTM layer +FC </a:t>
            </a:r>
            <a:r>
              <a:rPr lang="en-IN" dirty="0" err="1">
                <a:latin typeface="-apple-system"/>
              </a:rPr>
              <a:t>softmax</a:t>
            </a:r>
            <a:endParaRPr lang="en-IN" dirty="0">
              <a:latin typeface="-apple-system"/>
            </a:endParaRPr>
          </a:p>
          <a:p>
            <a:r>
              <a:rPr lang="en-IN" dirty="0">
                <a:latin typeface="-apple-system"/>
              </a:rPr>
              <a:t>2. </a:t>
            </a:r>
            <a:r>
              <a:rPr lang="en-IN" dirty="0" err="1">
                <a:latin typeface="-apple-system"/>
              </a:rPr>
              <a:t>BiLSTM</a:t>
            </a:r>
            <a:r>
              <a:rPr lang="en-IN" dirty="0">
                <a:latin typeface="-apple-system"/>
              </a:rPr>
              <a:t> -&gt; Bidirectional LSTM + FC </a:t>
            </a:r>
            <a:r>
              <a:rPr lang="en-IN" dirty="0" err="1">
                <a:latin typeface="-apple-system"/>
              </a:rPr>
              <a:t>softmax</a:t>
            </a:r>
            <a:endParaRPr lang="en-IN" dirty="0">
              <a:latin typeface="-apple-system"/>
            </a:endParaRPr>
          </a:p>
          <a:p>
            <a:r>
              <a:rPr lang="en-IN" dirty="0">
                <a:latin typeface="-apple-system"/>
              </a:rPr>
              <a:t>3. </a:t>
            </a:r>
            <a:r>
              <a:rPr lang="en-IN" dirty="0" err="1">
                <a:latin typeface="-apple-system"/>
              </a:rPr>
              <a:t>BiGRU</a:t>
            </a:r>
            <a:r>
              <a:rPr lang="en-IN" dirty="0">
                <a:latin typeface="-apple-system"/>
              </a:rPr>
              <a:t>  -&gt; Bidirectional GRU + FC </a:t>
            </a:r>
            <a:r>
              <a:rPr lang="en-IN" dirty="0" err="1">
                <a:latin typeface="-apple-system"/>
              </a:rPr>
              <a:t>softmax</a:t>
            </a:r>
            <a:endParaRPr lang="en-IN" dirty="0">
              <a:latin typeface="-apple-system"/>
            </a:endParaRPr>
          </a:p>
          <a:p>
            <a:r>
              <a:rPr lang="en-IN" dirty="0">
                <a:latin typeface="-apple-system"/>
              </a:rPr>
              <a:t>4. GRU -&gt; GRU +FC </a:t>
            </a:r>
            <a:r>
              <a:rPr lang="en-IN" dirty="0" err="1">
                <a:latin typeface="-apple-system"/>
              </a:rPr>
              <a:t>softmax</a:t>
            </a:r>
            <a:endParaRPr lang="en-IN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231166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37EE4-D029-4D14-8877-D7A3AB097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Hyperparameter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22EC80-1AB5-4452-AE30-6FCF6AA65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044" y="1734778"/>
            <a:ext cx="9787094" cy="4085649"/>
          </a:xfrm>
        </p:spPr>
      </p:pic>
    </p:spTree>
    <p:extLst>
      <p:ext uri="{BB962C8B-B14F-4D97-AF65-F5344CB8AC3E}">
        <p14:creationId xmlns:p14="http://schemas.microsoft.com/office/powerpoint/2010/main" val="3192044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A98D-BF64-4FF4-A36C-8B9D1FE3A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en-IN" dirty="0"/>
              <a:t>Result of Training and Validation set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39E1E3-33A6-4C07-B28E-41C0AAA3F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572353"/>
            <a:ext cx="10091447" cy="4741479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1E8EE57-5747-4484-87D1-E1F487AF6772}"/>
              </a:ext>
            </a:extLst>
          </p:cNvPr>
          <p:cNvSpPr txBox="1">
            <a:spLocks/>
          </p:cNvSpPr>
          <p:nvPr/>
        </p:nvSpPr>
        <p:spPr>
          <a:xfrm>
            <a:off x="1905000" y="6187440"/>
            <a:ext cx="4191000" cy="441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600" dirty="0" err="1"/>
              <a:t>BiGRU</a:t>
            </a:r>
            <a:r>
              <a:rPr lang="en-IN" sz="1600" dirty="0"/>
              <a:t>,  </a:t>
            </a:r>
            <a:r>
              <a:rPr lang="en-IN" sz="1600" dirty="0" err="1"/>
              <a:t>BiLSTM</a:t>
            </a:r>
            <a:endParaRPr lang="en-IN" sz="16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2237CE-A204-4442-B773-D66CC8F7F6AD}"/>
              </a:ext>
            </a:extLst>
          </p:cNvPr>
          <p:cNvSpPr txBox="1">
            <a:spLocks/>
          </p:cNvSpPr>
          <p:nvPr/>
        </p:nvSpPr>
        <p:spPr>
          <a:xfrm>
            <a:off x="6537960" y="6187440"/>
            <a:ext cx="4191000" cy="441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600" dirty="0" err="1"/>
              <a:t>BiGRU</a:t>
            </a:r>
            <a:r>
              <a:rPr lang="en-IN" sz="1600" dirty="0"/>
              <a:t>,  </a:t>
            </a:r>
            <a:r>
              <a:rPr lang="en-IN" sz="1600" dirty="0" err="1"/>
              <a:t>BiLSTM_BiLSTM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25420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332D6-B210-44B1-848F-E9F90BE2D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1618" y="1428649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 -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BiGRU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5" name="Content Placeholder 4" descr="A computer screen capture&#10;&#10;Description automatically generated with low confidence">
            <a:extLst>
              <a:ext uri="{FF2B5EF4-FFF2-40B4-BE49-F238E27FC236}">
                <a16:creationId xmlns:a16="http://schemas.microsoft.com/office/drawing/2014/main" id="{C35FB198-8178-4E7E-A9BC-09AB3A737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234" y="651749"/>
            <a:ext cx="5850384" cy="5455482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C704A9-EE92-40B1-9BD5-442BF5566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09" y="6268720"/>
            <a:ext cx="4363059" cy="37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5311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0984A6D7F35141B49C7AD2F614F8EF" ma:contentTypeVersion="11" ma:contentTypeDescription="Create a new document." ma:contentTypeScope="" ma:versionID="777b5e9e8b50a56db6abafab06a14fe1">
  <xsd:schema xmlns:xsd="http://www.w3.org/2001/XMLSchema" xmlns:xs="http://www.w3.org/2001/XMLSchema" xmlns:p="http://schemas.microsoft.com/office/2006/metadata/properties" xmlns:ns3="9ed310e5-6b5b-487f-86a1-3136517907fe" xmlns:ns4="d45cf48d-8f71-4bf7-baaa-c4af11f15e4e" targetNamespace="http://schemas.microsoft.com/office/2006/metadata/properties" ma:root="true" ma:fieldsID="ad63b36fd05323309fac9397c5896c93" ns3:_="" ns4:_="">
    <xsd:import namespace="9ed310e5-6b5b-487f-86a1-3136517907fe"/>
    <xsd:import namespace="d45cf48d-8f71-4bf7-baaa-c4af11f15e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d310e5-6b5b-487f-86a1-3136517907f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5cf48d-8f71-4bf7-baaa-c4af11f15e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4CEC1E-038E-4662-BE62-90F26443DA81}">
  <ds:schemaRefs>
    <ds:schemaRef ds:uri="http://schemas.microsoft.com/office/2006/documentManagement/types"/>
    <ds:schemaRef ds:uri="http://purl.org/dc/elements/1.1/"/>
    <ds:schemaRef ds:uri="9ed310e5-6b5b-487f-86a1-3136517907fe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d45cf48d-8f71-4bf7-baaa-c4af11f15e4e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47EE6D8-448F-437E-BC33-49E83A9DA4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81F36F-3511-4871-B469-D1D038FD03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d310e5-6b5b-487f-86a1-3136517907fe"/>
    <ds:schemaRef ds:uri="d45cf48d-8f71-4bf7-baaa-c4af11f15e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263</Words>
  <Application>Microsoft Office PowerPoint</Application>
  <PresentationFormat>Widescreen</PresentationFormat>
  <Paragraphs>39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Century Gothic</vt:lpstr>
      <vt:lpstr>ShapesVTI</vt:lpstr>
      <vt:lpstr>POS tagging</vt:lpstr>
      <vt:lpstr>Main Task</vt:lpstr>
      <vt:lpstr>DataSet</vt:lpstr>
      <vt:lpstr>Data Exploration</vt:lpstr>
      <vt:lpstr>Handling Oov terms</vt:lpstr>
      <vt:lpstr>Neural Model</vt:lpstr>
      <vt:lpstr>Hyperparameter</vt:lpstr>
      <vt:lpstr>Result of Training and Validation set </vt:lpstr>
      <vt:lpstr>Results - BiGRU </vt:lpstr>
      <vt:lpstr>Results – BiLSTM_BiLSTM </vt:lpstr>
      <vt:lpstr>Error Analysis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 tagging</dc:title>
  <dc:creator>Jyoti Yadav - jyoti.yadav@studio.unibo.it</dc:creator>
  <cp:lastModifiedBy>Jyoti Yadav - jyoti.yadav@studio.unibo.it</cp:lastModifiedBy>
  <cp:revision>5</cp:revision>
  <dcterms:created xsi:type="dcterms:W3CDTF">2022-04-20T05:48:10Z</dcterms:created>
  <dcterms:modified xsi:type="dcterms:W3CDTF">2022-04-20T14:38:13Z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0x010100A90984A6D7F35141B49C7AD2F614F8EF</vt:lpwstr>
  </property>
</Properties>
</file>