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9" r:id="rId17"/>
    <p:sldId id="268" r:id="rId18"/>
    <p:sldId id="269" r:id="rId19"/>
    <p:sldId id="270" r:id="rId20"/>
    <p:sldId id="271" r:id="rId21"/>
    <p:sldId id="272" r:id="rId22"/>
    <p:sldId id="273" r:id="rId23"/>
    <p:sldId id="277" r:id="rId24"/>
    <p:sldId id="274" r:id="rId25"/>
    <p:sldId id="275" r:id="rId26"/>
    <p:sldId id="276"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5" d="100"/>
          <a:sy n="95" d="100"/>
        </p:scale>
        <p:origin x="6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8:36:53.98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6:57:02.5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6:58:09.0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ACF47-E37B-46C9-A1CC-3CE7223F55E8}"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1F728-D805-45AC-BFCC-3D4ECA762B29}" type="slidenum">
              <a:rPr lang="en-IN" smtClean="0"/>
              <a:t>‹#›</a:t>
            </a:fld>
            <a:endParaRPr lang="en-IN"/>
          </a:p>
        </p:txBody>
      </p:sp>
    </p:spTree>
    <p:extLst>
      <p:ext uri="{BB962C8B-B14F-4D97-AF65-F5344CB8AC3E}">
        <p14:creationId xmlns:p14="http://schemas.microsoft.com/office/powerpoint/2010/main" val="3801061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Sentiment analysis (also known as opinion mining) is one of the many applications of Natural Language Processing. It is a set of methods and techniques used for extracting subjective information from text or speech, such as opinions or attitudes</a:t>
            </a:r>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1</a:t>
            </a:fld>
            <a:endParaRPr lang="en-IN"/>
          </a:p>
        </p:txBody>
      </p:sp>
    </p:spTree>
    <p:extLst>
      <p:ext uri="{BB962C8B-B14F-4D97-AF65-F5344CB8AC3E}">
        <p14:creationId xmlns:p14="http://schemas.microsoft.com/office/powerpoint/2010/main" val="63789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5</a:t>
            </a:fld>
            <a:endParaRPr lang="en-IN"/>
          </a:p>
        </p:txBody>
      </p:sp>
    </p:spTree>
    <p:extLst>
      <p:ext uri="{BB962C8B-B14F-4D97-AF65-F5344CB8AC3E}">
        <p14:creationId xmlns:p14="http://schemas.microsoft.com/office/powerpoint/2010/main" val="163063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apple-system"/>
              </a:rPr>
              <a:t>What are the most common words in the entire dataset?</a:t>
            </a:r>
          </a:p>
          <a:p>
            <a:pPr algn="l">
              <a:buFont typeface="Arial" panose="020B0604020202020204" pitchFamily="34" charset="0"/>
              <a:buChar char="•"/>
            </a:pPr>
            <a:r>
              <a:rPr lang="en-US" b="0" i="0" dirty="0">
                <a:effectLst/>
                <a:latin typeface="-apple-system"/>
              </a:rPr>
              <a:t>What are the most common words in the dataset for non racist/sexist and racist/sexist tweets, respectively?</a:t>
            </a:r>
          </a:p>
          <a:p>
            <a:pPr algn="l">
              <a:buFont typeface="Arial" panose="020B0604020202020204" pitchFamily="34" charset="0"/>
              <a:buChar char="•"/>
            </a:pPr>
            <a:r>
              <a:rPr lang="en-US" b="0" i="0" dirty="0">
                <a:effectLst/>
                <a:latin typeface="-apple-system"/>
              </a:rPr>
              <a:t>How many hashtags are there in a tweet?</a:t>
            </a:r>
          </a:p>
          <a:p>
            <a:pPr algn="l">
              <a:buFont typeface="Arial" panose="020B0604020202020204" pitchFamily="34" charset="0"/>
              <a:buChar char="•"/>
            </a:pPr>
            <a:r>
              <a:rPr lang="en-US" b="0" i="0" dirty="0">
                <a:effectLst/>
                <a:latin typeface="-apple-system"/>
              </a:rPr>
              <a:t>Which trends are associated with my dataset?</a:t>
            </a:r>
          </a:p>
          <a:p>
            <a:pPr algn="l">
              <a:buFont typeface="Arial" panose="020B0604020202020204" pitchFamily="34" charset="0"/>
              <a:buChar char="•"/>
            </a:pPr>
            <a:r>
              <a:rPr lang="en-US" b="0" i="0" dirty="0">
                <a:effectLst/>
                <a:latin typeface="-apple-system"/>
              </a:rPr>
              <a:t>Which trends are associated with either of the sentiments? Are they compatible with the sentiments?</a:t>
            </a:r>
          </a:p>
          <a:p>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7</a:t>
            </a:fld>
            <a:endParaRPr lang="en-IN"/>
          </a:p>
        </p:txBody>
      </p:sp>
    </p:spTree>
    <p:extLst>
      <p:ext uri="{BB962C8B-B14F-4D97-AF65-F5344CB8AC3E}">
        <p14:creationId xmlns:p14="http://schemas.microsoft.com/office/powerpoint/2010/main" val="326799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effectLst/>
              </a:rPr>
              <a:t>CountVectorizer</a:t>
            </a:r>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9</a:t>
            </a:fld>
            <a:endParaRPr lang="en-IN"/>
          </a:p>
        </p:txBody>
      </p:sp>
    </p:spTree>
    <p:extLst>
      <p:ext uri="{BB962C8B-B14F-4D97-AF65-F5344CB8AC3E}">
        <p14:creationId xmlns:p14="http://schemas.microsoft.com/office/powerpoint/2010/main" val="18680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10</a:t>
            </a:fld>
            <a:endParaRPr lang="en-IN"/>
          </a:p>
        </p:txBody>
      </p:sp>
    </p:spTree>
    <p:extLst>
      <p:ext uri="{BB962C8B-B14F-4D97-AF65-F5344CB8AC3E}">
        <p14:creationId xmlns:p14="http://schemas.microsoft.com/office/powerpoint/2010/main" val="897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01F728-D805-45AC-BFCC-3D4ECA762B29}" type="slidenum">
              <a:rPr lang="en-IN" smtClean="0"/>
              <a:t>19</a:t>
            </a:fld>
            <a:endParaRPr lang="en-IN"/>
          </a:p>
        </p:txBody>
      </p:sp>
    </p:spTree>
    <p:extLst>
      <p:ext uri="{BB962C8B-B14F-4D97-AF65-F5344CB8AC3E}">
        <p14:creationId xmlns:p14="http://schemas.microsoft.com/office/powerpoint/2010/main" val="159073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4/20/2022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73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880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1226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036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350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744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319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646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6944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4/20/2022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89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4/20/2022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035210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yotiyadav94/Text-Mining-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rkhoshghalb/twitter-sentiment-analysis-hatred-speec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3A1D3-7056-45A4-B000-BA0B1F54AE31}"/>
              </a:ext>
            </a:extLst>
          </p:cNvPr>
          <p:cNvSpPr>
            <a:spLocks noGrp="1"/>
          </p:cNvSpPr>
          <p:nvPr>
            <p:ph type="ctrTitle"/>
          </p:nvPr>
        </p:nvSpPr>
        <p:spPr>
          <a:xfrm>
            <a:off x="5297762" y="640080"/>
            <a:ext cx="6251110" cy="3566160"/>
          </a:xfrm>
        </p:spPr>
        <p:txBody>
          <a:bodyPr anchor="b">
            <a:normAutofit/>
          </a:bodyPr>
          <a:lstStyle/>
          <a:p>
            <a:pPr>
              <a:lnSpc>
                <a:spcPct val="90000"/>
              </a:lnSpc>
            </a:pPr>
            <a:r>
              <a:rPr lang="en-IN" sz="6000" b="1" i="0" dirty="0">
                <a:effectLst/>
                <a:latin typeface="-apple-system"/>
                <a:hlinkClick r:id="rId3"/>
              </a:rPr>
              <a:t>Sentiment Analysis on Tweets</a:t>
            </a:r>
            <a:br>
              <a:rPr lang="en-IN" sz="6000" b="1" i="0" dirty="0">
                <a:effectLst/>
                <a:latin typeface="-apple-system"/>
              </a:rPr>
            </a:br>
            <a:endParaRPr lang="en-IN" sz="6000" dirty="0"/>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57A212-F35A-16CF-E812-BD634B3DE50D}"/>
              </a:ext>
            </a:extLst>
          </p:cNvPr>
          <p:cNvPicPr>
            <a:picLocks noChangeAspect="1"/>
          </p:cNvPicPr>
          <p:nvPr/>
        </p:nvPicPr>
        <p:blipFill rotWithShape="1">
          <a:blip r:embed="rId4"/>
          <a:srcRect l="34175" r="114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6909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069B-E93B-4A5F-B2BC-4CE0FBF611C8}"/>
              </a:ext>
            </a:extLst>
          </p:cNvPr>
          <p:cNvSpPr>
            <a:spLocks noGrp="1"/>
          </p:cNvSpPr>
          <p:nvPr>
            <p:ph type="title"/>
          </p:nvPr>
        </p:nvSpPr>
        <p:spPr/>
        <p:txBody>
          <a:bodyPr/>
          <a:lstStyle/>
          <a:p>
            <a:r>
              <a:rPr lang="en-IN" dirty="0"/>
              <a:t>TF-IDF</a:t>
            </a:r>
          </a:p>
        </p:txBody>
      </p:sp>
      <p:sp>
        <p:nvSpPr>
          <p:cNvPr id="3" name="Content Placeholder 2">
            <a:extLst>
              <a:ext uri="{FF2B5EF4-FFF2-40B4-BE49-F238E27FC236}">
                <a16:creationId xmlns:a16="http://schemas.microsoft.com/office/drawing/2014/main" id="{0715BDAC-AD76-4B33-80E2-B4F5ED927EE4}"/>
              </a:ext>
            </a:extLst>
          </p:cNvPr>
          <p:cNvSpPr>
            <a:spLocks noGrp="1"/>
          </p:cNvSpPr>
          <p:nvPr>
            <p:ph idx="1"/>
          </p:nvPr>
        </p:nvSpPr>
        <p:spPr/>
        <p:txBody>
          <a:bodyPr>
            <a:normAutofit fontScale="77500" lnSpcReduction="20000"/>
          </a:bodyPr>
          <a:lstStyle/>
          <a:p>
            <a:pPr algn="l"/>
            <a:r>
              <a:rPr lang="en-US" b="0" i="0" dirty="0">
                <a:effectLst/>
                <a:latin typeface="-apple-system"/>
              </a:rPr>
              <a:t>This is another method which is based on the frequency method but it is different to the bag-of-words approach in the sense that it takes into account not just the occurrence of a word in a single document (or tweet) but in the entire corpus.</a:t>
            </a:r>
          </a:p>
          <a:p>
            <a:pPr algn="l"/>
            <a:r>
              <a:rPr lang="en-US" b="0" i="0" dirty="0">
                <a:effectLst/>
                <a:latin typeface="-apple-system"/>
              </a:rPr>
              <a:t>TF-IDF works by penalising the common words by assigning them lower weights while giving importance to words which are rare in the entire corpus but appear in good numbers in few documents.</a:t>
            </a:r>
          </a:p>
          <a:p>
            <a:pPr algn="l"/>
            <a:r>
              <a:rPr lang="en-US" b="0" i="0" dirty="0">
                <a:effectLst/>
                <a:latin typeface="-apple-system"/>
              </a:rPr>
              <a:t>Let’s have a look at the important terms related to </a:t>
            </a:r>
            <a:r>
              <a:rPr lang="en-US" b="1" i="0" dirty="0">
                <a:effectLst/>
                <a:latin typeface="-apple-system"/>
              </a:rPr>
              <a:t>TF-IDF</a:t>
            </a:r>
            <a:r>
              <a:rPr lang="en-US" b="0" i="0" dirty="0">
                <a:effectLst/>
                <a:latin typeface="-apple-system"/>
              </a:rPr>
              <a:t>:</a:t>
            </a:r>
          </a:p>
          <a:p>
            <a:pPr algn="l"/>
            <a:r>
              <a:rPr lang="en-US" b="0" i="0" dirty="0">
                <a:effectLst/>
                <a:latin typeface="-apple-system"/>
              </a:rPr>
              <a:t>TF = (Number of repetitions of word in a document) / (No of words in a document)</a:t>
            </a:r>
          </a:p>
          <a:p>
            <a:pPr algn="l"/>
            <a:r>
              <a:rPr lang="en-US" b="0" i="0" dirty="0">
                <a:effectLst/>
                <a:latin typeface="-apple-system"/>
              </a:rPr>
              <a:t>IDF =Log[(Number of documents) / (Number of documents containing the word)]</a:t>
            </a:r>
          </a:p>
          <a:p>
            <a:pPr algn="l"/>
            <a:r>
              <a:rPr lang="en-US" b="0" i="0" dirty="0">
                <a:effectLst/>
                <a:latin typeface="-apple-system"/>
              </a:rPr>
              <a:t>TF-IDF = TF*IDF</a:t>
            </a:r>
          </a:p>
          <a:p>
            <a:pPr algn="l"/>
            <a:r>
              <a:rPr lang="en-US" b="0" i="0" dirty="0">
                <a:effectLst/>
                <a:latin typeface="-apple-system"/>
              </a:rPr>
              <a:t>TfidfVectorizer</a:t>
            </a:r>
          </a:p>
          <a:p>
            <a:pPr algn="l"/>
            <a:endParaRPr lang="en-US" b="0" i="0" dirty="0">
              <a:effectLst/>
              <a:latin typeface="-apple-system"/>
            </a:endParaRPr>
          </a:p>
          <a:p>
            <a:pPr algn="l"/>
            <a:endParaRPr lang="en-US" b="0" i="0" dirty="0">
              <a:effectLst/>
              <a:latin typeface="-apple-system"/>
            </a:endParaRPr>
          </a:p>
          <a:p>
            <a:endParaRPr lang="en-IN" dirty="0"/>
          </a:p>
        </p:txBody>
      </p:sp>
    </p:spTree>
    <p:extLst>
      <p:ext uri="{BB962C8B-B14F-4D97-AF65-F5344CB8AC3E}">
        <p14:creationId xmlns:p14="http://schemas.microsoft.com/office/powerpoint/2010/main" val="229957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531E-F8B8-48B3-BA10-E9C995608D6E}"/>
              </a:ext>
            </a:extLst>
          </p:cNvPr>
          <p:cNvSpPr>
            <a:spLocks noGrp="1"/>
          </p:cNvSpPr>
          <p:nvPr>
            <p:ph type="title"/>
          </p:nvPr>
        </p:nvSpPr>
        <p:spPr/>
        <p:txBody>
          <a:bodyPr/>
          <a:lstStyle/>
          <a:p>
            <a:r>
              <a:rPr lang="en-IN" dirty="0"/>
              <a:t>TF-IDF -2</a:t>
            </a:r>
          </a:p>
        </p:txBody>
      </p:sp>
      <p:pic>
        <p:nvPicPr>
          <p:cNvPr id="5" name="Content Placeholder 4">
            <a:extLst>
              <a:ext uri="{FF2B5EF4-FFF2-40B4-BE49-F238E27FC236}">
                <a16:creationId xmlns:a16="http://schemas.microsoft.com/office/drawing/2014/main" id="{20B69225-C0C3-425F-BFCD-BCF75C41B5DF}"/>
              </a:ext>
            </a:extLst>
          </p:cNvPr>
          <p:cNvPicPr>
            <a:picLocks noGrp="1" noChangeAspect="1"/>
          </p:cNvPicPr>
          <p:nvPr>
            <p:ph idx="1"/>
          </p:nvPr>
        </p:nvPicPr>
        <p:blipFill>
          <a:blip r:embed="rId2"/>
          <a:stretch>
            <a:fillRect/>
          </a:stretch>
        </p:blipFill>
        <p:spPr>
          <a:xfrm>
            <a:off x="3000315" y="1928813"/>
            <a:ext cx="6191370" cy="4252912"/>
          </a:xfrm>
        </p:spPr>
      </p:pic>
    </p:spTree>
    <p:extLst>
      <p:ext uri="{BB962C8B-B14F-4D97-AF65-F5344CB8AC3E}">
        <p14:creationId xmlns:p14="http://schemas.microsoft.com/office/powerpoint/2010/main" val="71944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74BD-76C5-4BBB-8D6F-458C41FA3906}"/>
              </a:ext>
            </a:extLst>
          </p:cNvPr>
          <p:cNvSpPr>
            <a:spLocks noGrp="1"/>
          </p:cNvSpPr>
          <p:nvPr>
            <p:ph type="title"/>
          </p:nvPr>
        </p:nvSpPr>
        <p:spPr>
          <a:xfrm>
            <a:off x="630936" y="640080"/>
            <a:ext cx="4818888" cy="1481328"/>
          </a:xfrm>
        </p:spPr>
        <p:txBody>
          <a:bodyPr anchor="b">
            <a:normAutofit/>
          </a:bodyPr>
          <a:lstStyle/>
          <a:p>
            <a:r>
              <a:rPr lang="en-IN" sz="5600" dirty="0"/>
              <a:t>Word2vec</a:t>
            </a: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93EA94-26C5-4288-804E-B7D7625D356D}"/>
              </a:ext>
            </a:extLst>
          </p:cNvPr>
          <p:cNvSpPr>
            <a:spLocks noGrp="1"/>
          </p:cNvSpPr>
          <p:nvPr>
            <p:ph idx="1"/>
          </p:nvPr>
        </p:nvSpPr>
        <p:spPr>
          <a:xfrm>
            <a:off x="630936" y="2660904"/>
            <a:ext cx="4818888" cy="3547872"/>
          </a:xfrm>
        </p:spPr>
        <p:txBody>
          <a:bodyPr anchor="t">
            <a:normAutofit fontScale="92500" lnSpcReduction="10000"/>
          </a:bodyPr>
          <a:lstStyle/>
          <a:p>
            <a:pPr>
              <a:lnSpc>
                <a:spcPct val="100000"/>
              </a:lnSpc>
            </a:pPr>
            <a:r>
              <a:rPr lang="en-US" sz="1500" dirty="0">
                <a:latin typeface="-apple-system"/>
              </a:rPr>
              <a:t>Word embeddings - Mapping of the words in a vector space</a:t>
            </a:r>
          </a:p>
          <a:p>
            <a:pPr>
              <a:lnSpc>
                <a:spcPct val="100000"/>
              </a:lnSpc>
            </a:pPr>
            <a:r>
              <a:rPr lang="en-US" sz="1500" dirty="0">
                <a:latin typeface="-apple-system"/>
              </a:rPr>
              <a:t>Word embeddings are the modern way of representing words as vectors. The objective of word embeddings is to redefine the high dimensional word features into low dimensional feature vectors by preserving the contextual similarity in the corpus. </a:t>
            </a:r>
          </a:p>
          <a:p>
            <a:pPr>
              <a:lnSpc>
                <a:spcPct val="100000"/>
              </a:lnSpc>
            </a:pPr>
            <a:r>
              <a:rPr lang="en-US" sz="1500" dirty="0">
                <a:latin typeface="-apple-system"/>
              </a:rPr>
              <a:t>They are able to achieve tasks like King -man +woman = Queen, which is mind-blowing.</a:t>
            </a:r>
          </a:p>
          <a:p>
            <a:pPr>
              <a:lnSpc>
                <a:spcPct val="100000"/>
              </a:lnSpc>
            </a:pPr>
            <a:r>
              <a:rPr lang="en-US" sz="1500" dirty="0">
                <a:latin typeface="-apple-system"/>
              </a:rPr>
              <a:t>The Word2Vec model is used to extract the notion of relatedness across words or products such as semantic relatedness, synonym detection, concept categorization, selection preferences, and analogy. </a:t>
            </a:r>
          </a:p>
          <a:p>
            <a:pPr>
              <a:lnSpc>
                <a:spcPct val="100000"/>
              </a:lnSpc>
            </a:pPr>
            <a:r>
              <a:rPr lang="en-US" sz="1500" dirty="0">
                <a:latin typeface="-apple-system"/>
              </a:rPr>
              <a:t>A Word2Vec model learns meaningful relations and encodes the relatedness into vector similarity.</a:t>
            </a:r>
          </a:p>
          <a:p>
            <a:pPr>
              <a:lnSpc>
                <a:spcPct val="100000"/>
              </a:lnSpc>
            </a:pPr>
            <a:endParaRPr lang="en-IN" sz="1500" dirty="0">
              <a:latin typeface="-apple-system"/>
            </a:endParaRPr>
          </a:p>
        </p:txBody>
      </p:sp>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a:extLst>
              <a:ext uri="{FF2B5EF4-FFF2-40B4-BE49-F238E27FC236}">
                <a16:creationId xmlns:a16="http://schemas.microsoft.com/office/drawing/2014/main" id="{73EBC8A9-FB42-4D63-AA71-009EB49C7AA5}"/>
              </a:ext>
            </a:extLst>
          </p:cNvPr>
          <p:cNvPicPr>
            <a:picLocks noChangeAspect="1"/>
          </p:cNvPicPr>
          <p:nvPr/>
        </p:nvPicPr>
        <p:blipFill>
          <a:blip r:embed="rId4"/>
          <a:stretch>
            <a:fillRect/>
          </a:stretch>
        </p:blipFill>
        <p:spPr>
          <a:xfrm>
            <a:off x="6099048" y="1313650"/>
            <a:ext cx="5458968" cy="4230699"/>
          </a:xfrm>
          <a:prstGeom prst="rect">
            <a:avLst/>
          </a:prstGeom>
        </p:spPr>
      </p:pic>
      <p:pic>
        <p:nvPicPr>
          <p:cNvPr id="9" name="Picture 8">
            <a:extLst>
              <a:ext uri="{FF2B5EF4-FFF2-40B4-BE49-F238E27FC236}">
                <a16:creationId xmlns:a16="http://schemas.microsoft.com/office/drawing/2014/main" id="{8CBC7019-F72E-45ED-ABE0-62AF42C308D0}"/>
              </a:ext>
            </a:extLst>
          </p:cNvPr>
          <p:cNvPicPr>
            <a:picLocks noChangeAspect="1"/>
          </p:cNvPicPr>
          <p:nvPr/>
        </p:nvPicPr>
        <p:blipFill>
          <a:blip r:embed="rId5"/>
          <a:stretch>
            <a:fillRect/>
          </a:stretch>
        </p:blipFill>
        <p:spPr>
          <a:xfrm>
            <a:off x="7104248" y="5695041"/>
            <a:ext cx="3991068" cy="506133"/>
          </a:xfrm>
          <a:prstGeom prst="rect">
            <a:avLst/>
          </a:prstGeom>
        </p:spPr>
      </p:pic>
    </p:spTree>
    <p:extLst>
      <p:ext uri="{BB962C8B-B14F-4D97-AF65-F5344CB8AC3E}">
        <p14:creationId xmlns:p14="http://schemas.microsoft.com/office/powerpoint/2010/main" val="53585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DDD1A-B9D2-4816-8131-CE4BBF8CD050}"/>
              </a:ext>
            </a:extLst>
          </p:cNvPr>
          <p:cNvSpPr>
            <a:spLocks noGrp="1"/>
          </p:cNvSpPr>
          <p:nvPr>
            <p:ph type="title"/>
          </p:nvPr>
        </p:nvSpPr>
        <p:spPr>
          <a:xfrm>
            <a:off x="838200" y="365125"/>
            <a:ext cx="10515600" cy="1325563"/>
          </a:xfrm>
        </p:spPr>
        <p:txBody>
          <a:bodyPr>
            <a:normAutofit/>
          </a:bodyPr>
          <a:lstStyle/>
          <a:p>
            <a:r>
              <a:rPr lang="en-IN" sz="6600"/>
              <a:t>Word2vec -2</a:t>
            </a:r>
          </a:p>
        </p:txBody>
      </p:sp>
      <p:sp>
        <p:nvSpPr>
          <p:cNvPr id="3" name="Content Placeholder 2">
            <a:extLst>
              <a:ext uri="{FF2B5EF4-FFF2-40B4-BE49-F238E27FC236}">
                <a16:creationId xmlns:a16="http://schemas.microsoft.com/office/drawing/2014/main" id="{53183410-3684-44A1-9BC6-A45340C51EEE}"/>
              </a:ext>
            </a:extLst>
          </p:cNvPr>
          <p:cNvSpPr>
            <a:spLocks noGrp="1"/>
          </p:cNvSpPr>
          <p:nvPr>
            <p:ph idx="1"/>
          </p:nvPr>
        </p:nvSpPr>
        <p:spPr>
          <a:xfrm>
            <a:off x="838200" y="1929384"/>
            <a:ext cx="10515600" cy="4251960"/>
          </a:xfrm>
        </p:spPr>
        <p:txBody>
          <a:bodyPr>
            <a:normAutofit fontScale="92500" lnSpcReduction="20000"/>
          </a:bodyPr>
          <a:lstStyle/>
          <a:p>
            <a:pPr>
              <a:lnSpc>
                <a:spcPct val="100000"/>
              </a:lnSpc>
            </a:pPr>
            <a:r>
              <a:rPr lang="en-US" dirty="0">
                <a:latin typeface="-apple-system"/>
              </a:rPr>
              <a:t>Word2Vec model takes a text corpus as input and produces the word embedding vectors as output.Word2Vec is not a single algorithm but a combination of two techniques</a:t>
            </a:r>
          </a:p>
          <a:p>
            <a:pPr>
              <a:lnSpc>
                <a:spcPct val="100000"/>
              </a:lnSpc>
            </a:pPr>
            <a:r>
              <a:rPr lang="en-US" dirty="0">
                <a:latin typeface="-apple-system"/>
              </a:rPr>
              <a:t>CBOW (Continuous bag of words) – predict a word on the basis of its neighbors</a:t>
            </a:r>
          </a:p>
          <a:p>
            <a:pPr>
              <a:lnSpc>
                <a:spcPct val="100000"/>
              </a:lnSpc>
            </a:pPr>
            <a:r>
              <a:rPr lang="en-US" dirty="0">
                <a:latin typeface="-apple-system"/>
              </a:rPr>
              <a:t>Skip-gram model – predict the neighbors of a word</a:t>
            </a:r>
          </a:p>
          <a:p>
            <a:pPr>
              <a:lnSpc>
                <a:spcPct val="100000"/>
              </a:lnSpc>
            </a:pPr>
            <a:endParaRPr lang="en-US" dirty="0">
              <a:latin typeface="-apple-system"/>
            </a:endParaRPr>
          </a:p>
          <a:p>
            <a:pPr>
              <a:lnSpc>
                <a:spcPct val="100000"/>
              </a:lnSpc>
            </a:pPr>
            <a:r>
              <a:rPr lang="en-US" dirty="0">
                <a:latin typeface="-apple-system"/>
              </a:rPr>
              <a:t>Pre-trained model – genism </a:t>
            </a:r>
          </a:p>
          <a:p>
            <a:pPr marL="0" indent="0">
              <a:lnSpc>
                <a:spcPct val="100000"/>
              </a:lnSpc>
              <a:buNone/>
            </a:pPr>
            <a:br>
              <a:rPr lang="en-US" dirty="0"/>
            </a:br>
            <a:endParaRPr lang="en-IN" dirty="0"/>
          </a:p>
        </p:txBody>
      </p:sp>
    </p:spTree>
    <p:extLst>
      <p:ext uri="{BB962C8B-B14F-4D97-AF65-F5344CB8AC3E}">
        <p14:creationId xmlns:p14="http://schemas.microsoft.com/office/powerpoint/2010/main" val="401428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1CB85-D705-46A6-84D6-E7D20ADA92C3}"/>
              </a:ext>
            </a:extLst>
          </p:cNvPr>
          <p:cNvSpPr>
            <a:spLocks noGrp="1"/>
          </p:cNvSpPr>
          <p:nvPr>
            <p:ph type="title"/>
          </p:nvPr>
        </p:nvSpPr>
        <p:spPr>
          <a:xfrm>
            <a:off x="838200" y="365125"/>
            <a:ext cx="10515600" cy="1325563"/>
          </a:xfrm>
        </p:spPr>
        <p:txBody>
          <a:bodyPr>
            <a:normAutofit/>
          </a:bodyPr>
          <a:lstStyle/>
          <a:p>
            <a:r>
              <a:rPr lang="en-IN" sz="6600"/>
              <a:t>Word2vec - 3</a:t>
            </a:r>
          </a:p>
        </p:txBody>
      </p:sp>
      <p:sp>
        <p:nvSpPr>
          <p:cNvPr id="3" name="Content Placeholder 2">
            <a:extLst>
              <a:ext uri="{FF2B5EF4-FFF2-40B4-BE49-F238E27FC236}">
                <a16:creationId xmlns:a16="http://schemas.microsoft.com/office/drawing/2014/main" id="{8B304299-B4CD-4CD4-A241-6B47C4B07F29}"/>
              </a:ext>
            </a:extLst>
          </p:cNvPr>
          <p:cNvSpPr>
            <a:spLocks noGrp="1"/>
          </p:cNvSpPr>
          <p:nvPr>
            <p:ph idx="1"/>
          </p:nvPr>
        </p:nvSpPr>
        <p:spPr>
          <a:xfrm>
            <a:off x="838200" y="1929384"/>
            <a:ext cx="10515600" cy="4251960"/>
          </a:xfrm>
        </p:spPr>
        <p:txBody>
          <a:bodyPr>
            <a:normAutofit/>
          </a:bodyPr>
          <a:lstStyle/>
          <a:p>
            <a:r>
              <a:rPr lang="en-US" dirty="0">
                <a:latin typeface="-apple-system"/>
              </a:rPr>
              <a:t>The advantages of using word embeddings over BOW or TF-IDF are:</a:t>
            </a:r>
          </a:p>
          <a:p>
            <a:r>
              <a:rPr lang="en-US" dirty="0">
                <a:latin typeface="-apple-system"/>
              </a:rPr>
              <a:t> Dimensionality reduction - significant reduction in the no. of features required to build a model.</a:t>
            </a:r>
          </a:p>
          <a:p>
            <a:r>
              <a:rPr lang="en-US" dirty="0">
                <a:latin typeface="-apple-system"/>
              </a:rPr>
              <a:t> It capture meanings of the words, semantic relationships and the different types of contexts they are used in.</a:t>
            </a:r>
          </a:p>
          <a:p>
            <a:r>
              <a:rPr lang="en-US" dirty="0">
                <a:latin typeface="-apple-system"/>
              </a:rPr>
              <a:t>Deals with addition of new words in the vocabulary</a:t>
            </a:r>
          </a:p>
          <a:p>
            <a:r>
              <a:rPr lang="en-US" dirty="0">
                <a:latin typeface="-apple-system"/>
              </a:rPr>
              <a:t> Better results in ML &amp; DL applications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043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A6FF-7F78-4EC5-A1D9-659E09B5DBA2}"/>
              </a:ext>
            </a:extLst>
          </p:cNvPr>
          <p:cNvSpPr>
            <a:spLocks noGrp="1"/>
          </p:cNvSpPr>
          <p:nvPr>
            <p:ph type="title"/>
          </p:nvPr>
        </p:nvSpPr>
        <p:spPr/>
        <p:txBody>
          <a:bodyPr/>
          <a:lstStyle/>
          <a:p>
            <a:r>
              <a:rPr lang="en-IN" sz="4800" dirty="0"/>
              <a:t>Word2vec - 4</a:t>
            </a:r>
            <a:endParaRPr lang="en-IN" dirty="0"/>
          </a:p>
        </p:txBody>
      </p:sp>
      <p:pic>
        <p:nvPicPr>
          <p:cNvPr id="5" name="Content Placeholder 4">
            <a:extLst>
              <a:ext uri="{FF2B5EF4-FFF2-40B4-BE49-F238E27FC236}">
                <a16:creationId xmlns:a16="http://schemas.microsoft.com/office/drawing/2014/main" id="{80F72C0D-6D86-4CEC-908B-B4B64FB4E8CC}"/>
              </a:ext>
            </a:extLst>
          </p:cNvPr>
          <p:cNvPicPr>
            <a:picLocks noGrp="1" noChangeAspect="1"/>
          </p:cNvPicPr>
          <p:nvPr>
            <p:ph idx="1"/>
          </p:nvPr>
        </p:nvPicPr>
        <p:blipFill>
          <a:blip r:embed="rId2"/>
          <a:stretch>
            <a:fillRect/>
          </a:stretch>
        </p:blipFill>
        <p:spPr>
          <a:xfrm>
            <a:off x="771161" y="1872666"/>
            <a:ext cx="4377213" cy="4252912"/>
          </a:xfrm>
        </p:spPr>
      </p:pic>
      <p:sp>
        <p:nvSpPr>
          <p:cNvPr id="6" name="Title 1">
            <a:extLst>
              <a:ext uri="{FF2B5EF4-FFF2-40B4-BE49-F238E27FC236}">
                <a16:creationId xmlns:a16="http://schemas.microsoft.com/office/drawing/2014/main" id="{4FD0B999-9120-4A42-A991-6285E8B6EDCB}"/>
              </a:ext>
            </a:extLst>
          </p:cNvPr>
          <p:cNvSpPr txBox="1">
            <a:spLocks/>
          </p:cNvSpPr>
          <p:nvPr/>
        </p:nvSpPr>
        <p:spPr>
          <a:xfrm>
            <a:off x="5910469" y="2376142"/>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endParaRPr lang="en-IN" dirty="0"/>
          </a:p>
        </p:txBody>
      </p:sp>
      <p:sp>
        <p:nvSpPr>
          <p:cNvPr id="9" name="Title 1">
            <a:extLst>
              <a:ext uri="{FF2B5EF4-FFF2-40B4-BE49-F238E27FC236}">
                <a16:creationId xmlns:a16="http://schemas.microsoft.com/office/drawing/2014/main" id="{FFE25F99-E33C-487F-BC76-00805ED237DC}"/>
              </a:ext>
            </a:extLst>
          </p:cNvPr>
          <p:cNvSpPr txBox="1">
            <a:spLocks/>
          </p:cNvSpPr>
          <p:nvPr/>
        </p:nvSpPr>
        <p:spPr>
          <a:xfrm>
            <a:off x="5436704" y="3038923"/>
            <a:ext cx="5731565"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IN" sz="2000" dirty="0">
                <a:latin typeface="-apple-system"/>
              </a:rPr>
              <a:t>Word2vec does a good job in finding the most similar words in a given word </a:t>
            </a:r>
            <a:r>
              <a:rPr lang="en-US" sz="2000" dirty="0">
                <a:latin typeface="-apple-system"/>
              </a:rPr>
              <a:t>because it has learned vectors for every unique word in our data and it uses cosine similarity to find out the most similar vectors (words).</a:t>
            </a:r>
            <a:endParaRPr lang="en-IN" sz="2000" dirty="0">
              <a:latin typeface="-apple-system"/>
            </a:endParaRPr>
          </a:p>
        </p:txBody>
      </p:sp>
    </p:spTree>
    <p:extLst>
      <p:ext uri="{BB962C8B-B14F-4D97-AF65-F5344CB8AC3E}">
        <p14:creationId xmlns:p14="http://schemas.microsoft.com/office/powerpoint/2010/main" val="395038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923A-9E6F-4F6D-AA15-D508588F79B8}"/>
              </a:ext>
            </a:extLst>
          </p:cNvPr>
          <p:cNvSpPr>
            <a:spLocks noGrp="1"/>
          </p:cNvSpPr>
          <p:nvPr>
            <p:ph type="title"/>
          </p:nvPr>
        </p:nvSpPr>
        <p:spPr/>
        <p:txBody>
          <a:bodyPr/>
          <a:lstStyle/>
          <a:p>
            <a:r>
              <a:rPr lang="en-IN" dirty="0"/>
              <a:t>Doc2vec</a:t>
            </a:r>
          </a:p>
        </p:txBody>
      </p:sp>
      <p:sp>
        <p:nvSpPr>
          <p:cNvPr id="3" name="Content Placeholder 2">
            <a:extLst>
              <a:ext uri="{FF2B5EF4-FFF2-40B4-BE49-F238E27FC236}">
                <a16:creationId xmlns:a16="http://schemas.microsoft.com/office/drawing/2014/main" id="{16ED57A6-B824-4098-9F2A-A3485AFEFBBE}"/>
              </a:ext>
            </a:extLst>
          </p:cNvPr>
          <p:cNvSpPr>
            <a:spLocks noGrp="1"/>
          </p:cNvSpPr>
          <p:nvPr>
            <p:ph idx="1"/>
          </p:nvPr>
        </p:nvSpPr>
        <p:spPr/>
        <p:txBody>
          <a:bodyPr/>
          <a:lstStyle/>
          <a:p>
            <a:r>
              <a:rPr lang="en-US" sz="2000" dirty="0">
                <a:latin typeface="-apple-system"/>
                <a:ea typeface="+mj-ea"/>
                <a:cs typeface="+mj-cs"/>
              </a:rPr>
              <a:t>Doc2Vec model is an unsupervised algorithm to generate vectors for sentence/paragraphs/documents. </a:t>
            </a:r>
          </a:p>
          <a:p>
            <a:r>
              <a:rPr lang="en-US" sz="2000" dirty="0">
                <a:latin typeface="-apple-system"/>
                <a:ea typeface="+mj-ea"/>
                <a:cs typeface="+mj-cs"/>
              </a:rPr>
              <a:t>This approach is an extension of the word2vec.</a:t>
            </a:r>
          </a:p>
          <a:p>
            <a:pPr algn="l"/>
            <a:r>
              <a:rPr lang="en-US" sz="2000" dirty="0">
                <a:latin typeface="-apple-system"/>
                <a:ea typeface="+mj-ea"/>
                <a:cs typeface="+mj-cs"/>
              </a:rPr>
              <a:t> The major difference between the two is that doc2vec provides an additional context which is unique for every document in the corpus. This additional context is nothing but another feature vector for the whole document. This document vector is trained along with the word vectors.</a:t>
            </a:r>
          </a:p>
          <a:p>
            <a:pPr algn="l"/>
            <a:r>
              <a:rPr lang="en-US" sz="2000" dirty="0">
                <a:latin typeface="-apple-system"/>
                <a:ea typeface="+mj-ea"/>
                <a:cs typeface="+mj-cs"/>
              </a:rPr>
              <a:t>To implement doc2vec, </a:t>
            </a:r>
            <a:r>
              <a:rPr lang="en-US" sz="2000" dirty="0" err="1">
                <a:latin typeface="-apple-system"/>
                <a:ea typeface="+mj-ea"/>
                <a:cs typeface="+mj-cs"/>
              </a:rPr>
              <a:t>labelise</a:t>
            </a:r>
            <a:r>
              <a:rPr lang="en-US" sz="2000" dirty="0">
                <a:latin typeface="-apple-system"/>
                <a:ea typeface="+mj-ea"/>
                <a:cs typeface="+mj-cs"/>
              </a:rPr>
              <a:t> or tag each </a:t>
            </a:r>
            <a:r>
              <a:rPr lang="en-US" sz="2000" dirty="0" err="1">
                <a:latin typeface="-apple-system"/>
                <a:ea typeface="+mj-ea"/>
                <a:cs typeface="+mj-cs"/>
              </a:rPr>
              <a:t>tokenised</a:t>
            </a:r>
            <a:r>
              <a:rPr lang="en-US" sz="2000" dirty="0">
                <a:latin typeface="-apple-system"/>
                <a:ea typeface="+mj-ea"/>
                <a:cs typeface="+mj-cs"/>
              </a:rPr>
              <a:t> tweet with unique IDs. This was done by using </a:t>
            </a:r>
            <a:r>
              <a:rPr lang="en-US" sz="2000" dirty="0" err="1">
                <a:latin typeface="-apple-system"/>
                <a:ea typeface="+mj-ea"/>
                <a:cs typeface="+mj-cs"/>
              </a:rPr>
              <a:t>Gensim’s</a:t>
            </a:r>
            <a:r>
              <a:rPr lang="en-US" sz="2000" dirty="0">
                <a:latin typeface="-apple-system"/>
                <a:ea typeface="+mj-ea"/>
                <a:cs typeface="+mj-cs"/>
              </a:rPr>
              <a:t> </a:t>
            </a:r>
            <a:r>
              <a:rPr lang="en-US" sz="2000" dirty="0" err="1">
                <a:latin typeface="-apple-system"/>
                <a:ea typeface="+mj-ea"/>
                <a:cs typeface="+mj-cs"/>
              </a:rPr>
              <a:t>LabeledSentence</a:t>
            </a:r>
            <a:r>
              <a:rPr lang="en-US" sz="2000" dirty="0">
                <a:latin typeface="-apple-system"/>
                <a:ea typeface="+mj-ea"/>
                <a:cs typeface="+mj-cs"/>
              </a:rPr>
              <a:t>() function.</a:t>
            </a:r>
          </a:p>
          <a:p>
            <a:endParaRPr lang="en-US" sz="2000" dirty="0">
              <a:latin typeface="-apple-system"/>
              <a:ea typeface="+mj-ea"/>
              <a:cs typeface="+mj-cs"/>
            </a:endParaRPr>
          </a:p>
          <a:p>
            <a:endParaRPr lang="en-IN" sz="2000" dirty="0">
              <a:latin typeface="-apple-system"/>
              <a:ea typeface="+mj-ea"/>
              <a:cs typeface="+mj-cs"/>
            </a:endParaRPr>
          </a:p>
        </p:txBody>
      </p:sp>
    </p:spTree>
    <p:extLst>
      <p:ext uri="{BB962C8B-B14F-4D97-AF65-F5344CB8AC3E}">
        <p14:creationId xmlns:p14="http://schemas.microsoft.com/office/powerpoint/2010/main" val="115112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FBF5E-FB83-4E09-86E1-E2CB7F016748}"/>
              </a:ext>
            </a:extLst>
          </p:cNvPr>
          <p:cNvSpPr>
            <a:spLocks noGrp="1"/>
          </p:cNvSpPr>
          <p:nvPr>
            <p:ph type="title"/>
          </p:nvPr>
        </p:nvSpPr>
        <p:spPr>
          <a:xfrm>
            <a:off x="630936" y="640080"/>
            <a:ext cx="4818888" cy="1481328"/>
          </a:xfrm>
        </p:spPr>
        <p:txBody>
          <a:bodyPr anchor="b">
            <a:normAutofit/>
          </a:bodyPr>
          <a:lstStyle/>
          <a:p>
            <a:pPr>
              <a:lnSpc>
                <a:spcPct val="90000"/>
              </a:lnSpc>
            </a:pPr>
            <a:r>
              <a:rPr lang="en-IN" b="1" i="0" dirty="0">
                <a:effectLst/>
                <a:latin typeface="-apple-system"/>
              </a:rPr>
              <a:t>Logistic Regression</a:t>
            </a:r>
            <a:endParaRPr lang="en-IN"/>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0D43F5-4022-4197-B54C-87115E14AA2F}"/>
              </a:ext>
            </a:extLst>
          </p:cNvPr>
          <p:cNvSpPr>
            <a:spLocks noGrp="1"/>
          </p:cNvSpPr>
          <p:nvPr>
            <p:ph idx="1"/>
          </p:nvPr>
        </p:nvSpPr>
        <p:spPr>
          <a:xfrm>
            <a:off x="630936" y="2660904"/>
            <a:ext cx="4818888" cy="3547872"/>
          </a:xfrm>
        </p:spPr>
        <p:txBody>
          <a:bodyPr anchor="t">
            <a:normAutofit/>
          </a:bodyPr>
          <a:lstStyle/>
          <a:p>
            <a:pPr>
              <a:lnSpc>
                <a:spcPct val="100000"/>
              </a:lnSpc>
            </a:pPr>
            <a:r>
              <a:rPr lang="en-US" sz="1500" b="0" i="0" dirty="0">
                <a:effectLst/>
                <a:latin typeface="-apple-system"/>
              </a:rPr>
              <a:t>Logistic Regression is a classification algorithm. It is used to predict a binary outcome (1 / 0, Yes / No, True / False) given a set of independent variables. </a:t>
            </a:r>
          </a:p>
          <a:p>
            <a:pPr>
              <a:lnSpc>
                <a:spcPct val="100000"/>
              </a:lnSpc>
            </a:pPr>
            <a:r>
              <a:rPr lang="en-US" sz="1500" dirty="0">
                <a:latin typeface="-apple-system"/>
              </a:rPr>
              <a:t>P</a:t>
            </a:r>
            <a:r>
              <a:rPr lang="en-US" sz="1500" b="0" i="0" dirty="0">
                <a:effectLst/>
                <a:latin typeface="-apple-system"/>
              </a:rPr>
              <a:t>robability never goes below 0 and above 1.</a:t>
            </a:r>
          </a:p>
          <a:p>
            <a:pPr>
              <a:lnSpc>
                <a:spcPct val="100000"/>
              </a:lnSpc>
            </a:pPr>
            <a:endParaRPr lang="en-US" sz="1500" dirty="0">
              <a:latin typeface="-apple-system"/>
            </a:endParaRPr>
          </a:p>
          <a:p>
            <a:pPr>
              <a:lnSpc>
                <a:spcPct val="100000"/>
              </a:lnSpc>
            </a:pPr>
            <a:endParaRPr lang="en-US" sz="1500" b="0" i="0" dirty="0">
              <a:effectLst/>
              <a:latin typeface="-apple-system"/>
            </a:endParaRPr>
          </a:p>
          <a:p>
            <a:pPr>
              <a:lnSpc>
                <a:spcPct val="100000"/>
              </a:lnSpc>
            </a:pPr>
            <a:endParaRPr lang="en-IN" sz="1500"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85AC6613-2BC6-4207-AEF7-0CE552203746}"/>
              </a:ext>
            </a:extLst>
          </p:cNvPr>
          <p:cNvPicPr>
            <a:picLocks noChangeAspect="1"/>
          </p:cNvPicPr>
          <p:nvPr/>
        </p:nvPicPr>
        <p:blipFill>
          <a:blip r:embed="rId4"/>
          <a:stretch>
            <a:fillRect/>
          </a:stretch>
        </p:blipFill>
        <p:spPr>
          <a:xfrm>
            <a:off x="6099048" y="1757191"/>
            <a:ext cx="5458968" cy="3343618"/>
          </a:xfrm>
          <a:prstGeom prst="rect">
            <a:avLst/>
          </a:prstGeom>
        </p:spPr>
      </p:pic>
    </p:spTree>
    <p:extLst>
      <p:ext uri="{BB962C8B-B14F-4D97-AF65-F5344CB8AC3E}">
        <p14:creationId xmlns:p14="http://schemas.microsoft.com/office/powerpoint/2010/main" val="416955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FA830-CBF6-4E4B-973C-CC534983CCBC}"/>
              </a:ext>
            </a:extLst>
          </p:cNvPr>
          <p:cNvSpPr>
            <a:spLocks noGrp="1"/>
          </p:cNvSpPr>
          <p:nvPr>
            <p:ph type="title"/>
          </p:nvPr>
        </p:nvSpPr>
        <p:spPr>
          <a:xfrm>
            <a:off x="630936" y="640080"/>
            <a:ext cx="4818888" cy="1481328"/>
          </a:xfrm>
        </p:spPr>
        <p:txBody>
          <a:bodyPr anchor="b">
            <a:normAutofit/>
          </a:bodyPr>
          <a:lstStyle/>
          <a:p>
            <a:pPr>
              <a:lnSpc>
                <a:spcPct val="90000"/>
              </a:lnSpc>
            </a:pPr>
            <a:r>
              <a:rPr lang="en-IN" b="1" i="0" dirty="0">
                <a:effectLst/>
                <a:latin typeface="-apple-system"/>
              </a:rPr>
              <a:t>Support Vector Machine</a:t>
            </a:r>
            <a:endParaRPr lang="en-IN"/>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02D8E4-FD5E-49FF-8434-0B52DC506563}"/>
              </a:ext>
            </a:extLst>
          </p:cNvPr>
          <p:cNvSpPr>
            <a:spLocks noGrp="1"/>
          </p:cNvSpPr>
          <p:nvPr>
            <p:ph idx="1"/>
          </p:nvPr>
        </p:nvSpPr>
        <p:spPr>
          <a:xfrm>
            <a:off x="630936" y="2660904"/>
            <a:ext cx="4818888" cy="3547872"/>
          </a:xfrm>
        </p:spPr>
        <p:txBody>
          <a:bodyPr anchor="t">
            <a:normAutofit fontScale="92500" lnSpcReduction="10000"/>
          </a:bodyPr>
          <a:lstStyle/>
          <a:p>
            <a:pPr>
              <a:lnSpc>
                <a:spcPct val="100000"/>
              </a:lnSpc>
            </a:pPr>
            <a:r>
              <a:rPr lang="en-US" sz="1800" b="0" i="0" dirty="0">
                <a:effectLst/>
                <a:latin typeface="-apple-system"/>
              </a:rPr>
              <a:t>Support Vector Machine (SVM) is a supervised machine learning algorithm which can be used for both classification or regression challenges. However, it is mostly used in classification problems. </a:t>
            </a:r>
          </a:p>
          <a:p>
            <a:pPr>
              <a:lnSpc>
                <a:spcPct val="100000"/>
              </a:lnSpc>
            </a:pPr>
            <a:r>
              <a:rPr lang="en-US" sz="1800" b="0" i="0" dirty="0">
                <a:effectLst/>
                <a:latin typeface="-apple-system"/>
              </a:rPr>
              <a:t>In this algorithm, we plot each data item as a point in n-dimensional space (where n is the number of features you have) with the value of each feature being the value of a particular coordinate. </a:t>
            </a:r>
          </a:p>
          <a:p>
            <a:pPr>
              <a:lnSpc>
                <a:spcPct val="100000"/>
              </a:lnSpc>
            </a:pPr>
            <a:r>
              <a:rPr lang="en-US" sz="1800" b="0" i="0" dirty="0">
                <a:effectLst/>
                <a:latin typeface="-apple-system"/>
              </a:rPr>
              <a:t>Then, we perform classification by finding the hyper-plane that differentiate the two classes as shown in the plot below:</a:t>
            </a:r>
            <a:endParaRPr lang="en-IN" sz="1800"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DDD85655-B895-431B-8B3D-D51231221BC0}"/>
              </a:ext>
            </a:extLst>
          </p:cNvPr>
          <p:cNvPicPr>
            <a:picLocks noChangeAspect="1"/>
          </p:cNvPicPr>
          <p:nvPr/>
        </p:nvPicPr>
        <p:blipFill>
          <a:blip r:embed="rId4"/>
          <a:stretch>
            <a:fillRect/>
          </a:stretch>
        </p:blipFill>
        <p:spPr>
          <a:xfrm>
            <a:off x="6099048" y="1443300"/>
            <a:ext cx="5458968" cy="3971399"/>
          </a:xfrm>
          <a:prstGeom prst="rect">
            <a:avLst/>
          </a:prstGeom>
        </p:spPr>
      </p:pic>
    </p:spTree>
    <p:extLst>
      <p:ext uri="{BB962C8B-B14F-4D97-AF65-F5344CB8AC3E}">
        <p14:creationId xmlns:p14="http://schemas.microsoft.com/office/powerpoint/2010/main" val="316708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37BC-4B25-4100-A246-B1224CC8AEF3}"/>
              </a:ext>
            </a:extLst>
          </p:cNvPr>
          <p:cNvSpPr>
            <a:spLocks noGrp="1"/>
          </p:cNvSpPr>
          <p:nvPr>
            <p:ph type="title"/>
          </p:nvPr>
        </p:nvSpPr>
        <p:spPr>
          <a:xfrm>
            <a:off x="576072" y="238539"/>
            <a:ext cx="11018520" cy="1434415"/>
          </a:xfrm>
        </p:spPr>
        <p:txBody>
          <a:bodyPr anchor="b">
            <a:normAutofit/>
          </a:bodyPr>
          <a:lstStyle/>
          <a:p>
            <a:r>
              <a:rPr lang="en-IN" sz="7200" b="1" i="0">
                <a:effectLst/>
                <a:latin typeface="-apple-system"/>
              </a:rPr>
              <a:t>XGBoost</a:t>
            </a:r>
            <a:endParaRPr lang="en-IN" sz="7200"/>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4376F2-EEBF-428A-9FB5-76EAFDD01B67}"/>
              </a:ext>
            </a:extLst>
          </p:cNvPr>
          <p:cNvSpPr>
            <a:spLocks noGrp="1"/>
          </p:cNvSpPr>
          <p:nvPr>
            <p:ph idx="1"/>
          </p:nvPr>
        </p:nvSpPr>
        <p:spPr>
          <a:xfrm>
            <a:off x="572493" y="2071316"/>
            <a:ext cx="6713552" cy="4119172"/>
          </a:xfrm>
        </p:spPr>
        <p:txBody>
          <a:bodyPr anchor="t">
            <a:normAutofit/>
          </a:bodyPr>
          <a:lstStyle/>
          <a:p>
            <a:pPr>
              <a:lnSpc>
                <a:spcPct val="100000"/>
              </a:lnSpc>
            </a:pPr>
            <a:r>
              <a:rPr lang="en-US" sz="1500">
                <a:latin typeface="-apple-system"/>
              </a:rPr>
              <a:t>Extreme Gradient Boosting (</a:t>
            </a:r>
            <a:r>
              <a:rPr lang="en-US" sz="1500" err="1">
                <a:latin typeface="-apple-system"/>
              </a:rPr>
              <a:t>xgboost</a:t>
            </a:r>
            <a:r>
              <a:rPr lang="en-US" sz="1500">
                <a:latin typeface="-apple-system"/>
              </a:rPr>
              <a:t>) is an advanced implementation of gradient boosting algorithm. It has both linear model solver and tree learning algorithms. Its ability to do parallel computation on a single machine makes it extremely fast. It also has additional features for doing cross validation and finding important variables. There are many parameters which need to be controlled to optimize the model.</a:t>
            </a:r>
          </a:p>
          <a:p>
            <a:pPr>
              <a:lnSpc>
                <a:spcPct val="100000"/>
              </a:lnSpc>
            </a:pPr>
            <a:r>
              <a:rPr lang="en-US" sz="1500">
                <a:latin typeface="-apple-system"/>
              </a:rPr>
              <a:t>Some key benefits of XGBoost are:</a:t>
            </a:r>
          </a:p>
          <a:p>
            <a:pPr>
              <a:lnSpc>
                <a:spcPct val="100000"/>
              </a:lnSpc>
            </a:pPr>
            <a:r>
              <a:rPr lang="en-US" sz="1500">
                <a:latin typeface="-apple-system"/>
              </a:rPr>
              <a:t>Regularization - helps in reducing overfitting</a:t>
            </a:r>
          </a:p>
          <a:p>
            <a:pPr>
              <a:lnSpc>
                <a:spcPct val="100000"/>
              </a:lnSpc>
            </a:pPr>
            <a:r>
              <a:rPr lang="en-US" sz="1500">
                <a:latin typeface="-apple-system"/>
              </a:rPr>
              <a:t>Parallel Processing - XGBoost implements parallel processing and is blazingly faster as compared to GBM.</a:t>
            </a:r>
          </a:p>
          <a:p>
            <a:pPr>
              <a:lnSpc>
                <a:spcPct val="100000"/>
              </a:lnSpc>
            </a:pPr>
            <a:r>
              <a:rPr lang="en-US" sz="1500">
                <a:latin typeface="-apple-system"/>
              </a:rPr>
              <a:t>Handling Missing Values - It has an in-built routine to handle missing values.</a:t>
            </a:r>
          </a:p>
          <a:p>
            <a:pPr>
              <a:lnSpc>
                <a:spcPct val="100000"/>
              </a:lnSpc>
            </a:pPr>
            <a:endParaRPr lang="en-IN" sz="1500"/>
          </a:p>
        </p:txBody>
      </p:sp>
      <p:pic>
        <p:nvPicPr>
          <p:cNvPr id="8" name="Picture 7" descr="Diagram&#10;&#10;Description automatically generated">
            <a:extLst>
              <a:ext uri="{FF2B5EF4-FFF2-40B4-BE49-F238E27FC236}">
                <a16:creationId xmlns:a16="http://schemas.microsoft.com/office/drawing/2014/main" id="{A49C50B0-F74E-4D61-96AB-ADC95C2FB88E}"/>
              </a:ext>
            </a:extLst>
          </p:cNvPr>
          <p:cNvPicPr>
            <a:picLocks noChangeAspect="1"/>
          </p:cNvPicPr>
          <p:nvPr/>
        </p:nvPicPr>
        <p:blipFill rotWithShape="1">
          <a:blip r:embed="rId3"/>
          <a:srcRect l="563" r="-3" b="-3"/>
          <a:stretch/>
        </p:blipFill>
        <p:spPr>
          <a:xfrm>
            <a:off x="7675658" y="2093976"/>
            <a:ext cx="3941064" cy="4096512"/>
          </a:xfrm>
          <a:prstGeom prst="rect">
            <a:avLst/>
          </a:prstGeom>
        </p:spPr>
      </p:pic>
    </p:spTree>
    <p:extLst>
      <p:ext uri="{BB962C8B-B14F-4D97-AF65-F5344CB8AC3E}">
        <p14:creationId xmlns:p14="http://schemas.microsoft.com/office/powerpoint/2010/main" val="88856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1B90C-49D7-4FCD-A077-28D4E0795DE4}"/>
              </a:ext>
            </a:extLst>
          </p:cNvPr>
          <p:cNvSpPr>
            <a:spLocks noGrp="1"/>
          </p:cNvSpPr>
          <p:nvPr>
            <p:ph type="title"/>
          </p:nvPr>
        </p:nvSpPr>
        <p:spPr>
          <a:xfrm>
            <a:off x="838200" y="365125"/>
            <a:ext cx="10515600" cy="1325563"/>
          </a:xfrm>
        </p:spPr>
        <p:txBody>
          <a:bodyPr>
            <a:normAutofit/>
          </a:bodyPr>
          <a:lstStyle/>
          <a:p>
            <a:r>
              <a:rPr lang="en-IN" sz="6600"/>
              <a:t>Objective</a:t>
            </a:r>
          </a:p>
        </p:txBody>
      </p:sp>
      <p:sp>
        <p:nvSpPr>
          <p:cNvPr id="3" name="Content Placeholder 2">
            <a:extLst>
              <a:ext uri="{FF2B5EF4-FFF2-40B4-BE49-F238E27FC236}">
                <a16:creationId xmlns:a16="http://schemas.microsoft.com/office/drawing/2014/main" id="{0F7A4FA1-07B1-4FA6-9275-5C4509D49214}"/>
              </a:ext>
            </a:extLst>
          </p:cNvPr>
          <p:cNvSpPr>
            <a:spLocks noGrp="1"/>
          </p:cNvSpPr>
          <p:nvPr>
            <p:ph idx="1"/>
          </p:nvPr>
        </p:nvSpPr>
        <p:spPr>
          <a:xfrm>
            <a:off x="838200" y="1929384"/>
            <a:ext cx="10515600" cy="4251960"/>
          </a:xfrm>
        </p:spPr>
        <p:txBody>
          <a:bodyPr>
            <a:normAutofit/>
          </a:bodyPr>
          <a:lstStyle/>
          <a:p>
            <a:pPr>
              <a:lnSpc>
                <a:spcPct val="100000"/>
              </a:lnSpc>
            </a:pPr>
            <a:r>
              <a:rPr lang="en-US" sz="2400" b="0" i="0" dirty="0">
                <a:effectLst/>
                <a:latin typeface="-apple-system"/>
              </a:rPr>
              <a:t>The objective of this task is to detect hate speech in tweets. For the sake of simplicity, we say a tweet contains hate speech if it has a racist or sexist sentiment associated with it. So, the task is to classify racist or sexist tweets from other tweets. </a:t>
            </a:r>
          </a:p>
          <a:p>
            <a:pPr>
              <a:lnSpc>
                <a:spcPct val="100000"/>
              </a:lnSpc>
            </a:pPr>
            <a:endParaRPr lang="en-US" sz="2400" dirty="0">
              <a:latin typeface="-apple-system"/>
            </a:endParaRPr>
          </a:p>
          <a:p>
            <a:pPr>
              <a:lnSpc>
                <a:spcPct val="100000"/>
              </a:lnSpc>
            </a:pPr>
            <a:r>
              <a:rPr lang="en-US" sz="2400" b="0" i="0" dirty="0">
                <a:effectLst/>
                <a:latin typeface="-apple-system"/>
              </a:rPr>
              <a:t>Formally, given a training sample of tweets and labels, where label '1' denotes the tweet is racist/sexist and label '0' denotes the tweet is not racist/sexist, your objective is to predict the labels on the test dataset. This project is focused on comparing different text representations and learning models on a classification task.</a:t>
            </a:r>
            <a:endParaRPr lang="en-IN" sz="2400" dirty="0"/>
          </a:p>
        </p:txBody>
      </p:sp>
    </p:spTree>
    <p:extLst>
      <p:ext uri="{BB962C8B-B14F-4D97-AF65-F5344CB8AC3E}">
        <p14:creationId xmlns:p14="http://schemas.microsoft.com/office/powerpoint/2010/main" val="4198470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CC0-AC79-4879-831C-1097ECA0E5F3}"/>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FF780715-31A4-4E50-90F1-47DAA4526815}"/>
              </a:ext>
            </a:extLst>
          </p:cNvPr>
          <p:cNvSpPr>
            <a:spLocks noGrp="1"/>
          </p:cNvSpPr>
          <p:nvPr>
            <p:ph idx="1"/>
          </p:nvPr>
        </p:nvSpPr>
        <p:spPr/>
        <p:txBody>
          <a:bodyPr>
            <a:normAutofit fontScale="62500" lnSpcReduction="20000"/>
          </a:bodyPr>
          <a:lstStyle/>
          <a:p>
            <a:pPr marL="0" indent="0" algn="l">
              <a:buNone/>
            </a:pPr>
            <a:r>
              <a:rPr lang="en-US" b="0" i="0" dirty="0">
                <a:effectLst/>
                <a:latin typeface="-apple-system"/>
              </a:rPr>
              <a:t>F1 score is being used as the evaluation metric. It is the weighted average of Precision and Recall. Therefore, this score takes both false positives and false negatives into account. It is suitable for uneven class distribution problems.</a:t>
            </a:r>
          </a:p>
          <a:p>
            <a:pPr marL="0" indent="0" algn="l">
              <a:buNone/>
            </a:pPr>
            <a:r>
              <a:rPr lang="en-US" b="0" i="0" dirty="0">
                <a:effectLst/>
                <a:latin typeface="-apple-system"/>
              </a:rPr>
              <a:t>The important components of F1 score are:</a:t>
            </a:r>
          </a:p>
          <a:p>
            <a:pPr algn="l">
              <a:buFont typeface="+mj-lt"/>
              <a:buAutoNum type="arabicPeriod"/>
            </a:pPr>
            <a:r>
              <a:rPr lang="en-US" b="0" i="0" dirty="0">
                <a:effectLst/>
                <a:latin typeface="-apple-system"/>
              </a:rPr>
              <a:t>True Positives (TP) - These are the correctly predicted positive values which means that the value of actual class is yes and the value of predicted class is also yes.</a:t>
            </a:r>
          </a:p>
          <a:p>
            <a:pPr algn="l">
              <a:buFont typeface="+mj-lt"/>
              <a:buAutoNum type="arabicPeriod"/>
            </a:pPr>
            <a:r>
              <a:rPr lang="en-US" b="0" i="0" dirty="0">
                <a:effectLst/>
                <a:latin typeface="-apple-system"/>
              </a:rPr>
              <a:t>True Negatives (TN) - These are the correctly predicted negative values which means that the value of actual class is no and value of predicted class is also no.</a:t>
            </a:r>
          </a:p>
          <a:p>
            <a:pPr algn="l">
              <a:buFont typeface="+mj-lt"/>
              <a:buAutoNum type="arabicPeriod"/>
            </a:pPr>
            <a:r>
              <a:rPr lang="en-US" b="0" i="0" dirty="0">
                <a:effectLst/>
                <a:latin typeface="-apple-system"/>
              </a:rPr>
              <a:t>False Positives (FP) – When actual class is no and predicted class is yes.</a:t>
            </a:r>
          </a:p>
          <a:p>
            <a:pPr algn="l">
              <a:buFont typeface="+mj-lt"/>
              <a:buAutoNum type="arabicPeriod"/>
            </a:pPr>
            <a:r>
              <a:rPr lang="en-US" b="0" i="0" dirty="0">
                <a:effectLst/>
                <a:latin typeface="-apple-system"/>
              </a:rPr>
              <a:t>False Negatives (FN) – When actual class is yes but predicted class in no.</a:t>
            </a:r>
            <a:br>
              <a:rPr lang="en-US" b="0" i="0" dirty="0">
                <a:effectLst/>
                <a:latin typeface="-apple-system"/>
              </a:rPr>
            </a:br>
            <a:endParaRPr lang="en-US" b="0" i="0" dirty="0">
              <a:effectLst/>
              <a:latin typeface="-apple-system"/>
            </a:endParaRPr>
          </a:p>
          <a:p>
            <a:pPr lvl="1"/>
            <a:r>
              <a:rPr lang="en-US" b="0" i="0" dirty="0">
                <a:effectLst/>
                <a:latin typeface="-apple-system"/>
              </a:rPr>
              <a:t>Precision = TP/TP+FP</a:t>
            </a:r>
          </a:p>
          <a:p>
            <a:pPr lvl="1"/>
            <a:r>
              <a:rPr lang="en-US" b="0" i="0" dirty="0">
                <a:effectLst/>
                <a:latin typeface="-apple-system"/>
              </a:rPr>
              <a:t>Recall = TP/TP+FN</a:t>
            </a:r>
          </a:p>
          <a:p>
            <a:pPr lvl="1"/>
            <a:r>
              <a:rPr lang="en-US" b="0" i="0" dirty="0">
                <a:effectLst/>
                <a:latin typeface="-apple-system"/>
              </a:rPr>
              <a:t>F1 Score = 2(Recall * Precision) / (Recall + Precision)</a:t>
            </a:r>
          </a:p>
          <a:p>
            <a:endParaRPr lang="en-IN" dirty="0"/>
          </a:p>
        </p:txBody>
      </p:sp>
    </p:spTree>
    <p:extLst>
      <p:ext uri="{BB962C8B-B14F-4D97-AF65-F5344CB8AC3E}">
        <p14:creationId xmlns:p14="http://schemas.microsoft.com/office/powerpoint/2010/main" val="356290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46E0-DF4B-4A35-A483-105E95151E47}"/>
              </a:ext>
            </a:extLst>
          </p:cNvPr>
          <p:cNvSpPr>
            <a:spLocks noGrp="1"/>
          </p:cNvSpPr>
          <p:nvPr>
            <p:ph type="title"/>
          </p:nvPr>
        </p:nvSpPr>
        <p:spPr/>
        <p:txBody>
          <a:bodyPr/>
          <a:lstStyle/>
          <a:p>
            <a:r>
              <a:rPr lang="en-IN"/>
              <a:t>Validation F1  score</a:t>
            </a:r>
            <a:endParaRPr lang="en-IN" dirty="0"/>
          </a:p>
        </p:txBody>
      </p:sp>
      <p:pic>
        <p:nvPicPr>
          <p:cNvPr id="5" name="Content Placeholder 4">
            <a:extLst>
              <a:ext uri="{FF2B5EF4-FFF2-40B4-BE49-F238E27FC236}">
                <a16:creationId xmlns:a16="http://schemas.microsoft.com/office/drawing/2014/main" id="{E08EECE6-F2B2-420C-BC8F-F81F19D3E0F9}"/>
              </a:ext>
            </a:extLst>
          </p:cNvPr>
          <p:cNvPicPr>
            <a:picLocks noGrp="1" noChangeAspect="1"/>
          </p:cNvPicPr>
          <p:nvPr>
            <p:ph idx="1"/>
          </p:nvPr>
        </p:nvPicPr>
        <p:blipFill>
          <a:blip r:embed="rId2"/>
          <a:stretch>
            <a:fillRect/>
          </a:stretch>
        </p:blipFill>
        <p:spPr>
          <a:xfrm>
            <a:off x="838200" y="1871635"/>
            <a:ext cx="10187470" cy="4230991"/>
          </a:xfrm>
        </p:spPr>
      </p:pic>
    </p:spTree>
    <p:extLst>
      <p:ext uri="{BB962C8B-B14F-4D97-AF65-F5344CB8AC3E}">
        <p14:creationId xmlns:p14="http://schemas.microsoft.com/office/powerpoint/2010/main" val="141185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BEFB-0E81-452B-BD43-E271CB781EF3}"/>
              </a:ext>
            </a:extLst>
          </p:cNvPr>
          <p:cNvSpPr>
            <a:spLocks noGrp="1"/>
          </p:cNvSpPr>
          <p:nvPr>
            <p:ph type="title"/>
          </p:nvPr>
        </p:nvSpPr>
        <p:spPr/>
        <p:txBody>
          <a:bodyPr>
            <a:normAutofit fontScale="90000"/>
          </a:bodyPr>
          <a:lstStyle/>
          <a:p>
            <a:r>
              <a:rPr lang="en-IN" dirty="0"/>
              <a:t>Hyperparameter Tuning </a:t>
            </a:r>
            <a:r>
              <a:rPr lang="en-IN" dirty="0" err="1"/>
              <a:t>XGBoost</a:t>
            </a:r>
            <a:r>
              <a:rPr lang="en-IN" dirty="0"/>
              <a:t> + Word2vec </a:t>
            </a:r>
          </a:p>
        </p:txBody>
      </p:sp>
      <p:sp>
        <p:nvSpPr>
          <p:cNvPr id="3" name="Content Placeholder 2">
            <a:extLst>
              <a:ext uri="{FF2B5EF4-FFF2-40B4-BE49-F238E27FC236}">
                <a16:creationId xmlns:a16="http://schemas.microsoft.com/office/drawing/2014/main" id="{ECBB2C9E-00E2-40AD-BF86-605390DCFE45}"/>
              </a:ext>
            </a:extLst>
          </p:cNvPr>
          <p:cNvSpPr>
            <a:spLocks noGrp="1"/>
          </p:cNvSpPr>
          <p:nvPr>
            <p:ph idx="1"/>
          </p:nvPr>
        </p:nvSpPr>
        <p:spPr/>
        <p:txBody>
          <a:bodyPr/>
          <a:lstStyle/>
          <a:p>
            <a:pPr algn="l">
              <a:buFont typeface="+mj-lt"/>
              <a:buAutoNum type="arabicPeriod"/>
            </a:pPr>
            <a:r>
              <a:rPr lang="en-US" b="0" i="0" dirty="0">
                <a:effectLst/>
                <a:latin typeface="-apple-system"/>
              </a:rPr>
              <a:t>learning rate of 0.3</a:t>
            </a:r>
          </a:p>
          <a:p>
            <a:pPr algn="l">
              <a:buFont typeface="+mj-lt"/>
              <a:buAutoNum type="arabicPeriod"/>
            </a:pPr>
            <a:r>
              <a:rPr lang="en-US" b="0" i="0" dirty="0">
                <a:effectLst/>
                <a:latin typeface="-apple-system"/>
              </a:rPr>
              <a:t>Tune tree-specific parameters such as </a:t>
            </a:r>
            <a:r>
              <a:rPr lang="en-US" b="0" i="0" dirty="0" err="1">
                <a:effectLst/>
                <a:latin typeface="-apple-system"/>
              </a:rPr>
              <a:t>max_depth</a:t>
            </a:r>
            <a:r>
              <a:rPr lang="en-US" b="0" i="0" dirty="0">
                <a:effectLst/>
                <a:latin typeface="-apple-system"/>
              </a:rPr>
              <a:t>, </a:t>
            </a:r>
            <a:r>
              <a:rPr lang="en-US" b="0" i="0" dirty="0" err="1">
                <a:effectLst/>
                <a:latin typeface="-apple-system"/>
              </a:rPr>
              <a:t>min_child_weight</a:t>
            </a:r>
            <a:r>
              <a:rPr lang="en-US" b="0" i="0" dirty="0">
                <a:effectLst/>
                <a:latin typeface="-apple-system"/>
              </a:rPr>
              <a:t>, subsample, </a:t>
            </a:r>
            <a:r>
              <a:rPr lang="en-US" b="0" i="0" dirty="0" err="1">
                <a:effectLst/>
                <a:latin typeface="-apple-system"/>
              </a:rPr>
              <a:t>colsample_bytree</a:t>
            </a:r>
            <a:r>
              <a:rPr lang="en-US" b="0" i="0" dirty="0">
                <a:effectLst/>
                <a:latin typeface="-apple-system"/>
              </a:rPr>
              <a:t> keeping the learning rate fixed.</a:t>
            </a:r>
          </a:p>
          <a:p>
            <a:pPr algn="l">
              <a:buFont typeface="+mj-lt"/>
              <a:buAutoNum type="arabicPeriod"/>
            </a:pPr>
            <a:r>
              <a:rPr lang="en-US" b="0" i="0" dirty="0">
                <a:effectLst/>
                <a:latin typeface="-apple-system"/>
              </a:rPr>
              <a:t>Tune the learning rate.</a:t>
            </a:r>
          </a:p>
          <a:p>
            <a:pPr algn="l">
              <a:buFont typeface="+mj-lt"/>
              <a:buAutoNum type="arabicPeriod"/>
            </a:pPr>
            <a:r>
              <a:rPr lang="en-US" b="0" i="0" dirty="0">
                <a:effectLst/>
                <a:latin typeface="-apple-system"/>
              </a:rPr>
              <a:t>Finally tune gamma to avoid overfitting.</a:t>
            </a:r>
          </a:p>
          <a:p>
            <a:endParaRPr lang="en-IN" dirty="0"/>
          </a:p>
        </p:txBody>
      </p:sp>
    </p:spTree>
    <p:extLst>
      <p:ext uri="{BB962C8B-B14F-4D97-AF65-F5344CB8AC3E}">
        <p14:creationId xmlns:p14="http://schemas.microsoft.com/office/powerpoint/2010/main" val="56581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2666-8B4E-44B4-A391-C6FFFC6E9C40}"/>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AF4052A0-FBD2-48F4-9B0A-08018B737208}"/>
              </a:ext>
            </a:extLst>
          </p:cNvPr>
          <p:cNvSpPr>
            <a:spLocks noGrp="1"/>
          </p:cNvSpPr>
          <p:nvPr>
            <p:ph idx="1"/>
          </p:nvPr>
        </p:nvSpPr>
        <p:spPr/>
        <p:txBody>
          <a:bodyPr/>
          <a:lstStyle/>
          <a:p>
            <a:r>
              <a:rPr lang="en-IN" dirty="0">
                <a:latin typeface="-apple-system"/>
              </a:rPr>
              <a:t>After hyperparameter tuning the model’s performance was improved and the accuracy reached to 68%.</a:t>
            </a:r>
          </a:p>
        </p:txBody>
      </p:sp>
    </p:spTree>
    <p:extLst>
      <p:ext uri="{BB962C8B-B14F-4D97-AF65-F5344CB8AC3E}">
        <p14:creationId xmlns:p14="http://schemas.microsoft.com/office/powerpoint/2010/main" val="4164233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54C2-9451-4DF3-B517-C2589B622195}"/>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56271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E5DE8-FE37-4BA8-8E2F-18D7E410823A}"/>
              </a:ext>
            </a:extLst>
          </p:cNvPr>
          <p:cNvSpPr>
            <a:spLocks noGrp="1"/>
          </p:cNvSpPr>
          <p:nvPr>
            <p:ph type="title"/>
          </p:nvPr>
        </p:nvSpPr>
        <p:spPr>
          <a:xfrm>
            <a:off x="838200" y="365125"/>
            <a:ext cx="10515600" cy="1325563"/>
          </a:xfrm>
        </p:spPr>
        <p:txBody>
          <a:bodyPr>
            <a:normAutofit/>
          </a:bodyPr>
          <a:lstStyle/>
          <a:p>
            <a:r>
              <a:rPr lang="en-IN" sz="6600" dirty="0"/>
              <a:t>Project Workflow</a:t>
            </a:r>
          </a:p>
        </p:txBody>
      </p:sp>
      <p:sp>
        <p:nvSpPr>
          <p:cNvPr id="3" name="Content Placeholder 2">
            <a:extLst>
              <a:ext uri="{FF2B5EF4-FFF2-40B4-BE49-F238E27FC236}">
                <a16:creationId xmlns:a16="http://schemas.microsoft.com/office/drawing/2014/main" id="{9DC1E2AA-98E4-4054-94C3-641874246FE4}"/>
              </a:ext>
            </a:extLst>
          </p:cNvPr>
          <p:cNvSpPr>
            <a:spLocks noGrp="1"/>
          </p:cNvSpPr>
          <p:nvPr>
            <p:ph idx="1"/>
          </p:nvPr>
        </p:nvSpPr>
        <p:spPr>
          <a:xfrm>
            <a:off x="838200" y="1929384"/>
            <a:ext cx="10515600" cy="4251960"/>
          </a:xfrm>
        </p:spPr>
        <p:txBody>
          <a:bodyPr>
            <a:normAutofit/>
          </a:bodyPr>
          <a:lstStyle/>
          <a:p>
            <a:pPr marL="0" indent="0">
              <a:lnSpc>
                <a:spcPct val="100000"/>
              </a:lnSpc>
              <a:buNone/>
            </a:pPr>
            <a:r>
              <a:rPr lang="en-US" sz="1800" b="0" i="0" dirty="0">
                <a:effectLst/>
                <a:latin typeface="-apple-system"/>
              </a:rPr>
              <a:t>We will work on a large supervised dataset of English tweet (</a:t>
            </a:r>
            <a:r>
              <a:rPr lang="en-US" sz="1800" b="0" i="0" u="none" strike="noStrike" dirty="0">
                <a:effectLst/>
                <a:latin typeface="-apple-system"/>
                <a:hlinkClick r:id="rId2"/>
              </a:rPr>
              <a:t>twitter-hate-speech</a:t>
            </a:r>
            <a:r>
              <a:rPr lang="en-US" sz="1800" b="0" i="0" dirty="0">
                <a:effectLst/>
                <a:latin typeface="-apple-system"/>
              </a:rPr>
              <a:t>).We will focus on 4 text representation strategies &amp; 3 classifiers</a:t>
            </a:r>
          </a:p>
          <a:p>
            <a:pPr>
              <a:lnSpc>
                <a:spcPct val="100000"/>
              </a:lnSpc>
              <a:buFont typeface="+mj-lt"/>
              <a:buAutoNum type="arabicPeriod"/>
            </a:pPr>
            <a:r>
              <a:rPr lang="en-US" sz="1800" b="0" i="0" dirty="0">
                <a:effectLst/>
                <a:latin typeface="-apple-system"/>
              </a:rPr>
              <a:t>Bag-of-Words (Bow)</a:t>
            </a:r>
          </a:p>
          <a:p>
            <a:pPr>
              <a:lnSpc>
                <a:spcPct val="100000"/>
              </a:lnSpc>
              <a:buFont typeface="+mj-lt"/>
              <a:buAutoNum type="arabicPeriod"/>
            </a:pPr>
            <a:r>
              <a:rPr lang="en-US" sz="1800" b="0" i="0" dirty="0">
                <a:effectLst/>
                <a:latin typeface="-apple-system"/>
              </a:rPr>
              <a:t>TF-IDF</a:t>
            </a:r>
          </a:p>
          <a:p>
            <a:pPr>
              <a:lnSpc>
                <a:spcPct val="100000"/>
              </a:lnSpc>
              <a:buFont typeface="+mj-lt"/>
              <a:buAutoNum type="arabicPeriod"/>
            </a:pPr>
            <a:r>
              <a:rPr lang="en-US" sz="1800" b="0" i="0" dirty="0">
                <a:effectLst/>
                <a:latin typeface="-apple-system"/>
              </a:rPr>
              <a:t>Word2Vec (w2v)</a:t>
            </a:r>
          </a:p>
          <a:p>
            <a:pPr>
              <a:lnSpc>
                <a:spcPct val="100000"/>
              </a:lnSpc>
              <a:buFont typeface="+mj-lt"/>
              <a:buAutoNum type="arabicPeriod"/>
            </a:pPr>
            <a:r>
              <a:rPr lang="en-US" sz="1800" b="0" i="0" dirty="0">
                <a:effectLst/>
                <a:latin typeface="-apple-system"/>
              </a:rPr>
              <a:t>doc2vec (d2v)</a:t>
            </a:r>
          </a:p>
          <a:p>
            <a:pPr>
              <a:lnSpc>
                <a:spcPct val="100000"/>
              </a:lnSpc>
              <a:buFont typeface="+mj-lt"/>
              <a:buAutoNum type="arabicPeriod"/>
            </a:pPr>
            <a:endParaRPr lang="en-US" sz="1800" b="0" i="0" dirty="0">
              <a:effectLst/>
              <a:latin typeface="-apple-system"/>
            </a:endParaRPr>
          </a:p>
          <a:p>
            <a:pPr marL="0" indent="0">
              <a:lnSpc>
                <a:spcPct val="100000"/>
              </a:lnSpc>
              <a:buNone/>
            </a:pPr>
            <a:r>
              <a:rPr lang="en-IN" sz="1800" b="0" i="0" dirty="0">
                <a:effectLst/>
                <a:latin typeface="-apple-system"/>
              </a:rPr>
              <a:t>3 classifiers:</a:t>
            </a:r>
          </a:p>
          <a:p>
            <a:pPr>
              <a:lnSpc>
                <a:spcPct val="100000"/>
              </a:lnSpc>
              <a:buFont typeface="+mj-lt"/>
              <a:buAutoNum type="arabicPeriod"/>
            </a:pPr>
            <a:r>
              <a:rPr lang="en-IN" sz="1800" b="0" i="0" dirty="0">
                <a:effectLst/>
                <a:latin typeface="-apple-system"/>
              </a:rPr>
              <a:t>Logistic Regression</a:t>
            </a:r>
          </a:p>
          <a:p>
            <a:pPr>
              <a:lnSpc>
                <a:spcPct val="100000"/>
              </a:lnSpc>
              <a:buFont typeface="+mj-lt"/>
              <a:buAutoNum type="arabicPeriod"/>
            </a:pPr>
            <a:r>
              <a:rPr lang="en-IN" sz="1800" b="0" i="0" dirty="0">
                <a:effectLst/>
                <a:latin typeface="-apple-system"/>
              </a:rPr>
              <a:t>Support Vector Machine</a:t>
            </a:r>
          </a:p>
          <a:p>
            <a:pPr>
              <a:lnSpc>
                <a:spcPct val="100000"/>
              </a:lnSpc>
              <a:buFont typeface="+mj-lt"/>
              <a:buAutoNum type="arabicPeriod"/>
            </a:pPr>
            <a:r>
              <a:rPr lang="en-IN" sz="1800" b="0" i="0" dirty="0" err="1">
                <a:effectLst/>
                <a:latin typeface="-apple-system"/>
              </a:rPr>
              <a:t>XGBoost</a:t>
            </a:r>
            <a:endParaRPr lang="en-IN" sz="1800" b="0" i="0" dirty="0">
              <a:effectLst/>
              <a:latin typeface="-apple-system"/>
            </a:endParaRPr>
          </a:p>
          <a:p>
            <a:pPr>
              <a:lnSpc>
                <a:spcPct val="100000"/>
              </a:lnSpc>
            </a:pPr>
            <a:endParaRPr lang="en-IN" sz="1800" dirty="0"/>
          </a:p>
        </p:txBody>
      </p:sp>
    </p:spTree>
    <p:extLst>
      <p:ext uri="{BB962C8B-B14F-4D97-AF65-F5344CB8AC3E}">
        <p14:creationId xmlns:p14="http://schemas.microsoft.com/office/powerpoint/2010/main" val="414274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CB65-074B-4442-891A-1BA9E99DFC1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A4446D3E-A013-4953-90EF-A69B745DCA61}"/>
              </a:ext>
            </a:extLst>
          </p:cNvPr>
          <p:cNvSpPr>
            <a:spLocks noGrp="1"/>
          </p:cNvSpPr>
          <p:nvPr>
            <p:ph idx="1"/>
          </p:nvPr>
        </p:nvSpPr>
        <p:spPr/>
        <p:txBody>
          <a:bodyPr/>
          <a:lstStyle/>
          <a:p>
            <a:r>
              <a:rPr lang="en-IN" dirty="0">
                <a:latin typeface="-apple-system"/>
              </a:rPr>
              <a:t>Train data</a:t>
            </a:r>
          </a:p>
          <a:p>
            <a:pPr marL="0" indent="0">
              <a:buNone/>
            </a:pPr>
            <a:r>
              <a:rPr lang="en-IN" dirty="0">
                <a:latin typeface="-apple-system"/>
              </a:rPr>
              <a:t>(31972,3)</a:t>
            </a:r>
          </a:p>
          <a:p>
            <a:endParaRPr lang="en-IN" dirty="0"/>
          </a:p>
          <a:p>
            <a:pPr marL="0" indent="0">
              <a:buNone/>
            </a:pPr>
            <a:endParaRPr lang="en-IN" dirty="0"/>
          </a:p>
          <a:p>
            <a:r>
              <a:rPr lang="en-IN" dirty="0">
                <a:latin typeface="-apple-system"/>
              </a:rPr>
              <a:t>Test data</a:t>
            </a:r>
          </a:p>
          <a:p>
            <a:pPr marL="0" indent="0">
              <a:buNone/>
            </a:pPr>
            <a:r>
              <a:rPr lang="en-IN" dirty="0">
                <a:latin typeface="-apple-system"/>
              </a:rPr>
              <a:t>(17197,2)</a:t>
            </a:r>
          </a:p>
          <a:p>
            <a:endParaRPr lang="en-IN" dirty="0">
              <a:latin typeface="-apple-system"/>
            </a:endParaRPr>
          </a:p>
        </p:txBody>
      </p:sp>
      <p:pic>
        <p:nvPicPr>
          <p:cNvPr id="7" name="Picture 6">
            <a:extLst>
              <a:ext uri="{FF2B5EF4-FFF2-40B4-BE49-F238E27FC236}">
                <a16:creationId xmlns:a16="http://schemas.microsoft.com/office/drawing/2014/main" id="{C1E97057-482F-46A3-A053-240B30B828B2}"/>
              </a:ext>
            </a:extLst>
          </p:cNvPr>
          <p:cNvPicPr>
            <a:picLocks noChangeAspect="1"/>
          </p:cNvPicPr>
          <p:nvPr/>
        </p:nvPicPr>
        <p:blipFill>
          <a:blip r:embed="rId2"/>
          <a:stretch>
            <a:fillRect/>
          </a:stretch>
        </p:blipFill>
        <p:spPr>
          <a:xfrm>
            <a:off x="3039043" y="1929384"/>
            <a:ext cx="8314757" cy="2219735"/>
          </a:xfrm>
          <a:prstGeom prst="rect">
            <a:avLst/>
          </a:prstGeom>
        </p:spPr>
      </p:pic>
      <p:pic>
        <p:nvPicPr>
          <p:cNvPr id="9" name="Picture 8">
            <a:extLst>
              <a:ext uri="{FF2B5EF4-FFF2-40B4-BE49-F238E27FC236}">
                <a16:creationId xmlns:a16="http://schemas.microsoft.com/office/drawing/2014/main" id="{A0D376CA-8683-45F6-AF58-5455BB6BE771}"/>
              </a:ext>
            </a:extLst>
          </p:cNvPr>
          <p:cNvPicPr>
            <a:picLocks noChangeAspect="1"/>
          </p:cNvPicPr>
          <p:nvPr/>
        </p:nvPicPr>
        <p:blipFill>
          <a:blip r:embed="rId3"/>
          <a:stretch>
            <a:fillRect/>
          </a:stretch>
        </p:blipFill>
        <p:spPr>
          <a:xfrm>
            <a:off x="3039043" y="4442545"/>
            <a:ext cx="8414910" cy="1917006"/>
          </a:xfrm>
          <a:prstGeom prst="rect">
            <a:avLst/>
          </a:prstGeom>
        </p:spPr>
      </p:pic>
      <p:sp>
        <p:nvSpPr>
          <p:cNvPr id="11" name="Rectangle 2">
            <a:extLst>
              <a:ext uri="{FF2B5EF4-FFF2-40B4-BE49-F238E27FC236}">
                <a16:creationId xmlns:a16="http://schemas.microsoft.com/office/drawing/2014/main" id="{96869BFB-7698-4654-ABB4-8C8221B0465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(17197, 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31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E91A-BF43-4688-85E2-A8751F96BC6D}"/>
              </a:ext>
            </a:extLst>
          </p:cNvPr>
          <p:cNvSpPr>
            <a:spLocks noGrp="1"/>
          </p:cNvSpPr>
          <p:nvPr>
            <p:ph type="title"/>
          </p:nvPr>
        </p:nvSpPr>
        <p:spPr/>
        <p:txBody>
          <a:bodyPr/>
          <a:lstStyle/>
          <a:p>
            <a:r>
              <a:rPr lang="en-IN" dirty="0"/>
              <a:t>Distribution of training data</a:t>
            </a:r>
          </a:p>
        </p:txBody>
      </p:sp>
      <p:pic>
        <p:nvPicPr>
          <p:cNvPr id="5" name="Content Placeholder 4">
            <a:extLst>
              <a:ext uri="{FF2B5EF4-FFF2-40B4-BE49-F238E27FC236}">
                <a16:creationId xmlns:a16="http://schemas.microsoft.com/office/drawing/2014/main" id="{C6C63B44-5F41-4EEF-9A32-38EBAFCFE5FF}"/>
              </a:ext>
            </a:extLst>
          </p:cNvPr>
          <p:cNvPicPr>
            <a:picLocks noGrp="1" noChangeAspect="1"/>
          </p:cNvPicPr>
          <p:nvPr>
            <p:ph idx="1"/>
          </p:nvPr>
        </p:nvPicPr>
        <p:blipFill>
          <a:blip r:embed="rId3"/>
          <a:stretch>
            <a:fillRect/>
          </a:stretch>
        </p:blipFill>
        <p:spPr>
          <a:xfrm>
            <a:off x="2766529" y="1928813"/>
            <a:ext cx="6658942" cy="4252912"/>
          </a:xfrm>
        </p:spPr>
      </p:pic>
    </p:spTree>
    <p:extLst>
      <p:ext uri="{BB962C8B-B14F-4D97-AF65-F5344CB8AC3E}">
        <p14:creationId xmlns:p14="http://schemas.microsoft.com/office/powerpoint/2010/main" val="246321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E808-A89A-4065-8E71-9EF84DE5958D}"/>
              </a:ext>
            </a:extLst>
          </p:cNvPr>
          <p:cNvSpPr>
            <a:spLocks noGrp="1"/>
          </p:cNvSpPr>
          <p:nvPr>
            <p:ph type="title"/>
          </p:nvPr>
        </p:nvSpPr>
        <p:spPr/>
        <p:txBody>
          <a:bodyPr/>
          <a:lstStyle/>
          <a:p>
            <a:r>
              <a:rPr lang="en-IN" dirty="0"/>
              <a:t>Preprocessing</a:t>
            </a:r>
          </a:p>
        </p:txBody>
      </p:sp>
      <p:sp>
        <p:nvSpPr>
          <p:cNvPr id="3" name="Content Placeholder 2">
            <a:extLst>
              <a:ext uri="{FF2B5EF4-FFF2-40B4-BE49-F238E27FC236}">
                <a16:creationId xmlns:a16="http://schemas.microsoft.com/office/drawing/2014/main" id="{577DB896-3279-4205-AE91-97B3360A8BF3}"/>
              </a:ext>
            </a:extLst>
          </p:cNvPr>
          <p:cNvSpPr>
            <a:spLocks noGrp="1"/>
          </p:cNvSpPr>
          <p:nvPr>
            <p:ph idx="1"/>
          </p:nvPr>
        </p:nvSpPr>
        <p:spPr/>
        <p:txBody>
          <a:bodyPr/>
          <a:lstStyle/>
          <a:p>
            <a:r>
              <a:rPr lang="en-IN" sz="1800" dirty="0">
                <a:latin typeface="-apple-system"/>
              </a:rPr>
              <a:t>Remove unwanted words </a:t>
            </a:r>
          </a:p>
          <a:p>
            <a:r>
              <a:rPr lang="en-US" sz="1800" dirty="0">
                <a:latin typeface="-apple-system"/>
              </a:rPr>
              <a:t>Remove Punctuations</a:t>
            </a:r>
          </a:p>
          <a:p>
            <a:r>
              <a:rPr lang="en-US" sz="1800" dirty="0">
                <a:latin typeface="-apple-system"/>
              </a:rPr>
              <a:t>Remove Numbers</a:t>
            </a:r>
          </a:p>
          <a:p>
            <a:r>
              <a:rPr lang="en-US" sz="1800" dirty="0">
                <a:latin typeface="-apple-system"/>
              </a:rPr>
              <a:t>Remove Special Characters </a:t>
            </a:r>
            <a:endParaRPr lang="en-IN" sz="1800" dirty="0">
              <a:latin typeface="-apple-system"/>
            </a:endParaRPr>
          </a:p>
          <a:p>
            <a:r>
              <a:rPr lang="en-IN" sz="1800" dirty="0">
                <a:latin typeface="-apple-system"/>
              </a:rPr>
              <a:t>Remove short/stop words</a:t>
            </a:r>
          </a:p>
          <a:p>
            <a:r>
              <a:rPr lang="en-IN" sz="1800" dirty="0">
                <a:latin typeface="-apple-system"/>
              </a:rPr>
              <a:t>Normalizing </a:t>
            </a:r>
          </a:p>
          <a:p>
            <a:r>
              <a:rPr lang="en-IN" sz="1800" dirty="0">
                <a:latin typeface="-apple-system"/>
              </a:rPr>
              <a:t>Stemming </a:t>
            </a:r>
          </a:p>
        </p:txBody>
      </p:sp>
    </p:spTree>
    <p:extLst>
      <p:ext uri="{BB962C8B-B14F-4D97-AF65-F5344CB8AC3E}">
        <p14:creationId xmlns:p14="http://schemas.microsoft.com/office/powerpoint/2010/main" val="172100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BA6F-B60C-43F1-B511-A8D9755B6178}"/>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000" dirty="0"/>
              <a:t>Common words</a:t>
            </a:r>
          </a:p>
        </p:txBody>
      </p:sp>
      <p:sp>
        <p:nvSpPr>
          <p:cNvPr id="18" name="Rectangle 6">
            <a:extLst>
              <a:ext uri="{FF2B5EF4-FFF2-40B4-BE49-F238E27FC236}">
                <a16:creationId xmlns:a16="http://schemas.microsoft.com/office/drawing/2014/main" id="{147C7031-1E3A-4EF7-A823-89F74BA67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B6FD980-9B92-4FB5-A304-1DABDF9987A3}"/>
              </a:ext>
            </a:extLst>
          </p:cNvPr>
          <p:cNvPicPr>
            <a:picLocks noChangeAspect="1"/>
          </p:cNvPicPr>
          <p:nvPr/>
        </p:nvPicPr>
        <p:blipFill>
          <a:blip r:embed="rId3"/>
          <a:stretch>
            <a:fillRect/>
          </a:stretch>
        </p:blipFill>
        <p:spPr>
          <a:xfrm>
            <a:off x="8201780" y="3505699"/>
            <a:ext cx="3758184" cy="2414633"/>
          </a:xfrm>
          <a:prstGeom prst="rect">
            <a:avLst/>
          </a:prstGeom>
        </p:spPr>
      </p:pic>
      <p:pic>
        <p:nvPicPr>
          <p:cNvPr id="7" name="Picture 6">
            <a:extLst>
              <a:ext uri="{FF2B5EF4-FFF2-40B4-BE49-F238E27FC236}">
                <a16:creationId xmlns:a16="http://schemas.microsoft.com/office/drawing/2014/main" id="{71D845D5-96BA-4F80-A8E2-C20CD7A645F2}"/>
              </a:ext>
            </a:extLst>
          </p:cNvPr>
          <p:cNvPicPr>
            <a:picLocks noChangeAspect="1"/>
          </p:cNvPicPr>
          <p:nvPr/>
        </p:nvPicPr>
        <p:blipFill>
          <a:blip r:embed="rId4"/>
          <a:stretch>
            <a:fillRect/>
          </a:stretch>
        </p:blipFill>
        <p:spPr>
          <a:xfrm>
            <a:off x="4214609" y="3543282"/>
            <a:ext cx="3758184" cy="2339469"/>
          </a:xfrm>
          <a:prstGeom prst="rect">
            <a:avLst/>
          </a:prstGeom>
        </p:spPr>
      </p:pic>
      <p:sp>
        <p:nvSpPr>
          <p:cNvPr id="13" name="Title 1">
            <a:extLst>
              <a:ext uri="{FF2B5EF4-FFF2-40B4-BE49-F238E27FC236}">
                <a16:creationId xmlns:a16="http://schemas.microsoft.com/office/drawing/2014/main" id="{2A84A948-CB4C-478D-8BC5-26EA7E057CAA}"/>
              </a:ext>
            </a:extLst>
          </p:cNvPr>
          <p:cNvSpPr txBox="1">
            <a:spLocks/>
          </p:cNvSpPr>
          <p:nvPr/>
        </p:nvSpPr>
        <p:spPr>
          <a:xfrm>
            <a:off x="487017" y="2877472"/>
            <a:ext cx="3064565" cy="50802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6000" dirty="0"/>
              <a:t>tweets</a:t>
            </a:r>
          </a:p>
        </p:txBody>
      </p:sp>
      <p:sp>
        <p:nvSpPr>
          <p:cNvPr id="15" name="Title 1">
            <a:extLst>
              <a:ext uri="{FF2B5EF4-FFF2-40B4-BE49-F238E27FC236}">
                <a16:creationId xmlns:a16="http://schemas.microsoft.com/office/drawing/2014/main" id="{494628E7-EC83-4369-B9B8-5581594B6361}"/>
              </a:ext>
            </a:extLst>
          </p:cNvPr>
          <p:cNvSpPr txBox="1">
            <a:spLocks/>
          </p:cNvSpPr>
          <p:nvPr/>
        </p:nvSpPr>
        <p:spPr>
          <a:xfrm>
            <a:off x="4366590" y="2890858"/>
            <a:ext cx="3064565" cy="50802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6000" dirty="0"/>
              <a:t>O label</a:t>
            </a:r>
          </a:p>
        </p:txBody>
      </p:sp>
      <p:sp>
        <p:nvSpPr>
          <p:cNvPr id="17" name="Title 1">
            <a:extLst>
              <a:ext uri="{FF2B5EF4-FFF2-40B4-BE49-F238E27FC236}">
                <a16:creationId xmlns:a16="http://schemas.microsoft.com/office/drawing/2014/main" id="{AB4434C0-7E49-4F2B-A398-B0A00AD88DD1}"/>
              </a:ext>
            </a:extLst>
          </p:cNvPr>
          <p:cNvSpPr txBox="1">
            <a:spLocks/>
          </p:cNvSpPr>
          <p:nvPr/>
        </p:nvSpPr>
        <p:spPr>
          <a:xfrm>
            <a:off x="8141208" y="2858543"/>
            <a:ext cx="3064565" cy="50802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6000" dirty="0"/>
              <a:t>1 label</a:t>
            </a:r>
          </a:p>
        </p:txBody>
      </p:sp>
      <p:pic>
        <p:nvPicPr>
          <p:cNvPr id="19" name="Picture 18">
            <a:extLst>
              <a:ext uri="{FF2B5EF4-FFF2-40B4-BE49-F238E27FC236}">
                <a16:creationId xmlns:a16="http://schemas.microsoft.com/office/drawing/2014/main" id="{B1CD44F8-AF81-40D5-BC92-1FA58D2703B0}"/>
              </a:ext>
            </a:extLst>
          </p:cNvPr>
          <p:cNvPicPr>
            <a:picLocks noChangeAspect="1"/>
          </p:cNvPicPr>
          <p:nvPr/>
        </p:nvPicPr>
        <p:blipFill>
          <a:blip r:embed="rId5"/>
          <a:stretch>
            <a:fillRect/>
          </a:stretch>
        </p:blipFill>
        <p:spPr>
          <a:xfrm>
            <a:off x="489575" y="3555476"/>
            <a:ext cx="3674649" cy="2339469"/>
          </a:xfrm>
          <a:prstGeom prst="rect">
            <a:avLst/>
          </a:prstGeom>
        </p:spPr>
      </p:pic>
    </p:spTree>
    <p:extLst>
      <p:ext uri="{BB962C8B-B14F-4D97-AF65-F5344CB8AC3E}">
        <p14:creationId xmlns:p14="http://schemas.microsoft.com/office/powerpoint/2010/main" val="181805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0EE3F-D1B7-4CA7-B09E-9FFF4BD96FC3}"/>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t>Hashtags in Tweets</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C649A4"/>
          </a:solidFill>
          <a:ln w="38100" cap="rnd">
            <a:solidFill>
              <a:srgbClr val="C64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4486DF-9FF8-4257-A0D1-21A7E99C079C}"/>
              </a:ext>
            </a:extLst>
          </p:cNvPr>
          <p:cNvPicPr>
            <a:picLocks noChangeAspect="1"/>
          </p:cNvPicPr>
          <p:nvPr/>
        </p:nvPicPr>
        <p:blipFill>
          <a:blip r:embed="rId2"/>
          <a:stretch>
            <a:fillRect/>
          </a:stretch>
        </p:blipFill>
        <p:spPr>
          <a:xfrm>
            <a:off x="6098299" y="3074396"/>
            <a:ext cx="5614416" cy="1529928"/>
          </a:xfrm>
          <a:prstGeom prst="rect">
            <a:avLst/>
          </a:prstGeom>
        </p:spPr>
      </p:pic>
      <p:pic>
        <p:nvPicPr>
          <p:cNvPr id="5" name="Content Placeholder 4">
            <a:extLst>
              <a:ext uri="{FF2B5EF4-FFF2-40B4-BE49-F238E27FC236}">
                <a16:creationId xmlns:a16="http://schemas.microsoft.com/office/drawing/2014/main" id="{1BDBE05B-A9E7-4B9D-95EC-E50754BB1128}"/>
              </a:ext>
            </a:extLst>
          </p:cNvPr>
          <p:cNvPicPr>
            <a:picLocks noGrp="1" noChangeAspect="1"/>
          </p:cNvPicPr>
          <p:nvPr>
            <p:ph idx="1"/>
          </p:nvPr>
        </p:nvPicPr>
        <p:blipFill>
          <a:blip r:embed="rId3"/>
          <a:stretch>
            <a:fillRect/>
          </a:stretch>
        </p:blipFill>
        <p:spPr>
          <a:xfrm>
            <a:off x="479285" y="3074396"/>
            <a:ext cx="5614416" cy="1501855"/>
          </a:xfrm>
          <a:prstGeom prst="rect">
            <a:avLst/>
          </a:prstGeom>
        </p:spPr>
      </p:pic>
      <p:sp>
        <p:nvSpPr>
          <p:cNvPr id="11" name="Title 1">
            <a:extLst>
              <a:ext uri="{FF2B5EF4-FFF2-40B4-BE49-F238E27FC236}">
                <a16:creationId xmlns:a16="http://schemas.microsoft.com/office/drawing/2014/main" id="{66A46F0C-29C6-418F-8718-80A9443BD56D}"/>
              </a:ext>
            </a:extLst>
          </p:cNvPr>
          <p:cNvSpPr txBox="1">
            <a:spLocks/>
          </p:cNvSpPr>
          <p:nvPr/>
        </p:nvSpPr>
        <p:spPr>
          <a:xfrm>
            <a:off x="1195589" y="2510863"/>
            <a:ext cx="3886200" cy="53546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6000" dirty="0"/>
              <a:t>0 label</a:t>
            </a:r>
          </a:p>
        </p:txBody>
      </p:sp>
      <p:sp>
        <p:nvSpPr>
          <p:cNvPr id="13" name="Title 1">
            <a:extLst>
              <a:ext uri="{FF2B5EF4-FFF2-40B4-BE49-F238E27FC236}">
                <a16:creationId xmlns:a16="http://schemas.microsoft.com/office/drawing/2014/main" id="{DBAA3CFD-F431-4C18-A37C-BDBB6D065A05}"/>
              </a:ext>
            </a:extLst>
          </p:cNvPr>
          <p:cNvSpPr txBox="1">
            <a:spLocks/>
          </p:cNvSpPr>
          <p:nvPr/>
        </p:nvSpPr>
        <p:spPr>
          <a:xfrm>
            <a:off x="6692270" y="2417192"/>
            <a:ext cx="3886200" cy="53546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6000" dirty="0"/>
              <a:t>1 label</a:t>
            </a:r>
          </a:p>
        </p:txBody>
      </p:sp>
    </p:spTree>
    <p:extLst>
      <p:ext uri="{BB962C8B-B14F-4D97-AF65-F5344CB8AC3E}">
        <p14:creationId xmlns:p14="http://schemas.microsoft.com/office/powerpoint/2010/main" val="349746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F2E0-1BF9-4D2E-9657-A2912D14C5BB}"/>
              </a:ext>
            </a:extLst>
          </p:cNvPr>
          <p:cNvSpPr>
            <a:spLocks noGrp="1"/>
          </p:cNvSpPr>
          <p:nvPr>
            <p:ph type="title"/>
          </p:nvPr>
        </p:nvSpPr>
        <p:spPr/>
        <p:txBody>
          <a:bodyPr/>
          <a:lstStyle/>
          <a:p>
            <a:r>
              <a:rPr lang="en-IN" dirty="0"/>
              <a:t>Bag of Words </a:t>
            </a:r>
          </a:p>
        </p:txBody>
      </p:sp>
      <p:sp>
        <p:nvSpPr>
          <p:cNvPr id="3" name="Content Placeholder 2">
            <a:extLst>
              <a:ext uri="{FF2B5EF4-FFF2-40B4-BE49-F238E27FC236}">
                <a16:creationId xmlns:a16="http://schemas.microsoft.com/office/drawing/2014/main" id="{4E3881E4-562D-429C-91E5-1CC865ADF986}"/>
              </a:ext>
            </a:extLst>
          </p:cNvPr>
          <p:cNvSpPr>
            <a:spLocks noGrp="1"/>
          </p:cNvSpPr>
          <p:nvPr>
            <p:ph idx="1"/>
          </p:nvPr>
        </p:nvSpPr>
        <p:spPr>
          <a:xfrm>
            <a:off x="669235" y="1760419"/>
            <a:ext cx="10515600" cy="3668345"/>
          </a:xfrm>
        </p:spPr>
        <p:txBody>
          <a:bodyPr>
            <a:normAutofit fontScale="47500" lnSpcReduction="20000"/>
          </a:bodyPr>
          <a:lstStyle/>
          <a:p>
            <a:pPr algn="l"/>
            <a:r>
              <a:rPr lang="en-US" b="0" i="0" dirty="0">
                <a:effectLst/>
                <a:latin typeface="-apple-system"/>
              </a:rPr>
              <a:t>To analyze a preprocessed data, it needs to be converted into features. </a:t>
            </a:r>
          </a:p>
          <a:p>
            <a:pPr algn="l"/>
            <a:r>
              <a:rPr lang="en-US" sz="2700" b="1" dirty="0">
                <a:latin typeface="-apple-system"/>
              </a:rPr>
              <a:t>BOW</a:t>
            </a:r>
            <a:r>
              <a:rPr lang="en-US" sz="2700" dirty="0">
                <a:latin typeface="-apple-system"/>
              </a:rPr>
              <a:t> is a representation of text that describes the occurrence of words within a document</a:t>
            </a:r>
          </a:p>
          <a:p>
            <a:pPr algn="l"/>
            <a:r>
              <a:rPr lang="en-US" b="0" i="0" dirty="0">
                <a:effectLst/>
                <a:latin typeface="-apple-system"/>
              </a:rPr>
              <a:t>Consider a Corpus C of D documents {d1,d2…..</a:t>
            </a:r>
            <a:r>
              <a:rPr lang="en-US" b="0" i="0" dirty="0" err="1">
                <a:effectLst/>
                <a:latin typeface="-apple-system"/>
              </a:rPr>
              <a:t>dD</a:t>
            </a:r>
            <a:r>
              <a:rPr lang="en-US" b="0" i="0" dirty="0">
                <a:effectLst/>
                <a:latin typeface="-apple-system"/>
              </a:rPr>
              <a:t>} and N unique tokens extracted out of the corpus C. The N tokens (words) will form a dictionary and the size of the bag-of-words matrix M will be given by D X N. Each row in the matrix M contains the frequency of tokens in document D(</a:t>
            </a:r>
            <a:r>
              <a:rPr lang="en-US" b="0" i="0" dirty="0" err="1">
                <a:effectLst/>
                <a:latin typeface="-apple-system"/>
              </a:rPr>
              <a:t>i</a:t>
            </a:r>
            <a:r>
              <a:rPr lang="en-US" b="0" i="0" dirty="0">
                <a:effectLst/>
                <a:latin typeface="-apple-system"/>
              </a:rPr>
              <a:t>).</a:t>
            </a:r>
          </a:p>
          <a:p>
            <a:pPr algn="l"/>
            <a:r>
              <a:rPr lang="en-US" b="0" i="0" dirty="0">
                <a:effectLst/>
                <a:latin typeface="-apple-system"/>
              </a:rPr>
              <a:t>Let us understand this using a simple example.</a:t>
            </a:r>
          </a:p>
          <a:p>
            <a:pPr algn="l"/>
            <a:r>
              <a:rPr lang="en-US" b="0" i="0" dirty="0">
                <a:effectLst/>
                <a:latin typeface="-apple-system"/>
              </a:rPr>
              <a:t>D1: He is a lazy boy. She is also lazy.</a:t>
            </a:r>
          </a:p>
          <a:p>
            <a:pPr algn="l"/>
            <a:r>
              <a:rPr lang="en-US" b="0" i="0" dirty="0">
                <a:effectLst/>
                <a:latin typeface="-apple-system"/>
              </a:rPr>
              <a:t>D2: Smith is a lazy person.</a:t>
            </a:r>
          </a:p>
          <a:p>
            <a:pPr algn="l"/>
            <a:r>
              <a:rPr lang="en-US" b="0" i="0" dirty="0">
                <a:effectLst/>
                <a:latin typeface="-apple-system"/>
              </a:rPr>
              <a:t>The dictionary created would be a list of unique tokens in the corpus =[‘He','She','lazy','boy','Smith','person']</a:t>
            </a:r>
          </a:p>
          <a:p>
            <a:pPr algn="l"/>
            <a:r>
              <a:rPr lang="en-US" b="0" i="0" dirty="0">
                <a:effectLst/>
                <a:latin typeface="-apple-system"/>
              </a:rPr>
              <a:t>Here, D=2, N=6</a:t>
            </a:r>
          </a:p>
          <a:p>
            <a:pPr algn="l"/>
            <a:r>
              <a:rPr lang="en-US" b="0" i="0" dirty="0">
                <a:effectLst/>
                <a:latin typeface="-apple-system"/>
              </a:rPr>
              <a:t>The matrix M of size 2 X 6 will be represented as –</a:t>
            </a:r>
          </a:p>
          <a:p>
            <a:pPr algn="l"/>
            <a:r>
              <a:rPr lang="en-US" dirty="0">
                <a:latin typeface="-apple-system"/>
              </a:rPr>
              <a:t>CountVectorizer</a:t>
            </a:r>
            <a:endParaRPr lang="en-US" b="0" i="0" dirty="0">
              <a:effectLst/>
              <a:latin typeface="-apple-system"/>
            </a:endParaRPr>
          </a:p>
        </p:txBody>
      </p:sp>
      <p:pic>
        <p:nvPicPr>
          <p:cNvPr id="5" name="Picture 4">
            <a:extLst>
              <a:ext uri="{FF2B5EF4-FFF2-40B4-BE49-F238E27FC236}">
                <a16:creationId xmlns:a16="http://schemas.microsoft.com/office/drawing/2014/main" id="{CECBB991-EAD7-4FFE-BBAB-B266E9C9E77D}"/>
              </a:ext>
            </a:extLst>
          </p:cNvPr>
          <p:cNvPicPr>
            <a:picLocks noChangeAspect="1"/>
          </p:cNvPicPr>
          <p:nvPr/>
        </p:nvPicPr>
        <p:blipFill>
          <a:blip r:embed="rId3"/>
          <a:stretch>
            <a:fillRect/>
          </a:stretch>
        </p:blipFill>
        <p:spPr>
          <a:xfrm>
            <a:off x="838200" y="5352840"/>
            <a:ext cx="8916644" cy="1505160"/>
          </a:xfrm>
          <a:prstGeom prst="rect">
            <a:avLst/>
          </a:prstGeom>
        </p:spPr>
      </p:pic>
    </p:spTree>
    <p:extLst>
      <p:ext uri="{BB962C8B-B14F-4D97-AF65-F5344CB8AC3E}">
        <p14:creationId xmlns:p14="http://schemas.microsoft.com/office/powerpoint/2010/main" val="3624229425"/>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2D1B30"/>
      </a:dk2>
      <a:lt2>
        <a:srgbClr val="F0F3F1"/>
      </a:lt2>
      <a:accent1>
        <a:srgbClr val="C649A4"/>
      </a:accent1>
      <a:accent2>
        <a:srgbClr val="A338B5"/>
      </a:accent2>
      <a:accent3>
        <a:srgbClr val="8149C6"/>
      </a:accent3>
      <a:accent4>
        <a:srgbClr val="4340B8"/>
      </a:accent4>
      <a:accent5>
        <a:srgbClr val="497AC6"/>
      </a:accent5>
      <a:accent6>
        <a:srgbClr val="389DB5"/>
      </a:accent6>
      <a:hlink>
        <a:srgbClr val="349D51"/>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0984A6D7F35141B49C7AD2F614F8EF" ma:contentTypeVersion="11" ma:contentTypeDescription="Create a new document." ma:contentTypeScope="" ma:versionID="777b5e9e8b50a56db6abafab06a14fe1">
  <xsd:schema xmlns:xsd="http://www.w3.org/2001/XMLSchema" xmlns:xs="http://www.w3.org/2001/XMLSchema" xmlns:p="http://schemas.microsoft.com/office/2006/metadata/properties" xmlns:ns3="9ed310e5-6b5b-487f-86a1-3136517907fe" xmlns:ns4="d45cf48d-8f71-4bf7-baaa-c4af11f15e4e" targetNamespace="http://schemas.microsoft.com/office/2006/metadata/properties" ma:root="true" ma:fieldsID="ad63b36fd05323309fac9397c5896c93" ns3:_="" ns4:_="">
    <xsd:import namespace="9ed310e5-6b5b-487f-86a1-3136517907fe"/>
    <xsd:import namespace="d45cf48d-8f71-4bf7-baaa-c4af11f15e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310e5-6b5b-487f-86a1-3136517907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5cf48d-8f71-4bf7-baaa-c4af11f15e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E277B0-E856-4A81-8931-B996D3C61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310e5-6b5b-487f-86a1-3136517907fe"/>
    <ds:schemaRef ds:uri="d45cf48d-8f71-4bf7-baaa-c4af11f15e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16F52-4112-4762-9172-AD429EB95FF7}">
  <ds:schemaRefs>
    <ds:schemaRef ds:uri="http://schemas.microsoft.com/sharepoint/v3/contenttype/forms"/>
  </ds:schemaRefs>
</ds:datastoreItem>
</file>

<file path=customXml/itemProps3.xml><?xml version="1.0" encoding="utf-8"?>
<ds:datastoreItem xmlns:ds="http://schemas.openxmlformats.org/officeDocument/2006/customXml" ds:itemID="{4AB13F80-53B4-446C-AD10-D187FA2CA4DE}">
  <ds:schemaRefs>
    <ds:schemaRef ds:uri="http://purl.org/dc/dcmitype/"/>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d45cf48d-8f71-4bf7-baaa-c4af11f15e4e"/>
    <ds:schemaRef ds:uri="9ed310e5-6b5b-487f-86a1-3136517907f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495</TotalTime>
  <Words>1561</Words>
  <Application>Microsoft Office PowerPoint</Application>
  <PresentationFormat>Widescreen</PresentationFormat>
  <Paragraphs>133</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Arial Unicode MS</vt:lpstr>
      <vt:lpstr>Calibri</vt:lpstr>
      <vt:lpstr>Modern Love</vt:lpstr>
      <vt:lpstr>The Hand</vt:lpstr>
      <vt:lpstr>SketchyVTI</vt:lpstr>
      <vt:lpstr>Sentiment Analysis on Tweets </vt:lpstr>
      <vt:lpstr>Objective</vt:lpstr>
      <vt:lpstr>Project Workflow</vt:lpstr>
      <vt:lpstr>Dataset</vt:lpstr>
      <vt:lpstr>Distribution of training data</vt:lpstr>
      <vt:lpstr>Preprocessing</vt:lpstr>
      <vt:lpstr>Common words</vt:lpstr>
      <vt:lpstr>Hashtags in Tweets</vt:lpstr>
      <vt:lpstr>Bag of Words </vt:lpstr>
      <vt:lpstr>TF-IDF</vt:lpstr>
      <vt:lpstr>TF-IDF -2</vt:lpstr>
      <vt:lpstr>Word2vec</vt:lpstr>
      <vt:lpstr>Word2vec -2</vt:lpstr>
      <vt:lpstr>Word2vec - 3</vt:lpstr>
      <vt:lpstr>Word2vec - 4</vt:lpstr>
      <vt:lpstr>Doc2vec</vt:lpstr>
      <vt:lpstr>Logistic Regression</vt:lpstr>
      <vt:lpstr>Support Vector Machine</vt:lpstr>
      <vt:lpstr>XGBoost</vt:lpstr>
      <vt:lpstr>Evaluation Metrics</vt:lpstr>
      <vt:lpstr>Validation F1  score</vt:lpstr>
      <vt:lpstr>Hyperparameter Tuning XGBoost + Word2vec </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Tweets</dc:title>
  <dc:creator>Jyoti Yadav - jyoti.yadav@studio.unibo.it</dc:creator>
  <cp:lastModifiedBy>Jyoti Yadav - jyoti.yadav@studio.unibo.it</cp:lastModifiedBy>
  <cp:revision>8</cp:revision>
  <dcterms:created xsi:type="dcterms:W3CDTF">2022-04-20T06:22:50Z</dcterms:created>
  <dcterms:modified xsi:type="dcterms:W3CDTF">2022-04-20T14:38:18Z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0x010100A90984A6D7F35141B49C7AD2F614F8EF</vt:lpwstr>
  </property>
</Properties>
</file>