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91" r:id="rId3"/>
    <p:sldId id="275" r:id="rId4"/>
    <p:sldId id="264" r:id="rId5"/>
    <p:sldId id="286" r:id="rId6"/>
    <p:sldId id="283" r:id="rId7"/>
    <p:sldId id="292" r:id="rId8"/>
    <p:sldId id="276" r:id="rId9"/>
    <p:sldId id="280" r:id="rId10"/>
    <p:sldId id="279" r:id="rId11"/>
    <p:sldId id="281" r:id="rId12"/>
    <p:sldId id="293" r:id="rId13"/>
    <p:sldId id="277" r:id="rId14"/>
    <p:sldId id="258" r:id="rId15"/>
    <p:sldId id="287" r:id="rId16"/>
    <p:sldId id="260" r:id="rId17"/>
    <p:sldId id="259" r:id="rId18"/>
    <p:sldId id="261" r:id="rId19"/>
    <p:sldId id="278" r:id="rId20"/>
    <p:sldId id="282" r:id="rId21"/>
    <p:sldId id="288" r:id="rId22"/>
    <p:sldId id="290" r:id="rId23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HK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F6E1-8D7E-486A-ACFD-93158D584430}" type="datetimeFigureOut">
              <a:rPr lang="zh-HK" altLang="en-US" smtClean="0"/>
              <a:t>19/1/2023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40C0-B167-4061-9A77-61A72569D0D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724838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F6E1-8D7E-486A-ACFD-93158D584430}" type="datetimeFigureOut">
              <a:rPr lang="zh-HK" altLang="en-US" smtClean="0"/>
              <a:t>19/1/2023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40C0-B167-4061-9A77-61A72569D0D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41059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F6E1-8D7E-486A-ACFD-93158D584430}" type="datetimeFigureOut">
              <a:rPr lang="zh-HK" altLang="en-US" smtClean="0"/>
              <a:t>19/1/2023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40C0-B167-4061-9A77-61A72569D0D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546986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F6E1-8D7E-486A-ACFD-93158D584430}" type="datetimeFigureOut">
              <a:rPr lang="zh-HK" altLang="en-US" smtClean="0"/>
              <a:t>19/1/2023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40C0-B167-4061-9A77-61A72569D0D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9314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F6E1-8D7E-486A-ACFD-93158D584430}" type="datetimeFigureOut">
              <a:rPr lang="zh-HK" altLang="en-US" smtClean="0"/>
              <a:t>19/1/2023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40C0-B167-4061-9A77-61A72569D0D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005197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F6E1-8D7E-486A-ACFD-93158D584430}" type="datetimeFigureOut">
              <a:rPr lang="zh-HK" altLang="en-US" smtClean="0"/>
              <a:t>19/1/2023</a:t>
            </a:fld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40C0-B167-4061-9A77-61A72569D0D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20000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F6E1-8D7E-486A-ACFD-93158D584430}" type="datetimeFigureOut">
              <a:rPr lang="zh-HK" altLang="en-US" smtClean="0"/>
              <a:t>19/1/2023</a:t>
            </a:fld>
            <a:endParaRPr lang="zh-HK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40C0-B167-4061-9A77-61A72569D0D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5206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F6E1-8D7E-486A-ACFD-93158D584430}" type="datetimeFigureOut">
              <a:rPr lang="zh-HK" altLang="en-US" smtClean="0"/>
              <a:t>19/1/2023</a:t>
            </a:fld>
            <a:endParaRPr lang="zh-HK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40C0-B167-4061-9A77-61A72569D0D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205473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F6E1-8D7E-486A-ACFD-93158D584430}" type="datetimeFigureOut">
              <a:rPr lang="zh-HK" altLang="en-US" smtClean="0"/>
              <a:t>19/1/2023</a:t>
            </a:fld>
            <a:endParaRPr lang="zh-HK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40C0-B167-4061-9A77-61A72569D0D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074390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F6E1-8D7E-486A-ACFD-93158D584430}" type="datetimeFigureOut">
              <a:rPr lang="zh-HK" altLang="en-US" smtClean="0"/>
              <a:t>19/1/2023</a:t>
            </a:fld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40C0-B167-4061-9A77-61A72569D0D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65817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F6E1-8D7E-486A-ACFD-93158D584430}" type="datetimeFigureOut">
              <a:rPr lang="zh-HK" altLang="en-US" smtClean="0"/>
              <a:t>19/1/2023</a:t>
            </a:fld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40C0-B167-4061-9A77-61A72569D0D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977575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2F6E1-8D7E-486A-ACFD-93158D584430}" type="datetimeFigureOut">
              <a:rPr lang="zh-HK" altLang="en-US" smtClean="0"/>
              <a:t>19/1/2023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140C0-B167-4061-9A77-61A72569D0D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27681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mandarintools.com/chinesenam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../Text%20Book%20Videos/%E4%BD%A0%E5%A5%BD%E5%97%8E.VOB" TargetMode="External"/><Relationship Id="rId2" Type="http://schemas.openxmlformats.org/officeDocument/2006/relationships/hyperlink" Target="../Text%20Book%20Videos/%E4%BD%A0%E5%A5%BD.VO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../Week%203/Tone%20Marks%20Practice.docx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beijingputonghua.com/learning/symb/pinyin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lIRUUGqpbc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XwG_jp42Gh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1520" y="1700808"/>
            <a:ext cx="8458200" cy="2088232"/>
          </a:xfrm>
        </p:spPr>
        <p:txBody>
          <a:bodyPr>
            <a:normAutofit fontScale="90000"/>
          </a:bodyPr>
          <a:lstStyle/>
          <a:p>
            <a:r>
              <a:rPr lang="en-US" altLang="zh-HK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LC</a:t>
            </a:r>
            <a:r>
              <a:rPr lang="en-US" altLang="zh-HK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1151</a:t>
            </a:r>
            <a:r>
              <a:rPr lang="en-US" altLang="zh-HK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Chinese 1 </a:t>
            </a:r>
            <a:br>
              <a:rPr lang="en-US" altLang="zh-HK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HK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(For Non-Chinese Speaking Students)</a:t>
            </a:r>
            <a:br>
              <a:rPr lang="en-US" altLang="zh-HK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nǐ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hǎo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你好</a:t>
            </a:r>
            <a:r>
              <a:rPr lang="en-US" altLang="zh-HK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zh-HK" altLang="en-US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7662" y="135793"/>
            <a:ext cx="25523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/>
              <a:t>Chinese </a:t>
            </a:r>
            <a:r>
              <a:rPr lang="en-US" altLang="zh-HK"/>
              <a:t>Language Centr</a:t>
            </a:r>
            <a:r>
              <a:rPr lang="en-US" altLang="zh-TW"/>
              <a:t>e</a:t>
            </a:r>
            <a:endParaRPr lang="en-US" altLang="zh-HK" dirty="0"/>
          </a:p>
          <a:p>
            <a:r>
              <a:rPr lang="en-US" altLang="zh-HK" dirty="0" err="1"/>
              <a:t>PolyU</a:t>
            </a:r>
            <a:endParaRPr lang="zh-HK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346566" y="4707724"/>
            <a:ext cx="20585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3000" dirty="0"/>
              <a:t>Sarah Wong</a:t>
            </a:r>
            <a:endParaRPr lang="zh-HK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921889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Neutral tone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584" y="1484784"/>
            <a:ext cx="5090601" cy="11522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87824" y="2708920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+</a:t>
            </a:r>
          </a:p>
        </p:txBody>
      </p:sp>
      <p:sp>
        <p:nvSpPr>
          <p:cNvPr id="6" name="Rectangle 5"/>
          <p:cNvSpPr/>
          <p:nvPr/>
        </p:nvSpPr>
        <p:spPr>
          <a:xfrm>
            <a:off x="1619672" y="3501008"/>
            <a:ext cx="37480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Neutral tone</a:t>
            </a:r>
          </a:p>
        </p:txBody>
      </p:sp>
    </p:spTree>
    <p:extLst>
      <p:ext uri="{BB962C8B-B14F-4D97-AF65-F5344CB8AC3E}">
        <p14:creationId xmlns:p14="http://schemas.microsoft.com/office/powerpoint/2010/main" val="75130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Get your Chinese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hlinkClick r:id="rId2"/>
              </a:rPr>
              <a:t>http://www.mandarintools.com/chinesename.html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58277" y="5293062"/>
            <a:ext cx="391190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Try to write your </a:t>
            </a:r>
          </a:p>
          <a:p>
            <a:r>
              <a:rPr lang="en-US" sz="3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Chinese name correctly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019" y="4509120"/>
            <a:ext cx="2682003" cy="21813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122073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258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your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https://padlet.com/sarahwong9/c96tk3jqitf2bduy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5439A75-A672-47CD-86A2-6A7AFFAAC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519" y="2792636"/>
            <a:ext cx="2531423" cy="256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72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Greetings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4" y="1484784"/>
            <a:ext cx="8229600" cy="2404864"/>
          </a:xfrm>
        </p:spPr>
        <p:txBody>
          <a:bodyPr>
            <a:normAutofit fontScale="92500" lnSpcReduction="20000"/>
          </a:bodyPr>
          <a:lstStyle/>
          <a:p>
            <a:r>
              <a:rPr lang="en-GB" altLang="zh-HK" dirty="0"/>
              <a:t>Page 3, 4</a:t>
            </a:r>
          </a:p>
          <a:p>
            <a:r>
              <a:rPr lang="en-GB" altLang="zh-HK" dirty="0"/>
              <a:t>nǐ </a:t>
            </a:r>
            <a:r>
              <a:rPr lang="en-GB" altLang="zh-HK" dirty="0" err="1"/>
              <a:t>hǎo</a:t>
            </a:r>
            <a:r>
              <a:rPr lang="en-GB" altLang="zh-HK" dirty="0"/>
              <a:t> </a:t>
            </a:r>
          </a:p>
          <a:p>
            <a:r>
              <a:rPr lang="en-GB" altLang="zh-HK" dirty="0" err="1"/>
              <a:t>nǐ</a:t>
            </a:r>
            <a:r>
              <a:rPr lang="en-GB" altLang="zh-HK" dirty="0"/>
              <a:t> </a:t>
            </a:r>
            <a:r>
              <a:rPr lang="en-GB" altLang="zh-HK" dirty="0" err="1"/>
              <a:t>hǎo</a:t>
            </a:r>
            <a:r>
              <a:rPr lang="en-GB" altLang="zh-HK" dirty="0"/>
              <a:t> </a:t>
            </a:r>
            <a:r>
              <a:rPr lang="en-GB" altLang="zh-HK" dirty="0">
                <a:solidFill>
                  <a:srgbClr val="FF0000"/>
                </a:solidFill>
              </a:rPr>
              <a:t>ma</a:t>
            </a:r>
            <a:r>
              <a:rPr lang="en-GB" altLang="zh-HK" dirty="0"/>
              <a:t> ?</a:t>
            </a:r>
          </a:p>
          <a:p>
            <a:r>
              <a:rPr lang="en-GB" altLang="zh-HK" dirty="0"/>
              <a:t>wǒ </a:t>
            </a:r>
            <a:r>
              <a:rPr lang="en-GB" altLang="zh-HK" dirty="0" err="1"/>
              <a:t>hěn</a:t>
            </a:r>
            <a:r>
              <a:rPr lang="en-GB" altLang="zh-HK" dirty="0"/>
              <a:t> </a:t>
            </a:r>
            <a:r>
              <a:rPr lang="en-GB" altLang="zh-HK" dirty="0" err="1"/>
              <a:t>hǎo</a:t>
            </a:r>
            <a:r>
              <a:rPr lang="en-GB" altLang="zh-HK" dirty="0"/>
              <a:t>, </a:t>
            </a:r>
            <a:r>
              <a:rPr lang="en-GB" altLang="zh-HK" dirty="0" err="1"/>
              <a:t>nǐ</a:t>
            </a:r>
            <a:r>
              <a:rPr lang="en-GB" altLang="zh-HK" dirty="0"/>
              <a:t> </a:t>
            </a:r>
            <a:r>
              <a:rPr lang="en-GB" altLang="zh-HK" dirty="0">
                <a:solidFill>
                  <a:srgbClr val="FF0000"/>
                </a:solidFill>
              </a:rPr>
              <a:t>ne</a:t>
            </a:r>
            <a:r>
              <a:rPr lang="en-GB" altLang="zh-HK" dirty="0"/>
              <a:t>?</a:t>
            </a:r>
          </a:p>
          <a:p>
            <a:r>
              <a:rPr lang="en-GB" altLang="zh-HK" dirty="0" err="1"/>
              <a:t>yě</a:t>
            </a:r>
            <a:r>
              <a:rPr lang="en-GB" altLang="zh-HK" dirty="0"/>
              <a:t> </a:t>
            </a:r>
            <a:r>
              <a:rPr lang="en-GB" altLang="zh-HK" dirty="0" err="1"/>
              <a:t>hěn</a:t>
            </a:r>
            <a:r>
              <a:rPr lang="en-GB" altLang="zh-HK" dirty="0"/>
              <a:t> </a:t>
            </a:r>
            <a:r>
              <a:rPr lang="en-GB" altLang="zh-HK" dirty="0" err="1"/>
              <a:t>hǎo</a:t>
            </a:r>
            <a:r>
              <a:rPr lang="en-GB" altLang="zh-HK" dirty="0"/>
              <a:t> </a:t>
            </a:r>
            <a:endParaRPr lang="zh-HK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03648" y="3789040"/>
            <a:ext cx="60938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</a:t>
            </a:r>
            <a:r>
              <a:rPr lang="en-US" altLang="zh-TW" sz="5400" b="1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a: yes/no question</a:t>
            </a:r>
            <a:endParaRPr lang="zh-TW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15616" y="4797152"/>
            <a:ext cx="727154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</a:t>
            </a:r>
            <a:r>
              <a:rPr lang="en-US" altLang="zh-TW" sz="4000" b="1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e: what/where/why/how/who/</a:t>
            </a:r>
            <a:endParaRPr lang="zh-TW" altLang="en-US" sz="4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79102" y="5733256"/>
            <a:ext cx="39429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Practice time</a:t>
            </a:r>
            <a:endParaRPr lang="zh-TW" alt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04589" y="2025060"/>
            <a:ext cx="4562467" cy="6001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3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Videos: </a:t>
            </a:r>
            <a:r>
              <a:rPr lang="zh-CN" altLang="en-US" sz="33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hlinkClick r:id="rId2" action="ppaction://hlinkfile"/>
              </a:rPr>
              <a:t>你好</a:t>
            </a:r>
            <a:r>
              <a:rPr lang="zh-CN" altLang="en-US" sz="33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，</a:t>
            </a:r>
            <a:r>
              <a:rPr lang="zh-CN" altLang="en-US" sz="33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hlinkClick r:id="rId3" action="ppaction://hlinkfile"/>
              </a:rPr>
              <a:t>你好吗</a:t>
            </a:r>
            <a:r>
              <a:rPr lang="zh-CN" altLang="en-US" sz="33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？</a:t>
            </a:r>
            <a:endParaRPr lang="en-US" sz="33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126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HK" dirty="0"/>
              <a:t>Basic Chinese Characters and numbers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零（</a:t>
            </a:r>
            <a:r>
              <a:rPr lang="en-US" altLang="zh-TW" dirty="0"/>
              <a:t>〇</a:t>
            </a:r>
            <a:r>
              <a:rPr lang="zh-TW" altLang="en-US" dirty="0"/>
              <a:t>）</a:t>
            </a:r>
            <a:r>
              <a:rPr lang="en-US" b="1" dirty="0" err="1"/>
              <a:t>líng</a:t>
            </a:r>
            <a:endParaRPr lang="en-US" altLang="zh-TW" dirty="0"/>
          </a:p>
          <a:p>
            <a:r>
              <a:rPr lang="zh-CN" altLang="en-US" dirty="0"/>
              <a:t>一</a:t>
            </a:r>
            <a:r>
              <a:rPr lang="en-GB" altLang="zh-CN" dirty="0" err="1"/>
              <a:t>yī</a:t>
            </a:r>
            <a:r>
              <a:rPr lang="en-GB" altLang="zh-CN" dirty="0"/>
              <a:t> </a:t>
            </a:r>
            <a:r>
              <a:rPr lang="zh-CN" altLang="en-US" dirty="0"/>
              <a:t>、二</a:t>
            </a:r>
            <a:r>
              <a:rPr lang="en-GB" altLang="zh-CN" dirty="0" err="1"/>
              <a:t>èr</a:t>
            </a:r>
            <a:r>
              <a:rPr lang="zh-CN" altLang="en-US" dirty="0"/>
              <a:t>、三</a:t>
            </a:r>
            <a:r>
              <a:rPr lang="en-GB" altLang="zh-CN" dirty="0" err="1"/>
              <a:t>sān</a:t>
            </a:r>
            <a:r>
              <a:rPr lang="zh-CN" altLang="en-US" dirty="0"/>
              <a:t>，</a:t>
            </a:r>
            <a:r>
              <a:rPr lang="en-US" altLang="zh-CN" dirty="0"/>
              <a:t>and then?</a:t>
            </a:r>
          </a:p>
          <a:p>
            <a:r>
              <a:rPr lang="zh-CN" altLang="en-US" dirty="0"/>
              <a:t>四</a:t>
            </a:r>
            <a:r>
              <a:rPr lang="en-GB" altLang="zh-CN" dirty="0" err="1"/>
              <a:t>sì</a:t>
            </a:r>
            <a:r>
              <a:rPr lang="zh-CN" altLang="en-US" dirty="0"/>
              <a:t>、五</a:t>
            </a:r>
            <a:r>
              <a:rPr lang="en-GB" altLang="zh-CN" dirty="0" err="1"/>
              <a:t>wǔ</a:t>
            </a:r>
            <a:r>
              <a:rPr lang="zh-CN" altLang="en-US" dirty="0"/>
              <a:t>、六</a:t>
            </a:r>
            <a:r>
              <a:rPr lang="en-GB" altLang="zh-CN" dirty="0" err="1"/>
              <a:t>liù</a:t>
            </a:r>
            <a:endParaRPr lang="en-US" altLang="zh-CN" dirty="0"/>
          </a:p>
          <a:p>
            <a:r>
              <a:rPr lang="zh-CN" altLang="en-US" dirty="0"/>
              <a:t>七</a:t>
            </a:r>
            <a:r>
              <a:rPr lang="en-GB" altLang="zh-CN" dirty="0" err="1"/>
              <a:t>qī</a:t>
            </a:r>
            <a:r>
              <a:rPr lang="zh-CN" altLang="en-US" dirty="0"/>
              <a:t>、八</a:t>
            </a:r>
            <a:r>
              <a:rPr lang="en-GB" altLang="zh-CN" dirty="0" err="1"/>
              <a:t>bā</a:t>
            </a:r>
            <a:r>
              <a:rPr lang="zh-CN" altLang="en-US" dirty="0"/>
              <a:t>、九</a:t>
            </a:r>
            <a:r>
              <a:rPr lang="en-GB" altLang="zh-CN" dirty="0" err="1"/>
              <a:t>jiǔ</a:t>
            </a:r>
            <a:endParaRPr lang="en-US" altLang="zh-CN" dirty="0"/>
          </a:p>
          <a:p>
            <a:r>
              <a:rPr lang="zh-CN" altLang="en-US" dirty="0"/>
              <a:t>十</a:t>
            </a:r>
            <a:r>
              <a:rPr lang="en-GB" altLang="zh-CN" dirty="0" err="1"/>
              <a:t>shí</a:t>
            </a:r>
            <a:r>
              <a:rPr lang="en-GB" altLang="zh-CN" dirty="0"/>
              <a:t> </a:t>
            </a:r>
          </a:p>
          <a:p>
            <a:endParaRPr lang="en-US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85" b="18722"/>
          <a:stretch/>
        </p:blipFill>
        <p:spPr bwMode="auto">
          <a:xfrm>
            <a:off x="4572000" y="1131110"/>
            <a:ext cx="3744416" cy="5534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432" y="4118810"/>
            <a:ext cx="1623568" cy="2713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326372" y="4875387"/>
            <a:ext cx="169629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zh-CN" sz="3600" b="1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shí</a:t>
            </a:r>
            <a:r>
              <a:rPr lang="en-US" altLang="zh-CN" sz="36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altLang="zh-CN" sz="3600" b="1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zì</a:t>
            </a:r>
            <a:r>
              <a:rPr lang="en-US" altLang="zh-CN" sz="36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altLang="zh-CN" sz="3600" b="1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jià</a:t>
            </a:r>
            <a:endParaRPr lang="en-US" altLang="zh-CN" sz="3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zh-CN" altLang="en-US" sz="3600" b="1" cap="none" spc="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十字架</a:t>
            </a:r>
            <a:r>
              <a:rPr lang="en-GB" altLang="zh-CN" sz="36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endParaRPr lang="zh-TW" altLang="en-US" sz="36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98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7584" y="2708920"/>
            <a:ext cx="701486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Worksheet for Chinese numbers</a:t>
            </a:r>
            <a:endParaRPr lang="en-US" sz="40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8120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HK" dirty="0"/>
              <a:t>Write basic strokes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55576" y="1628800"/>
            <a:ext cx="8229600" cy="4525963"/>
          </a:xfrm>
        </p:spPr>
        <p:txBody>
          <a:bodyPr/>
          <a:lstStyle/>
          <a:p>
            <a:r>
              <a:rPr lang="zh-CN" altLang="en-US" dirty="0"/>
              <a:t>、</a:t>
            </a:r>
            <a:endParaRPr lang="en-US" altLang="zh-CN" dirty="0"/>
          </a:p>
          <a:p>
            <a:r>
              <a:rPr lang="zh-CN" altLang="en-US" dirty="0"/>
              <a:t>一</a:t>
            </a:r>
            <a:endParaRPr lang="en-US" altLang="zh-CN" dirty="0"/>
          </a:p>
          <a:p>
            <a:r>
              <a:rPr lang="zh-CN" altLang="en-US" dirty="0"/>
              <a:t>丨</a:t>
            </a:r>
            <a:endParaRPr lang="en-US" altLang="zh-CN" dirty="0"/>
          </a:p>
          <a:p>
            <a:r>
              <a:rPr lang="zh-CN" altLang="en-US" dirty="0"/>
              <a:t>丿</a:t>
            </a:r>
            <a:endParaRPr lang="en-US" altLang="zh-CN" dirty="0"/>
          </a:p>
          <a:p>
            <a:r>
              <a:rPr lang="zh-HK" altLang="en-US" dirty="0"/>
              <a:t>㇏</a:t>
            </a:r>
            <a:endParaRPr lang="en-US" altLang="zh-HK" dirty="0"/>
          </a:p>
          <a:p>
            <a:r>
              <a:rPr lang="zh-HK" altLang="en-US" dirty="0"/>
              <a:t>㇀</a:t>
            </a:r>
          </a:p>
        </p:txBody>
      </p:sp>
      <p:sp>
        <p:nvSpPr>
          <p:cNvPr id="4" name="Rectangle 3"/>
          <p:cNvSpPr/>
          <p:nvPr/>
        </p:nvSpPr>
        <p:spPr>
          <a:xfrm>
            <a:off x="4133418" y="2967334"/>
            <a:ext cx="223878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8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八</a:t>
            </a:r>
            <a:endParaRPr lang="en-US" sz="8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11760" y="3068960"/>
            <a:ext cx="121058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十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49076" y="1432733"/>
            <a:ext cx="121058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8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土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77672" y="5085184"/>
            <a:ext cx="121219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8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上</a:t>
            </a:r>
            <a:endParaRPr lang="en-US" sz="8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92953" y="4623519"/>
            <a:ext cx="121058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8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下</a:t>
            </a:r>
            <a:endParaRPr lang="en-US" sz="8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66245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力 </a:t>
            </a:r>
            <a:r>
              <a:rPr lang="en-GB" altLang="zh-CN" dirty="0" err="1"/>
              <a:t>lì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Power, strength</a:t>
            </a:r>
          </a:p>
          <a:p>
            <a:endParaRPr lang="en-US" altLang="zh-HK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081" r="77039" b="34518"/>
          <a:stretch/>
        </p:blipFill>
        <p:spPr bwMode="auto">
          <a:xfrm>
            <a:off x="539552" y="2636912"/>
            <a:ext cx="7063769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7549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门（門）</a:t>
            </a:r>
            <a:r>
              <a:rPr lang="en-GB" altLang="zh-CN" dirty="0" err="1"/>
              <a:t>mén</a:t>
            </a:r>
            <a:r>
              <a:rPr lang="en-GB" altLang="zh-CN" dirty="0"/>
              <a:t> </a:t>
            </a:r>
            <a:endParaRPr lang="zh-HK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r>
              <a:rPr lang="en-US" altLang="zh-HK" dirty="0"/>
              <a:t>door</a:t>
            </a:r>
            <a:endParaRPr lang="zh-HK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" t="37209" r="76836" b="53129"/>
          <a:stretch/>
        </p:blipFill>
        <p:spPr bwMode="auto">
          <a:xfrm>
            <a:off x="827582" y="2060848"/>
            <a:ext cx="7210435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043608" y="4623038"/>
            <a:ext cx="153394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>
                <a:solidFill>
                  <a:prstClr val="black"/>
                </a:solidFill>
                <a:cs typeface="+mj-cs"/>
              </a:rPr>
              <a:t>也 </a:t>
            </a:r>
            <a:r>
              <a:rPr lang="en-GB" altLang="zh-CN" sz="4400" dirty="0" err="1">
                <a:solidFill>
                  <a:prstClr val="black"/>
                </a:solidFill>
                <a:cs typeface="+mj-cs"/>
              </a:rPr>
              <a:t>yě</a:t>
            </a:r>
            <a:r>
              <a:rPr lang="en-GB" altLang="zh-CN" sz="4400" dirty="0">
                <a:solidFill>
                  <a:prstClr val="black"/>
                </a:solidFill>
                <a:cs typeface="+mj-cs"/>
              </a:rPr>
              <a:t> </a:t>
            </a:r>
            <a:endParaRPr lang="zh-HK" altLang="en-US" dirty="0"/>
          </a:p>
        </p:txBody>
      </p:sp>
      <p:sp>
        <p:nvSpPr>
          <p:cNvPr id="6" name="矩形 5"/>
          <p:cNvSpPr/>
          <p:nvPr/>
        </p:nvSpPr>
        <p:spPr>
          <a:xfrm>
            <a:off x="2771800" y="4715370"/>
            <a:ext cx="19942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HK" sz="3200" dirty="0">
                <a:solidFill>
                  <a:prstClr val="black"/>
                </a:solidFill>
              </a:rPr>
              <a:t>Also, too</a:t>
            </a:r>
            <a:endParaRPr lang="zh-HK" altLang="en-US" sz="3200" dirty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22915" y="5554728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力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325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Page 6 &amp; 7.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075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8907AF-1891-4A76-8163-B40B2E067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Warm reminder: Placement Test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B85F7E-7FB2-41A2-8227-B2E0A2E7D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92696"/>
          </a:xfrm>
        </p:spPr>
        <p:txBody>
          <a:bodyPr/>
          <a:lstStyle/>
          <a:p>
            <a:r>
              <a:rPr lang="en-US" altLang="zh-HK" dirty="0"/>
              <a:t>Please submit to blackboard ASAP, thank you</a:t>
            </a:r>
            <a:endParaRPr lang="zh-HK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C0B7F46-DCFC-4562-BC2A-9307DF50B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204864"/>
            <a:ext cx="3901264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613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Tone Mark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the rules of marking </a:t>
            </a:r>
            <a:r>
              <a:rPr lang="en-US"/>
              <a:t>the four </a:t>
            </a:r>
            <a:r>
              <a:rPr lang="en-US" dirty="0"/>
              <a:t>tones?</a:t>
            </a:r>
          </a:p>
          <a:p>
            <a:r>
              <a:rPr lang="en-US" dirty="0"/>
              <a:t>See </a:t>
            </a:r>
            <a:r>
              <a:rPr lang="en-US" dirty="0">
                <a:hlinkClick r:id="rId2" action="ppaction://hlinkfile"/>
              </a:rPr>
              <a:t>worksheet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6584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FBFE19-EF78-437D-9E2D-45A92371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K" dirty="0"/>
              <a:t>Homework in Lunar New Year Break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832718-CA96-4E51-8D1A-715A93E35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zh-HK" dirty="0"/>
              <a:t>Watch previous students’ samples.</a:t>
            </a:r>
          </a:p>
          <a:p>
            <a:r>
              <a:rPr lang="en-US" altLang="zh-HK" dirty="0"/>
              <a:t>Produce your own lesson 1 video (</a:t>
            </a:r>
            <a:r>
              <a:rPr lang="en-US" altLang="zh-HK" dirty="0" err="1"/>
              <a:t>PolyU</a:t>
            </a:r>
            <a:r>
              <a:rPr lang="en-US" altLang="zh-HK" dirty="0"/>
              <a:t> version).</a:t>
            </a:r>
          </a:p>
          <a:p>
            <a:r>
              <a:rPr lang="en-US" altLang="zh-HK" dirty="0"/>
              <a:t>2 dialogues in 1 video.</a:t>
            </a:r>
          </a:p>
          <a:p>
            <a:r>
              <a:rPr lang="en-US" altLang="zh-HK" dirty="0"/>
              <a:t>With your classmates/other friends.</a:t>
            </a:r>
          </a:p>
          <a:p>
            <a:r>
              <a:rPr lang="en-US" altLang="zh-HK" dirty="0"/>
              <a:t>Our assistants will add effects for you (</a:t>
            </a:r>
            <a:r>
              <a:rPr lang="en-US" altLang="zh-HK" dirty="0" err="1"/>
              <a:t>bgm</a:t>
            </a:r>
            <a:r>
              <a:rPr lang="en-US" altLang="zh-HK" dirty="0"/>
              <a:t>, subtitles, pictures…) You only need to take video.</a:t>
            </a:r>
          </a:p>
          <a:p>
            <a:r>
              <a:rPr lang="en-US" altLang="zh-HK" b="1" dirty="0">
                <a:solidFill>
                  <a:srgbClr val="FF0000"/>
                </a:solidFill>
              </a:rPr>
              <a:t>Deadline: 29 Jan 2023, 11:59pm.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618091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FA5C0FB-02DF-466A-B860-1214C0D021F2}"/>
              </a:ext>
            </a:extLst>
          </p:cNvPr>
          <p:cNvSpPr txBox="1">
            <a:spLocks/>
          </p:cNvSpPr>
          <p:nvPr/>
        </p:nvSpPr>
        <p:spPr>
          <a:xfrm>
            <a:off x="3024531" y="1196752"/>
            <a:ext cx="3094937" cy="235921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err="1"/>
              <a:t>zài</a:t>
            </a:r>
            <a:r>
              <a:rPr lang="en-US" sz="6000" dirty="0"/>
              <a:t> </a:t>
            </a:r>
            <a:r>
              <a:rPr lang="en-US" sz="6000" dirty="0" err="1"/>
              <a:t>jiàn</a:t>
            </a:r>
            <a:br>
              <a:rPr lang="en-US" sz="6000" dirty="0"/>
            </a:br>
            <a:r>
              <a:rPr lang="zh-CN" altLang="en-US" sz="6000" dirty="0"/>
              <a:t>再见</a:t>
            </a:r>
            <a:endParaRPr lang="en-US" sz="60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FCCA9AC-BA30-4EC0-B277-09813AFA972A}"/>
              </a:ext>
            </a:extLst>
          </p:cNvPr>
          <p:cNvSpPr/>
          <p:nvPr/>
        </p:nvSpPr>
        <p:spPr>
          <a:xfrm>
            <a:off x="1907704" y="3717032"/>
            <a:ext cx="5979522" cy="153888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5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xīn</a:t>
            </a:r>
            <a:r>
              <a:rPr lang="en-US" altLang="zh-TW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TW" sz="5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nián</a:t>
            </a:r>
            <a:r>
              <a:rPr lang="en-US" altLang="zh-TW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TW" sz="5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kuài</a:t>
            </a:r>
            <a:r>
              <a:rPr lang="en-US" altLang="zh-TW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TW" sz="5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lè</a:t>
            </a:r>
            <a:r>
              <a:rPr lang="en-US" altLang="zh-TW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algn="ctr"/>
            <a:r>
              <a:rPr lang="zh-CN" alt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新     年        快      樂（乐）</a:t>
            </a:r>
            <a:endParaRPr lang="zh-TW" altLang="en-US" sz="4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70792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拼音的圖片搜尋結果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9"/>
          <a:stretch/>
        </p:blipFill>
        <p:spPr bwMode="auto">
          <a:xfrm>
            <a:off x="237304" y="1962094"/>
            <a:ext cx="5375654" cy="3757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724128" y="4221088"/>
            <a:ext cx="3293209" cy="131574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ia</a:t>
            </a:r>
            <a:r>
              <a:rPr lang="en-US" sz="4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40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ian</a:t>
            </a:r>
            <a:r>
              <a:rPr lang="en-US" sz="4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40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uai</a:t>
            </a:r>
            <a:r>
              <a:rPr lang="en-US" sz="4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40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ua</a:t>
            </a:r>
            <a:r>
              <a:rPr lang="en-US" sz="4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</a:p>
          <a:p>
            <a:pPr algn="ctr"/>
            <a:r>
              <a:rPr lang="en-US" sz="40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uo,uan</a:t>
            </a:r>
            <a:r>
              <a:rPr lang="en-US" sz="4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40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iong</a:t>
            </a:r>
            <a:r>
              <a:rPr lang="en-US" sz="4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Revision: let’s read together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919449" y="5661248"/>
            <a:ext cx="613937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One by one </a:t>
            </a:r>
            <a:r>
              <a:rPr lang="en-US" altLang="zh-CN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Group practice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0209" y="1052434"/>
            <a:ext cx="25249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/>
              </a:rPr>
              <a:t>youtube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584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://www.indiana.edu/~hlw/PhonUnits/vocalTractLabel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625" y="1196975"/>
            <a:ext cx="3995738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extBox 4"/>
          <p:cNvSpPr txBox="1">
            <a:spLocks noChangeArrowheads="1"/>
          </p:cNvSpPr>
          <p:nvPr/>
        </p:nvSpPr>
        <p:spPr bwMode="auto">
          <a:xfrm>
            <a:off x="539750" y="258763"/>
            <a:ext cx="1944688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SzPct val="85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400" b="1">
                <a:solidFill>
                  <a:schemeClr val="tx2"/>
                </a:solidFill>
                <a:ea typeface="標楷體" panose="03000509000000000000" pitchFamily="65" charset="-120"/>
              </a:rPr>
              <a:t> </a:t>
            </a:r>
            <a:r>
              <a:rPr lang="en-US" altLang="zh-CN" sz="3500" b="1">
                <a:solidFill>
                  <a:schemeClr val="tx2"/>
                </a:solidFill>
                <a:ea typeface="標楷體" panose="03000509000000000000" pitchFamily="65" charset="-120"/>
              </a:rPr>
              <a:t>Initials </a:t>
            </a:r>
            <a:endParaRPr lang="zh-TW" altLang="en-US" sz="3500"/>
          </a:p>
        </p:txBody>
      </p:sp>
      <p:sp>
        <p:nvSpPr>
          <p:cNvPr id="6" name="Rectangle 2" descr="Large confetti"/>
          <p:cNvSpPr txBox="1">
            <a:spLocks noChangeArrowheads="1"/>
          </p:cNvSpPr>
          <p:nvPr/>
        </p:nvSpPr>
        <p:spPr bwMode="auto">
          <a:xfrm>
            <a:off x="2051050" y="115888"/>
            <a:ext cx="201612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defRPr/>
            </a:pPr>
            <a:r>
              <a:rPr lang="en-US" altLang="zh-CN" sz="2000" b="1" kern="0" dirty="0">
                <a:solidFill>
                  <a:schemeClr val="tx2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                    </a:t>
            </a:r>
            <a:r>
              <a:rPr lang="en-US" altLang="zh-CN" sz="2500" b="1" kern="0" dirty="0" err="1">
                <a:solidFill>
                  <a:schemeClr val="tx2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shēng</a:t>
            </a:r>
            <a:r>
              <a:rPr lang="en-US" altLang="zh-CN" sz="2500" b="1" kern="0" dirty="0">
                <a:solidFill>
                  <a:schemeClr val="tx2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CN" sz="2500" b="1" kern="0" dirty="0" err="1">
                <a:solidFill>
                  <a:schemeClr val="tx2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mǔ</a:t>
            </a:r>
            <a:endParaRPr lang="en-US" altLang="zh-CN" sz="2500" b="1" kern="0" dirty="0">
              <a:solidFill>
                <a:schemeClr val="tx2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algn="ctr">
              <a:defRPr/>
            </a:pPr>
            <a:r>
              <a:rPr lang="zh-TW" altLang="en-US" sz="2500" b="1" kern="0" dirty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  <a:cs typeface="+mj-cs"/>
              </a:rPr>
              <a:t>声  母</a:t>
            </a:r>
            <a:endParaRPr lang="en-US" altLang="zh-TW" sz="2500" b="1" kern="0" dirty="0">
              <a:solidFill>
                <a:schemeClr val="tx2"/>
              </a:solidFill>
              <a:latin typeface="標楷體" pitchFamily="65" charset="-120"/>
              <a:ea typeface="標楷體" pitchFamily="65" charset="-120"/>
              <a:cs typeface="+mj-cs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242888" y="877888"/>
            <a:ext cx="30956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SzPct val="85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300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</a:rPr>
              <a:t>zh</a:t>
            </a:r>
            <a:r>
              <a:rPr lang="zh-CN" altLang="en-US" sz="300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</a:rPr>
              <a:t>、</a:t>
            </a:r>
            <a:r>
              <a:rPr lang="en-US" altLang="zh-CN" sz="300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</a:rPr>
              <a:t>ch</a:t>
            </a:r>
            <a:r>
              <a:rPr lang="zh-CN" altLang="en-US" sz="300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</a:rPr>
              <a:t>、</a:t>
            </a:r>
            <a:r>
              <a:rPr lang="en-US" altLang="zh-CN" sz="300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</a:rPr>
              <a:t>sh</a:t>
            </a:r>
            <a:r>
              <a:rPr lang="zh-CN" altLang="en-US" sz="300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</a:rPr>
              <a:t>、</a:t>
            </a:r>
            <a:r>
              <a:rPr lang="en-US" altLang="zh-CN" sz="300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</a:rPr>
              <a:t>r</a:t>
            </a:r>
            <a:endParaRPr lang="zh-TW" altLang="en-US" sz="3000"/>
          </a:p>
        </p:txBody>
      </p:sp>
      <p:cxnSp>
        <p:nvCxnSpPr>
          <p:cNvPr id="37" name="直接箭头连接符 36"/>
          <p:cNvCxnSpPr>
            <a:stCxn id="20" idx="3"/>
          </p:cNvCxnSpPr>
          <p:nvPr/>
        </p:nvCxnSpPr>
        <p:spPr>
          <a:xfrm>
            <a:off x="3338513" y="1155700"/>
            <a:ext cx="2962275" cy="1625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601062"/>
              </p:ext>
            </p:extLst>
          </p:nvPr>
        </p:nvGraphicFramePr>
        <p:xfrm>
          <a:off x="0" y="1772816"/>
          <a:ext cx="5724525" cy="320043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99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48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49">
                <a:tc>
                  <a:txBody>
                    <a:bodyPr/>
                    <a:lstStyle/>
                    <a:p>
                      <a:r>
                        <a:rPr kumimoji="1" lang="en-US" altLang="zh-CN" sz="1800" b="1" kern="1200" dirty="0" err="1">
                          <a:solidFill>
                            <a:srgbClr val="C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zh</a:t>
                      </a:r>
                      <a:r>
                        <a:rPr kumimoji="1" lang="zh-CN" altLang="en-US" sz="1800" b="1" kern="1200" dirty="0">
                          <a:solidFill>
                            <a:srgbClr val="C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（</a:t>
                      </a:r>
                      <a:r>
                        <a:rPr kumimoji="1" lang="en-US" altLang="zh-CN" sz="1800" b="1" kern="1200" dirty="0">
                          <a:solidFill>
                            <a:srgbClr val="C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i</a:t>
                      </a:r>
                      <a:r>
                        <a:rPr kumimoji="1" lang="zh-CN" altLang="en-US" sz="1800" b="1" kern="1200" dirty="0">
                          <a:solidFill>
                            <a:srgbClr val="C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）</a:t>
                      </a:r>
                      <a:endParaRPr kumimoji="1" lang="zh-HK" altLang="en-US" sz="1800" b="1" kern="1200" dirty="0">
                        <a:solidFill>
                          <a:srgbClr val="C00000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L="91439" marR="91439" marT="45692" marB="4569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1)Roll up the tip of the tongue  towards the front part of hard palate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2) Block the airflow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3) Unblock the airflow, squeeze the air stream through a narrow gap between the tongue and hard palate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4)</a:t>
                      </a: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Similar</a:t>
                      </a: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 to “</a:t>
                      </a:r>
                      <a:r>
                        <a:rPr kumimoji="0" lang="en-US" altLang="zh-TW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ge</a:t>
                      </a: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” in the English word “a</a:t>
                      </a: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ge </a:t>
                      </a: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/ jud</a:t>
                      </a: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ge</a:t>
                      </a: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”.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L="91439" marR="91439" marT="45692" marB="4569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384">
                <a:tc>
                  <a:txBody>
                    <a:bodyPr/>
                    <a:lstStyle/>
                    <a:p>
                      <a:r>
                        <a:rPr kumimoji="1" lang="en-US" altLang="zh-CN" sz="1800" b="1" kern="1200" dirty="0">
                          <a:solidFill>
                            <a:srgbClr val="C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r</a:t>
                      </a:r>
                      <a:r>
                        <a:rPr kumimoji="1" lang="zh-CN" altLang="en-US" sz="1800" b="1" kern="1200" dirty="0">
                          <a:solidFill>
                            <a:srgbClr val="C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（</a:t>
                      </a:r>
                      <a:r>
                        <a:rPr kumimoji="1" lang="en-US" altLang="zh-CN" sz="1800" b="1" kern="1200" dirty="0" err="1">
                          <a:solidFill>
                            <a:srgbClr val="C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i</a:t>
                      </a:r>
                      <a:r>
                        <a:rPr kumimoji="1" lang="zh-CN" altLang="en-US" sz="1800" b="1" kern="1200" dirty="0">
                          <a:solidFill>
                            <a:srgbClr val="C00000"/>
                          </a:solidFill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）</a:t>
                      </a:r>
                      <a:endParaRPr kumimoji="1" lang="zh-HK" altLang="en-US" sz="1800" b="1" kern="1200" dirty="0">
                        <a:solidFill>
                          <a:srgbClr val="C00000"/>
                        </a:solidFill>
                        <a:latin typeface="Arial Unicode MS" pitchFamily="34" charset="-12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L="91439" marR="91439" marT="45692" marB="4569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1)Keep the same tongue position as “</a:t>
                      </a:r>
                      <a:r>
                        <a:rPr kumimoji="0" lang="en-US" altLang="zh-TW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shi</a:t>
                      </a: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”, but with vocal cords vibrating all the time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2) </a:t>
                      </a: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Similar </a:t>
                      </a: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to “</a:t>
                      </a: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r</a:t>
                      </a: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” in the English word “</a:t>
                      </a: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r</a:t>
                      </a: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ip”</a:t>
                      </a:r>
                    </a:p>
                  </a:txBody>
                  <a:tcPr marL="91439" marR="91439" marT="45692" marB="4569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28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123728" y="4149080"/>
            <a:ext cx="4391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hlinkClick r:id="rId2"/>
              </a:rPr>
              <a:t>Youtube</a:t>
            </a:r>
            <a:r>
              <a:rPr lang="en-US" altLang="zh-TW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Video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2BB381C-94AF-40E1-85A4-F83772514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836712"/>
            <a:ext cx="3469609" cy="349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168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755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750" b="1" dirty="0"/>
              <a:t>Pinyin Practice</a:t>
            </a:r>
            <a:br>
              <a:rPr lang="en-US" sz="3750" b="1" dirty="0"/>
            </a:br>
            <a:r>
              <a:rPr lang="en-US" sz="3750" b="1" dirty="0"/>
              <a:t>Initials + Finals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28650" y="2226469"/>
            <a:ext cx="2463685" cy="3574776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Initials:</a:t>
            </a:r>
          </a:p>
          <a:p>
            <a:pPr marL="0" indent="0">
              <a:buNone/>
            </a:pPr>
            <a:r>
              <a:rPr lang="en-HK" sz="3750" dirty="0"/>
              <a:t>d</a:t>
            </a:r>
            <a:endParaRPr lang="en-US" sz="3750" dirty="0"/>
          </a:p>
          <a:p>
            <a:pPr marL="0" indent="0">
              <a:buNone/>
            </a:pPr>
            <a:r>
              <a:rPr lang="en-HK" sz="3750" dirty="0"/>
              <a:t>t</a:t>
            </a:r>
            <a:endParaRPr lang="en-US" sz="3750" dirty="0"/>
          </a:p>
          <a:p>
            <a:pPr marL="0" indent="0">
              <a:buNone/>
            </a:pPr>
            <a:r>
              <a:rPr lang="en-HK" sz="3750" dirty="0"/>
              <a:t>g</a:t>
            </a:r>
            <a:endParaRPr lang="en-US" sz="3750" dirty="0"/>
          </a:p>
          <a:p>
            <a:pPr marL="0" indent="0">
              <a:buNone/>
            </a:pPr>
            <a:r>
              <a:rPr lang="en-HK" sz="3750" dirty="0"/>
              <a:t>k</a:t>
            </a:r>
            <a:endParaRPr lang="en-US" sz="3750" dirty="0"/>
          </a:p>
          <a:p>
            <a:pPr marL="0" indent="0">
              <a:buNone/>
            </a:pPr>
            <a:r>
              <a:rPr lang="en-HK" sz="3750" dirty="0"/>
              <a:t>f</a:t>
            </a:r>
            <a:endParaRPr lang="en-US" sz="3750" dirty="0"/>
          </a:p>
          <a:p>
            <a:pPr marL="0" indent="0">
              <a:buNone/>
            </a:pPr>
            <a:endParaRPr lang="en-US" sz="375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2958292" y="2226469"/>
            <a:ext cx="5283777" cy="3263504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Finals</a:t>
            </a:r>
          </a:p>
          <a:p>
            <a:pPr marL="0" indent="0">
              <a:lnSpc>
                <a:spcPct val="210000"/>
              </a:lnSpc>
              <a:buNone/>
            </a:pPr>
            <a:r>
              <a:rPr lang="en-US" sz="3750" dirty="0" err="1"/>
              <a:t>ei</a:t>
            </a:r>
            <a:r>
              <a:rPr lang="en-US" sz="3750" dirty="0"/>
              <a:t>    </a:t>
            </a:r>
            <a:r>
              <a:rPr lang="en-US" sz="3750" dirty="0" err="1"/>
              <a:t>ou</a:t>
            </a:r>
            <a:r>
              <a:rPr lang="en-US" sz="3750" dirty="0"/>
              <a:t>    an     </a:t>
            </a:r>
            <a:r>
              <a:rPr lang="en-US" sz="3750" dirty="0" err="1"/>
              <a:t>ang</a:t>
            </a:r>
            <a:r>
              <a:rPr lang="en-US" sz="3750" dirty="0"/>
              <a:t>     </a:t>
            </a:r>
            <a:r>
              <a:rPr lang="en-US" sz="3750" dirty="0" err="1"/>
              <a:t>eng</a:t>
            </a:r>
            <a:r>
              <a:rPr lang="en-US" sz="3750" dirty="0"/>
              <a:t>     </a:t>
            </a:r>
          </a:p>
          <a:p>
            <a:pPr marL="0" indent="0">
              <a:lnSpc>
                <a:spcPct val="210000"/>
              </a:lnSpc>
              <a:buNone/>
            </a:pPr>
            <a:r>
              <a:rPr lang="en-HK" sz="3750" dirty="0" err="1"/>
              <a:t>iao</a:t>
            </a:r>
            <a:r>
              <a:rPr lang="en-HK" sz="3750" dirty="0"/>
              <a:t>    </a:t>
            </a:r>
            <a:r>
              <a:rPr lang="en-HK" sz="3750" dirty="0" err="1"/>
              <a:t>iu</a:t>
            </a:r>
            <a:endParaRPr lang="en-US" sz="3750" dirty="0"/>
          </a:p>
        </p:txBody>
      </p:sp>
      <p:cxnSp>
        <p:nvCxnSpPr>
          <p:cNvPr id="5" name="直線單箭頭接點 4"/>
          <p:cNvCxnSpPr>
            <a:cxnSpLocks/>
          </p:cNvCxnSpPr>
          <p:nvPr/>
        </p:nvCxnSpPr>
        <p:spPr>
          <a:xfrm flipV="1">
            <a:off x="901931" y="3645024"/>
            <a:ext cx="5830309" cy="1735794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079783" y="5093359"/>
            <a:ext cx="332340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Group practice</a:t>
            </a:r>
          </a:p>
        </p:txBody>
      </p:sp>
    </p:spTree>
    <p:extLst>
      <p:ext uri="{BB962C8B-B14F-4D97-AF65-F5344CB8AC3E}">
        <p14:creationId xmlns:p14="http://schemas.microsoft.com/office/powerpoint/2010/main" val="351241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D36FCD65-0BF9-46A9-A57B-D77677B72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HK" dirty="0"/>
              <a:t>Read Together: </a:t>
            </a:r>
            <a:br>
              <a:rPr lang="en-US" altLang="zh-HK" dirty="0"/>
            </a:br>
            <a:br>
              <a:rPr lang="en-US" altLang="zh-HK" dirty="0"/>
            </a:br>
            <a:r>
              <a:rPr lang="en-US" altLang="zh-HK" dirty="0"/>
              <a:t>Textbook Lesson 1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015216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40774"/>
            <a:ext cx="8229600" cy="27853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Where should I put the tone marks?  </a:t>
            </a:r>
          </a:p>
          <a:p>
            <a:r>
              <a:rPr lang="en-US" dirty="0"/>
              <a:t>Please find out the rules.  </a:t>
            </a:r>
            <a:r>
              <a:rPr lang="en-US" u="sng" dirty="0">
                <a:solidFill>
                  <a:srgbClr val="0070C0"/>
                </a:solidFill>
              </a:rPr>
              <a:t>Worksheet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n-US" dirty="0"/>
              <a:t>Above the finals, not initials.</a:t>
            </a:r>
          </a:p>
          <a:p>
            <a:pPr marL="514350" indent="-514350">
              <a:buAutoNum type="arabicPeriod"/>
            </a:pPr>
            <a:r>
              <a:rPr lang="en-US" dirty="0"/>
              <a:t>Follow the order of finals on Pinyin table, “a” first, and then “o”, “e”, “</a:t>
            </a:r>
            <a:r>
              <a:rPr lang="en-US" dirty="0" err="1"/>
              <a:t>i</a:t>
            </a:r>
            <a:r>
              <a:rPr lang="en-US" dirty="0"/>
              <a:t>” etc.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1484784"/>
            <a:ext cx="3011487" cy="180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812" y="1700808"/>
            <a:ext cx="4724809" cy="106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815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Write down the tones you hear.</a:t>
            </a:r>
          </a:p>
          <a:p>
            <a:r>
              <a:rPr lang="en-HK" dirty="0"/>
              <a:t>Group practice: Table of Combinations of Initials and Finals in Putonghua.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724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1202</TotalTime>
  <Words>542</Words>
  <Application>Microsoft Office PowerPoint</Application>
  <PresentationFormat>On-screen Show (4:3)</PresentationFormat>
  <Paragraphs>106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 Unicode MS</vt:lpstr>
      <vt:lpstr>標楷體</vt:lpstr>
      <vt:lpstr>新細明體</vt:lpstr>
      <vt:lpstr>SimSun</vt:lpstr>
      <vt:lpstr>SimSun</vt:lpstr>
      <vt:lpstr>Arial</vt:lpstr>
      <vt:lpstr>Calibri</vt:lpstr>
      <vt:lpstr>Times New Roman</vt:lpstr>
      <vt:lpstr>Office 佈景主題</vt:lpstr>
      <vt:lpstr>CLC1151: Chinese 1  (For Non-Chinese Speaking Students) nǐ hǎo  你好 </vt:lpstr>
      <vt:lpstr>Warm reminder: Placement Test</vt:lpstr>
      <vt:lpstr>Revision: let’s read together</vt:lpstr>
      <vt:lpstr>PowerPoint Presentation</vt:lpstr>
      <vt:lpstr>PowerPoint Presentation</vt:lpstr>
      <vt:lpstr>Pinyin Practice Initials + Finals</vt:lpstr>
      <vt:lpstr>Read Together:   Textbook Lesson 1</vt:lpstr>
      <vt:lpstr>Tones</vt:lpstr>
      <vt:lpstr>Tones</vt:lpstr>
      <vt:lpstr>Neutral tone</vt:lpstr>
      <vt:lpstr>Get your Chinese name</vt:lpstr>
      <vt:lpstr>Post your names</vt:lpstr>
      <vt:lpstr>Greetings</vt:lpstr>
      <vt:lpstr>Basic Chinese Characters and numbers</vt:lpstr>
      <vt:lpstr>PowerPoint Presentation</vt:lpstr>
      <vt:lpstr>Write basic strokes</vt:lpstr>
      <vt:lpstr>力 lì</vt:lpstr>
      <vt:lpstr>门（門）mén </vt:lpstr>
      <vt:lpstr>Practice</vt:lpstr>
      <vt:lpstr>Tone Mark Practice</vt:lpstr>
      <vt:lpstr>Homework in Lunar New Year Break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CBS1151: Chinese 1  (For Non-Chinese Speaking Students)</dc:title>
  <dc:creator>HKPU</dc:creator>
  <cp:lastModifiedBy>WONG, SARAH [CLC]</cp:lastModifiedBy>
  <cp:revision>173</cp:revision>
  <dcterms:created xsi:type="dcterms:W3CDTF">2016-09-03T10:26:12Z</dcterms:created>
  <dcterms:modified xsi:type="dcterms:W3CDTF">2023-01-19T09:25:33Z</dcterms:modified>
</cp:coreProperties>
</file>