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76" r:id="rId5"/>
    <p:sldId id="258" r:id="rId6"/>
    <p:sldId id="265" r:id="rId7"/>
    <p:sldId id="268" r:id="rId8"/>
    <p:sldId id="270" r:id="rId9"/>
    <p:sldId id="271" r:id="rId10"/>
    <p:sldId id="272" r:id="rId11"/>
    <p:sldId id="273" r:id="rId12"/>
    <p:sldId id="274" r:id="rId13"/>
    <p:sldId id="275" r:id="rId14"/>
    <p:sldId id="261" r:id="rId15"/>
    <p:sldId id="262" r:id="rId16"/>
    <p:sldId id="263" r:id="rId17"/>
    <p:sldId id="259" r:id="rId18"/>
    <p:sldId id="277" r:id="rId19"/>
  </p:sldIdLst>
  <p:sldSz cx="9144000" cy="5143500" type="screen16x9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F6E1-8D7E-486A-ACFD-93158D584430}" type="datetimeFigureOut">
              <a:rPr lang="zh-HK" altLang="en-US" smtClean="0"/>
              <a:t>9/1/2023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40C0-B167-4061-9A77-61A72569D0D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2483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F6E1-8D7E-486A-ACFD-93158D584430}" type="datetimeFigureOut">
              <a:rPr lang="zh-HK" altLang="en-US" smtClean="0"/>
              <a:t>9/1/2023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40C0-B167-4061-9A77-61A72569D0D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4105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F6E1-8D7E-486A-ACFD-93158D584430}" type="datetimeFigureOut">
              <a:rPr lang="zh-HK" altLang="en-US" smtClean="0"/>
              <a:t>9/1/2023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40C0-B167-4061-9A77-61A72569D0D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4698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F6E1-8D7E-486A-ACFD-93158D584430}" type="datetimeFigureOut">
              <a:rPr lang="zh-HK" altLang="en-US" smtClean="0"/>
              <a:t>9/1/2023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40C0-B167-4061-9A77-61A72569D0D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9314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F6E1-8D7E-486A-ACFD-93158D584430}" type="datetimeFigureOut">
              <a:rPr lang="zh-HK" altLang="en-US" smtClean="0"/>
              <a:t>9/1/2023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40C0-B167-4061-9A77-61A72569D0D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0519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F6E1-8D7E-486A-ACFD-93158D584430}" type="datetimeFigureOut">
              <a:rPr lang="zh-HK" altLang="en-US" smtClean="0"/>
              <a:t>9/1/2023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40C0-B167-4061-9A77-61A72569D0D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2000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F6E1-8D7E-486A-ACFD-93158D584430}" type="datetimeFigureOut">
              <a:rPr lang="zh-HK" altLang="en-US" smtClean="0"/>
              <a:t>9/1/2023</a:t>
            </a:fld>
            <a:endParaRPr lang="zh-HK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40C0-B167-4061-9A77-61A72569D0D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5206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F6E1-8D7E-486A-ACFD-93158D584430}" type="datetimeFigureOut">
              <a:rPr lang="zh-HK" altLang="en-US" smtClean="0"/>
              <a:t>9/1/2023</a:t>
            </a:fld>
            <a:endParaRPr lang="zh-HK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40C0-B167-4061-9A77-61A72569D0D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0547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F6E1-8D7E-486A-ACFD-93158D584430}" type="datetimeFigureOut">
              <a:rPr lang="zh-HK" altLang="en-US" smtClean="0"/>
              <a:t>9/1/2023</a:t>
            </a:fld>
            <a:endParaRPr lang="zh-HK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40C0-B167-4061-9A77-61A72569D0D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7439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F6E1-8D7E-486A-ACFD-93158D584430}" type="datetimeFigureOut">
              <a:rPr lang="zh-HK" altLang="en-US" smtClean="0"/>
              <a:t>9/1/2023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40C0-B167-4061-9A77-61A72569D0D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6581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F6E1-8D7E-486A-ACFD-93158D584430}" type="datetimeFigureOut">
              <a:rPr lang="zh-HK" altLang="en-US" smtClean="0"/>
              <a:t>9/1/2023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40C0-B167-4061-9A77-61A72569D0D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7757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2F6E1-8D7E-486A-ACFD-93158D584430}" type="datetimeFigureOut">
              <a:rPr lang="zh-HK" altLang="en-US" smtClean="0"/>
              <a:t>9/1/2023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140C0-B167-4061-9A77-61A72569D0D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2768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1520" y="1275606"/>
            <a:ext cx="8458200" cy="1566174"/>
          </a:xfrm>
        </p:spPr>
        <p:txBody>
          <a:bodyPr>
            <a:normAutofit/>
          </a:bodyPr>
          <a:lstStyle/>
          <a:p>
            <a:r>
              <a:rPr lang="en-US" altLang="zh-HK" sz="30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CLC1151: Chinese 1 </a:t>
            </a:r>
            <a:br>
              <a:rPr lang="en-US" altLang="zh-HK" sz="30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HK" sz="30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(For Non-Chinese Speaking Students) </a:t>
            </a:r>
            <a:endParaRPr lang="zh-HK" altLang="en-US" sz="30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45596" y="249493"/>
            <a:ext cx="25523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HK" dirty="0"/>
              <a:t>Chinese Language Cent</a:t>
            </a:r>
            <a:r>
              <a:rPr lang="en-US" altLang="zh-TW" dirty="0"/>
              <a:t>r</a:t>
            </a:r>
            <a:r>
              <a:rPr lang="en-US" altLang="zh-HK" dirty="0"/>
              <a:t>e</a:t>
            </a:r>
          </a:p>
          <a:p>
            <a:pPr algn="r"/>
            <a:r>
              <a:rPr lang="en-US" altLang="zh-HK" dirty="0" err="1"/>
              <a:t>PolyU</a:t>
            </a:r>
            <a:endParaRPr lang="zh-HK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542711" y="3304314"/>
            <a:ext cx="20585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3000" dirty="0"/>
              <a:t>Sarah Wong</a:t>
            </a:r>
            <a:endParaRPr lang="zh-HK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21889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Lesson 3: Where does she come from?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329612"/>
            <a:ext cx="5328592" cy="12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47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4: Nice to meet you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1" y="1075832"/>
            <a:ext cx="5328591" cy="107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571750"/>
            <a:ext cx="6857776" cy="185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4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5: Where is the restaurant?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059582"/>
            <a:ext cx="3936865" cy="1151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715766"/>
            <a:ext cx="6768752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5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6: Let’s go swimming, ok?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987574"/>
            <a:ext cx="5400600" cy="1397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859782"/>
            <a:ext cx="6984776" cy="146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2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测验一 </a:t>
            </a:r>
            <a:r>
              <a:rPr lang="en-US" altLang="zh-CN" dirty="0"/>
              <a:t>Quiz 1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20%</a:t>
            </a:r>
          </a:p>
          <a:p>
            <a:r>
              <a:rPr lang="en-US" altLang="zh-HK" dirty="0"/>
              <a:t>Listening (pinyin)</a:t>
            </a:r>
          </a:p>
          <a:p>
            <a:r>
              <a:rPr lang="en-US" altLang="zh-CN" dirty="0"/>
              <a:t>Multiple choices</a:t>
            </a:r>
          </a:p>
          <a:p>
            <a:r>
              <a:rPr lang="en-US" altLang="zh-CN" dirty="0"/>
              <a:t>@</a:t>
            </a:r>
            <a:r>
              <a:rPr lang="en-US" altLang="zh-CN" dirty="0" err="1"/>
              <a:t>BlackBoard</a:t>
            </a:r>
            <a:endParaRPr lang="en-US" altLang="zh-CN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891251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测验二 </a:t>
            </a:r>
            <a:r>
              <a:rPr lang="en-US" altLang="zh-CN" dirty="0"/>
              <a:t>Quiz 2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20%</a:t>
            </a:r>
          </a:p>
          <a:p>
            <a:r>
              <a:rPr lang="en-US" altLang="zh-HK" dirty="0"/>
              <a:t>You will be asked to read two dialogs from text book</a:t>
            </a:r>
          </a:p>
        </p:txBody>
      </p:sp>
    </p:spTree>
    <p:extLst>
      <p:ext uri="{BB962C8B-B14F-4D97-AF65-F5344CB8AC3E}">
        <p14:creationId xmlns:p14="http://schemas.microsoft.com/office/powerpoint/2010/main" val="355285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测验三 </a:t>
            </a:r>
            <a:r>
              <a:rPr lang="en-US" altLang="zh-CN" dirty="0"/>
              <a:t>Quiz 3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20%: Written part @</a:t>
            </a:r>
            <a:r>
              <a:rPr lang="en-US" altLang="zh-CN" dirty="0" err="1"/>
              <a:t>BlackBoard</a:t>
            </a:r>
            <a:endParaRPr lang="en-US" altLang="zh-CN" dirty="0"/>
          </a:p>
          <a:p>
            <a:r>
              <a:rPr lang="en-US" altLang="zh-CN" dirty="0"/>
              <a:t>30%: Oral part </a:t>
            </a:r>
          </a:p>
          <a:p>
            <a:pPr marL="0" indent="0">
              <a:buNone/>
            </a:pPr>
            <a:r>
              <a:rPr lang="en-US" altLang="zh-CN" dirty="0"/>
              <a:t>    prepare a presentation and answer questions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HK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467545" y="2679763"/>
            <a:ext cx="505228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+</a:t>
            </a:r>
          </a:p>
          <a:p>
            <a:pPr algn="ctr"/>
            <a:r>
              <a:rPr lang="en-GB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10% class participation</a:t>
            </a:r>
            <a:endParaRPr lang="en-GB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0049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HK" dirty="0"/>
              <a:t>Textbook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275606"/>
            <a:ext cx="5544616" cy="3394472"/>
          </a:xfrm>
        </p:spPr>
        <p:txBody>
          <a:bodyPr/>
          <a:lstStyle/>
          <a:p>
            <a:r>
              <a:rPr lang="en-US" altLang="zh-HK" dirty="0"/>
              <a:t>New Practical Chinese Reader Vol. 1, Beijing Language and Culture University Press. (2</a:t>
            </a:r>
            <a:r>
              <a:rPr lang="en-US" altLang="zh-HK" baseline="30000" dirty="0"/>
              <a:t>nd</a:t>
            </a:r>
            <a:r>
              <a:rPr lang="en-US" altLang="zh-HK" dirty="0"/>
              <a:t> Edition)</a:t>
            </a:r>
            <a:endParaRPr lang="zh-HK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555526"/>
            <a:ext cx="2808312" cy="426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49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76166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dirty="0"/>
              <a:t>P</a:t>
            </a:r>
            <a:r>
              <a:rPr lang="en-US" dirty="0"/>
              <a:t>lacement test (pre-test)</a:t>
            </a:r>
          </a:p>
        </p:txBody>
      </p:sp>
    </p:spTree>
    <p:extLst>
      <p:ext uri="{BB962C8B-B14F-4D97-AF65-F5344CB8AC3E}">
        <p14:creationId xmlns:p14="http://schemas.microsoft.com/office/powerpoint/2010/main" val="326283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你们好 </a:t>
            </a:r>
            <a:r>
              <a:rPr lang="en-US" altLang="zh-CN" dirty="0"/>
              <a:t>Hi, everyone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自我介绍 </a:t>
            </a:r>
            <a:r>
              <a:rPr lang="en-US" altLang="zh-CN"/>
              <a:t>Self-introduction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课程简介 </a:t>
            </a:r>
            <a:r>
              <a:rPr lang="en-US" altLang="zh-CN" dirty="0"/>
              <a:t>Course information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分流考试 </a:t>
            </a:r>
            <a:r>
              <a:rPr lang="en-US" altLang="zh-CN" dirty="0"/>
              <a:t>Placement test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1245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我 </a:t>
            </a:r>
            <a:r>
              <a:rPr lang="en-US" altLang="zh-CN" dirty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黄静心</a:t>
            </a:r>
            <a:r>
              <a:rPr lang="en-US" altLang="zh-CN" dirty="0"/>
              <a:t>Wong Ching Sum, Sarah</a:t>
            </a:r>
          </a:p>
          <a:p>
            <a:r>
              <a:rPr lang="en-US" dirty="0"/>
              <a:t>MA, PKU. </a:t>
            </a:r>
            <a:r>
              <a:rPr lang="en-US" dirty="0" err="1"/>
              <a:t>BEd</a:t>
            </a:r>
            <a:r>
              <a:rPr lang="en-US" dirty="0"/>
              <a:t>, HKU. </a:t>
            </a:r>
          </a:p>
          <a:p>
            <a:r>
              <a:rPr lang="en-US" dirty="0"/>
              <a:t>Instructor, </a:t>
            </a:r>
            <a:r>
              <a:rPr lang="en-US" dirty="0" err="1"/>
              <a:t>PolyU</a:t>
            </a:r>
            <a:r>
              <a:rPr lang="en-US" dirty="0"/>
              <a:t> (2015-)</a:t>
            </a:r>
          </a:p>
          <a:p>
            <a:r>
              <a:rPr lang="en-US" dirty="0"/>
              <a:t>Chinese Courses for local and international students (mainly CLC1151).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3DAFA8-6ED4-4E0C-8023-448127ECB667}"/>
              </a:ext>
            </a:extLst>
          </p:cNvPr>
          <p:cNvSpPr/>
          <p:nvPr/>
        </p:nvSpPr>
        <p:spPr>
          <a:xfrm>
            <a:off x="4716016" y="205979"/>
            <a:ext cx="435869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arah.wong@polyu.edu.hk</a:t>
            </a:r>
          </a:p>
        </p:txBody>
      </p:sp>
    </p:spTree>
    <p:extLst>
      <p:ext uri="{BB962C8B-B14F-4D97-AF65-F5344CB8AC3E}">
        <p14:creationId xmlns:p14="http://schemas.microsoft.com/office/powerpoint/2010/main" val="470942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869672"/>
            <a:ext cx="8229600" cy="857250"/>
          </a:xfrm>
        </p:spPr>
        <p:txBody>
          <a:bodyPr/>
          <a:lstStyle/>
          <a:p>
            <a:r>
              <a:rPr lang="en-US" dirty="0"/>
              <a:t>Introduce yourself</a:t>
            </a:r>
          </a:p>
        </p:txBody>
      </p:sp>
    </p:spTree>
    <p:extLst>
      <p:ext uri="{BB962C8B-B14F-4D97-AF65-F5344CB8AC3E}">
        <p14:creationId xmlns:p14="http://schemas.microsoft.com/office/powerpoint/2010/main" val="161536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355726"/>
            <a:ext cx="9144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+10% </a:t>
            </a:r>
            <a:r>
              <a:rPr lang="en-US" altLang="zh-TW" sz="4000" b="1" cap="none" spc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class participation</a:t>
            </a:r>
            <a:endParaRPr lang="zh-TW" alt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05520" y="1221600"/>
            <a:ext cx="54108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Teaching Schedule</a:t>
            </a:r>
          </a:p>
        </p:txBody>
      </p:sp>
    </p:spTree>
    <p:extLst>
      <p:ext uri="{BB962C8B-B14F-4D97-AF65-F5344CB8AC3E}">
        <p14:creationId xmlns:p14="http://schemas.microsoft.com/office/powerpoint/2010/main" val="646324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Chinese name for yourself</a:t>
            </a:r>
          </a:p>
          <a:p>
            <a:r>
              <a:rPr lang="en-US" dirty="0"/>
              <a:t>Pinyin (phonetic symbols)</a:t>
            </a:r>
          </a:p>
          <a:p>
            <a:r>
              <a:rPr lang="en-US" dirty="0"/>
              <a:t>Chinese characters </a:t>
            </a:r>
          </a:p>
          <a:p>
            <a:r>
              <a:rPr lang="en-US" dirty="0"/>
              <a:t>Simple grammar rules</a:t>
            </a:r>
          </a:p>
          <a:p>
            <a:r>
              <a:rPr lang="en-US" dirty="0"/>
              <a:t>Daily conversations (6 lessons)</a:t>
            </a:r>
          </a:p>
        </p:txBody>
      </p:sp>
    </p:spTree>
    <p:extLst>
      <p:ext uri="{BB962C8B-B14F-4D97-AF65-F5344CB8AC3E}">
        <p14:creationId xmlns:p14="http://schemas.microsoft.com/office/powerpoint/2010/main" val="117934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4308" y="894141"/>
            <a:ext cx="171072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b="1" dirty="0" err="1">
                <a:solidFill>
                  <a:srgbClr val="00B050"/>
                </a:solidFill>
              </a:rPr>
              <a:t>lǎo</a:t>
            </a:r>
            <a:r>
              <a:rPr lang="en-US" altLang="zh-CN" sz="4400" b="1" dirty="0">
                <a:solidFill>
                  <a:srgbClr val="00B050"/>
                </a:solidFill>
              </a:rPr>
              <a:t> </a:t>
            </a:r>
            <a:r>
              <a:rPr lang="en-US" altLang="zh-CN" sz="4400" b="1" dirty="0" err="1">
                <a:solidFill>
                  <a:srgbClr val="00B050"/>
                </a:solidFill>
              </a:rPr>
              <a:t>shī</a:t>
            </a:r>
            <a:endParaRPr lang="en-US" altLang="zh-CN" sz="4400" b="1" dirty="0">
              <a:solidFill>
                <a:srgbClr val="00B050"/>
              </a:solidFill>
            </a:endParaRPr>
          </a:p>
          <a:p>
            <a:pPr algn="ctr"/>
            <a:r>
              <a:rPr lang="zh-CN" altLang="en-US" sz="4400" b="1" dirty="0">
                <a:solidFill>
                  <a:srgbClr val="00B050"/>
                </a:solidFill>
              </a:rPr>
              <a:t>老师</a:t>
            </a:r>
            <a:endParaRPr lang="zh-TW" altLang="en-US" sz="5400" b="1" dirty="0">
              <a:ln w="31550" cmpd="sng">
                <a:gradFill>
                  <a:gsLst>
                    <a:gs pos="70000">
                      <a:srgbClr val="F79646">
                        <a:shade val="50000"/>
                        <a:satMod val="190000"/>
                      </a:srgbClr>
                    </a:gs>
                    <a:gs pos="0">
                      <a:srgbClr val="F79646">
                        <a:tint val="77000"/>
                        <a:satMod val="180000"/>
                      </a:srgbClr>
                    </a:gs>
                  </a:gsLst>
                  <a:lin ang="5400000"/>
                </a:gradFill>
                <a:prstDash val="solid"/>
              </a:ln>
              <a:solidFill>
                <a:srgbClr val="00B05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95736" y="2202419"/>
            <a:ext cx="972091" cy="1581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altLang="zh-CN" sz="4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rén</a:t>
            </a:r>
            <a:endParaRPr lang="en-GB" altLang="zh-CN" sz="4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20000"/>
              </a:spcBef>
            </a:pPr>
            <a:r>
              <a:rPr lang="zh-CN" alt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人</a:t>
            </a:r>
            <a:endParaRPr lang="en-US" altLang="zh-CN" sz="4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5003" y="1150794"/>
            <a:ext cx="74892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HK" sz="4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bǐ</a:t>
            </a:r>
            <a:r>
              <a:rPr lang="en-GB" altLang="zh-HK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zh-CN" altLang="en-US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匕</a:t>
            </a:r>
            <a:endParaRPr lang="zh-HK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72266" y="1437577"/>
            <a:ext cx="1903736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TW" sz="5400" b="1" dirty="0" err="1">
                <a:ln w="18000">
                  <a:solidFill>
                    <a:srgbClr val="C0504D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zhōng</a:t>
            </a:r>
            <a:r>
              <a:rPr lang="en-GB" altLang="zh-TW" sz="5400" b="1" dirty="0">
                <a:ln w="18000">
                  <a:solidFill>
                    <a:srgbClr val="C0504D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zh-CN" altLang="en-US" sz="5400" b="1" dirty="0">
                <a:ln w="18000">
                  <a:solidFill>
                    <a:srgbClr val="C0504D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中</a:t>
            </a:r>
            <a:endParaRPr lang="zh-TW" altLang="en-US" sz="5400" b="1" dirty="0">
              <a:ln w="18000">
                <a:solidFill>
                  <a:srgbClr val="C0504D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08304" y="3291830"/>
            <a:ext cx="884264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altLang="zh-TW" sz="5400" b="1" dirty="0" err="1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yù</a:t>
            </a:r>
            <a:r>
              <a:rPr lang="en-GB" altLang="zh-TW" sz="5400" b="1" dirty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zh-CN" altLang="en-US" sz="5400" b="1" dirty="0">
                <a:ln w="19050">
                  <a:solidFill>
                    <a:srgbClr val="1F497D">
                      <a:tint val="1000"/>
                    </a:srgb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玉</a:t>
            </a:r>
            <a:endParaRPr lang="zh-TW" altLang="en-US" sz="5400" b="1" dirty="0">
              <a:ln w="19050">
                <a:solidFill>
                  <a:srgbClr val="1F497D">
                    <a:tint val="1000"/>
                  </a:srgbClr>
                </a:solidFill>
                <a:prstDash val="solid"/>
              </a:ln>
              <a:solidFill>
                <a:srgbClr val="9BBB59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3" y="2433250"/>
            <a:ext cx="74892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HK" sz="4400" b="1" dirty="0" err="1">
                <a:solidFill>
                  <a:srgbClr val="7030A0"/>
                </a:solidFill>
              </a:rPr>
              <a:t>rì</a:t>
            </a:r>
            <a:r>
              <a:rPr lang="en-GB" altLang="zh-HK" sz="4400" b="1" dirty="0">
                <a:solidFill>
                  <a:srgbClr val="7030A0"/>
                </a:solidFill>
              </a:rPr>
              <a:t> </a:t>
            </a:r>
          </a:p>
          <a:p>
            <a:r>
              <a:rPr lang="zh-CN" altLang="en-US" sz="4400" b="1" dirty="0">
                <a:solidFill>
                  <a:srgbClr val="7030A0"/>
                </a:solidFill>
              </a:rPr>
              <a:t>日</a:t>
            </a:r>
            <a:endParaRPr lang="zh-HK" altLang="en-US" sz="4400" b="1" dirty="0">
              <a:solidFill>
                <a:srgbClr val="7030A0"/>
              </a:solidFill>
            </a:endParaRPr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467544" y="465516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K" dirty="0"/>
              <a:t>Characters</a:t>
            </a:r>
            <a:endParaRPr lang="zh-HK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553172" y="951570"/>
            <a:ext cx="91010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altLang="zh-HK" sz="4400" b="1" dirty="0" err="1">
                <a:solidFill>
                  <a:schemeClr val="accent4">
                    <a:lumMod val="50000"/>
                  </a:schemeClr>
                </a:solidFill>
              </a:rPr>
              <a:t>bèi</a:t>
            </a:r>
            <a:r>
              <a:rPr lang="en-GB" altLang="zh-HK" sz="4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  <a:p>
            <a:pPr lvl="0"/>
            <a:r>
              <a:rPr lang="zh-CN" altLang="en-US" sz="4400" b="1" dirty="0">
                <a:solidFill>
                  <a:schemeClr val="accent4">
                    <a:lumMod val="50000"/>
                  </a:schemeClr>
                </a:solidFill>
              </a:rPr>
              <a:t>贝</a:t>
            </a:r>
            <a:endParaRPr lang="zh-HK" altLang="en-US" sz="4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17584" y="3388897"/>
            <a:ext cx="87716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HK" sz="4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shǐ</a:t>
            </a:r>
            <a:r>
              <a:rPr lang="en-GB" altLang="zh-HK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n-US" altLang="zh-HK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矢</a:t>
            </a:r>
            <a:endParaRPr lang="zh-HK" altLang="en-US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91881" y="3388897"/>
            <a:ext cx="156693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HK" sz="4400" b="1" dirty="0" err="1">
                <a:solidFill>
                  <a:srgbClr val="FFC000"/>
                </a:solidFill>
              </a:rPr>
              <a:t>shēng</a:t>
            </a:r>
            <a:r>
              <a:rPr lang="en-GB" altLang="zh-HK" sz="4400" b="1" dirty="0">
                <a:solidFill>
                  <a:srgbClr val="FFC000"/>
                </a:solidFill>
              </a:rPr>
              <a:t> </a:t>
            </a:r>
          </a:p>
          <a:p>
            <a:r>
              <a:rPr lang="zh-CN" altLang="en-US" sz="4400" b="1" dirty="0">
                <a:solidFill>
                  <a:srgbClr val="FFC000"/>
                </a:solidFill>
              </a:rPr>
              <a:t>生</a:t>
            </a:r>
            <a:endParaRPr lang="zh-HK" altLang="en-US" sz="4400" b="1" dirty="0">
              <a:solidFill>
                <a:srgbClr val="FFC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14520" y="2433250"/>
            <a:ext cx="99578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HK" sz="4400" b="1" dirty="0" err="1">
                <a:solidFill>
                  <a:schemeClr val="accent6">
                    <a:lumMod val="75000"/>
                  </a:schemeClr>
                </a:solidFill>
              </a:rPr>
              <a:t>zhě</a:t>
            </a:r>
            <a:endParaRPr lang="en-GB" altLang="zh-HK" sz="4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4400" b="1" dirty="0">
                <a:solidFill>
                  <a:schemeClr val="accent6">
                    <a:lumMod val="75000"/>
                  </a:schemeClr>
                </a:solidFill>
              </a:rPr>
              <a:t>者</a:t>
            </a:r>
            <a:endParaRPr lang="zh-HK" altLang="en-US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25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Hello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35646"/>
            <a:ext cx="2339751" cy="1034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3" y="1419622"/>
            <a:ext cx="5433009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Lesson 2: Are you busy?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195486"/>
            <a:ext cx="2736303" cy="1091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821" r="984"/>
          <a:stretch/>
        </p:blipFill>
        <p:spPr>
          <a:xfrm>
            <a:off x="611560" y="1275606"/>
            <a:ext cx="6624736" cy="369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260</Words>
  <Application>Microsoft Office PowerPoint</Application>
  <PresentationFormat>On-screen Show (16:9)</PresentationFormat>
  <Paragraphs>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新細明體</vt:lpstr>
      <vt:lpstr>宋体</vt:lpstr>
      <vt:lpstr>Arial</vt:lpstr>
      <vt:lpstr>Calibri</vt:lpstr>
      <vt:lpstr>Office 佈景主題</vt:lpstr>
      <vt:lpstr>CLC1151: Chinese 1  (For Non-Chinese Speaking Students) </vt:lpstr>
      <vt:lpstr>你们好 Hi, everyone</vt:lpstr>
      <vt:lpstr>我 About Me</vt:lpstr>
      <vt:lpstr>Introduce yourself</vt:lpstr>
      <vt:lpstr>PowerPoint Presentation</vt:lpstr>
      <vt:lpstr>What you will learn?</vt:lpstr>
      <vt:lpstr>PowerPoint Presentation</vt:lpstr>
      <vt:lpstr>Lesson 1: Hello</vt:lpstr>
      <vt:lpstr>Lesson 2: Are you busy?</vt:lpstr>
      <vt:lpstr>Lesson 3: Where does she come from?</vt:lpstr>
      <vt:lpstr>Lesson 4: Nice to meet you</vt:lpstr>
      <vt:lpstr>Lesson 5: Where is the restaurant?</vt:lpstr>
      <vt:lpstr>Lesson 6: Let’s go swimming, ok?</vt:lpstr>
      <vt:lpstr>测验一 Quiz 1</vt:lpstr>
      <vt:lpstr>测验二 Quiz 2</vt:lpstr>
      <vt:lpstr>测验三 Quiz 3</vt:lpstr>
      <vt:lpstr>Textbook</vt:lpstr>
      <vt:lpstr>Placement test (pre-test)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CBS1151: Chinese 1  (For Non-Chinese Speaking Students)</dc:title>
  <dc:creator>HKPU</dc:creator>
  <cp:lastModifiedBy>WONG, SARAH [CLC]</cp:lastModifiedBy>
  <cp:revision>101</cp:revision>
  <dcterms:created xsi:type="dcterms:W3CDTF">2016-09-03T10:26:12Z</dcterms:created>
  <dcterms:modified xsi:type="dcterms:W3CDTF">2023-01-09T09:08:18Z</dcterms:modified>
</cp:coreProperties>
</file>