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6" r:id="rId4"/>
    <p:sldId id="262" r:id="rId5"/>
    <p:sldId id="257" r:id="rId6"/>
    <p:sldId id="258" r:id="rId7"/>
    <p:sldId id="273" r:id="rId8"/>
    <p:sldId id="267" r:id="rId9"/>
    <p:sldId id="268" r:id="rId10"/>
    <p:sldId id="264" r:id="rId11"/>
    <p:sldId id="275" r:id="rId12"/>
    <p:sldId id="274" r:id="rId13"/>
    <p:sldId id="265" r:id="rId14"/>
    <p:sldId id="270" r:id="rId15"/>
    <p:sldId id="259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1868-25F3-41B7-AF55-9604433C6FE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88E39-CD84-42DC-9510-AF7DC9E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beijingputonghua.com/learning/symb/pinyin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-S4Hjaqoo8" TargetMode="External"/><Relationship Id="rId2" Type="http://schemas.openxmlformats.org/officeDocument/2006/relationships/hyperlink" Target="https://www.youtube.com/watch?v=9XbQJPF817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%E8%AA%B2%E6%9C%AC%20%E7%AC%AC%E4%B8%80%E8%AA%B2.pd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kritt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umanum.arts.cuhk.edu.hk/Lexis/lexi-can/" TargetMode="External"/><Relationship Id="rId2" Type="http://schemas.openxmlformats.org/officeDocument/2006/relationships/hyperlink" Target="http://www.zdic.ne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299" y="1810030"/>
            <a:ext cx="9560768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CLC1151 Lesson 2: </a:t>
            </a:r>
            <a:r>
              <a:rPr lang="en-US" sz="5000" b="1" dirty="0" err="1"/>
              <a:t>Nihao</a:t>
            </a:r>
            <a:br>
              <a:rPr lang="en-US" sz="5000" b="1" dirty="0"/>
            </a:br>
            <a:r>
              <a:rPr lang="zh-CN" altLang="en-US" sz="5000" b="1" dirty="0"/>
              <a:t>你好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1299" y="461907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Sarah Wong</a:t>
            </a:r>
          </a:p>
        </p:txBody>
      </p:sp>
      <p:sp>
        <p:nvSpPr>
          <p:cNvPr id="4" name="矩形 5"/>
          <p:cNvSpPr/>
          <p:nvPr/>
        </p:nvSpPr>
        <p:spPr>
          <a:xfrm>
            <a:off x="5958975" y="414537"/>
            <a:ext cx="2553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HK" dirty="0"/>
              <a:t>Chinese Language Centre</a:t>
            </a:r>
          </a:p>
          <a:p>
            <a:pPr algn="r"/>
            <a:r>
              <a:rPr lang="en-US" altLang="zh-HK" dirty="0" err="1"/>
              <a:t>PolyU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0357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415779"/>
            <a:ext cx="7306144" cy="1325563"/>
          </a:xfrm>
        </p:spPr>
        <p:txBody>
          <a:bodyPr>
            <a:normAutofit/>
          </a:bodyPr>
          <a:lstStyle/>
          <a:p>
            <a:r>
              <a:rPr lang="en-US" altLang="zh-CN" sz="5000" b="1" dirty="0"/>
              <a:t>Pinyin: Initials and Finals</a:t>
            </a:r>
            <a:endParaRPr lang="en-US" sz="5000" b="1" dirty="0"/>
          </a:p>
        </p:txBody>
      </p:sp>
      <p:pic>
        <p:nvPicPr>
          <p:cNvPr id="2050" name="Picture 2" descr="拼音的圖片搜尋結果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9"/>
          <a:stretch/>
        </p:blipFill>
        <p:spPr bwMode="auto">
          <a:xfrm>
            <a:off x="1113495" y="1554449"/>
            <a:ext cx="7167539" cy="5009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95308" y="3854391"/>
            <a:ext cx="67665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uo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uan,iong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28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Videos of Pinyin pronunciations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Learn Chinese Alphabet</a:t>
            </a:r>
            <a:endParaRPr lang="en-US" altLang="zh-TW" dirty="0"/>
          </a:p>
          <a:p>
            <a:r>
              <a:rPr lang="en-US" altLang="zh-TW" dirty="0"/>
              <a:t>Initials: from 01:55</a:t>
            </a:r>
          </a:p>
          <a:p>
            <a:r>
              <a:rPr lang="en-US" altLang="zh-TW" dirty="0"/>
              <a:t>Finals: from 02:55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pl-PL" altLang="zh-TW" dirty="0">
                <a:hlinkClick r:id="rId3"/>
              </a:rPr>
              <a:t>z c s zh ch sh r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5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97" y="1690689"/>
            <a:ext cx="4776617" cy="28578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Four Tones</a:t>
            </a:r>
          </a:p>
        </p:txBody>
      </p:sp>
    </p:spTree>
    <p:extLst>
      <p:ext uri="{BB962C8B-B14F-4D97-AF65-F5344CB8AC3E}">
        <p14:creationId xmlns:p14="http://schemas.microsoft.com/office/powerpoint/2010/main" val="108729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65170"/>
            <a:ext cx="7886700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Today’s Initials and Finals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15740" y="1586061"/>
            <a:ext cx="3284913" cy="476636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Initials:</a:t>
            </a:r>
          </a:p>
          <a:p>
            <a:pPr marL="0" indent="0">
              <a:buNone/>
            </a:pPr>
            <a:r>
              <a:rPr lang="en-US" sz="5000" dirty="0"/>
              <a:t>b</a:t>
            </a:r>
          </a:p>
          <a:p>
            <a:pPr marL="0" indent="0">
              <a:buNone/>
            </a:pPr>
            <a:r>
              <a:rPr lang="en-US" sz="5000" dirty="0"/>
              <a:t>p</a:t>
            </a:r>
          </a:p>
          <a:p>
            <a:pPr marL="0" indent="0">
              <a:buNone/>
            </a:pPr>
            <a:r>
              <a:rPr lang="en-US" sz="5000" dirty="0"/>
              <a:t>m</a:t>
            </a:r>
          </a:p>
          <a:p>
            <a:pPr marL="0" indent="0">
              <a:buNone/>
            </a:pPr>
            <a:r>
              <a:rPr lang="en-US" sz="5000" dirty="0"/>
              <a:t>n</a:t>
            </a:r>
          </a:p>
          <a:p>
            <a:pPr marL="0" indent="0">
              <a:buNone/>
            </a:pPr>
            <a:r>
              <a:rPr lang="en-US" sz="5000" dirty="0"/>
              <a:t>l</a:t>
            </a:r>
          </a:p>
          <a:p>
            <a:pPr marL="0" indent="0">
              <a:buNone/>
            </a:pPr>
            <a:r>
              <a:rPr lang="en-US" sz="5000" dirty="0"/>
              <a:t>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729109" y="1586061"/>
            <a:ext cx="6233161" cy="323682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Finals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5000" dirty="0"/>
              <a:t>a    o    e     </a:t>
            </a:r>
            <a:r>
              <a:rPr lang="en-US" sz="5000" dirty="0" err="1"/>
              <a:t>i</a:t>
            </a:r>
            <a:r>
              <a:rPr lang="en-US" sz="5000" dirty="0"/>
              <a:t>     u     ü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5000" dirty="0" err="1"/>
              <a:t>ao</a:t>
            </a:r>
            <a:r>
              <a:rPr lang="en-US" sz="5000" dirty="0"/>
              <a:t>    </a:t>
            </a:r>
            <a:r>
              <a:rPr lang="en-US" sz="5000" dirty="0" err="1"/>
              <a:t>en</a:t>
            </a:r>
            <a:r>
              <a:rPr lang="en-US" sz="5000" dirty="0"/>
              <a:t>     </a:t>
            </a:r>
            <a:r>
              <a:rPr lang="en-US" sz="5000" dirty="0" err="1"/>
              <a:t>ie</a:t>
            </a:r>
            <a:r>
              <a:rPr lang="en-US" sz="5000" dirty="0"/>
              <a:t>    in    </a:t>
            </a:r>
            <a:r>
              <a:rPr lang="en-US" sz="5000" dirty="0" err="1"/>
              <a:t>ing</a:t>
            </a:r>
            <a:r>
              <a:rPr lang="en-US" sz="5000" dirty="0"/>
              <a:t>    </a:t>
            </a:r>
            <a:r>
              <a:rPr lang="en-US" sz="5000" dirty="0" err="1"/>
              <a:t>uo</a:t>
            </a:r>
            <a:endParaRPr lang="en-US" sz="5000" dirty="0"/>
          </a:p>
        </p:txBody>
      </p:sp>
      <p:cxnSp>
        <p:nvCxnSpPr>
          <p:cNvPr id="5" name="直線單箭頭接點 4"/>
          <p:cNvCxnSpPr>
            <a:cxnSpLocks/>
          </p:cNvCxnSpPr>
          <p:nvPr/>
        </p:nvCxnSpPr>
        <p:spPr>
          <a:xfrm>
            <a:off x="1152704" y="2188423"/>
            <a:ext cx="5633990" cy="211512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5734" y="5715298"/>
            <a:ext cx="6974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Read the text on </a:t>
            </a:r>
            <a:r>
              <a:rPr lang="en-US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linkClick r:id="rId2" action="ppaction://hlinkfile"/>
              </a:rPr>
              <a:t>page 3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8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Text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Page 3: role play</a:t>
            </a:r>
          </a:p>
          <a:p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“lì </a:t>
            </a:r>
            <a:r>
              <a:rPr lang="en-US" sz="3300" b="1" dirty="0" err="1">
                <a:solidFill>
                  <a:schemeClr val="accent6">
                    <a:lumMod val="75000"/>
                  </a:schemeClr>
                </a:solidFill>
              </a:rPr>
              <a:t>bō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 ,nǐ </a:t>
            </a:r>
            <a:r>
              <a:rPr lang="en-US" sz="3300" b="1" dirty="0" err="1">
                <a:solidFill>
                  <a:schemeClr val="accent6">
                    <a:lumMod val="75000"/>
                  </a:schemeClr>
                </a:solidFill>
              </a:rPr>
              <a:t>hǎo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 .”</a:t>
            </a:r>
          </a:p>
          <a:p>
            <a:r>
              <a:rPr lang="en-US" sz="3300" b="1" dirty="0"/>
              <a:t>Can we say 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“nǐ </a:t>
            </a:r>
            <a:r>
              <a:rPr lang="en-US" sz="3300" b="1" dirty="0" err="1">
                <a:solidFill>
                  <a:schemeClr val="accent6">
                    <a:lumMod val="75000"/>
                  </a:schemeClr>
                </a:solidFill>
              </a:rPr>
              <a:t>hǎo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, lì </a:t>
            </a:r>
            <a:r>
              <a:rPr lang="en-US" sz="3300" b="1" dirty="0" err="1">
                <a:solidFill>
                  <a:schemeClr val="accent6">
                    <a:lumMod val="75000"/>
                  </a:schemeClr>
                </a:solidFill>
              </a:rPr>
              <a:t>bō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 ”</a:t>
            </a:r>
            <a:r>
              <a:rPr lang="en-US" sz="3300" b="1" dirty="0"/>
              <a:t>?</a:t>
            </a:r>
          </a:p>
          <a:p>
            <a:pPr marL="0" indent="0">
              <a:buNone/>
            </a:pPr>
            <a:endParaRPr lang="en-US" sz="3300" b="1" dirty="0"/>
          </a:p>
          <a:p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“nǐ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hǎo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lù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yǔ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píng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  <a:p>
            <a:r>
              <a:rPr lang="en-US" sz="3300" b="1" dirty="0"/>
              <a:t>Can we say 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lù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yǔ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píng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, nǐ </a:t>
            </a:r>
            <a:r>
              <a:rPr lang="en-US" sz="3300" b="1" dirty="0" err="1">
                <a:solidFill>
                  <a:schemeClr val="accent3">
                    <a:lumMod val="75000"/>
                  </a:schemeClr>
                </a:solidFill>
              </a:rPr>
              <a:t>hǎo</a:t>
            </a:r>
            <a:r>
              <a:rPr lang="en-US" sz="3300" b="1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r>
              <a:rPr lang="en-US" sz="33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7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b="1" dirty="0"/>
              <a:t>Basic Chinese Character Strokes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4C4EF1-2A6F-4CCB-8048-32A1F0B8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82" y="1518488"/>
            <a:ext cx="3834750" cy="508344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920DF26D-CCE4-47EF-8319-67243525852A}"/>
              </a:ext>
            </a:extLst>
          </p:cNvPr>
          <p:cNvSpPr/>
          <p:nvPr/>
        </p:nvSpPr>
        <p:spPr>
          <a:xfrm>
            <a:off x="2332141" y="2088859"/>
            <a:ext cx="989901" cy="4655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028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7A-1BFA-4DF6-AEA3-3E59FD5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81" y="1939404"/>
            <a:ext cx="3094937" cy="2359218"/>
          </a:xfrm>
        </p:spPr>
        <p:txBody>
          <a:bodyPr>
            <a:noAutofit/>
          </a:bodyPr>
          <a:lstStyle/>
          <a:p>
            <a:r>
              <a:rPr lang="en-US" sz="6000" dirty="0" err="1"/>
              <a:t>zài</a:t>
            </a:r>
            <a:r>
              <a:rPr lang="en-US" sz="6000" dirty="0"/>
              <a:t> </a:t>
            </a:r>
            <a:r>
              <a:rPr lang="en-US" sz="6000" dirty="0" err="1"/>
              <a:t>jiàn</a:t>
            </a:r>
            <a:br>
              <a:rPr lang="en-US" sz="6000" dirty="0"/>
            </a:br>
            <a:r>
              <a:rPr lang="zh-CN" altLang="en-US" sz="6000" dirty="0"/>
              <a:t>再见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9899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7" y="179048"/>
            <a:ext cx="8975397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Before the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93" y="1433105"/>
            <a:ext cx="1440000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544"/>
          <a:stretch/>
        </p:blipFill>
        <p:spPr>
          <a:xfrm>
            <a:off x="2368093" y="1433111"/>
            <a:ext cx="2059450" cy="33287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365" y="2965174"/>
            <a:ext cx="18869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hlinkClick r:id="rId4"/>
              </a:rPr>
              <a:t>Skritter</a:t>
            </a:r>
            <a:endParaRPr lang="en-US" sz="4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391" y="1433105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397" y="1433111"/>
            <a:ext cx="1920979" cy="3012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2098" y="2965174"/>
            <a:ext cx="16498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Pin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Pin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941BAAF-943A-482E-B63F-4CC1CD71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8" y="0"/>
            <a:ext cx="8719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61" y="41948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5000" b="1" dirty="0"/>
              <a:t>How can I check the right pronunciation?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Putonghua (Mandarin)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http://www.zdic.net/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Cantonese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http://humanum.arts.cuhk.edu.hk/Lexis/lexi-can/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50" y="3163172"/>
            <a:ext cx="4120400" cy="84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265" y="3792430"/>
            <a:ext cx="3506780" cy="554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6085" y="4669587"/>
            <a:ext cx="5306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Google Translate?</a:t>
            </a:r>
          </a:p>
        </p:txBody>
      </p:sp>
    </p:spTree>
    <p:extLst>
      <p:ext uri="{BB962C8B-B14F-4D97-AF65-F5344CB8AC3E}">
        <p14:creationId xmlns:p14="http://schemas.microsoft.com/office/powerpoint/2010/main" val="32689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Putonghua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 dirty="0"/>
              <a:t>Putonghua = Mandarin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842" y="3051316"/>
            <a:ext cx="33113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普通话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8808" y="3028545"/>
            <a:ext cx="32624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普通話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867" y="4791419"/>
            <a:ext cx="3413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Difference?</a:t>
            </a:r>
          </a:p>
        </p:txBody>
      </p:sp>
    </p:spTree>
    <p:extLst>
      <p:ext uri="{BB962C8B-B14F-4D97-AF65-F5344CB8AC3E}">
        <p14:creationId xmlns:p14="http://schemas.microsoft.com/office/powerpoint/2010/main" val="588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/>
              <a:t>Chinese Language Background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830" y="1825631"/>
            <a:ext cx="8225444" cy="167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1, Simplified (Mainland China, Singapore, etc…)</a:t>
            </a:r>
          </a:p>
          <a:p>
            <a:pPr marL="0" indent="0">
              <a:buNone/>
            </a:pPr>
            <a:r>
              <a:rPr lang="en-US" sz="3000" dirty="0"/>
              <a:t>2, Traditional (Hong Kong, Taiwan)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830" y="3187183"/>
            <a:ext cx="35525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长 </a:t>
            </a:r>
            <a:r>
              <a:rPr lang="en-US" altLang="zh-C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r>
              <a:rPr lang="zh-CN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長</a:t>
            </a:r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6" y="3124913"/>
            <a:ext cx="3748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车 </a:t>
            </a:r>
            <a:r>
              <a:rPr lang="en-US" altLang="zh-CN" sz="8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r>
              <a:rPr lang="zh-CN" altLang="en-US" sz="8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</a:t>
            </a:r>
            <a:endParaRPr lang="en-US" sz="80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1982" y="4424195"/>
            <a:ext cx="32836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广</a:t>
            </a:r>
            <a:r>
              <a:rPr lang="en-US" altLang="zh-CN" sz="8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r>
              <a:rPr lang="zh-CN" altLang="en-US" sz="8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廣</a:t>
            </a:r>
            <a:endParaRPr lang="en-US" sz="80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45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This Course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7381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800" dirty="0"/>
              <a:t>Both simplified and traditional Chinese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800" dirty="0"/>
              <a:t>Putonghua (Mandarin)</a:t>
            </a:r>
          </a:p>
        </p:txBody>
      </p:sp>
    </p:spTree>
    <p:extLst>
      <p:ext uri="{BB962C8B-B14F-4D97-AF65-F5344CB8AC3E}">
        <p14:creationId xmlns:p14="http://schemas.microsoft.com/office/powerpoint/2010/main" val="39760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21" y="439946"/>
            <a:ext cx="7886700" cy="1325563"/>
          </a:xfrm>
        </p:spPr>
        <p:txBody>
          <a:bodyPr/>
          <a:lstStyle/>
          <a:p>
            <a:r>
              <a:rPr lang="en-US" b="1" dirty="0"/>
              <a:t>Hong Kong’s language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Cantonese</a:t>
            </a:r>
          </a:p>
          <a:p>
            <a:r>
              <a:rPr lang="en-US" sz="4000" dirty="0"/>
              <a:t>Putonghua</a:t>
            </a:r>
          </a:p>
          <a:p>
            <a:r>
              <a:rPr lang="en-US" sz="40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5553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126702" y="1074614"/>
            <a:ext cx="6311051" cy="39698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37753" y="3092603"/>
            <a:ext cx="33174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香港</a:t>
            </a:r>
            <a:endParaRPr lang="en-US" altLang="zh-CN" sz="4000" dirty="0"/>
          </a:p>
          <a:p>
            <a:r>
              <a:rPr lang="en-US" sz="3000" dirty="0"/>
              <a:t>Hoeng1 </a:t>
            </a:r>
            <a:r>
              <a:rPr lang="en-US" altLang="zh-CN" sz="3000" dirty="0"/>
              <a:t>G</a:t>
            </a:r>
            <a:r>
              <a:rPr lang="en-US" sz="3000" dirty="0"/>
              <a:t>ong2 </a:t>
            </a:r>
          </a:p>
          <a:p>
            <a:r>
              <a:rPr lang="en-US" altLang="zh-CN" sz="3000" dirty="0" err="1"/>
              <a:t>X</a:t>
            </a:r>
            <a:r>
              <a:rPr lang="en-US" sz="3000" dirty="0" err="1"/>
              <a:t>iāng</a:t>
            </a:r>
            <a:r>
              <a:rPr lang="en-US" sz="3000" dirty="0"/>
              <a:t> </a:t>
            </a:r>
            <a:r>
              <a:rPr lang="en-US" altLang="zh-CN" sz="3000" dirty="0" err="1"/>
              <a:t>G</a:t>
            </a:r>
            <a:r>
              <a:rPr lang="en-US" sz="3000" dirty="0" err="1"/>
              <a:t>ǎng</a:t>
            </a:r>
            <a:r>
              <a:rPr lang="en-US" sz="3000" dirty="0"/>
              <a:t> </a:t>
            </a:r>
          </a:p>
          <a:p>
            <a:r>
              <a:rPr lang="en-US" sz="3000" dirty="0"/>
              <a:t>Hong Kong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47" y="1074620"/>
            <a:ext cx="2538926" cy="16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250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Theme</vt:lpstr>
      <vt:lpstr>CLC1151 Lesson 2: Nihao 你好</vt:lpstr>
      <vt:lpstr>Before the lesson</vt:lpstr>
      <vt:lpstr>PowerPoint Presentation</vt:lpstr>
      <vt:lpstr>How can I check the right pronunciation?</vt:lpstr>
      <vt:lpstr>Putonghua</vt:lpstr>
      <vt:lpstr>Chinese Language Background Info</vt:lpstr>
      <vt:lpstr>This Course</vt:lpstr>
      <vt:lpstr>Hong Kong’s language background</vt:lpstr>
      <vt:lpstr>PowerPoint Presentation</vt:lpstr>
      <vt:lpstr>Pinyin: Initials and Finals</vt:lpstr>
      <vt:lpstr>Videos of Pinyin pronunciations</vt:lpstr>
      <vt:lpstr>Four Tones</vt:lpstr>
      <vt:lpstr>Today’s Initials and Finals</vt:lpstr>
      <vt:lpstr>Text book</vt:lpstr>
      <vt:lpstr>Basic Chinese Character Strokes</vt:lpstr>
      <vt:lpstr>zài jiàn 再见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CBS1151P Lesson 2: Nihao</dc:title>
  <dc:creator>WONG, SARAH [CBS]</dc:creator>
  <cp:lastModifiedBy>WONG, SARAH [CLC]</cp:lastModifiedBy>
  <cp:revision>96</cp:revision>
  <dcterms:created xsi:type="dcterms:W3CDTF">2016-09-12T08:26:14Z</dcterms:created>
  <dcterms:modified xsi:type="dcterms:W3CDTF">2023-01-12T09:13:07Z</dcterms:modified>
</cp:coreProperties>
</file>