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1"/>
  </p:notesMasterIdLst>
  <p:sldIdLst>
    <p:sldId id="256" r:id="rId5"/>
    <p:sldId id="257" r:id="rId6"/>
    <p:sldId id="271" r:id="rId7"/>
    <p:sldId id="258" r:id="rId8"/>
    <p:sldId id="261" r:id="rId9"/>
    <p:sldId id="259" r:id="rId10"/>
    <p:sldId id="260" r:id="rId11"/>
    <p:sldId id="262" r:id="rId12"/>
    <p:sldId id="264" r:id="rId13"/>
    <p:sldId id="265" r:id="rId14"/>
    <p:sldId id="267" r:id="rId15"/>
    <p:sldId id="268" r:id="rId16"/>
    <p:sldId id="269" r:id="rId17"/>
    <p:sldId id="270" r:id="rId18"/>
    <p:sldId id="272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5600A8C-FB6D-4E54-90D4-DC09AA98D6F7}">
          <p14:sldIdLst>
            <p14:sldId id="256"/>
            <p14:sldId id="257"/>
            <p14:sldId id="271"/>
            <p14:sldId id="258"/>
            <p14:sldId id="261"/>
            <p14:sldId id="259"/>
            <p14:sldId id="260"/>
            <p14:sldId id="262"/>
            <p14:sldId id="264"/>
            <p14:sldId id="265"/>
            <p14:sldId id="267"/>
            <p14:sldId id="268"/>
            <p14:sldId id="269"/>
            <p14:sldId id="270"/>
            <p14:sldId id="272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39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YU, Mingsong [COMP]" userId="5d5ceb49-d733-4a5d-9ffa-07273d49f3d4" providerId="ADAL" clId="{6E3C30DE-7773-4532-9D0C-BE2942C12EFB}"/>
  </pc:docChgLst>
  <pc:docChgLst>
    <pc:chgData name="LYU, Mingsong [COMP]" userId="5d5ceb49-d733-4a5d-9ffa-07273d49f3d4" providerId="ADAL" clId="{3A275A24-9CB6-4298-A4F1-9DA7079CCDBE}"/>
  </pc:docChgLst>
  <pc:docChgLst>
    <pc:chgData name="LYU, Mingsong [COMP]" userId="5d5ceb49-d733-4a5d-9ffa-07273d49f3d4" providerId="ADAL" clId="{6CEDA4FC-640A-4DCE-9F68-FA43C133E5CD}"/>
  </pc:docChgLst>
  <pc:docChgLst>
    <pc:chgData name="LYU, Mingsong [COMP]" userId="5d5ceb49-d733-4a5d-9ffa-07273d49f3d4" providerId="ADAL" clId="{03C3D0F2-AA49-4951-8404-59B96426D5D9}"/>
  </pc:docChgLst>
  <pc:docChgLst>
    <pc:chgData name="LYU, Mingsong [COMP]" userId="5d5ceb49-d733-4a5d-9ffa-07273d49f3d4" providerId="ADAL" clId="{44A80BF1-02F1-49A2-9DE1-BF6AAFCF68D0}"/>
  </pc:docChgLst>
  <pc:docChgLst>
    <pc:chgData name="LYU, Mingsong [COMP]" userId="5d5ceb49-d733-4a5d-9ffa-07273d49f3d4" providerId="ADAL" clId="{E3E64638-6D3E-4AD9-87CE-6E9A0B382BC7}"/>
  </pc:docChgLst>
  <pc:docChgLst>
    <pc:chgData name="LYU, Mingsong [COMP]" userId="5d5ceb49-d733-4a5d-9ffa-07273d49f3d4" providerId="ADAL" clId="{3F1CD9A7-8446-4CDD-9321-84D1D3AF67EF}"/>
    <pc:docChg chg="delSld modSld modSection">
      <pc:chgData name="LYU, Mingsong [COMP]" userId="5d5ceb49-d733-4a5d-9ffa-07273d49f3d4" providerId="ADAL" clId="{3F1CD9A7-8446-4CDD-9321-84D1D3AF67EF}" dt="2023-02-15T07:11:20.598" v="4" actId="20577"/>
      <pc:docMkLst>
        <pc:docMk/>
      </pc:docMkLst>
      <pc:sldChg chg="del">
        <pc:chgData name="LYU, Mingsong [COMP]" userId="5d5ceb49-d733-4a5d-9ffa-07273d49f3d4" providerId="ADAL" clId="{3F1CD9A7-8446-4CDD-9321-84D1D3AF67EF}" dt="2023-02-15T07:11:01.052" v="0" actId="2696"/>
        <pc:sldMkLst>
          <pc:docMk/>
          <pc:sldMk cId="3020569437" sldId="263"/>
        </pc:sldMkLst>
      </pc:sldChg>
      <pc:sldChg chg="modSp">
        <pc:chgData name="LYU, Mingsong [COMP]" userId="5d5ceb49-d733-4a5d-9ffa-07273d49f3d4" providerId="ADAL" clId="{3F1CD9A7-8446-4CDD-9321-84D1D3AF67EF}" dt="2023-02-15T07:11:10.223" v="1" actId="20577"/>
        <pc:sldMkLst>
          <pc:docMk/>
          <pc:sldMk cId="1426928945" sldId="264"/>
        </pc:sldMkLst>
        <pc:spChg chg="mod">
          <ac:chgData name="LYU, Mingsong [COMP]" userId="5d5ceb49-d733-4a5d-9ffa-07273d49f3d4" providerId="ADAL" clId="{3F1CD9A7-8446-4CDD-9321-84D1D3AF67EF}" dt="2023-02-15T07:11:10.223" v="1" actId="20577"/>
          <ac:spMkLst>
            <pc:docMk/>
            <pc:sldMk cId="1426928945" sldId="264"/>
            <ac:spMk id="2" creationId="{09CF0A23-5F72-48A1-98FD-BA86CD4D834B}"/>
          </ac:spMkLst>
        </pc:spChg>
      </pc:sldChg>
      <pc:sldChg chg="del">
        <pc:chgData name="LYU, Mingsong [COMP]" userId="5d5ceb49-d733-4a5d-9ffa-07273d49f3d4" providerId="ADAL" clId="{3F1CD9A7-8446-4CDD-9321-84D1D3AF67EF}" dt="2023-02-15T07:11:17.018" v="2" actId="2696"/>
        <pc:sldMkLst>
          <pc:docMk/>
          <pc:sldMk cId="1740633883" sldId="273"/>
        </pc:sldMkLst>
      </pc:sldChg>
      <pc:sldChg chg="modSp">
        <pc:chgData name="LYU, Mingsong [COMP]" userId="5d5ceb49-d733-4a5d-9ffa-07273d49f3d4" providerId="ADAL" clId="{3F1CD9A7-8446-4CDD-9321-84D1D3AF67EF}" dt="2023-02-15T07:11:20.598" v="4" actId="20577"/>
        <pc:sldMkLst>
          <pc:docMk/>
          <pc:sldMk cId="3602421896" sldId="274"/>
        </pc:sldMkLst>
        <pc:spChg chg="mod">
          <ac:chgData name="LYU, Mingsong [COMP]" userId="5d5ceb49-d733-4a5d-9ffa-07273d49f3d4" providerId="ADAL" clId="{3F1CD9A7-8446-4CDD-9321-84D1D3AF67EF}" dt="2023-02-15T07:11:20.598" v="4" actId="20577"/>
          <ac:spMkLst>
            <pc:docMk/>
            <pc:sldMk cId="3602421896" sldId="274"/>
            <ac:spMk id="2" creationId="{09CF0A23-5F72-48A1-98FD-BA86CD4D834B}"/>
          </ac:spMkLst>
        </pc:spChg>
      </pc:sldChg>
    </pc:docChg>
  </pc:docChgLst>
  <pc:docChgLst>
    <pc:chgData name="LYU, Mingsong [COMP]" userId="5d5ceb49-d733-4a5d-9ffa-07273d49f3d4" providerId="ADAL" clId="{A5ADDE59-5807-4758-A836-B4AD3497812F}"/>
  </pc:docChgLst>
  <pc:docChgLst>
    <pc:chgData name="LYU, Mingsong [COMP]" userId="5d5ceb49-d733-4a5d-9ffa-07273d49f3d4" providerId="ADAL" clId="{0CAA7A0B-3E13-4FB3-979F-9C0144E4D02A}"/>
  </pc:docChgLst>
  <pc:docChgLst>
    <pc:chgData name="LYU, Mingsong [COMP]" userId="5d5ceb49-d733-4a5d-9ffa-07273d49f3d4" providerId="ADAL" clId="{A54F85B1-E5A8-4351-A91F-0175DE10DDBF}"/>
  </pc:docChgLst>
  <pc:docChgLst>
    <pc:chgData name="LYU, Mingsong [COMP]" userId="5d5ceb49-d733-4a5d-9ffa-07273d49f3d4" providerId="ADAL" clId="{45028ACC-45D5-4F75-975A-EE3F884CABF0}"/>
  </pc:docChgLst>
  <pc:docChgLst>
    <pc:chgData name="LYU, Mingsong [COMP]" userId="5d5ceb49-d733-4a5d-9ffa-07273d49f3d4" providerId="ADAL" clId="{6F6BBB73-D6FD-4ED8-9747-A4A96CE9C1BB}"/>
  </pc:docChgLst>
  <pc:docChgLst>
    <pc:chgData name="LYU, Mingsong [COMP]" userId="5d5ceb49-d733-4a5d-9ffa-07273d49f3d4" providerId="ADAL" clId="{E28C0D7E-359A-48CA-B0C9-56F1A54351D6}"/>
  </pc:docChgLst>
  <pc:docChgLst>
    <pc:chgData name="LYU, Mingsong [COMP]" userId="5d5ceb49-d733-4a5d-9ffa-07273d49f3d4" providerId="ADAL" clId="{B13E6624-C235-4343-B876-8767EE357491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2EB16-E073-4E06-8E3C-66B0A6107811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9429C-1B22-44B4-BA5E-B47D3BE78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5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9D8188E1-6CAF-487D-981F-950B789BBEE3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6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BB80745-5C45-4701-8E22-7DCDCF75400A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2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3E1CFE-DA8A-4640-9578-3D3D19960DA0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82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94C91E6B-F729-479A-9094-EE140DFA9507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9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6F5EB9F-EB8F-4412-A34A-A49CF811188F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93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8775B346-62A1-4E12-B0EE-2A0CA02CAA9D}" type="datetime1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5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4F7157-4BF1-45BA-9A1A-523ED07ECA4C}" type="datetime1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71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A56F8EA1-C195-4C40-AD76-2BBC1F1FB141}" type="datetime1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9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26E1C50-342D-49D2-8A83-065B48B83340}" type="datetime1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2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C2AB1CE-C76A-488D-97A1-592ABA60C648}" type="datetime1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1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FBCA9A2D-B678-4DFD-B9BB-8119AA410201}" type="datetime1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1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2671" y="169935"/>
            <a:ext cx="8498660" cy="8415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671" y="1153116"/>
            <a:ext cx="8498660" cy="5328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8431" y="6578827"/>
            <a:ext cx="465292" cy="279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5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FD368-D86E-40FD-94C4-B1B72FB1B6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400" dirty="0"/>
              <a:t>Exercise</a:t>
            </a:r>
            <a:br>
              <a:rPr lang="en-US" altLang="zh-CN" sz="4400" dirty="0"/>
            </a:br>
            <a:r>
              <a:rPr lang="en-US" altLang="zh-CN" sz="4400" dirty="0"/>
              <a:t>Machine Language 1</a:t>
            </a:r>
            <a:br>
              <a:rPr lang="en-US" sz="4400" dirty="0"/>
            </a:br>
            <a:r>
              <a:rPr lang="en-US" sz="2800" b="0" dirty="0"/>
              <a:t>COMP1411: Introduction to Computer Systems</a:t>
            </a:r>
            <a:endParaRPr lang="en-US" sz="4400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5FB7B9-EB71-422A-8D15-5D304FAE2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4122892"/>
            <a:ext cx="7315200" cy="175192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Dr. Mingsong LYU</a:t>
            </a:r>
          </a:p>
          <a:p>
            <a:pPr algn="l"/>
            <a:r>
              <a:rPr lang="en-US" sz="1600" dirty="0"/>
              <a:t>Department of Computing</a:t>
            </a:r>
          </a:p>
          <a:p>
            <a:pPr algn="l"/>
            <a:r>
              <a:rPr lang="en-US" sz="1600" dirty="0"/>
              <a:t>The Hong Kong Polytechnic University</a:t>
            </a:r>
          </a:p>
          <a:p>
            <a:pPr algn="l"/>
            <a:r>
              <a:rPr lang="en-US" altLang="zh-CN" sz="1600" dirty="0"/>
              <a:t>Spring 2022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127879-74B4-439D-AA7A-FEC33C85E981}"/>
              </a:ext>
            </a:extLst>
          </p:cNvPr>
          <p:cNvSpPr txBox="1"/>
          <p:nvPr/>
        </p:nvSpPr>
        <p:spPr>
          <a:xfrm>
            <a:off x="1965533" y="6550225"/>
            <a:ext cx="7178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These slides are only intended to use internally. Do not publish it anywhere without permission.</a:t>
            </a:r>
          </a:p>
        </p:txBody>
      </p:sp>
    </p:spTree>
    <p:extLst>
      <p:ext uri="{BB962C8B-B14F-4D97-AF65-F5344CB8AC3E}">
        <p14:creationId xmlns:p14="http://schemas.microsoft.com/office/powerpoint/2010/main" val="410611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CF741-AB0D-40ED-B06D-83A0CA675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501B30-54D1-4BEC-B702-0AC08FFF2F89}"/>
              </a:ext>
            </a:extLst>
          </p:cNvPr>
          <p:cNvSpPr txBox="1"/>
          <p:nvPr/>
        </p:nvSpPr>
        <p:spPr>
          <a:xfrm>
            <a:off x="3010803" y="3013501"/>
            <a:ext cx="3122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SOLUTIONS</a:t>
            </a:r>
          </a:p>
        </p:txBody>
      </p:sp>
    </p:spTree>
    <p:extLst>
      <p:ext uri="{BB962C8B-B14F-4D97-AF65-F5344CB8AC3E}">
        <p14:creationId xmlns:p14="http://schemas.microsoft.com/office/powerpoint/2010/main" val="1120567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99CF8-BEDF-4A07-8721-19B5D2145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A8E3-7B04-49D7-AD99-249B532BF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assembly instruction: sub(__)  $0xF, %dx</a:t>
            </a:r>
          </a:p>
          <a:p>
            <a:r>
              <a:rPr lang="en-US" dirty="0"/>
              <a:t>Q1: the suffix in the brackets should be __</a:t>
            </a:r>
            <a:r>
              <a:rPr lang="en-US" u="sng" dirty="0">
                <a:solidFill>
                  <a:srgbClr val="00B050"/>
                </a:solidFill>
              </a:rPr>
              <a:t>C</a:t>
            </a:r>
            <a:r>
              <a:rPr lang="en-US" dirty="0"/>
              <a:t>__</a:t>
            </a:r>
          </a:p>
          <a:p>
            <a:pPr lvl="1"/>
            <a:r>
              <a:rPr lang="en-US" dirty="0"/>
              <a:t>A. q	B. l	C. w	D. b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From register %dx, we know that this instruction operates data variables whose size is 2 bytes, thus the suffix should be “w”</a:t>
            </a:r>
          </a:p>
          <a:p>
            <a:r>
              <a:rPr lang="en-US" dirty="0"/>
              <a:t>Q2: if the instruction is compiled from C statement “a -= 15;” and “a” is assigned in register %dx, what is/are the possible data type(s) of “a”?    </a:t>
            </a:r>
            <a:r>
              <a:rPr lang="en-US" u="sng" dirty="0">
                <a:solidFill>
                  <a:srgbClr val="00B050"/>
                </a:solidFill>
              </a:rPr>
              <a:t>A  D</a:t>
            </a:r>
          </a:p>
          <a:p>
            <a:pPr lvl="1"/>
            <a:r>
              <a:rPr lang="en-US" dirty="0"/>
              <a:t>A. short	B. int	C. long	D. unsigned short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From register %dx, we know “a” must be a data variable the size of which is 2 bytes. Thus, “a” can be short, or unsigned short. As </a:t>
            </a:r>
            <a:r>
              <a:rPr lang="en-US" dirty="0" err="1">
                <a:solidFill>
                  <a:srgbClr val="00B050"/>
                </a:solidFill>
              </a:rPr>
              <a:t>subw</a:t>
            </a:r>
            <a:r>
              <a:rPr lang="en-US" dirty="0">
                <a:solidFill>
                  <a:srgbClr val="00B050"/>
                </a:solidFill>
              </a:rPr>
              <a:t> can be used for both signed and unsigned data, so both types are possible.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AED06-BCBF-4197-8895-01E3EBE05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64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45C00-0859-4750-9ABA-23F87016A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DFBC7-61CA-46E1-A8A3-65AD33339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For each of the following lines of assembly language, determine the appropriate instruction suffix based on the operands. (For example, mov can be rewritten as </a:t>
            </a:r>
            <a:r>
              <a:rPr lang="en-US" dirty="0" err="1"/>
              <a:t>movb</a:t>
            </a:r>
            <a:r>
              <a:rPr lang="en-US" dirty="0"/>
              <a:t>, </a:t>
            </a:r>
            <a:r>
              <a:rPr lang="en-US" dirty="0" err="1"/>
              <a:t>movw</a:t>
            </a:r>
            <a:r>
              <a:rPr lang="en-US" dirty="0"/>
              <a:t>, </a:t>
            </a:r>
            <a:r>
              <a:rPr lang="en-US" dirty="0" err="1"/>
              <a:t>movl</a:t>
            </a:r>
            <a:r>
              <a:rPr lang="en-US" dirty="0"/>
              <a:t>, or </a:t>
            </a:r>
            <a:r>
              <a:rPr lang="en-US" dirty="0" err="1"/>
              <a:t>movq</a:t>
            </a:r>
            <a:r>
              <a:rPr lang="en-US" dirty="0"/>
              <a:t>.)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mov___  %</a:t>
            </a:r>
            <a:r>
              <a:rPr lang="en-US" dirty="0" err="1"/>
              <a:t>eax</a:t>
            </a:r>
            <a:r>
              <a:rPr lang="en-US" dirty="0"/>
              <a:t>, (%</a:t>
            </a:r>
            <a:r>
              <a:rPr lang="en-US" dirty="0" err="1"/>
              <a:t>rsp</a:t>
            </a:r>
            <a:r>
              <a:rPr lang="en-US" dirty="0"/>
              <a:t>) </a:t>
            </a:r>
          </a:p>
          <a:p>
            <a:pPr lvl="2">
              <a:lnSpc>
                <a:spcPct val="150000"/>
              </a:lnSpc>
            </a:pPr>
            <a:r>
              <a:rPr lang="en-US" dirty="0" err="1">
                <a:solidFill>
                  <a:srgbClr val="00B050"/>
                </a:solidFill>
              </a:rPr>
              <a:t>movl</a:t>
            </a:r>
            <a:r>
              <a:rPr lang="en-US" dirty="0">
                <a:solidFill>
                  <a:srgbClr val="00B050"/>
                </a:solidFill>
              </a:rPr>
              <a:t>, moving the data in %</a:t>
            </a:r>
            <a:r>
              <a:rPr lang="en-US" dirty="0" err="1">
                <a:solidFill>
                  <a:srgbClr val="00B050"/>
                </a:solidFill>
              </a:rPr>
              <a:t>eax</a:t>
            </a:r>
            <a:r>
              <a:rPr lang="en-US" dirty="0">
                <a:solidFill>
                  <a:srgbClr val="00B050"/>
                </a:solidFill>
              </a:rPr>
              <a:t> to a memory space, the address of which is given by the value in %</a:t>
            </a:r>
            <a:r>
              <a:rPr lang="en-US" dirty="0" err="1">
                <a:solidFill>
                  <a:srgbClr val="00B050"/>
                </a:solidFill>
              </a:rPr>
              <a:t>rsp</a:t>
            </a:r>
            <a:r>
              <a:rPr lang="en-US" dirty="0">
                <a:solidFill>
                  <a:srgbClr val="00B050"/>
                </a:solidFill>
              </a:rPr>
              <a:t>. %</a:t>
            </a:r>
            <a:r>
              <a:rPr lang="en-US" dirty="0" err="1">
                <a:solidFill>
                  <a:srgbClr val="00B050"/>
                </a:solidFill>
              </a:rPr>
              <a:t>eax</a:t>
            </a:r>
            <a:r>
              <a:rPr lang="en-US" dirty="0">
                <a:solidFill>
                  <a:srgbClr val="00B050"/>
                </a:solidFill>
              </a:rPr>
              <a:t> holds data the size of which is 4 bytes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mov___  (%</a:t>
            </a:r>
            <a:r>
              <a:rPr lang="en-US" dirty="0" err="1"/>
              <a:t>rax</a:t>
            </a:r>
            <a:r>
              <a:rPr lang="en-US" dirty="0"/>
              <a:t>), %dx</a:t>
            </a:r>
          </a:p>
          <a:p>
            <a:pPr lvl="2">
              <a:lnSpc>
                <a:spcPct val="150000"/>
              </a:lnSpc>
            </a:pPr>
            <a:r>
              <a:rPr lang="en-US" dirty="0" err="1">
                <a:solidFill>
                  <a:srgbClr val="00B050"/>
                </a:solidFill>
              </a:rPr>
              <a:t>movw</a:t>
            </a:r>
            <a:r>
              <a:rPr lang="en-US" dirty="0">
                <a:solidFill>
                  <a:srgbClr val="00B050"/>
                </a:solidFill>
              </a:rPr>
              <a:t>, moving the data from a memory space, the address of which is given by the value in %</a:t>
            </a:r>
            <a:r>
              <a:rPr lang="en-US" dirty="0" err="1">
                <a:solidFill>
                  <a:srgbClr val="00B050"/>
                </a:solidFill>
              </a:rPr>
              <a:t>rax</a:t>
            </a:r>
            <a:r>
              <a:rPr lang="en-US" dirty="0">
                <a:solidFill>
                  <a:srgbClr val="00B050"/>
                </a:solidFill>
              </a:rPr>
              <a:t>, to the register %dx, so %dx determines the size of the data, which will be 2 bytes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mov___  $0xFF, %bl</a:t>
            </a:r>
          </a:p>
          <a:p>
            <a:pPr lvl="2">
              <a:lnSpc>
                <a:spcPct val="150000"/>
              </a:lnSpc>
            </a:pPr>
            <a:r>
              <a:rPr lang="en-US" dirty="0" err="1">
                <a:solidFill>
                  <a:srgbClr val="00B050"/>
                </a:solidFill>
              </a:rPr>
              <a:t>movb</a:t>
            </a:r>
            <a:r>
              <a:rPr lang="en-US" dirty="0">
                <a:solidFill>
                  <a:srgbClr val="00B050"/>
                </a:solidFill>
              </a:rPr>
              <a:t>, moving an immediate number 0xFF to register %bl, %bl is a single-byte register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mov___  (%rsp,%rdx,4), %dl</a:t>
            </a:r>
          </a:p>
          <a:p>
            <a:pPr lvl="2">
              <a:lnSpc>
                <a:spcPct val="150000"/>
              </a:lnSpc>
            </a:pPr>
            <a:r>
              <a:rPr lang="en-US" dirty="0" err="1">
                <a:solidFill>
                  <a:srgbClr val="00B050"/>
                </a:solidFill>
              </a:rPr>
              <a:t>movb</a:t>
            </a:r>
            <a:r>
              <a:rPr lang="en-US" dirty="0">
                <a:solidFill>
                  <a:srgbClr val="00B050"/>
                </a:solidFill>
              </a:rPr>
              <a:t>, moving the data from a memory space, the address of which is specified by (%rsp,%rdx,4), to register %dl, %dl is a single-byte register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mov___  (%</a:t>
            </a:r>
            <a:r>
              <a:rPr lang="en-US" dirty="0" err="1"/>
              <a:t>rdx</a:t>
            </a:r>
            <a:r>
              <a:rPr lang="en-US" dirty="0"/>
              <a:t>), %</a:t>
            </a:r>
            <a:r>
              <a:rPr lang="en-US" dirty="0" err="1"/>
              <a:t>rax</a:t>
            </a:r>
            <a:endParaRPr lang="en-US" dirty="0"/>
          </a:p>
          <a:p>
            <a:pPr lvl="2">
              <a:lnSpc>
                <a:spcPct val="150000"/>
              </a:lnSpc>
            </a:pPr>
            <a:r>
              <a:rPr lang="en-US" dirty="0" err="1">
                <a:solidFill>
                  <a:srgbClr val="00B050"/>
                </a:solidFill>
              </a:rPr>
              <a:t>movq</a:t>
            </a:r>
            <a:r>
              <a:rPr lang="en-US" dirty="0">
                <a:solidFill>
                  <a:srgbClr val="00B050"/>
                </a:solidFill>
              </a:rPr>
              <a:t>, moving the data from a memory space, the address of which is given by the value in %</a:t>
            </a:r>
            <a:r>
              <a:rPr lang="en-US" dirty="0" err="1">
                <a:solidFill>
                  <a:srgbClr val="00B050"/>
                </a:solidFill>
              </a:rPr>
              <a:t>rdx</a:t>
            </a:r>
            <a:r>
              <a:rPr lang="en-US" dirty="0">
                <a:solidFill>
                  <a:srgbClr val="00B050"/>
                </a:solidFill>
              </a:rPr>
              <a:t>, to the register %</a:t>
            </a:r>
            <a:r>
              <a:rPr lang="en-US" dirty="0" err="1">
                <a:solidFill>
                  <a:srgbClr val="00B050"/>
                </a:solidFill>
              </a:rPr>
              <a:t>rax</a:t>
            </a:r>
            <a:r>
              <a:rPr lang="en-US" dirty="0">
                <a:solidFill>
                  <a:srgbClr val="00B050"/>
                </a:solidFill>
              </a:rPr>
              <a:t>, %</a:t>
            </a:r>
            <a:r>
              <a:rPr lang="en-US" dirty="0" err="1">
                <a:solidFill>
                  <a:srgbClr val="00B050"/>
                </a:solidFill>
              </a:rPr>
              <a:t>rax</a:t>
            </a:r>
            <a:r>
              <a:rPr lang="en-US" dirty="0">
                <a:solidFill>
                  <a:srgbClr val="00B050"/>
                </a:solidFill>
              </a:rPr>
              <a:t> is a 8-byte register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mov___  %dx, (%</a:t>
            </a:r>
            <a:r>
              <a:rPr lang="en-US" dirty="0" err="1"/>
              <a:t>rax</a:t>
            </a:r>
            <a:r>
              <a:rPr lang="en-US" dirty="0"/>
              <a:t>)</a:t>
            </a:r>
          </a:p>
          <a:p>
            <a:pPr lvl="2">
              <a:lnSpc>
                <a:spcPct val="150000"/>
              </a:lnSpc>
            </a:pPr>
            <a:r>
              <a:rPr lang="en-US" dirty="0" err="1">
                <a:solidFill>
                  <a:srgbClr val="00B050"/>
                </a:solidFill>
              </a:rPr>
              <a:t>movw</a:t>
            </a:r>
            <a:r>
              <a:rPr lang="en-US" dirty="0">
                <a:solidFill>
                  <a:srgbClr val="00B050"/>
                </a:solidFill>
              </a:rPr>
              <a:t>, moving the data in register %dx to a memory space, the address of which is given by the value in %</a:t>
            </a:r>
            <a:r>
              <a:rPr lang="en-US" dirty="0" err="1">
                <a:solidFill>
                  <a:srgbClr val="00B050"/>
                </a:solidFill>
              </a:rPr>
              <a:t>rax</a:t>
            </a:r>
            <a:r>
              <a:rPr lang="en-US" dirty="0">
                <a:solidFill>
                  <a:srgbClr val="00B050"/>
                </a:solidFill>
              </a:rPr>
              <a:t>, %dx is a 2-byte register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007D4-0623-4F51-8B5F-825CB50E4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6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C741F-09DB-419A-8B51-3608F147B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748A-312E-4643-A271-93FE46109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currently the data in register %</a:t>
            </a:r>
            <a:r>
              <a:rPr lang="en-US" dirty="0" err="1"/>
              <a:t>eax</a:t>
            </a:r>
            <a:r>
              <a:rPr lang="en-US" dirty="0"/>
              <a:t> is 0x00F1A30C, after the assembly instruction “</a:t>
            </a:r>
            <a:r>
              <a:rPr lang="en-US" b="1" dirty="0" err="1"/>
              <a:t>movb</a:t>
            </a:r>
            <a:r>
              <a:rPr lang="en-US" b="1" dirty="0"/>
              <a:t> %al, %r12b</a:t>
            </a:r>
            <a:r>
              <a:rPr lang="en-US" dirty="0"/>
              <a:t>” is executed, what will be the data in register %r12b?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Note that %al refers to the lowest 8 bits of register %</a:t>
            </a:r>
            <a:r>
              <a:rPr lang="en-US" dirty="0" err="1">
                <a:solidFill>
                  <a:srgbClr val="00B050"/>
                </a:solidFill>
              </a:rPr>
              <a:t>eax</a:t>
            </a:r>
            <a:r>
              <a:rPr lang="en-US" dirty="0">
                <a:solidFill>
                  <a:srgbClr val="00B050"/>
                </a:solidFill>
              </a:rPr>
              <a:t>, so the data in %al will be 0x0C. By </a:t>
            </a:r>
            <a:r>
              <a:rPr lang="en-US" dirty="0" err="1">
                <a:solidFill>
                  <a:srgbClr val="00B050"/>
                </a:solidFill>
              </a:rPr>
              <a:t>movb</a:t>
            </a:r>
            <a:r>
              <a:rPr lang="en-US" dirty="0">
                <a:solidFill>
                  <a:srgbClr val="00B050"/>
                </a:solidFill>
              </a:rPr>
              <a:t> %al, %r12b, the register %r12b will hold the value in %al, which is 0x0C.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E23A9-6FCF-4565-BCF0-881D92DD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93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DB88B-F3DB-4C66-A3F5-ACE70D39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7D2E9-F3B3-44D2-A438-97983663F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670" y="1130864"/>
            <a:ext cx="8498660" cy="5328605"/>
          </a:xfrm>
        </p:spPr>
        <p:txBody>
          <a:bodyPr/>
          <a:lstStyle/>
          <a:p>
            <a:r>
              <a:rPr lang="en-US" sz="2000" dirty="0"/>
              <a:t>Assume the following values are stored at the indicated memory addresses and registers: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/>
              <a:t>Fill in the following table showing the values of the indicated operands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7E976-7214-48F6-AB40-63D7B3476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E58DE8B-CEE5-469F-976F-FFB2CB65D61D}"/>
              </a:ext>
            </a:extLst>
          </p:cNvPr>
          <p:cNvGraphicFramePr>
            <a:graphicFrameLocks noGrp="1"/>
          </p:cNvGraphicFramePr>
          <p:nvPr/>
        </p:nvGraphicFramePr>
        <p:xfrm>
          <a:off x="682764" y="1809244"/>
          <a:ext cx="7778472" cy="1524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44618">
                  <a:extLst>
                    <a:ext uri="{9D8B030D-6E8A-4147-A177-3AD203B41FA5}">
                      <a16:colId xmlns:a16="http://schemas.microsoft.com/office/drawing/2014/main" val="1695730316"/>
                    </a:ext>
                  </a:extLst>
                </a:gridCol>
                <a:gridCol w="1944618">
                  <a:extLst>
                    <a:ext uri="{9D8B030D-6E8A-4147-A177-3AD203B41FA5}">
                      <a16:colId xmlns:a16="http://schemas.microsoft.com/office/drawing/2014/main" val="2452765759"/>
                    </a:ext>
                  </a:extLst>
                </a:gridCol>
                <a:gridCol w="1944618">
                  <a:extLst>
                    <a:ext uri="{9D8B030D-6E8A-4147-A177-3AD203B41FA5}">
                      <a16:colId xmlns:a16="http://schemas.microsoft.com/office/drawing/2014/main" val="2076199001"/>
                    </a:ext>
                  </a:extLst>
                </a:gridCol>
                <a:gridCol w="1944618">
                  <a:extLst>
                    <a:ext uri="{9D8B030D-6E8A-4147-A177-3AD203B41FA5}">
                      <a16:colId xmlns:a16="http://schemas.microsoft.com/office/drawing/2014/main" val="32956239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Memory Address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Register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2824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0x100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0xFF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%</a:t>
                      </a:r>
                      <a:r>
                        <a:rPr lang="en-US" sz="1400" b="1" dirty="0" err="1"/>
                        <a:t>rax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0x100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9298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0x104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0xAB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%</a:t>
                      </a:r>
                      <a:r>
                        <a:rPr lang="en-US" sz="1400" b="1" dirty="0" err="1"/>
                        <a:t>rcx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0x1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75305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0x108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0x13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%</a:t>
                      </a:r>
                      <a:r>
                        <a:rPr lang="en-US" sz="1400" b="1" dirty="0" err="1"/>
                        <a:t>rdx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0x108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4202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0x10C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0x11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%</a:t>
                      </a:r>
                      <a:r>
                        <a:rPr lang="en-US" sz="1400" b="1" dirty="0" err="1"/>
                        <a:t>rsi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0x3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347757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9FD07E2-130A-4E6B-A4D7-2FA482F42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402455"/>
              </p:ext>
            </p:extLst>
          </p:nvPr>
        </p:nvGraphicFramePr>
        <p:xfrm>
          <a:off x="682764" y="3865970"/>
          <a:ext cx="798380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940">
                  <a:extLst>
                    <a:ext uri="{9D8B030D-6E8A-4147-A177-3AD203B41FA5}">
                      <a16:colId xmlns:a16="http://schemas.microsoft.com/office/drawing/2014/main" val="1695730316"/>
                    </a:ext>
                  </a:extLst>
                </a:gridCol>
                <a:gridCol w="2321428">
                  <a:extLst>
                    <a:ext uri="{9D8B030D-6E8A-4147-A177-3AD203B41FA5}">
                      <a16:colId xmlns:a16="http://schemas.microsoft.com/office/drawing/2014/main" val="2452765759"/>
                    </a:ext>
                  </a:extLst>
                </a:gridCol>
                <a:gridCol w="1353821">
                  <a:extLst>
                    <a:ext uri="{9D8B030D-6E8A-4147-A177-3AD203B41FA5}">
                      <a16:colId xmlns:a16="http://schemas.microsoft.com/office/drawing/2014/main" val="2076199001"/>
                    </a:ext>
                  </a:extLst>
                </a:gridCol>
                <a:gridCol w="3277617">
                  <a:extLst>
                    <a:ext uri="{9D8B030D-6E8A-4147-A177-3AD203B41FA5}">
                      <a16:colId xmlns:a16="http://schemas.microsoft.com/office/drawing/2014/main" val="3295623920"/>
                    </a:ext>
                  </a:extLst>
                </a:gridCol>
              </a:tblGrid>
              <a:tr h="1388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Operand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Value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Operand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Value</a:t>
                      </a:r>
                      <a:endParaRPr 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2824600"/>
                  </a:ext>
                </a:extLst>
              </a:tr>
              <a:tr h="13889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sz="12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rax</a:t>
                      </a:r>
                      <a:endParaRPr 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0x100, register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8(%</a:t>
                      </a:r>
                      <a:r>
                        <a:rPr lang="en-US" sz="1200" b="1" dirty="0" err="1"/>
                        <a:t>rax</a:t>
                      </a:r>
                      <a:r>
                        <a:rPr lang="en-US" sz="1200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0x13, data in address 0x100+8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5639496"/>
                  </a:ext>
                </a:extLst>
              </a:tr>
              <a:tr h="13889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0x00, register, part of %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</a:rPr>
                        <a:t>rax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4(%</a:t>
                      </a:r>
                      <a:r>
                        <a:rPr lang="en-US" sz="1200" b="1" dirty="0" err="1"/>
                        <a:t>rdx</a:t>
                      </a:r>
                      <a:r>
                        <a:rPr lang="en-US" sz="1200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0x11, data in address 0x108+4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8431994"/>
                  </a:ext>
                </a:extLst>
              </a:tr>
              <a:tr h="21079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0x104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0xAB, absolute memory address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9(%</a:t>
                      </a:r>
                      <a:r>
                        <a:rPr lang="en-US" sz="1200" b="1" dirty="0" err="1"/>
                        <a:t>rax</a:t>
                      </a:r>
                      <a:r>
                        <a:rPr lang="en-US" sz="1200" b="1" dirty="0"/>
                        <a:t>, %</a:t>
                      </a:r>
                      <a:r>
                        <a:rPr lang="en-US" sz="1200" b="1" dirty="0" err="1"/>
                        <a:t>rsi</a:t>
                      </a:r>
                      <a:r>
                        <a:rPr lang="en-US" sz="1200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0x11, data in address “0x100 + 0x3 + 9”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4388888"/>
                  </a:ext>
                </a:extLst>
              </a:tr>
              <a:tr h="21079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0x10C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0x11, absolute memory address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260(%</a:t>
                      </a:r>
                      <a:r>
                        <a:rPr lang="en-US" sz="1200" b="1" dirty="0" err="1"/>
                        <a:t>rcx</a:t>
                      </a:r>
                      <a:r>
                        <a:rPr lang="en-US" sz="1200" b="1" dirty="0"/>
                        <a:t>, %</a:t>
                      </a:r>
                      <a:r>
                        <a:rPr lang="en-US" sz="1200" b="1" dirty="0" err="1"/>
                        <a:t>rsi</a:t>
                      </a:r>
                      <a:r>
                        <a:rPr lang="en-US" sz="1200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0x13, data in address “0x1 + 0x3 + 260 = 0x108”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4130699"/>
                  </a:ext>
                </a:extLst>
              </a:tr>
              <a:tr h="13889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$0x108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0x108, immediate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0xFC( , %</a:t>
                      </a:r>
                      <a:r>
                        <a:rPr lang="en-US" sz="1200" b="1" dirty="0" err="1"/>
                        <a:t>rcx</a:t>
                      </a:r>
                      <a:r>
                        <a:rPr lang="en-US" sz="1200" b="1" dirty="0"/>
                        <a:t>, 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0xFF, data in address “0xFC + 0X1 * 4”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2288720"/>
                  </a:ext>
                </a:extLst>
              </a:tr>
              <a:tr h="1388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$0x13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0x13, immediate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(%</a:t>
                      </a:r>
                      <a:r>
                        <a:rPr lang="en-US" sz="1200" b="1" dirty="0" err="1"/>
                        <a:t>rax</a:t>
                      </a:r>
                      <a:r>
                        <a:rPr lang="en-US" sz="1200" b="1" dirty="0"/>
                        <a:t>, %</a:t>
                      </a:r>
                      <a:r>
                        <a:rPr lang="en-US" sz="1200" b="1" dirty="0" err="1"/>
                        <a:t>rsi</a:t>
                      </a:r>
                      <a:r>
                        <a:rPr lang="en-US" sz="1200" b="1" dirty="0"/>
                        <a:t>, 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0x11, data in address “0x100 + 0x3 * 4”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7470487"/>
                  </a:ext>
                </a:extLst>
              </a:tr>
              <a:tr h="13889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(%</a:t>
                      </a:r>
                      <a:r>
                        <a:rPr lang="en-US" sz="1200" b="1" dirty="0" err="1"/>
                        <a:t>rax</a:t>
                      </a:r>
                      <a:r>
                        <a:rPr lang="en-US" sz="1200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0xFF, data in address 0x100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0x8(%</a:t>
                      </a:r>
                      <a:r>
                        <a:rPr lang="en-US" sz="1200" b="1" dirty="0" err="1"/>
                        <a:t>rax</a:t>
                      </a:r>
                      <a:r>
                        <a:rPr lang="en-US" sz="1200" b="1" dirty="0"/>
                        <a:t>, %</a:t>
                      </a:r>
                      <a:r>
                        <a:rPr lang="en-US" sz="1200" b="1" dirty="0" err="1"/>
                        <a:t>rcx</a:t>
                      </a:r>
                      <a:r>
                        <a:rPr lang="en-US" sz="1200" b="1" dirty="0"/>
                        <a:t>, 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0x11, data in address “0x100 + 0x1 * 4 + 0x8”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5796900"/>
                  </a:ext>
                </a:extLst>
              </a:tr>
              <a:tr h="13889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(%</a:t>
                      </a:r>
                      <a:r>
                        <a:rPr lang="en-US" sz="1200" b="1" dirty="0" err="1"/>
                        <a:t>rdx</a:t>
                      </a:r>
                      <a:r>
                        <a:rPr lang="en-US" sz="1200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0x13, data in address 0x108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2086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704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62195-7F76-4798-AAA3-3437CDC6B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89C1E-1BCA-4C1C-AFE8-7878D1E2B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of the following lines of code generates an error message when we invoke the assembler. Explain what is wrong with each line.</a:t>
            </a:r>
          </a:p>
          <a:p>
            <a:pPr lvl="1"/>
            <a:r>
              <a:rPr lang="en-US" dirty="0" err="1"/>
              <a:t>movl</a:t>
            </a:r>
            <a:r>
              <a:rPr lang="en-US" dirty="0"/>
              <a:t> %</a:t>
            </a:r>
            <a:r>
              <a:rPr lang="en-US" dirty="0" err="1"/>
              <a:t>rax</a:t>
            </a:r>
            <a:r>
              <a:rPr lang="en-US" dirty="0"/>
              <a:t>, (%</a:t>
            </a:r>
            <a:r>
              <a:rPr lang="en-US" dirty="0" err="1"/>
              <a:t>rsp</a:t>
            </a:r>
            <a:r>
              <a:rPr lang="en-US" dirty="0"/>
              <a:t>)   </a:t>
            </a:r>
            <a:r>
              <a:rPr lang="en-US" dirty="0">
                <a:solidFill>
                  <a:srgbClr val="00B050"/>
                </a:solidFill>
              </a:rPr>
              <a:t>mismatch between instruction suffix (l) and register ID (%</a:t>
            </a:r>
            <a:r>
              <a:rPr lang="en-US" dirty="0" err="1">
                <a:solidFill>
                  <a:srgbClr val="00B050"/>
                </a:solidFill>
              </a:rPr>
              <a:t>rax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  <a:p>
            <a:pPr lvl="1"/>
            <a:r>
              <a:rPr lang="en-US" dirty="0" err="1"/>
              <a:t>movw</a:t>
            </a:r>
            <a:r>
              <a:rPr lang="en-US" dirty="0"/>
              <a:t> (%</a:t>
            </a:r>
            <a:r>
              <a:rPr lang="en-US" dirty="0" err="1"/>
              <a:t>rax</a:t>
            </a:r>
            <a:r>
              <a:rPr lang="en-US" dirty="0"/>
              <a:t>),4(%</a:t>
            </a:r>
            <a:r>
              <a:rPr lang="en-US" dirty="0" err="1"/>
              <a:t>rsp</a:t>
            </a:r>
            <a:r>
              <a:rPr lang="en-US" dirty="0"/>
              <a:t>)  </a:t>
            </a:r>
            <a:r>
              <a:rPr lang="en-US" dirty="0">
                <a:solidFill>
                  <a:srgbClr val="00B050"/>
                </a:solidFill>
              </a:rPr>
              <a:t>cannot have both source and destination of data movement be memory references</a:t>
            </a:r>
          </a:p>
          <a:p>
            <a:pPr lvl="1"/>
            <a:r>
              <a:rPr lang="en-US" dirty="0" err="1"/>
              <a:t>movb</a:t>
            </a:r>
            <a:r>
              <a:rPr lang="en-US" dirty="0"/>
              <a:t> %al,%</a:t>
            </a:r>
            <a:r>
              <a:rPr lang="en-US" dirty="0" err="1"/>
              <a:t>sl</a:t>
            </a:r>
            <a:r>
              <a:rPr lang="en-US" dirty="0"/>
              <a:t>    </a:t>
            </a:r>
            <a:r>
              <a:rPr lang="en-US" dirty="0">
                <a:solidFill>
                  <a:srgbClr val="00B050"/>
                </a:solidFill>
              </a:rPr>
              <a:t>no register %</a:t>
            </a:r>
            <a:r>
              <a:rPr lang="en-US" dirty="0" err="1">
                <a:solidFill>
                  <a:srgbClr val="00B050"/>
                </a:solidFill>
              </a:rPr>
              <a:t>sl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 err="1"/>
              <a:t>movq</a:t>
            </a:r>
            <a:r>
              <a:rPr lang="en-US" dirty="0"/>
              <a:t> %rax,$0x123  </a:t>
            </a:r>
            <a:r>
              <a:rPr lang="en-US" dirty="0">
                <a:solidFill>
                  <a:srgbClr val="00B050"/>
                </a:solidFill>
              </a:rPr>
              <a:t>cannot have immediate number as destination</a:t>
            </a:r>
          </a:p>
          <a:p>
            <a:pPr lvl="1"/>
            <a:r>
              <a:rPr lang="en-US" dirty="0" err="1"/>
              <a:t>movl</a:t>
            </a:r>
            <a:r>
              <a:rPr lang="en-US" dirty="0"/>
              <a:t> %</a:t>
            </a:r>
            <a:r>
              <a:rPr lang="en-US" dirty="0" err="1"/>
              <a:t>eax</a:t>
            </a:r>
            <a:r>
              <a:rPr lang="en-US" dirty="0"/>
              <a:t>,%dx  </a:t>
            </a:r>
            <a:r>
              <a:rPr lang="en-US" dirty="0">
                <a:solidFill>
                  <a:srgbClr val="00B050"/>
                </a:solidFill>
              </a:rPr>
              <a:t>destination operand (%dx) incorrect size</a:t>
            </a:r>
          </a:p>
          <a:p>
            <a:pPr lvl="1"/>
            <a:r>
              <a:rPr lang="en-US" dirty="0" err="1"/>
              <a:t>movb</a:t>
            </a:r>
            <a:r>
              <a:rPr lang="en-US" dirty="0"/>
              <a:t> %</a:t>
            </a:r>
            <a:r>
              <a:rPr lang="en-US" dirty="0" err="1"/>
              <a:t>si</a:t>
            </a:r>
            <a:r>
              <a:rPr lang="en-US" dirty="0"/>
              <a:t>, 8(%</a:t>
            </a:r>
            <a:r>
              <a:rPr lang="en-US" dirty="0" err="1"/>
              <a:t>rbp</a:t>
            </a:r>
            <a:r>
              <a:rPr lang="en-US" dirty="0"/>
              <a:t>) </a:t>
            </a:r>
            <a:r>
              <a:rPr lang="en-US" dirty="0">
                <a:solidFill>
                  <a:srgbClr val="00B050"/>
                </a:solidFill>
              </a:rPr>
              <a:t>mismatch between instruction suffix (b) and register ID (%</a:t>
            </a:r>
            <a:r>
              <a:rPr lang="en-US" dirty="0" err="1">
                <a:solidFill>
                  <a:srgbClr val="00B050"/>
                </a:solidFill>
              </a:rPr>
              <a:t>si</a:t>
            </a:r>
            <a:r>
              <a:rPr lang="en-US" dirty="0">
                <a:solidFill>
                  <a:srgbClr val="00B050"/>
                </a:solidFill>
              </a:rPr>
              <a:t>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EE387-5D87-4026-8238-52F91A5F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99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F0A23-5F72-48A1-98FD-BA86CD4D8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86D7B-EC9D-406E-8683-D21521486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Assume the following values are stored at the indicated memory addresses and registers: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  <a:p>
            <a:r>
              <a:rPr lang="en-US" sz="2000" dirty="0"/>
              <a:t>Fill in the following table showing the effects of the following instructions, in terms of both the register or memory location that will be updated and the resulting value: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D1B4E4-F3AC-4469-AE9A-64D46E2C0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C760F02-C994-4487-8321-E5BC78DECD33}"/>
              </a:ext>
            </a:extLst>
          </p:cNvPr>
          <p:cNvGraphicFramePr>
            <a:graphicFrameLocks noGrp="1"/>
          </p:cNvGraphicFramePr>
          <p:nvPr/>
        </p:nvGraphicFramePr>
        <p:xfrm>
          <a:off x="613981" y="1751252"/>
          <a:ext cx="7778472" cy="1524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44618">
                  <a:extLst>
                    <a:ext uri="{9D8B030D-6E8A-4147-A177-3AD203B41FA5}">
                      <a16:colId xmlns:a16="http://schemas.microsoft.com/office/drawing/2014/main" val="1695730316"/>
                    </a:ext>
                  </a:extLst>
                </a:gridCol>
                <a:gridCol w="1944618">
                  <a:extLst>
                    <a:ext uri="{9D8B030D-6E8A-4147-A177-3AD203B41FA5}">
                      <a16:colId xmlns:a16="http://schemas.microsoft.com/office/drawing/2014/main" val="2452765759"/>
                    </a:ext>
                  </a:extLst>
                </a:gridCol>
                <a:gridCol w="1944618">
                  <a:extLst>
                    <a:ext uri="{9D8B030D-6E8A-4147-A177-3AD203B41FA5}">
                      <a16:colId xmlns:a16="http://schemas.microsoft.com/office/drawing/2014/main" val="2076199001"/>
                    </a:ext>
                  </a:extLst>
                </a:gridCol>
                <a:gridCol w="1944618">
                  <a:extLst>
                    <a:ext uri="{9D8B030D-6E8A-4147-A177-3AD203B41FA5}">
                      <a16:colId xmlns:a16="http://schemas.microsoft.com/office/drawing/2014/main" val="32956239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Memory Address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Register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2824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0x100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0xFF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%</a:t>
                      </a:r>
                      <a:r>
                        <a:rPr lang="en-US" sz="1400" b="1" dirty="0" err="1"/>
                        <a:t>rax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0x100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9298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0x108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0xAB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%</a:t>
                      </a:r>
                      <a:r>
                        <a:rPr lang="en-US" sz="1400" b="1" dirty="0" err="1"/>
                        <a:t>rcx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0x1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75305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0x110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0x13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%</a:t>
                      </a:r>
                      <a:r>
                        <a:rPr lang="en-US" sz="1400" b="1" dirty="0" err="1"/>
                        <a:t>rdx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0x3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4202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0x118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0x11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347757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111595B-9B82-45A9-A71A-2B288C977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021020"/>
              </p:ext>
            </p:extLst>
          </p:nvPr>
        </p:nvGraphicFramePr>
        <p:xfrm>
          <a:off x="613981" y="4317906"/>
          <a:ext cx="7595725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4527">
                  <a:extLst>
                    <a:ext uri="{9D8B030D-6E8A-4147-A177-3AD203B41FA5}">
                      <a16:colId xmlns:a16="http://schemas.microsoft.com/office/drawing/2014/main" val="2200204091"/>
                    </a:ext>
                  </a:extLst>
                </a:gridCol>
                <a:gridCol w="2030599">
                  <a:extLst>
                    <a:ext uri="{9D8B030D-6E8A-4147-A177-3AD203B41FA5}">
                      <a16:colId xmlns:a16="http://schemas.microsoft.com/office/drawing/2014/main" val="213138747"/>
                    </a:ext>
                  </a:extLst>
                </a:gridCol>
                <a:gridCol w="2030599">
                  <a:extLst>
                    <a:ext uri="{9D8B030D-6E8A-4147-A177-3AD203B41FA5}">
                      <a16:colId xmlns:a16="http://schemas.microsoft.com/office/drawing/2014/main" val="33776995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Instructions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Destination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9731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addq</a:t>
                      </a:r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%</a:t>
                      </a:r>
                      <a:r>
                        <a:rPr lang="en-US" sz="14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rcx</a:t>
                      </a:r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,(%</a:t>
                      </a:r>
                      <a:r>
                        <a:rPr lang="en-US" sz="14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rax</a:t>
                      </a:r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0x100 (memory)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0x1 + 0xFF = 0x100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7429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subq</a:t>
                      </a:r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%rdx,8(%</a:t>
                      </a:r>
                      <a:r>
                        <a:rPr lang="en-US" sz="14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rax</a:t>
                      </a:r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0x108 (memory)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0xAB – 0X3 = 0xA8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6560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4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imulq</a:t>
                      </a:r>
                      <a:r>
                        <a:rPr lang="fr-FR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$16,(%rax,%rdx,8)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0x118 (memory)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0x11 * 0x16 = 0x110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8184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incq</a:t>
                      </a:r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16(%</a:t>
                      </a:r>
                      <a:r>
                        <a:rPr lang="en-US" sz="14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rax</a:t>
                      </a:r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0x110 (memory)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0x13 + 1 = 0x14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8711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decq</a:t>
                      </a:r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%</a:t>
                      </a:r>
                      <a:r>
                        <a:rPr lang="en-US" sz="14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rcx</a:t>
                      </a:r>
                      <a:endParaRPr lang="en-US" sz="14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%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</a:rPr>
                        <a:t>rcx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 (register)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0x0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4805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subq</a:t>
                      </a:r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%</a:t>
                      </a:r>
                      <a:r>
                        <a:rPr lang="en-US" sz="14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rdx</a:t>
                      </a:r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,%</a:t>
                      </a:r>
                      <a:r>
                        <a:rPr lang="en-US" sz="14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rax</a:t>
                      </a:r>
                      <a:endParaRPr lang="en-US" sz="14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%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</a:rPr>
                        <a:t>rax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 (register)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00B050"/>
                          </a:solidFill>
                        </a:rPr>
                        <a:t>0x100 – 0x3 = 0xFD</a:t>
                      </a:r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3582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2421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B5457-A36F-4EF3-8CF2-45742EC1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Targets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529A5-6D95-43A9-96C4-229799987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Understanding each data type in C has a specific size</a:t>
            </a:r>
          </a:p>
          <a:p>
            <a:endParaRPr lang="en-US" dirty="0"/>
          </a:p>
          <a:p>
            <a:r>
              <a:rPr lang="en-US" dirty="0"/>
              <a:t>Understanding we use different names to refer to different portions of a 64-bit register which are used to hold data variables with different sizes</a:t>
            </a:r>
          </a:p>
          <a:p>
            <a:endParaRPr lang="en-US" dirty="0"/>
          </a:p>
          <a:p>
            <a:r>
              <a:rPr lang="en-US" dirty="0"/>
              <a:t>Understanding different assembly instruction suffixes are used for operations on different size of data</a:t>
            </a:r>
          </a:p>
          <a:p>
            <a:endParaRPr lang="en-US" dirty="0"/>
          </a:p>
          <a:p>
            <a:r>
              <a:rPr lang="en-US" dirty="0"/>
              <a:t>Differencing between memory access and register access in assembly instructions</a:t>
            </a:r>
          </a:p>
          <a:p>
            <a:endParaRPr lang="en-US" dirty="0"/>
          </a:p>
          <a:p>
            <a:r>
              <a:rPr lang="en-US" dirty="0"/>
              <a:t>Understanding the generic form and special cases to specify/compute memory addresses</a:t>
            </a:r>
          </a:p>
          <a:p>
            <a:endParaRPr lang="en-US" dirty="0"/>
          </a:p>
          <a:p>
            <a:r>
              <a:rPr lang="en-US" dirty="0"/>
              <a:t>Understanding the format of arithmetic operations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F7265-F047-4091-85B0-BD510B6B8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30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CF741-AB0D-40ED-B06D-83A0CA675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501B30-54D1-4BEC-B702-0AC08FFF2F89}"/>
              </a:ext>
            </a:extLst>
          </p:cNvPr>
          <p:cNvSpPr txBox="1"/>
          <p:nvPr/>
        </p:nvSpPr>
        <p:spPr>
          <a:xfrm>
            <a:off x="3010803" y="3013501"/>
            <a:ext cx="30031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388365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99CF8-BEDF-4A07-8721-19B5D2145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A8E3-7B04-49D7-AD99-249B532BF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assembly instruction: sub(__)  $0xF, %dx</a:t>
            </a:r>
          </a:p>
          <a:p>
            <a:endParaRPr lang="en-US" dirty="0"/>
          </a:p>
          <a:p>
            <a:r>
              <a:rPr lang="en-US" dirty="0"/>
              <a:t>Q1: the suffix in the brackets should be ____</a:t>
            </a:r>
          </a:p>
          <a:p>
            <a:pPr lvl="1"/>
            <a:r>
              <a:rPr lang="en-US" dirty="0"/>
              <a:t>A. q	B. l	C. w	D. b</a:t>
            </a:r>
          </a:p>
          <a:p>
            <a:endParaRPr lang="en-US" dirty="0"/>
          </a:p>
          <a:p>
            <a:r>
              <a:rPr lang="en-US" dirty="0"/>
              <a:t>Q2: if the instruction is compiled from C statement “a -= 15;” and “a” is assigned in register %dx, what is/are the possible data type(s) of “a”?</a:t>
            </a:r>
          </a:p>
          <a:p>
            <a:pPr lvl="1"/>
            <a:r>
              <a:rPr lang="en-US" dirty="0"/>
              <a:t>A. short	B. int	C. long	D. unsigned short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AED06-BCBF-4197-8895-01E3EBE05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81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45C00-0859-4750-9ABA-23F87016A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DFBC7-61CA-46E1-A8A3-65AD33339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of the following lines of assembly language, determine the appropriate instruction suffix based on the operands. (For example, mov can be rewritten as </a:t>
            </a:r>
            <a:r>
              <a:rPr lang="en-US" dirty="0" err="1"/>
              <a:t>movb</a:t>
            </a:r>
            <a:r>
              <a:rPr lang="en-US" dirty="0"/>
              <a:t>, </a:t>
            </a:r>
            <a:r>
              <a:rPr lang="en-US" dirty="0" err="1"/>
              <a:t>movw</a:t>
            </a:r>
            <a:r>
              <a:rPr lang="en-US" dirty="0"/>
              <a:t>, </a:t>
            </a:r>
            <a:r>
              <a:rPr lang="en-US" dirty="0" err="1"/>
              <a:t>movl</a:t>
            </a:r>
            <a:r>
              <a:rPr lang="en-US" dirty="0"/>
              <a:t>, or </a:t>
            </a:r>
            <a:r>
              <a:rPr lang="en-US" dirty="0" err="1"/>
              <a:t>movq</a:t>
            </a:r>
            <a:r>
              <a:rPr lang="en-US" dirty="0"/>
              <a:t>.)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mov___  %</a:t>
            </a:r>
            <a:r>
              <a:rPr lang="en-US" dirty="0" err="1"/>
              <a:t>eax</a:t>
            </a:r>
            <a:r>
              <a:rPr lang="en-US" dirty="0"/>
              <a:t>, (%</a:t>
            </a:r>
            <a:r>
              <a:rPr lang="en-US" dirty="0" err="1"/>
              <a:t>rsp</a:t>
            </a:r>
            <a:r>
              <a:rPr lang="en-US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mov___  (%</a:t>
            </a:r>
            <a:r>
              <a:rPr lang="en-US" dirty="0" err="1"/>
              <a:t>rax</a:t>
            </a:r>
            <a:r>
              <a:rPr lang="en-US" dirty="0"/>
              <a:t>), %dx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mov___  $0xFF, %bl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mov___  (%rsp,%rdx,4), %dl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mov___  (%</a:t>
            </a:r>
            <a:r>
              <a:rPr lang="en-US" dirty="0" err="1"/>
              <a:t>rdx</a:t>
            </a:r>
            <a:r>
              <a:rPr lang="en-US" dirty="0"/>
              <a:t>), %</a:t>
            </a:r>
            <a:r>
              <a:rPr lang="en-US" dirty="0" err="1"/>
              <a:t>rax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mov___  %dx, (%</a:t>
            </a:r>
            <a:r>
              <a:rPr lang="en-US" dirty="0" err="1"/>
              <a:t>rax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007D4-0623-4F51-8B5F-825CB50E4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183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C741F-09DB-419A-8B51-3608F147B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748A-312E-4643-A271-93FE46109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currently the data in register %</a:t>
            </a:r>
            <a:r>
              <a:rPr lang="en-US" dirty="0" err="1"/>
              <a:t>eax</a:t>
            </a:r>
            <a:r>
              <a:rPr lang="en-US" dirty="0"/>
              <a:t> is 0x00F1A30C, after the assembly instruction “</a:t>
            </a:r>
            <a:r>
              <a:rPr lang="en-US" b="1" dirty="0" err="1"/>
              <a:t>movb</a:t>
            </a:r>
            <a:r>
              <a:rPr lang="en-US" b="1" dirty="0"/>
              <a:t> %al, %r12b</a:t>
            </a:r>
            <a:r>
              <a:rPr lang="en-US" dirty="0"/>
              <a:t>” is executed, what will be the data in register %r12b?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E23A9-6FCF-4565-BCF0-881D92DD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24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DB88B-F3DB-4C66-A3F5-ACE70D39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7D2E9-F3B3-44D2-A438-97983663F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670" y="1130864"/>
            <a:ext cx="8498660" cy="5328605"/>
          </a:xfrm>
        </p:spPr>
        <p:txBody>
          <a:bodyPr/>
          <a:lstStyle/>
          <a:p>
            <a:r>
              <a:rPr lang="en-US" sz="2000" dirty="0"/>
              <a:t>Assume the following values are stored at the indicated memory addresses and registers: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/>
              <a:t>Fill in the following table showing the values of the indicated operands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7E976-7214-48F6-AB40-63D7B3476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E58DE8B-CEE5-469F-976F-FFB2CB65D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757602"/>
              </p:ext>
            </p:extLst>
          </p:nvPr>
        </p:nvGraphicFramePr>
        <p:xfrm>
          <a:off x="682764" y="1809244"/>
          <a:ext cx="7778472" cy="1524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44618">
                  <a:extLst>
                    <a:ext uri="{9D8B030D-6E8A-4147-A177-3AD203B41FA5}">
                      <a16:colId xmlns:a16="http://schemas.microsoft.com/office/drawing/2014/main" val="1695730316"/>
                    </a:ext>
                  </a:extLst>
                </a:gridCol>
                <a:gridCol w="1944618">
                  <a:extLst>
                    <a:ext uri="{9D8B030D-6E8A-4147-A177-3AD203B41FA5}">
                      <a16:colId xmlns:a16="http://schemas.microsoft.com/office/drawing/2014/main" val="2452765759"/>
                    </a:ext>
                  </a:extLst>
                </a:gridCol>
                <a:gridCol w="1944618">
                  <a:extLst>
                    <a:ext uri="{9D8B030D-6E8A-4147-A177-3AD203B41FA5}">
                      <a16:colId xmlns:a16="http://schemas.microsoft.com/office/drawing/2014/main" val="2076199001"/>
                    </a:ext>
                  </a:extLst>
                </a:gridCol>
                <a:gridCol w="1944618">
                  <a:extLst>
                    <a:ext uri="{9D8B030D-6E8A-4147-A177-3AD203B41FA5}">
                      <a16:colId xmlns:a16="http://schemas.microsoft.com/office/drawing/2014/main" val="32956239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Memory Address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Register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2824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0x100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0xFF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%</a:t>
                      </a:r>
                      <a:r>
                        <a:rPr lang="en-US" sz="1400" b="1" dirty="0" err="1"/>
                        <a:t>rax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0x100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9298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0x104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0xAB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%</a:t>
                      </a:r>
                      <a:r>
                        <a:rPr lang="en-US" sz="1400" b="1" dirty="0" err="1"/>
                        <a:t>rcx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0x1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75305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0x108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0x13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%</a:t>
                      </a:r>
                      <a:r>
                        <a:rPr lang="en-US" sz="1400" b="1" dirty="0" err="1"/>
                        <a:t>rdx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0x108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4202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0x10C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0x11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%</a:t>
                      </a:r>
                      <a:r>
                        <a:rPr lang="en-US" sz="1400" b="1" dirty="0" err="1"/>
                        <a:t>rsi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0x3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347757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9FD07E2-130A-4E6B-A4D7-2FA482F42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484431"/>
              </p:ext>
            </p:extLst>
          </p:nvPr>
        </p:nvGraphicFramePr>
        <p:xfrm>
          <a:off x="699959" y="3849786"/>
          <a:ext cx="777847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18">
                  <a:extLst>
                    <a:ext uri="{9D8B030D-6E8A-4147-A177-3AD203B41FA5}">
                      <a16:colId xmlns:a16="http://schemas.microsoft.com/office/drawing/2014/main" val="1695730316"/>
                    </a:ext>
                  </a:extLst>
                </a:gridCol>
                <a:gridCol w="1944618">
                  <a:extLst>
                    <a:ext uri="{9D8B030D-6E8A-4147-A177-3AD203B41FA5}">
                      <a16:colId xmlns:a16="http://schemas.microsoft.com/office/drawing/2014/main" val="2452765759"/>
                    </a:ext>
                  </a:extLst>
                </a:gridCol>
                <a:gridCol w="1944618">
                  <a:extLst>
                    <a:ext uri="{9D8B030D-6E8A-4147-A177-3AD203B41FA5}">
                      <a16:colId xmlns:a16="http://schemas.microsoft.com/office/drawing/2014/main" val="2076199001"/>
                    </a:ext>
                  </a:extLst>
                </a:gridCol>
                <a:gridCol w="1944618">
                  <a:extLst>
                    <a:ext uri="{9D8B030D-6E8A-4147-A177-3AD203B41FA5}">
                      <a16:colId xmlns:a16="http://schemas.microsoft.com/office/drawing/2014/main" val="32956239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Operand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Operand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</a:t>
                      </a:r>
                      <a:endParaRPr 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2824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sz="1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rax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8(%</a:t>
                      </a:r>
                      <a:r>
                        <a:rPr lang="en-US" sz="1400" b="1" dirty="0" err="1"/>
                        <a:t>rax</a:t>
                      </a:r>
                      <a:r>
                        <a:rPr lang="en-US" sz="1400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5639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4(%</a:t>
                      </a:r>
                      <a:r>
                        <a:rPr lang="en-US" sz="1400" b="1" dirty="0" err="1"/>
                        <a:t>rdx</a:t>
                      </a:r>
                      <a:r>
                        <a:rPr lang="en-US" sz="1400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84319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0x104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9(%</a:t>
                      </a:r>
                      <a:r>
                        <a:rPr lang="en-US" sz="1400" b="1" dirty="0" err="1"/>
                        <a:t>rax</a:t>
                      </a:r>
                      <a:r>
                        <a:rPr lang="en-US" sz="1400" b="1" dirty="0"/>
                        <a:t>, %</a:t>
                      </a:r>
                      <a:r>
                        <a:rPr lang="en-US" sz="1400" b="1" dirty="0" err="1"/>
                        <a:t>rsi</a:t>
                      </a:r>
                      <a:r>
                        <a:rPr lang="en-US" sz="1400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43888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0x10C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260(%</a:t>
                      </a:r>
                      <a:r>
                        <a:rPr lang="en-US" sz="1400" b="1" dirty="0" err="1"/>
                        <a:t>rcx</a:t>
                      </a:r>
                      <a:r>
                        <a:rPr lang="en-US" sz="1400" b="1" dirty="0"/>
                        <a:t>, %</a:t>
                      </a:r>
                      <a:r>
                        <a:rPr lang="en-US" sz="1400" b="1" dirty="0" err="1"/>
                        <a:t>rsi</a:t>
                      </a:r>
                      <a:r>
                        <a:rPr lang="en-US" sz="1400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4130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$0x108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0xFC( , %</a:t>
                      </a:r>
                      <a:r>
                        <a:rPr lang="en-US" sz="1400" b="1" dirty="0" err="1"/>
                        <a:t>rcx</a:t>
                      </a:r>
                      <a:r>
                        <a:rPr lang="en-US" sz="1400" b="1" dirty="0"/>
                        <a:t>, 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2288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$0x13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(%</a:t>
                      </a:r>
                      <a:r>
                        <a:rPr lang="en-US" sz="1400" b="1" dirty="0" err="1"/>
                        <a:t>rax</a:t>
                      </a:r>
                      <a:r>
                        <a:rPr lang="en-US" sz="1400" b="1" dirty="0"/>
                        <a:t>, %</a:t>
                      </a:r>
                      <a:r>
                        <a:rPr lang="en-US" sz="1400" b="1" dirty="0" err="1"/>
                        <a:t>rsi</a:t>
                      </a:r>
                      <a:r>
                        <a:rPr lang="en-US" sz="1400" b="1" dirty="0"/>
                        <a:t>, 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7470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(%</a:t>
                      </a:r>
                      <a:r>
                        <a:rPr lang="en-US" sz="1400" b="1" dirty="0" err="1"/>
                        <a:t>rax</a:t>
                      </a:r>
                      <a:r>
                        <a:rPr lang="en-US" sz="1400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0x8(%</a:t>
                      </a:r>
                      <a:r>
                        <a:rPr lang="en-US" sz="1400" b="1" dirty="0" err="1"/>
                        <a:t>rax</a:t>
                      </a:r>
                      <a:r>
                        <a:rPr lang="en-US" sz="1400" b="1" dirty="0"/>
                        <a:t>, %</a:t>
                      </a:r>
                      <a:r>
                        <a:rPr lang="en-US" sz="1400" b="1" dirty="0" err="1"/>
                        <a:t>rcx</a:t>
                      </a:r>
                      <a:r>
                        <a:rPr lang="en-US" sz="1400" b="1"/>
                        <a:t>, 4)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579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(%</a:t>
                      </a:r>
                      <a:r>
                        <a:rPr lang="en-US" sz="1400" b="1" dirty="0" err="1"/>
                        <a:t>rdx</a:t>
                      </a:r>
                      <a:r>
                        <a:rPr lang="en-US" sz="1400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2086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704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62195-7F76-4798-AAA3-3437CDC6B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89C1E-1BCA-4C1C-AFE8-7878D1E2B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of the following lines of code generates an error message when we invoke the assembler. Explain what is wrong with each line.</a:t>
            </a:r>
          </a:p>
          <a:p>
            <a:pPr lvl="1"/>
            <a:r>
              <a:rPr lang="en-US" dirty="0" err="1"/>
              <a:t>movl</a:t>
            </a:r>
            <a:r>
              <a:rPr lang="en-US" dirty="0"/>
              <a:t> %</a:t>
            </a:r>
            <a:r>
              <a:rPr lang="en-US" dirty="0" err="1"/>
              <a:t>rax</a:t>
            </a:r>
            <a:r>
              <a:rPr lang="en-US" dirty="0"/>
              <a:t>, (%</a:t>
            </a:r>
            <a:r>
              <a:rPr lang="en-US" dirty="0" err="1"/>
              <a:t>rsp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movw</a:t>
            </a:r>
            <a:r>
              <a:rPr lang="en-US" dirty="0"/>
              <a:t> (%</a:t>
            </a:r>
            <a:r>
              <a:rPr lang="en-US" dirty="0" err="1"/>
              <a:t>rax</a:t>
            </a:r>
            <a:r>
              <a:rPr lang="en-US" dirty="0"/>
              <a:t>),4(%</a:t>
            </a:r>
            <a:r>
              <a:rPr lang="en-US" dirty="0" err="1"/>
              <a:t>rsp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movb</a:t>
            </a:r>
            <a:r>
              <a:rPr lang="en-US" dirty="0"/>
              <a:t> %al,%</a:t>
            </a:r>
            <a:r>
              <a:rPr lang="en-US" dirty="0" err="1"/>
              <a:t>sl</a:t>
            </a:r>
            <a:endParaRPr lang="en-US" dirty="0"/>
          </a:p>
          <a:p>
            <a:pPr lvl="1"/>
            <a:r>
              <a:rPr lang="en-US" dirty="0" err="1"/>
              <a:t>movq</a:t>
            </a:r>
            <a:r>
              <a:rPr lang="en-US" dirty="0"/>
              <a:t> %rax,$0x123</a:t>
            </a:r>
          </a:p>
          <a:p>
            <a:pPr lvl="1"/>
            <a:r>
              <a:rPr lang="en-US" dirty="0" err="1"/>
              <a:t>movl</a:t>
            </a:r>
            <a:r>
              <a:rPr lang="en-US" dirty="0"/>
              <a:t> %</a:t>
            </a:r>
            <a:r>
              <a:rPr lang="en-US" dirty="0" err="1"/>
              <a:t>eax</a:t>
            </a:r>
            <a:r>
              <a:rPr lang="en-US" dirty="0"/>
              <a:t>,%dx</a:t>
            </a:r>
          </a:p>
          <a:p>
            <a:pPr lvl="1"/>
            <a:r>
              <a:rPr lang="en-US" dirty="0" err="1"/>
              <a:t>movb</a:t>
            </a:r>
            <a:r>
              <a:rPr lang="en-US" dirty="0"/>
              <a:t> %</a:t>
            </a:r>
            <a:r>
              <a:rPr lang="en-US" dirty="0" err="1"/>
              <a:t>si</a:t>
            </a:r>
            <a:r>
              <a:rPr lang="en-US" dirty="0"/>
              <a:t>, 8(%</a:t>
            </a:r>
            <a:r>
              <a:rPr lang="en-US" dirty="0" err="1"/>
              <a:t>rbp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EE387-5D87-4026-8238-52F91A5F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66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F0A23-5F72-48A1-98FD-BA86CD4D8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86D7B-EC9D-406E-8683-D21521486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Assume the following values are stored at the indicated memory addresses and registers: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  <a:p>
            <a:r>
              <a:rPr lang="en-US" sz="2000" dirty="0"/>
              <a:t>Fill in the following table showing the effects of the following instructions, in terms of both the register or memory location that will be updated and the resulting value: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D1B4E4-F3AC-4469-AE9A-64D46E2C0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C760F02-C994-4487-8321-E5BC78DEC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483422"/>
              </p:ext>
            </p:extLst>
          </p:nvPr>
        </p:nvGraphicFramePr>
        <p:xfrm>
          <a:off x="613981" y="1751252"/>
          <a:ext cx="7778472" cy="1524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44618">
                  <a:extLst>
                    <a:ext uri="{9D8B030D-6E8A-4147-A177-3AD203B41FA5}">
                      <a16:colId xmlns:a16="http://schemas.microsoft.com/office/drawing/2014/main" val="1695730316"/>
                    </a:ext>
                  </a:extLst>
                </a:gridCol>
                <a:gridCol w="1944618">
                  <a:extLst>
                    <a:ext uri="{9D8B030D-6E8A-4147-A177-3AD203B41FA5}">
                      <a16:colId xmlns:a16="http://schemas.microsoft.com/office/drawing/2014/main" val="2452765759"/>
                    </a:ext>
                  </a:extLst>
                </a:gridCol>
                <a:gridCol w="1944618">
                  <a:extLst>
                    <a:ext uri="{9D8B030D-6E8A-4147-A177-3AD203B41FA5}">
                      <a16:colId xmlns:a16="http://schemas.microsoft.com/office/drawing/2014/main" val="2076199001"/>
                    </a:ext>
                  </a:extLst>
                </a:gridCol>
                <a:gridCol w="1944618">
                  <a:extLst>
                    <a:ext uri="{9D8B030D-6E8A-4147-A177-3AD203B41FA5}">
                      <a16:colId xmlns:a16="http://schemas.microsoft.com/office/drawing/2014/main" val="32956239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Memory Address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Register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2824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0x100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0xFF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%</a:t>
                      </a:r>
                      <a:r>
                        <a:rPr lang="en-US" sz="1400" b="1" dirty="0" err="1"/>
                        <a:t>rax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0x100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9298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0x108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0xAB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%</a:t>
                      </a:r>
                      <a:r>
                        <a:rPr lang="en-US" sz="1400" b="1" dirty="0" err="1"/>
                        <a:t>rcx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0x1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75305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0x110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0x13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%</a:t>
                      </a:r>
                      <a:r>
                        <a:rPr lang="en-US" sz="1400" b="1" dirty="0" err="1"/>
                        <a:t>rdx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0x3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4202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0x118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0x11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347757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111595B-9B82-45A9-A71A-2B288C977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656353"/>
              </p:ext>
            </p:extLst>
          </p:nvPr>
        </p:nvGraphicFramePr>
        <p:xfrm>
          <a:off x="613981" y="4317906"/>
          <a:ext cx="7595725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4527">
                  <a:extLst>
                    <a:ext uri="{9D8B030D-6E8A-4147-A177-3AD203B41FA5}">
                      <a16:colId xmlns:a16="http://schemas.microsoft.com/office/drawing/2014/main" val="2200204091"/>
                    </a:ext>
                  </a:extLst>
                </a:gridCol>
                <a:gridCol w="2030599">
                  <a:extLst>
                    <a:ext uri="{9D8B030D-6E8A-4147-A177-3AD203B41FA5}">
                      <a16:colId xmlns:a16="http://schemas.microsoft.com/office/drawing/2014/main" val="213138747"/>
                    </a:ext>
                  </a:extLst>
                </a:gridCol>
                <a:gridCol w="2030599">
                  <a:extLst>
                    <a:ext uri="{9D8B030D-6E8A-4147-A177-3AD203B41FA5}">
                      <a16:colId xmlns:a16="http://schemas.microsoft.com/office/drawing/2014/main" val="33776995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Instructions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Destination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9731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addq</a:t>
                      </a:r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%</a:t>
                      </a:r>
                      <a:r>
                        <a:rPr lang="en-US" sz="14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rcx</a:t>
                      </a:r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,(%</a:t>
                      </a:r>
                      <a:r>
                        <a:rPr lang="en-US" sz="14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rax</a:t>
                      </a:r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7429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subq</a:t>
                      </a:r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%rdx,8(%</a:t>
                      </a:r>
                      <a:r>
                        <a:rPr lang="en-US" sz="14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rax</a:t>
                      </a:r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6560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4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imulq</a:t>
                      </a:r>
                      <a:r>
                        <a:rPr lang="fr-FR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$16,(%rax,%rdx,8)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8184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incq</a:t>
                      </a:r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16(%</a:t>
                      </a:r>
                      <a:r>
                        <a:rPr lang="en-US" sz="14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rax</a:t>
                      </a:r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8711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decq</a:t>
                      </a:r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%</a:t>
                      </a:r>
                      <a:r>
                        <a:rPr lang="en-US" sz="14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rcx</a:t>
                      </a:r>
                      <a:endParaRPr lang="en-US" sz="14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4805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subq</a:t>
                      </a:r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%</a:t>
                      </a:r>
                      <a:r>
                        <a:rPr lang="en-US" sz="14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rdx</a:t>
                      </a:r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,%</a:t>
                      </a:r>
                      <a:r>
                        <a:rPr lang="en-US" sz="14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rax</a:t>
                      </a:r>
                      <a:endParaRPr lang="en-US" sz="14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3582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6928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3A8D62B6A07F4688901CCA00C7C210" ma:contentTypeVersion="9" ma:contentTypeDescription="Create a new document." ma:contentTypeScope="" ma:versionID="54fe2e041e313b7ce48ebf8dc8589d47">
  <xsd:schema xmlns:xsd="http://www.w3.org/2001/XMLSchema" xmlns:xs="http://www.w3.org/2001/XMLSchema" xmlns:p="http://schemas.microsoft.com/office/2006/metadata/properties" xmlns:ns3="121e486c-6138-4556-b609-0f00d8785642" targetNamespace="http://schemas.microsoft.com/office/2006/metadata/properties" ma:root="true" ma:fieldsID="d07e7a12f1170ddcec6922febae3ae41" ns3:_="">
    <xsd:import namespace="121e486c-6138-4556-b609-0f00d87856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1e486c-6138-4556-b609-0f00d87856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AC44DED-07F2-482D-9519-0184129010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21FC29B-9770-431C-BF99-F28871F84B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1e486c-6138-4556-b609-0f00d87856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070BA1B-5F1F-40DD-BF39-882348448C8C}">
  <ds:schemaRefs>
    <ds:schemaRef ds:uri="http://schemas.microsoft.com/office/2006/metadata/properties"/>
    <ds:schemaRef ds:uri="http://schemas.microsoft.com/office/infopath/2007/PartnerControls"/>
    <ds:schemaRef ds:uri="http://www.w3.org/XML/1998/namespace"/>
    <ds:schemaRef ds:uri="121e486c-6138-4556-b609-0f00d8785642"/>
    <ds:schemaRef ds:uri="http://purl.org/dc/elements/1.1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3649</TotalTime>
  <Words>1729</Words>
  <Application>Microsoft Office PowerPoint</Application>
  <PresentationFormat>On-screen Show (4:3)</PresentationFormat>
  <Paragraphs>278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Arial</vt:lpstr>
      <vt:lpstr>Calibri</vt:lpstr>
      <vt:lpstr>Office Theme</vt:lpstr>
      <vt:lpstr>Exercise Machine Language 1 COMP1411: Introduction to Computer Systems</vt:lpstr>
      <vt:lpstr>Learning Targets</vt:lpstr>
      <vt:lpstr>PowerPoint Presentation</vt:lpstr>
      <vt:lpstr>Problem 1</vt:lpstr>
      <vt:lpstr>Problem 2</vt:lpstr>
      <vt:lpstr>Problem 3</vt:lpstr>
      <vt:lpstr>Problem 4</vt:lpstr>
      <vt:lpstr>Problem 5</vt:lpstr>
      <vt:lpstr>Problem 6</vt:lpstr>
      <vt:lpstr>PowerPoint Presentation</vt:lpstr>
      <vt:lpstr>Problem 1</vt:lpstr>
      <vt:lpstr>Problem 2</vt:lpstr>
      <vt:lpstr>Problem 3</vt:lpstr>
      <vt:lpstr>Problem 4</vt:lpstr>
      <vt:lpstr>Problem 5</vt:lpstr>
      <vt:lpstr>Problem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LYU, Mingsong [COMP]</dc:creator>
  <cp:lastModifiedBy>LYU, Mingsong [COMP]</cp:lastModifiedBy>
  <cp:revision>20</cp:revision>
  <dcterms:created xsi:type="dcterms:W3CDTF">2021-01-19T15:34:23Z</dcterms:created>
  <dcterms:modified xsi:type="dcterms:W3CDTF">2023-02-15T07:11:21Z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0x010100473A8D62B6A07F4688901CCA00C7C210</vt:lpwstr>
  </property>
</Properties>
</file>