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31"/>
  </p:notesMasterIdLst>
  <p:sldIdLst>
    <p:sldId id="256" r:id="rId5"/>
    <p:sldId id="257" r:id="rId6"/>
    <p:sldId id="339" r:id="rId7"/>
    <p:sldId id="344" r:id="rId8"/>
    <p:sldId id="341" r:id="rId9"/>
    <p:sldId id="372" r:id="rId10"/>
    <p:sldId id="342" r:id="rId11"/>
    <p:sldId id="343" r:id="rId12"/>
    <p:sldId id="346" r:id="rId13"/>
    <p:sldId id="347" r:id="rId14"/>
    <p:sldId id="348" r:id="rId15"/>
    <p:sldId id="350" r:id="rId16"/>
    <p:sldId id="374" r:id="rId17"/>
    <p:sldId id="352" r:id="rId18"/>
    <p:sldId id="351" r:id="rId19"/>
    <p:sldId id="359" r:id="rId20"/>
    <p:sldId id="353" r:id="rId21"/>
    <p:sldId id="354" r:id="rId22"/>
    <p:sldId id="355" r:id="rId23"/>
    <p:sldId id="357" r:id="rId24"/>
    <p:sldId id="365" r:id="rId25"/>
    <p:sldId id="363" r:id="rId26"/>
    <p:sldId id="369" r:id="rId27"/>
    <p:sldId id="364" r:id="rId28"/>
    <p:sldId id="367" r:id="rId29"/>
    <p:sldId id="298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9B9"/>
    <a:srgbClr val="FF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392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YU, Mingsong [COMP]" userId="5d5ceb49-d733-4a5d-9ffa-07273d49f3d4" providerId="ADAL" clId="{AFE4576C-7539-4289-BDB0-C7040F915947}"/>
  </pc:docChgLst>
  <pc:docChgLst>
    <pc:chgData name="LYU, Mingsong [COMP]" userId="5d5ceb49-d733-4a5d-9ffa-07273d49f3d4" providerId="ADAL" clId="{E3E64638-6D3E-4AD9-87CE-6E9A0B382BC7}"/>
  </pc:docChgLst>
  <pc:docChgLst>
    <pc:chgData name="LYU, Mingsong [COMP]" userId="5d5ceb49-d733-4a5d-9ffa-07273d49f3d4" providerId="ADAL" clId="{737D7926-C018-42C2-9C8F-F1ADEA2D3BB0}"/>
    <pc:docChg chg="delSld modSld">
      <pc:chgData name="LYU, Mingsong [COMP]" userId="5d5ceb49-d733-4a5d-9ffa-07273d49f3d4" providerId="ADAL" clId="{737D7926-C018-42C2-9C8F-F1ADEA2D3BB0}" dt="2023-01-31T15:26:07.532" v="55" actId="20577"/>
      <pc:docMkLst>
        <pc:docMk/>
      </pc:docMkLst>
      <pc:sldChg chg="modSp">
        <pc:chgData name="LYU, Mingsong [COMP]" userId="5d5ceb49-d733-4a5d-9ffa-07273d49f3d4" providerId="ADAL" clId="{737D7926-C018-42C2-9C8F-F1ADEA2D3BB0}" dt="2023-01-30T11:00:38.758" v="1" actId="20577"/>
        <pc:sldMkLst>
          <pc:docMk/>
          <pc:sldMk cId="410611395" sldId="256"/>
        </pc:sldMkLst>
        <pc:spChg chg="mod">
          <ac:chgData name="LYU, Mingsong [COMP]" userId="5d5ceb49-d733-4a5d-9ffa-07273d49f3d4" providerId="ADAL" clId="{737D7926-C018-42C2-9C8F-F1ADEA2D3BB0}" dt="2023-01-30T11:00:38.758" v="1" actId="20577"/>
          <ac:spMkLst>
            <pc:docMk/>
            <pc:sldMk cId="410611395" sldId="256"/>
            <ac:spMk id="3" creationId="{035FB7B9-EB71-422A-8D15-5D304FAE291F}"/>
          </ac:spMkLst>
        </pc:spChg>
      </pc:sldChg>
      <pc:sldChg chg="modSp">
        <pc:chgData name="LYU, Mingsong [COMP]" userId="5d5ceb49-d733-4a5d-9ffa-07273d49f3d4" providerId="ADAL" clId="{737D7926-C018-42C2-9C8F-F1ADEA2D3BB0}" dt="2023-01-31T15:26:07.532" v="55" actId="20577"/>
        <pc:sldMkLst>
          <pc:docMk/>
          <pc:sldMk cId="1235331867" sldId="257"/>
        </pc:sldMkLst>
        <pc:spChg chg="mod">
          <ac:chgData name="LYU, Mingsong [COMP]" userId="5d5ceb49-d733-4a5d-9ffa-07273d49f3d4" providerId="ADAL" clId="{737D7926-C018-42C2-9C8F-F1ADEA2D3BB0}" dt="2023-01-31T15:26:07.532" v="55" actId="20577"/>
          <ac:spMkLst>
            <pc:docMk/>
            <pc:sldMk cId="1235331867" sldId="257"/>
            <ac:spMk id="3" creationId="{28E800BD-4D0E-428E-A109-4C994BE70E51}"/>
          </ac:spMkLst>
        </pc:spChg>
      </pc:sldChg>
      <pc:sldChg chg="modSp">
        <pc:chgData name="LYU, Mingsong [COMP]" userId="5d5ceb49-d733-4a5d-9ffa-07273d49f3d4" providerId="ADAL" clId="{737D7926-C018-42C2-9C8F-F1ADEA2D3BB0}" dt="2023-01-31T14:32:46.531" v="3" actId="207"/>
        <pc:sldMkLst>
          <pc:docMk/>
          <pc:sldMk cId="632625060" sldId="341"/>
        </pc:sldMkLst>
        <pc:spChg chg="mod">
          <ac:chgData name="LYU, Mingsong [COMP]" userId="5d5ceb49-d733-4a5d-9ffa-07273d49f3d4" providerId="ADAL" clId="{737D7926-C018-42C2-9C8F-F1ADEA2D3BB0}" dt="2023-01-31T14:32:46.531" v="3" actId="207"/>
          <ac:spMkLst>
            <pc:docMk/>
            <pc:sldMk cId="632625060" sldId="341"/>
            <ac:spMk id="3" creationId="{04CF9BC7-67C9-4714-83F1-4179914BF8A5}"/>
          </ac:spMkLst>
        </pc:spChg>
      </pc:sldChg>
      <pc:sldChg chg="modSp">
        <pc:chgData name="LYU, Mingsong [COMP]" userId="5d5ceb49-d733-4a5d-9ffa-07273d49f3d4" providerId="ADAL" clId="{737D7926-C018-42C2-9C8F-F1ADEA2D3BB0}" dt="2023-01-31T14:54:27.040" v="40" actId="20577"/>
        <pc:sldMkLst>
          <pc:docMk/>
          <pc:sldMk cId="2114410709" sldId="354"/>
        </pc:sldMkLst>
        <pc:graphicFrameChg chg="modGraphic">
          <ac:chgData name="LYU, Mingsong [COMP]" userId="5d5ceb49-d733-4a5d-9ffa-07273d49f3d4" providerId="ADAL" clId="{737D7926-C018-42C2-9C8F-F1ADEA2D3BB0}" dt="2023-01-31T14:54:27.040" v="40" actId="20577"/>
          <ac:graphicFrameMkLst>
            <pc:docMk/>
            <pc:sldMk cId="2114410709" sldId="354"/>
            <ac:graphicFrameMk id="18" creationId="{3A202674-F881-4617-95B5-A56EFFF06541}"/>
          </ac:graphicFrameMkLst>
        </pc:graphicFrameChg>
      </pc:sldChg>
      <pc:sldChg chg="modSp">
        <pc:chgData name="LYU, Mingsong [COMP]" userId="5d5ceb49-d733-4a5d-9ffa-07273d49f3d4" providerId="ADAL" clId="{737D7926-C018-42C2-9C8F-F1ADEA2D3BB0}" dt="2023-01-31T14:57:18.246" v="42" actId="20577"/>
        <pc:sldMkLst>
          <pc:docMk/>
          <pc:sldMk cId="856877487" sldId="357"/>
        </pc:sldMkLst>
        <pc:graphicFrameChg chg="modGraphic">
          <ac:chgData name="LYU, Mingsong [COMP]" userId="5d5ceb49-d733-4a5d-9ffa-07273d49f3d4" providerId="ADAL" clId="{737D7926-C018-42C2-9C8F-F1ADEA2D3BB0}" dt="2023-01-31T14:57:18.246" v="42" actId="20577"/>
          <ac:graphicFrameMkLst>
            <pc:docMk/>
            <pc:sldMk cId="856877487" sldId="357"/>
            <ac:graphicFrameMk id="5" creationId="{80BAD2CE-147C-4C6E-B5C3-A3C12124FCCA}"/>
          </ac:graphicFrameMkLst>
        </pc:graphicFrameChg>
      </pc:sldChg>
      <pc:sldChg chg="modSp">
        <pc:chgData name="LYU, Mingsong [COMP]" userId="5d5ceb49-d733-4a5d-9ffa-07273d49f3d4" providerId="ADAL" clId="{737D7926-C018-42C2-9C8F-F1ADEA2D3BB0}" dt="2023-01-31T14:50:26.797" v="39" actId="20577"/>
        <pc:sldMkLst>
          <pc:docMk/>
          <pc:sldMk cId="3668336635" sldId="359"/>
        </pc:sldMkLst>
        <pc:spChg chg="mod">
          <ac:chgData name="LYU, Mingsong [COMP]" userId="5d5ceb49-d733-4a5d-9ffa-07273d49f3d4" providerId="ADAL" clId="{737D7926-C018-42C2-9C8F-F1ADEA2D3BB0}" dt="2023-01-31T14:50:26.797" v="39" actId="20577"/>
          <ac:spMkLst>
            <pc:docMk/>
            <pc:sldMk cId="3668336635" sldId="359"/>
            <ac:spMk id="2" creationId="{759F8D8E-520B-4DB6-965B-DC8338629927}"/>
          </ac:spMkLst>
        </pc:spChg>
      </pc:sldChg>
      <pc:sldChg chg="modSp">
        <pc:chgData name="LYU, Mingsong [COMP]" userId="5d5ceb49-d733-4a5d-9ffa-07273d49f3d4" providerId="ADAL" clId="{737D7926-C018-42C2-9C8F-F1ADEA2D3BB0}" dt="2023-01-31T15:25:46.844" v="49" actId="20577"/>
        <pc:sldMkLst>
          <pc:docMk/>
          <pc:sldMk cId="2860641276" sldId="365"/>
        </pc:sldMkLst>
        <pc:spChg chg="mod">
          <ac:chgData name="LYU, Mingsong [COMP]" userId="5d5ceb49-d733-4a5d-9ffa-07273d49f3d4" providerId="ADAL" clId="{737D7926-C018-42C2-9C8F-F1ADEA2D3BB0}" dt="2023-01-31T15:25:46.844" v="49" actId="20577"/>
          <ac:spMkLst>
            <pc:docMk/>
            <pc:sldMk cId="2860641276" sldId="365"/>
            <ac:spMk id="3" creationId="{28E800BD-4D0E-428E-A109-4C994BE70E51}"/>
          </ac:spMkLst>
        </pc:spChg>
      </pc:sldChg>
      <pc:sldChg chg="del">
        <pc:chgData name="LYU, Mingsong [COMP]" userId="5d5ceb49-d733-4a5d-9ffa-07273d49f3d4" providerId="ADAL" clId="{737D7926-C018-42C2-9C8F-F1ADEA2D3BB0}" dt="2023-01-31T15:25:30.205" v="45" actId="2696"/>
        <pc:sldMkLst>
          <pc:docMk/>
          <pc:sldMk cId="4052884320" sldId="368"/>
        </pc:sldMkLst>
      </pc:sldChg>
      <pc:sldChg chg="modSp">
        <pc:chgData name="LYU, Mingsong [COMP]" userId="5d5ceb49-d733-4a5d-9ffa-07273d49f3d4" providerId="ADAL" clId="{737D7926-C018-42C2-9C8F-F1ADEA2D3BB0}" dt="2023-01-31T15:04:54.252" v="43" actId="20577"/>
        <pc:sldMkLst>
          <pc:docMk/>
          <pc:sldMk cId="2003630753" sldId="369"/>
        </pc:sldMkLst>
        <pc:spChg chg="mod">
          <ac:chgData name="LYU, Mingsong [COMP]" userId="5d5ceb49-d733-4a5d-9ffa-07273d49f3d4" providerId="ADAL" clId="{737D7926-C018-42C2-9C8F-F1ADEA2D3BB0}" dt="2023-01-31T15:04:54.252" v="43" actId="20577"/>
          <ac:spMkLst>
            <pc:docMk/>
            <pc:sldMk cId="2003630753" sldId="369"/>
            <ac:spMk id="3" creationId="{9B1F05A9-BAC0-45DE-ADD4-2651C6DD7466}"/>
          </ac:spMkLst>
        </pc:spChg>
      </pc:sldChg>
      <pc:sldChg chg="del">
        <pc:chgData name="LYU, Mingsong [COMP]" userId="5d5ceb49-d733-4a5d-9ffa-07273d49f3d4" providerId="ADAL" clId="{737D7926-C018-42C2-9C8F-F1ADEA2D3BB0}" dt="2023-01-31T15:25:30.200" v="44" actId="2696"/>
        <pc:sldMkLst>
          <pc:docMk/>
          <pc:sldMk cId="4040348410" sldId="371"/>
        </pc:sldMkLst>
      </pc:sldChg>
      <pc:sldChg chg="modSp">
        <pc:chgData name="LYU, Mingsong [COMP]" userId="5d5ceb49-d733-4a5d-9ffa-07273d49f3d4" providerId="ADAL" clId="{737D7926-C018-42C2-9C8F-F1ADEA2D3BB0}" dt="2023-01-31T15:26:00.086" v="52" actId="20577"/>
        <pc:sldMkLst>
          <pc:docMk/>
          <pc:sldMk cId="1084367925" sldId="372"/>
        </pc:sldMkLst>
        <pc:spChg chg="mod">
          <ac:chgData name="LYU, Mingsong [COMP]" userId="5d5ceb49-d733-4a5d-9ffa-07273d49f3d4" providerId="ADAL" clId="{737D7926-C018-42C2-9C8F-F1ADEA2D3BB0}" dt="2023-01-31T15:26:00.086" v="52" actId="20577"/>
          <ac:spMkLst>
            <pc:docMk/>
            <pc:sldMk cId="1084367925" sldId="372"/>
            <ac:spMk id="3" creationId="{28E800BD-4D0E-428E-A109-4C994BE70E51}"/>
          </ac:spMkLst>
        </pc:spChg>
      </pc:sldChg>
      <pc:sldChg chg="del">
        <pc:chgData name="LYU, Mingsong [COMP]" userId="5d5ceb49-d733-4a5d-9ffa-07273d49f3d4" providerId="ADAL" clId="{737D7926-C018-42C2-9C8F-F1ADEA2D3BB0}" dt="2023-01-31T15:25:30.208" v="46" actId="2696"/>
        <pc:sldMkLst>
          <pc:docMk/>
          <pc:sldMk cId="3389570369" sldId="373"/>
        </pc:sldMkLst>
      </pc:sldChg>
      <pc:sldChg chg="modSp">
        <pc:chgData name="LYU, Mingsong [COMP]" userId="5d5ceb49-d733-4a5d-9ffa-07273d49f3d4" providerId="ADAL" clId="{737D7926-C018-42C2-9C8F-F1ADEA2D3BB0}" dt="2023-01-31T14:47:50.170" v="29" actId="20577"/>
        <pc:sldMkLst>
          <pc:docMk/>
          <pc:sldMk cId="1819114963" sldId="374"/>
        </pc:sldMkLst>
        <pc:spChg chg="mod">
          <ac:chgData name="LYU, Mingsong [COMP]" userId="5d5ceb49-d733-4a5d-9ffa-07273d49f3d4" providerId="ADAL" clId="{737D7926-C018-42C2-9C8F-F1ADEA2D3BB0}" dt="2023-01-31T14:47:50.170" v="29" actId="20577"/>
          <ac:spMkLst>
            <pc:docMk/>
            <pc:sldMk cId="1819114963" sldId="374"/>
            <ac:spMk id="20" creationId="{92A13003-01C3-440F-9A76-D65AF2F689AB}"/>
          </ac:spMkLst>
        </pc:spChg>
      </pc:sldChg>
    </pc:docChg>
  </pc:docChgLst>
  <pc:docChgLst>
    <pc:chgData name="LYU, Mingsong [COMP]" userId="5d5ceb49-d733-4a5d-9ffa-07273d49f3d4" providerId="ADAL" clId="{57D49815-35F0-47F4-A1BB-563C0D68707A}"/>
  </pc:docChgLst>
  <pc:docChgLst>
    <pc:chgData name="LYU, Mingsong [COMP]" userId="5d5ceb49-d733-4a5d-9ffa-07273d49f3d4" providerId="ADAL" clId="{B2406613-897A-4211-9431-79DCACDBACB6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2EB16-E073-4E06-8E3C-66B0A6107811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9429C-1B22-44B4-BA5E-B47D3BE78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5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9D8188E1-6CAF-487D-981F-950B789BBEE3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6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BB80745-5C45-4701-8E22-7DCDCF75400A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2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3E1CFE-DA8A-4640-9578-3D3D19960DA0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82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94C91E6B-F729-479A-9094-EE140DFA9507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9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6F5EB9F-EB8F-4412-A34A-A49CF811188F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93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8775B346-62A1-4E12-B0EE-2A0CA02CAA9D}" type="datetime1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5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4F7157-4BF1-45BA-9A1A-523ED07ECA4C}" type="datetime1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71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A56F8EA1-C195-4C40-AD76-2BBC1F1FB141}" type="datetime1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9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26E1C50-342D-49D2-8A83-065B48B83340}" type="datetime1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2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C2AB1CE-C76A-488D-97A1-592ABA60C648}" type="datetime1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1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FBCA9A2D-B678-4DFD-B9BB-8119AA410201}" type="datetime1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1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2671" y="169935"/>
            <a:ext cx="8498660" cy="8415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671" y="1153116"/>
            <a:ext cx="8498660" cy="5328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8431" y="6578827"/>
            <a:ext cx="465292" cy="279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5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FD368-D86E-40FD-94C4-B1B72FB1B6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0" dirty="0"/>
              <a:t>Lecture 03</a:t>
            </a:r>
            <a:br>
              <a:rPr lang="en-US" sz="5400" dirty="0"/>
            </a:br>
            <a:r>
              <a:rPr lang="en-US" sz="5400" dirty="0"/>
              <a:t>Data Representation II</a:t>
            </a:r>
            <a:br>
              <a:rPr lang="en-US" sz="4400" dirty="0"/>
            </a:br>
            <a:br>
              <a:rPr lang="en-US" sz="4400" dirty="0"/>
            </a:br>
            <a:r>
              <a:rPr lang="en-US" sz="2800" b="0" dirty="0"/>
              <a:t>COMP1411: Introduction to Computer Systems</a:t>
            </a:r>
            <a:endParaRPr lang="en-US" sz="4400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5FB7B9-EB71-422A-8D15-5D304FAE2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4122892"/>
            <a:ext cx="7315200" cy="175192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Dr. Mingsong LYU (</a:t>
            </a:r>
            <a:r>
              <a:rPr lang="zh-CN" altLang="en-US" dirty="0"/>
              <a:t>呂鳴松</a:t>
            </a:r>
            <a:r>
              <a:rPr lang="en-US" dirty="0"/>
              <a:t>)</a:t>
            </a:r>
          </a:p>
          <a:p>
            <a:pPr algn="l">
              <a:spcBef>
                <a:spcPts val="600"/>
              </a:spcBef>
            </a:pPr>
            <a:r>
              <a:rPr lang="en-US" sz="1600" dirty="0"/>
              <a:t>Department of Computing, </a:t>
            </a:r>
          </a:p>
          <a:p>
            <a:pPr algn="l">
              <a:spcBef>
                <a:spcPts val="600"/>
              </a:spcBef>
            </a:pPr>
            <a:r>
              <a:rPr lang="en-US" sz="1600" dirty="0"/>
              <a:t>The Hong Kong Polytechnic University</a:t>
            </a:r>
          </a:p>
          <a:p>
            <a:pPr algn="l">
              <a:spcBef>
                <a:spcPts val="600"/>
              </a:spcBef>
            </a:pPr>
            <a:r>
              <a:rPr lang="en-US" altLang="zh-CN" sz="1600"/>
              <a:t>Spring 2023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127879-74B4-439D-AA7A-FEC33C85E981}"/>
              </a:ext>
            </a:extLst>
          </p:cNvPr>
          <p:cNvSpPr txBox="1"/>
          <p:nvPr/>
        </p:nvSpPr>
        <p:spPr>
          <a:xfrm>
            <a:off x="1965533" y="6550225"/>
            <a:ext cx="7178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These slides are only intended to use internally. Do not publish it anywhere without permission.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8198D53D-283E-4F12-966B-78E3EBF12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" y="6333698"/>
            <a:ext cx="9143486" cy="277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760" tIns="45878" rIns="91760" bIns="45878">
            <a:spAutoFit/>
          </a:bodyPr>
          <a:lstStyle/>
          <a:p>
            <a:pPr marL="0" marR="0" lvl="0" indent="0" algn="r" defTabSz="9177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ym typeface="Gill Sans" charset="0"/>
              </a:rPr>
              <a:t>Acknowledgement: These slides are based on the textbook (</a:t>
            </a:r>
            <a:r>
              <a:rPr lang="en-US" altLang="en-US" sz="1200" dirty="0">
                <a:sym typeface="Gill Sans" charset="0"/>
              </a:rPr>
              <a:t>Computer Systems: A Programmer’s Perspective</a:t>
            </a:r>
            <a:r>
              <a:rPr lang="en-US" sz="1200" dirty="0">
                <a:sym typeface="Gill Sans" charset="0"/>
              </a:rPr>
              <a:t>) and its slides.</a:t>
            </a:r>
          </a:p>
        </p:txBody>
      </p:sp>
    </p:spTree>
    <p:extLst>
      <p:ext uri="{BB962C8B-B14F-4D97-AF65-F5344CB8AC3E}">
        <p14:creationId xmlns:p14="http://schemas.microsoft.com/office/powerpoint/2010/main" val="410611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CBAAE-6181-45B5-9756-762BFA463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Normalized values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F9BC7-67C9-4714-83F1-4179914BF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400" dirty="0"/>
              <a:t>Compute the decimal value of this 32-bit floating point number</a:t>
            </a:r>
          </a:p>
          <a:p>
            <a:pPr marL="681038" lvl="1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dirty="0"/>
              <a:t>0100 0110 0110 1101 1011 0100 0000 0000</a:t>
            </a:r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dirty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dirty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dirty="0"/>
              <a:t>k = 8</a:t>
            </a:r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dirty="0"/>
              <a:t>S = 0</a:t>
            </a:r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dirty="0"/>
              <a:t>Significand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altLang="zh-CN" b="1" dirty="0">
                <a:latin typeface="Courier New" pitchFamily="49" charset="0"/>
              </a:rPr>
              <a:t>f</a:t>
            </a:r>
            <a:r>
              <a:rPr lang="en-US" b="1" dirty="0">
                <a:latin typeface="Courier New" pitchFamily="49" charset="0"/>
              </a:rPr>
              <a:t>rac = </a:t>
            </a:r>
            <a:r>
              <a:rPr lang="en-US" b="1" u="sng" dirty="0">
                <a:latin typeface="Courier New" pitchFamily="49" charset="0"/>
              </a:rPr>
              <a:t>1101101101101</a:t>
            </a:r>
            <a:r>
              <a:rPr lang="en-US" b="1" dirty="0">
                <a:latin typeface="Courier New" pitchFamily="49" charset="0"/>
              </a:rPr>
              <a:t>0000000000</a:t>
            </a:r>
            <a:r>
              <a:rPr lang="en-US" b="1" baseline="-25000" dirty="0">
                <a:latin typeface="Courier New" pitchFamily="49" charset="0"/>
              </a:rPr>
              <a:t>2</a:t>
            </a:r>
          </a:p>
          <a:p>
            <a:pPr marL="560388" lvl="1" indent="-222250" defTabSz="895350">
              <a:lnSpc>
                <a:spcPct val="90000"/>
              </a:lnSpc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b="1" dirty="0"/>
              <a:t>M</a:t>
            </a:r>
            <a:r>
              <a:rPr lang="en-US" dirty="0"/>
              <a:t> =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1.</a:t>
            </a:r>
            <a:r>
              <a:rPr lang="en-US" b="1" u="sng" dirty="0">
                <a:latin typeface="Courier New" pitchFamily="49" charset="0"/>
                <a:cs typeface="Courier New" pitchFamily="49" charset="0"/>
              </a:rPr>
              <a:t>1101101101101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2</a:t>
            </a:r>
            <a:endParaRPr lang="en-US" dirty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dirty="0"/>
              <a:t>Exponent</a:t>
            </a:r>
          </a:p>
          <a:p>
            <a:pPr marL="560388" lvl="1" indent="-222250" defTabSz="895350">
              <a:lnSpc>
                <a:spcPct val="90000"/>
              </a:lnSpc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b="1" i="1" dirty="0"/>
              <a:t>Exp</a:t>
            </a:r>
            <a:r>
              <a:rPr lang="en-US" b="1" dirty="0"/>
              <a:t> 	=   </a:t>
            </a:r>
            <a:r>
              <a:rPr lang="en-US" b="1" dirty="0">
                <a:latin typeface="Courier New" pitchFamily="49" charset="0"/>
              </a:rPr>
              <a:t>10001100</a:t>
            </a:r>
            <a:r>
              <a:rPr lang="en-US" b="1" baseline="-25000" dirty="0">
                <a:latin typeface="Courier New" pitchFamily="49" charset="0"/>
              </a:rPr>
              <a:t>2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</a:rPr>
              <a:t>= 140</a:t>
            </a:r>
          </a:p>
          <a:p>
            <a:pPr marL="560388" lvl="1" indent="-222250" defTabSz="895350">
              <a:lnSpc>
                <a:spcPct val="90000"/>
              </a:lnSpc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b="1" i="1" dirty="0"/>
              <a:t>Bias</a:t>
            </a:r>
            <a:r>
              <a:rPr lang="en-US" b="1" dirty="0"/>
              <a:t> 	=   2</a:t>
            </a:r>
            <a:r>
              <a:rPr lang="en-US" b="1" baseline="30000" dirty="0"/>
              <a:t>7</a:t>
            </a:r>
            <a:r>
              <a:rPr lang="en-US" b="1" dirty="0"/>
              <a:t> – 1 </a:t>
            </a:r>
            <a:r>
              <a:rPr lang="en-US" altLang="zh-CN" b="1" dirty="0"/>
              <a:t>= </a:t>
            </a:r>
            <a:r>
              <a:rPr lang="en-US" b="1" dirty="0"/>
              <a:t>127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b="1" i="1" dirty="0"/>
              <a:t>E	</a:t>
            </a:r>
            <a:r>
              <a:rPr lang="en-US" b="1" dirty="0"/>
              <a:t> 	=   </a:t>
            </a:r>
            <a:r>
              <a:rPr lang="en-US" altLang="zh-CN" b="1" dirty="0"/>
              <a:t>Exp – Bias = </a:t>
            </a:r>
            <a:r>
              <a:rPr lang="en-US" b="1" dirty="0"/>
              <a:t>13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1EA7A-A36C-4E37-A0A5-C22AB5C33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10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6E03EF-4D2B-441E-8CB3-99B7F98583CD}"/>
              </a:ext>
            </a:extLst>
          </p:cNvPr>
          <p:cNvGrpSpPr/>
          <p:nvPr/>
        </p:nvGrpSpPr>
        <p:grpSpPr>
          <a:xfrm>
            <a:off x="1074217" y="2023009"/>
            <a:ext cx="6542411" cy="481476"/>
            <a:chOff x="1003412" y="1343276"/>
            <a:chExt cx="7483322" cy="48147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FB6911A-4D32-4A09-A3E5-2517E7C48D7E}"/>
                </a:ext>
              </a:extLst>
            </p:cNvPr>
            <p:cNvSpPr/>
            <p:nvPr/>
          </p:nvSpPr>
          <p:spPr>
            <a:xfrm>
              <a:off x="1003412" y="1343276"/>
              <a:ext cx="481476" cy="4814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07D6E2C-517D-4B43-BBDB-593C24957B71}"/>
                </a:ext>
              </a:extLst>
            </p:cNvPr>
            <p:cNvSpPr/>
            <p:nvPr/>
          </p:nvSpPr>
          <p:spPr>
            <a:xfrm>
              <a:off x="1484887" y="1343276"/>
              <a:ext cx="1974457" cy="48147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10001100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A161E9-923D-45A5-A3B2-C7A5C2021004}"/>
                </a:ext>
              </a:extLst>
            </p:cNvPr>
            <p:cNvSpPr/>
            <p:nvPr/>
          </p:nvSpPr>
          <p:spPr>
            <a:xfrm>
              <a:off x="3460919" y="1343276"/>
              <a:ext cx="5025815" cy="48147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11011011011010000000000</a:t>
              </a:r>
            </a:p>
          </p:txBody>
        </p: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D001F72-8951-477B-93CE-FA9468E7C16D}"/>
              </a:ext>
            </a:extLst>
          </p:cNvPr>
          <p:cNvSpPr/>
          <p:nvPr/>
        </p:nvSpPr>
        <p:spPr>
          <a:xfrm>
            <a:off x="1274496" y="2512577"/>
            <a:ext cx="165890" cy="890124"/>
          </a:xfrm>
          <a:custGeom>
            <a:avLst/>
            <a:gdLst>
              <a:gd name="connsiteX0" fmla="*/ 0 w 165890"/>
              <a:gd name="connsiteY0" fmla="*/ 890124 h 890124"/>
              <a:gd name="connsiteX1" fmla="*/ 161840 w 165890"/>
              <a:gd name="connsiteY1" fmla="*/ 465292 h 890124"/>
              <a:gd name="connsiteX2" fmla="*/ 101150 w 165890"/>
              <a:gd name="connsiteY2" fmla="*/ 0 h 890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890" h="890124">
                <a:moveTo>
                  <a:pt x="0" y="890124"/>
                </a:moveTo>
                <a:cubicBezTo>
                  <a:pt x="72491" y="751885"/>
                  <a:pt x="144982" y="613646"/>
                  <a:pt x="161840" y="465292"/>
                </a:cubicBezTo>
                <a:cubicBezTo>
                  <a:pt x="178698" y="316938"/>
                  <a:pt x="139924" y="158469"/>
                  <a:pt x="101150" y="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triangle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50A04F-581A-4CBF-BF71-5C0207F74DC6}"/>
              </a:ext>
            </a:extLst>
          </p:cNvPr>
          <p:cNvCxnSpPr/>
          <p:nvPr/>
        </p:nvCxnSpPr>
        <p:spPr>
          <a:xfrm flipH="1">
            <a:off x="3592864" y="2512577"/>
            <a:ext cx="1796432" cy="15617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AD31E6-A675-43B1-B630-54C91566F27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217218" y="2504485"/>
            <a:ext cx="141036" cy="2666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E181A6C-4DD6-43EF-97C4-8FCC19EE9806}"/>
              </a:ext>
            </a:extLst>
          </p:cNvPr>
          <p:cNvSpPr/>
          <p:nvPr/>
        </p:nvSpPr>
        <p:spPr>
          <a:xfrm>
            <a:off x="5048176" y="5696890"/>
            <a:ext cx="22397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v = (–1)</a:t>
            </a:r>
            <a:r>
              <a:rPr lang="en-US" sz="2800" b="1" baseline="32000" dirty="0"/>
              <a:t>s</a:t>
            </a:r>
            <a:r>
              <a:rPr lang="en-US" sz="2800" b="1" dirty="0"/>
              <a:t> </a:t>
            </a:r>
            <a:r>
              <a:rPr lang="en-US" sz="2800" b="1" i="1" dirty="0"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800" b="1" dirty="0"/>
              <a:t>  2</a:t>
            </a:r>
            <a:r>
              <a:rPr lang="en-US" sz="2800" b="1" i="1" baseline="32000" dirty="0"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81196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CBAAE-6181-45B5-9756-762BFA463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Denormalized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F9BC7-67C9-4714-83F1-4179914BF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b="1" dirty="0"/>
              <a:t>When</a:t>
            </a:r>
            <a:r>
              <a:rPr lang="en-US" dirty="0"/>
              <a:t>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/>
              <a:t> = 000…0</a:t>
            </a:r>
          </a:p>
          <a:p>
            <a:r>
              <a:rPr lang="en-US" b="1" dirty="0"/>
              <a:t>E = 1 – Bias </a:t>
            </a:r>
            <a:r>
              <a:rPr lang="en-US" dirty="0"/>
              <a:t>(NOT 0 – Bias)</a:t>
            </a:r>
          </a:p>
          <a:p>
            <a:r>
              <a:rPr lang="en-US" b="1" dirty="0"/>
              <a:t>M = 0.xxx…x</a:t>
            </a:r>
            <a:r>
              <a:rPr lang="en-US" b="1" baseline="-25000" dirty="0"/>
              <a:t>2</a:t>
            </a:r>
            <a:r>
              <a:rPr lang="en-US" dirty="0"/>
              <a:t> (with implied leading 0)</a:t>
            </a:r>
          </a:p>
          <a:p>
            <a:pPr lvl="1"/>
            <a:r>
              <a:rPr lang="en-US" b="1" dirty="0"/>
              <a:t>xxx…x</a:t>
            </a:r>
            <a:r>
              <a:rPr lang="en-US" dirty="0"/>
              <a:t>: bits from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en-US" dirty="0"/>
              <a:t> field</a:t>
            </a:r>
          </a:p>
          <a:p>
            <a:endParaRPr lang="en-US" dirty="0"/>
          </a:p>
          <a:p>
            <a:r>
              <a:rPr lang="en-US" dirty="0"/>
              <a:t>Cases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/>
              <a:t> = 000…0,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en-US" dirty="0"/>
              <a:t> = 000..0 </a:t>
            </a:r>
            <a:r>
              <a:rPr lang="en-US" dirty="0">
                <a:sym typeface="Wingdings" panose="05000000000000000000" pitchFamily="2" charset="2"/>
              </a:rPr>
              <a:t> zero value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Note that s = 0/1, </a:t>
            </a:r>
            <a:r>
              <a:rPr lang="en-US" dirty="0" err="1">
                <a:sym typeface="Wingdings" panose="05000000000000000000" pitchFamily="2" charset="2"/>
              </a:rPr>
              <a:t>possitive</a:t>
            </a:r>
            <a:r>
              <a:rPr lang="en-US" dirty="0">
                <a:sym typeface="Wingdings" panose="05000000000000000000" pitchFamily="2" charset="2"/>
              </a:rPr>
              <a:t>/negative zero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exp</a:t>
            </a:r>
            <a:r>
              <a:rPr lang="en-US" dirty="0">
                <a:sym typeface="Wingdings" panose="05000000000000000000" pitchFamily="2" charset="2"/>
              </a:rPr>
              <a:t> = 000…0,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frac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/>
              <a:t>≠ 000…0 </a:t>
            </a:r>
            <a:r>
              <a:rPr lang="en-US" dirty="0">
                <a:sym typeface="Wingdings" panose="05000000000000000000" pitchFamily="2" charset="2"/>
              </a:rPr>
              <a:t> numbers closest to 0.0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1EA7A-A36C-4E37-A0A5-C22AB5C33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11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EBD339-F716-4A35-B6A2-78D611014F67}"/>
              </a:ext>
            </a:extLst>
          </p:cNvPr>
          <p:cNvGrpSpPr/>
          <p:nvPr/>
        </p:nvGrpSpPr>
        <p:grpSpPr>
          <a:xfrm>
            <a:off x="453153" y="1234036"/>
            <a:ext cx="6020475" cy="481476"/>
            <a:chOff x="1003412" y="1343276"/>
            <a:chExt cx="6886323" cy="48147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03314CB-6D64-460D-B22D-B0EC9F6AEC1E}"/>
                </a:ext>
              </a:extLst>
            </p:cNvPr>
            <p:cNvSpPr/>
            <p:nvPr/>
          </p:nvSpPr>
          <p:spPr>
            <a:xfrm>
              <a:off x="1003412" y="1343276"/>
              <a:ext cx="481476" cy="4814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C07B65A-8620-4F1A-B7D7-42E485ABEB79}"/>
                </a:ext>
              </a:extLst>
            </p:cNvPr>
            <p:cNvSpPr/>
            <p:nvPr/>
          </p:nvSpPr>
          <p:spPr>
            <a:xfrm>
              <a:off x="1484887" y="1343276"/>
              <a:ext cx="1974457" cy="48147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0000000…0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982ADFF-0B3E-430F-BA5F-4A6C5D258EAF}"/>
                </a:ext>
              </a:extLst>
            </p:cNvPr>
            <p:cNvSpPr/>
            <p:nvPr/>
          </p:nvSpPr>
          <p:spPr>
            <a:xfrm>
              <a:off x="3460920" y="1343276"/>
              <a:ext cx="4428815" cy="48147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frac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A8B4CE2-1766-44CF-945B-42C6827904F8}"/>
              </a:ext>
            </a:extLst>
          </p:cNvPr>
          <p:cNvSpPr/>
          <p:nvPr/>
        </p:nvSpPr>
        <p:spPr>
          <a:xfrm>
            <a:off x="6581616" y="1192292"/>
            <a:ext cx="22397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v = (–1)</a:t>
            </a:r>
            <a:r>
              <a:rPr lang="en-US" sz="2800" b="1" baseline="32000" dirty="0"/>
              <a:t>s</a:t>
            </a:r>
            <a:r>
              <a:rPr lang="en-US" sz="2800" b="1" dirty="0"/>
              <a:t> </a:t>
            </a:r>
            <a:r>
              <a:rPr lang="en-US" sz="2800" b="1" i="1" dirty="0"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800" b="1" dirty="0"/>
              <a:t>  2</a:t>
            </a:r>
            <a:r>
              <a:rPr lang="en-US" sz="2800" b="1" i="1" baseline="32000" dirty="0"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284269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CBAAE-6181-45B5-9756-762BFA463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F9BC7-67C9-4714-83F1-4179914BF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When: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/>
              <a:t> = 111…1</a:t>
            </a:r>
          </a:p>
          <a:p>
            <a:endParaRPr lang="en-US" dirty="0"/>
          </a:p>
          <a:p>
            <a:r>
              <a:rPr lang="en-US" dirty="0"/>
              <a:t>Case: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/>
              <a:t> = 111…1,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en-US" dirty="0"/>
              <a:t> = 000…0</a:t>
            </a:r>
          </a:p>
          <a:p>
            <a:pPr lvl="1"/>
            <a:r>
              <a:rPr lang="en-US" dirty="0"/>
              <a:t>Represents value </a:t>
            </a:r>
            <a:r>
              <a:rPr lang="en-US" sz="2400" dirty="0">
                <a:sym typeface="Symbol"/>
              </a:rPr>
              <a:t></a:t>
            </a:r>
            <a:r>
              <a:rPr lang="en-US" dirty="0"/>
              <a:t> (infinity)</a:t>
            </a:r>
          </a:p>
          <a:p>
            <a:pPr lvl="1"/>
            <a:r>
              <a:rPr lang="en-US" dirty="0"/>
              <a:t>Operation that overflows</a:t>
            </a:r>
          </a:p>
          <a:p>
            <a:pPr lvl="2"/>
            <a:r>
              <a:rPr lang="en-US" dirty="0"/>
              <a:t>e.g., the result of 1.0/0.0</a:t>
            </a:r>
          </a:p>
          <a:p>
            <a:r>
              <a:rPr lang="en-US" dirty="0"/>
              <a:t>Case: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/>
              <a:t> = 111…1,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en-US" dirty="0"/>
              <a:t> ≠ 000…0</a:t>
            </a:r>
          </a:p>
          <a:p>
            <a:pPr lvl="1"/>
            <a:r>
              <a:rPr lang="en-US" dirty="0"/>
              <a:t>Not-a-Number (</a:t>
            </a:r>
            <a:r>
              <a:rPr lang="en-US" dirty="0" err="1"/>
              <a:t>NaN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Represents case when no numeric value can be determined</a:t>
            </a:r>
          </a:p>
          <a:p>
            <a:pPr lvl="2"/>
            <a:r>
              <a:rPr lang="en-US" dirty="0"/>
              <a:t>E.g., the result of sqrt(-1), </a:t>
            </a:r>
            <a:r>
              <a:rPr lang="en-US" dirty="0">
                <a:sym typeface="Symbol"/>
              </a:rPr>
              <a:t> - ,  × 0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1EA7A-A36C-4E37-A0A5-C22AB5C33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3DF6026-F8DA-4F04-ADA4-A420ECCA1104}"/>
              </a:ext>
            </a:extLst>
          </p:cNvPr>
          <p:cNvGrpSpPr/>
          <p:nvPr/>
        </p:nvGrpSpPr>
        <p:grpSpPr>
          <a:xfrm>
            <a:off x="453153" y="1234036"/>
            <a:ext cx="6020475" cy="481476"/>
            <a:chOff x="1003412" y="1343276"/>
            <a:chExt cx="6886323" cy="48147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F308A-DD14-4846-BEF3-FF1CE6A9749D}"/>
                </a:ext>
              </a:extLst>
            </p:cNvPr>
            <p:cNvSpPr/>
            <p:nvPr/>
          </p:nvSpPr>
          <p:spPr>
            <a:xfrm>
              <a:off x="1003412" y="1343276"/>
              <a:ext cx="481476" cy="4814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68B98A-F209-4E77-BA77-C18DC67B3A75}"/>
                </a:ext>
              </a:extLst>
            </p:cNvPr>
            <p:cNvSpPr/>
            <p:nvPr/>
          </p:nvSpPr>
          <p:spPr>
            <a:xfrm>
              <a:off x="1484887" y="1343276"/>
              <a:ext cx="1974457" cy="48147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1111111…1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2169F20-7190-4BD5-941C-CFD69D691BFB}"/>
                </a:ext>
              </a:extLst>
            </p:cNvPr>
            <p:cNvSpPr/>
            <p:nvPr/>
          </p:nvSpPr>
          <p:spPr>
            <a:xfrm>
              <a:off x="3460920" y="1343276"/>
              <a:ext cx="4428815" cy="48147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frac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0319F11-7666-4D5E-974F-935FA4F7A8A9}"/>
              </a:ext>
            </a:extLst>
          </p:cNvPr>
          <p:cNvSpPr/>
          <p:nvPr/>
        </p:nvSpPr>
        <p:spPr>
          <a:xfrm>
            <a:off x="6581616" y="1192292"/>
            <a:ext cx="22397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v = (–1)</a:t>
            </a:r>
            <a:r>
              <a:rPr lang="en-US" sz="2800" b="1" baseline="32000" dirty="0"/>
              <a:t>s</a:t>
            </a:r>
            <a:r>
              <a:rPr lang="en-US" sz="2800" b="1" dirty="0"/>
              <a:t> </a:t>
            </a:r>
            <a:r>
              <a:rPr lang="en-US" sz="2800" b="1" i="1" dirty="0"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800" b="1" dirty="0"/>
              <a:t>  2</a:t>
            </a:r>
            <a:r>
              <a:rPr lang="en-US" sz="2800" b="1" i="1" baseline="32000" dirty="0"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1909871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0F667-52DC-46CE-B0EA-09D9F0F5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miniature floating point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11841-860A-4F1C-BAFE-12F890D4A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C43926A-6EDB-4A9A-9318-E8972703FC3B}"/>
              </a:ext>
            </a:extLst>
          </p:cNvPr>
          <p:cNvGrpSpPr/>
          <p:nvPr/>
        </p:nvGrpSpPr>
        <p:grpSpPr>
          <a:xfrm>
            <a:off x="879404" y="1011506"/>
            <a:ext cx="7385193" cy="927081"/>
            <a:chOff x="367326" y="950830"/>
            <a:chExt cx="7385193" cy="92708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3147365-B736-4C1D-A9F3-13451232AE98}"/>
                </a:ext>
              </a:extLst>
            </p:cNvPr>
            <p:cNvGrpSpPr/>
            <p:nvPr/>
          </p:nvGrpSpPr>
          <p:grpSpPr>
            <a:xfrm>
              <a:off x="2653833" y="1014201"/>
              <a:ext cx="5098686" cy="863710"/>
              <a:chOff x="1025835" y="1390481"/>
              <a:chExt cx="5098686" cy="86371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66AA7EA4-B091-4CA2-B6F8-EAC10BAC3B99}"/>
                  </a:ext>
                </a:extLst>
              </p:cNvPr>
              <p:cNvGrpSpPr/>
              <p:nvPr/>
            </p:nvGrpSpPr>
            <p:grpSpPr>
              <a:xfrm>
                <a:off x="1025835" y="1390481"/>
                <a:ext cx="5098686" cy="481476"/>
                <a:chOff x="1381884" y="1960970"/>
                <a:chExt cx="5098686" cy="481476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C7C14C5C-6824-432F-A118-72F1681242DD}"/>
                    </a:ext>
                  </a:extLst>
                </p:cNvPr>
                <p:cNvSpPr/>
                <p:nvPr/>
              </p:nvSpPr>
              <p:spPr>
                <a:xfrm>
                  <a:off x="2006166" y="1960970"/>
                  <a:ext cx="642806" cy="48147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270F065E-68A5-41EA-847C-E70411C2D6E9}"/>
                    </a:ext>
                  </a:extLst>
                </p:cNvPr>
                <p:cNvSpPr/>
                <p:nvPr/>
              </p:nvSpPr>
              <p:spPr>
                <a:xfrm>
                  <a:off x="1381884" y="1960970"/>
                  <a:ext cx="642806" cy="48147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010D8E40-09F2-4BC6-AFF9-E658E2F79CB1}"/>
                    </a:ext>
                  </a:extLst>
                </p:cNvPr>
                <p:cNvSpPr/>
                <p:nvPr/>
              </p:nvSpPr>
              <p:spPr>
                <a:xfrm>
                  <a:off x="2630448" y="1960970"/>
                  <a:ext cx="642806" cy="48147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CD9E8EB2-52DB-4F43-83ED-B97D77FE2149}"/>
                    </a:ext>
                  </a:extLst>
                </p:cNvPr>
                <p:cNvSpPr/>
                <p:nvPr/>
              </p:nvSpPr>
              <p:spPr>
                <a:xfrm>
                  <a:off x="3273254" y="1960970"/>
                  <a:ext cx="642806" cy="48147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20F19F11-C28C-4D1C-89C9-C567B385898F}"/>
                    </a:ext>
                  </a:extLst>
                </p:cNvPr>
                <p:cNvSpPr/>
                <p:nvPr/>
              </p:nvSpPr>
              <p:spPr>
                <a:xfrm>
                  <a:off x="3916060" y="1960970"/>
                  <a:ext cx="642806" cy="48147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6FDE599-E3C1-4A8C-947A-92D4F9D591F5}"/>
                    </a:ext>
                  </a:extLst>
                </p:cNvPr>
                <p:cNvSpPr/>
                <p:nvPr/>
              </p:nvSpPr>
              <p:spPr>
                <a:xfrm>
                  <a:off x="4558866" y="1960970"/>
                  <a:ext cx="642806" cy="48147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52AF77E9-3A2A-4518-B3F4-69AF3FB54166}"/>
                    </a:ext>
                  </a:extLst>
                </p:cNvPr>
                <p:cNvSpPr/>
                <p:nvPr/>
              </p:nvSpPr>
              <p:spPr>
                <a:xfrm>
                  <a:off x="5194958" y="1960970"/>
                  <a:ext cx="642806" cy="48147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51EFBA54-3D3A-4075-9680-92990B55B4F6}"/>
                    </a:ext>
                  </a:extLst>
                </p:cNvPr>
                <p:cNvSpPr/>
                <p:nvPr/>
              </p:nvSpPr>
              <p:spPr>
                <a:xfrm>
                  <a:off x="5837764" y="1960970"/>
                  <a:ext cx="642806" cy="48147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D9589A-85F4-4BF2-AF06-26368C9A8539}"/>
                  </a:ext>
                </a:extLst>
              </p:cNvPr>
              <p:cNvSpPr txBox="1"/>
              <p:nvPr/>
            </p:nvSpPr>
            <p:spPr>
              <a:xfrm>
                <a:off x="2217217" y="1884859"/>
                <a:ext cx="1563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4-bits exp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5D3536B-5CE7-49C6-AF80-F0206D715DEA}"/>
                  </a:ext>
                </a:extLst>
              </p:cNvPr>
              <p:cNvSpPr txBox="1"/>
              <p:nvPr/>
            </p:nvSpPr>
            <p:spPr>
              <a:xfrm>
                <a:off x="1208176" y="1885495"/>
                <a:ext cx="278124" cy="368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88E669F-6845-4123-94FB-523A4C208992}"/>
                  </a:ext>
                </a:extLst>
              </p:cNvPr>
              <p:cNvSpPr txBox="1"/>
              <p:nvPr/>
            </p:nvSpPr>
            <p:spPr>
              <a:xfrm>
                <a:off x="4309758" y="1884859"/>
                <a:ext cx="17011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3-bits frac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06B232-552A-47F7-B45B-D30DA370408D}"/>
                </a:ext>
              </a:extLst>
            </p:cNvPr>
            <p:cNvSpPr txBox="1"/>
            <p:nvPr/>
          </p:nvSpPr>
          <p:spPr>
            <a:xfrm>
              <a:off x="367326" y="950830"/>
              <a:ext cx="2274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An 8-bits floating point representation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2A13003-01C3-440F-9A76-D65AF2F689AB}"/>
              </a:ext>
            </a:extLst>
          </p:cNvPr>
          <p:cNvSpPr txBox="1"/>
          <p:nvPr/>
        </p:nvSpPr>
        <p:spPr>
          <a:xfrm>
            <a:off x="837526" y="2120113"/>
            <a:ext cx="46502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smallest non-negative normalized number?</a:t>
            </a:r>
          </a:p>
          <a:p>
            <a:r>
              <a:rPr lang="en-US" dirty="0"/>
              <a:t>The largest non-negative normalized number?</a:t>
            </a:r>
          </a:p>
          <a:p>
            <a:r>
              <a:rPr lang="en-US" dirty="0"/>
              <a:t>The smallest non-negative </a:t>
            </a:r>
            <a:r>
              <a:rPr lang="en-US" dirty="0" err="1"/>
              <a:t>denorm</a:t>
            </a:r>
            <a:r>
              <a:rPr lang="en-US" dirty="0"/>
              <a:t> number?</a:t>
            </a:r>
          </a:p>
          <a:p>
            <a:r>
              <a:rPr lang="en-US" dirty="0"/>
              <a:t>The largest non-negative </a:t>
            </a:r>
            <a:r>
              <a:rPr lang="en-US" dirty="0" err="1"/>
              <a:t>denorm</a:t>
            </a:r>
            <a:r>
              <a:rPr lang="en-US" dirty="0"/>
              <a:t> number?</a:t>
            </a:r>
          </a:p>
        </p:txBody>
      </p:sp>
    </p:spTree>
    <p:extLst>
      <p:ext uri="{BB962C8B-B14F-4D97-AF65-F5344CB8AC3E}">
        <p14:creationId xmlns:p14="http://schemas.microsoft.com/office/powerpoint/2010/main" val="1819114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FBC46FA-EE70-4F9F-BA9A-6305F6DA5BB3}"/>
              </a:ext>
            </a:extLst>
          </p:cNvPr>
          <p:cNvSpPr/>
          <p:nvPr/>
        </p:nvSpPr>
        <p:spPr>
          <a:xfrm>
            <a:off x="1755980" y="6363823"/>
            <a:ext cx="5292175" cy="279175"/>
          </a:xfrm>
          <a:prstGeom prst="rect">
            <a:avLst/>
          </a:prstGeom>
          <a:solidFill>
            <a:srgbClr val="FFB9B9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92D34CD-CD58-48D6-9200-DB0CE996A109}"/>
              </a:ext>
            </a:extLst>
          </p:cNvPr>
          <p:cNvSpPr/>
          <p:nvPr/>
        </p:nvSpPr>
        <p:spPr>
          <a:xfrm>
            <a:off x="1755981" y="3795164"/>
            <a:ext cx="5292175" cy="2528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16AA08-C3E9-4488-A72C-27EFFE38456E}"/>
              </a:ext>
            </a:extLst>
          </p:cNvPr>
          <p:cNvSpPr/>
          <p:nvPr/>
        </p:nvSpPr>
        <p:spPr>
          <a:xfrm>
            <a:off x="1755981" y="2411427"/>
            <a:ext cx="5292175" cy="13392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2CBAAE-6181-45B5-9756-762BFA463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miniature floating point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1EA7A-A36C-4E37-A0A5-C22AB5C33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14</a:t>
            </a:fld>
            <a:endParaRPr lang="en-US"/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1CC47658-387B-4160-9FAE-E3CABB528CB4}"/>
              </a:ext>
            </a:extLst>
          </p:cNvPr>
          <p:cNvSpPr>
            <a:spLocks/>
          </p:cNvSpPr>
          <p:nvPr/>
        </p:nvSpPr>
        <p:spPr bwMode="auto">
          <a:xfrm>
            <a:off x="2261391" y="1991313"/>
            <a:ext cx="4281355" cy="4696752"/>
          </a:xfrm>
          <a:prstGeom prst="rect">
            <a:avLst/>
          </a:prstGeom>
          <a:noFill/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exp  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frac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E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ea typeface="Calibri Bold" charset="0"/>
                <a:cs typeface="Courier New" pitchFamily="49" charset="0"/>
                <a:sym typeface="Calibri Bold" charset="0"/>
              </a:rPr>
              <a:t>Value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spcBef>
                <a:spcPts val="1200"/>
              </a:spcBef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000	-6	0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001	-6	1/8*1/64 = 1/512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010	-6	2/8*1/64 = 2/512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110	-6	6/8*1/64 = 6/512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111	-6	7/8*1/64 = 7/512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0001 000	-6	8/8*1/64 = 8/512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0001 001  	-6	9/8*1/64 = 9/512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0110 110	-1	14/8*1/2 = 14/16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0110 111	-1	15/8*1/2 = 15/16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0111 000	0	8/8*1    = 1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0111 001	0	9/8*1    = 9/8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0111 010	0	10/8*1   = 10/8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1110 110	7	14/8*128 = 224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1110 111	7	15/8*128 = 240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1111 000	n/a	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inf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AF497A-41DE-4A05-B637-DA192143E2A1}"/>
              </a:ext>
            </a:extLst>
          </p:cNvPr>
          <p:cNvSpPr txBox="1"/>
          <p:nvPr/>
        </p:nvSpPr>
        <p:spPr>
          <a:xfrm>
            <a:off x="210394" y="2788654"/>
            <a:ext cx="1370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/>
              <a:t>Denormalized</a:t>
            </a:r>
          </a:p>
          <a:p>
            <a:pPr algn="r"/>
            <a:r>
              <a:rPr lang="en-US" sz="1600" b="1" dirty="0"/>
              <a:t>numbers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AF16A9-6213-4CBF-92D9-B295F85075A5}"/>
              </a:ext>
            </a:extLst>
          </p:cNvPr>
          <p:cNvSpPr txBox="1"/>
          <p:nvPr/>
        </p:nvSpPr>
        <p:spPr>
          <a:xfrm>
            <a:off x="418785" y="4767157"/>
            <a:ext cx="1161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/>
              <a:t>Normalized</a:t>
            </a:r>
          </a:p>
          <a:p>
            <a:pPr algn="r"/>
            <a:r>
              <a:rPr lang="en-US" sz="1600" b="1" dirty="0"/>
              <a:t>numbers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15BF9A-5448-4096-B040-57EF251A0568}"/>
              </a:ext>
            </a:extLst>
          </p:cNvPr>
          <p:cNvSpPr txBox="1"/>
          <p:nvPr/>
        </p:nvSpPr>
        <p:spPr>
          <a:xfrm>
            <a:off x="210394" y="6334133"/>
            <a:ext cx="1369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/>
              <a:t>Special values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A59FB02-6DF8-444A-A007-24DBAF31E069}"/>
              </a:ext>
            </a:extLst>
          </p:cNvPr>
          <p:cNvGrpSpPr/>
          <p:nvPr/>
        </p:nvGrpSpPr>
        <p:grpSpPr>
          <a:xfrm>
            <a:off x="879404" y="950830"/>
            <a:ext cx="7385193" cy="927081"/>
            <a:chOff x="367326" y="950830"/>
            <a:chExt cx="7385193" cy="92708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5319995-56A9-466B-B770-260E093AFD7A}"/>
                </a:ext>
              </a:extLst>
            </p:cNvPr>
            <p:cNvGrpSpPr/>
            <p:nvPr/>
          </p:nvGrpSpPr>
          <p:grpSpPr>
            <a:xfrm>
              <a:off x="2653833" y="1014201"/>
              <a:ext cx="5098686" cy="863710"/>
              <a:chOff x="1025835" y="1390481"/>
              <a:chExt cx="5098686" cy="863710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FDAD2C03-77AF-4C2C-A0C5-A0D2919E078F}"/>
                  </a:ext>
                </a:extLst>
              </p:cNvPr>
              <p:cNvGrpSpPr/>
              <p:nvPr/>
            </p:nvGrpSpPr>
            <p:grpSpPr>
              <a:xfrm>
                <a:off x="1025835" y="1390481"/>
                <a:ext cx="5098686" cy="481476"/>
                <a:chOff x="1381884" y="1960970"/>
                <a:chExt cx="5098686" cy="481476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946F52A0-5F64-4B53-8903-EC86037DAB77}"/>
                    </a:ext>
                  </a:extLst>
                </p:cNvPr>
                <p:cNvSpPr/>
                <p:nvPr/>
              </p:nvSpPr>
              <p:spPr>
                <a:xfrm>
                  <a:off x="2006166" y="1960970"/>
                  <a:ext cx="642806" cy="48147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7E4A3260-C224-4B32-915C-5717AC70E78D}"/>
                    </a:ext>
                  </a:extLst>
                </p:cNvPr>
                <p:cNvSpPr/>
                <p:nvPr/>
              </p:nvSpPr>
              <p:spPr>
                <a:xfrm>
                  <a:off x="1381884" y="1960970"/>
                  <a:ext cx="642806" cy="48147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52256D91-0CE2-4AAE-A453-B7A13C11BCEA}"/>
                    </a:ext>
                  </a:extLst>
                </p:cNvPr>
                <p:cNvSpPr/>
                <p:nvPr/>
              </p:nvSpPr>
              <p:spPr>
                <a:xfrm>
                  <a:off x="2630448" y="1960970"/>
                  <a:ext cx="642806" cy="48147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0AC78BA1-7950-409C-9D9F-422F5A297951}"/>
                    </a:ext>
                  </a:extLst>
                </p:cNvPr>
                <p:cNvSpPr/>
                <p:nvPr/>
              </p:nvSpPr>
              <p:spPr>
                <a:xfrm>
                  <a:off x="3273254" y="1960970"/>
                  <a:ext cx="642806" cy="48147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F343CFA8-6995-4265-8D75-D243FA1C8994}"/>
                    </a:ext>
                  </a:extLst>
                </p:cNvPr>
                <p:cNvSpPr/>
                <p:nvPr/>
              </p:nvSpPr>
              <p:spPr>
                <a:xfrm>
                  <a:off x="3916060" y="1960970"/>
                  <a:ext cx="642806" cy="48147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2FC3CD37-E4F0-4D2C-8831-F3A423E93B9C}"/>
                    </a:ext>
                  </a:extLst>
                </p:cNvPr>
                <p:cNvSpPr/>
                <p:nvPr/>
              </p:nvSpPr>
              <p:spPr>
                <a:xfrm>
                  <a:off x="4558866" y="1960970"/>
                  <a:ext cx="642806" cy="48147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FCE07CDD-D4B0-4FA3-92BB-71CCAC740CDE}"/>
                    </a:ext>
                  </a:extLst>
                </p:cNvPr>
                <p:cNvSpPr/>
                <p:nvPr/>
              </p:nvSpPr>
              <p:spPr>
                <a:xfrm>
                  <a:off x="5194958" y="1960970"/>
                  <a:ext cx="642806" cy="48147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BA6F78AD-971C-41B3-927D-158713805EEC}"/>
                    </a:ext>
                  </a:extLst>
                </p:cNvPr>
                <p:cNvSpPr/>
                <p:nvPr/>
              </p:nvSpPr>
              <p:spPr>
                <a:xfrm>
                  <a:off x="5837764" y="1960970"/>
                  <a:ext cx="642806" cy="48147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03E72D7-240C-46E6-8715-46D07C39FBAA}"/>
                  </a:ext>
                </a:extLst>
              </p:cNvPr>
              <p:cNvSpPr txBox="1"/>
              <p:nvPr/>
            </p:nvSpPr>
            <p:spPr>
              <a:xfrm>
                <a:off x="2217217" y="1884859"/>
                <a:ext cx="1563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4-bits exp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53AB3E9-D41B-472B-9F86-41112EA846D4}"/>
                  </a:ext>
                </a:extLst>
              </p:cNvPr>
              <p:cNvSpPr txBox="1"/>
              <p:nvPr/>
            </p:nvSpPr>
            <p:spPr>
              <a:xfrm>
                <a:off x="1208176" y="1885495"/>
                <a:ext cx="278124" cy="368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8359851-753F-40D6-8966-E6BAAF5BB5F7}"/>
                  </a:ext>
                </a:extLst>
              </p:cNvPr>
              <p:cNvSpPr txBox="1"/>
              <p:nvPr/>
            </p:nvSpPr>
            <p:spPr>
              <a:xfrm>
                <a:off x="4309758" y="1884859"/>
                <a:ext cx="17011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3-bits frac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48C8DD-78D5-4C09-B10F-66AEC9088594}"/>
                </a:ext>
              </a:extLst>
            </p:cNvPr>
            <p:cNvSpPr txBox="1"/>
            <p:nvPr/>
          </p:nvSpPr>
          <p:spPr>
            <a:xfrm>
              <a:off x="367326" y="950830"/>
              <a:ext cx="2274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An 8-bits floating point representation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35F4F4E7-0F9B-4BF0-9313-8D1FB7B65FD1}"/>
              </a:ext>
            </a:extLst>
          </p:cNvPr>
          <p:cNvSpPr txBox="1"/>
          <p:nvPr/>
        </p:nvSpPr>
        <p:spPr>
          <a:xfrm>
            <a:off x="7245349" y="2564773"/>
            <a:ext cx="14003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/>
              <a:t>closest to zero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70BB4B-5AAA-4B12-BC1F-4CF94D94B167}"/>
              </a:ext>
            </a:extLst>
          </p:cNvPr>
          <p:cNvCxnSpPr>
            <a:cxnSpLocks/>
          </p:cNvCxnSpPr>
          <p:nvPr/>
        </p:nvCxnSpPr>
        <p:spPr>
          <a:xfrm>
            <a:off x="6635470" y="2734050"/>
            <a:ext cx="61453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2F92070-86CB-445F-A6F1-283C1E0A0C54}"/>
              </a:ext>
            </a:extLst>
          </p:cNvPr>
          <p:cNvSpPr txBox="1"/>
          <p:nvPr/>
        </p:nvSpPr>
        <p:spPr>
          <a:xfrm>
            <a:off x="7245349" y="3502100"/>
            <a:ext cx="1476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/>
              <a:t>largest </a:t>
            </a:r>
            <a:r>
              <a:rPr lang="en-US" sz="1600" b="1" dirty="0" err="1"/>
              <a:t>denorm</a:t>
            </a:r>
            <a:endParaRPr lang="en-US" sz="1600" b="1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6903BCF-E826-40FC-9018-EF3B12DBE813}"/>
              </a:ext>
            </a:extLst>
          </p:cNvPr>
          <p:cNvCxnSpPr>
            <a:cxnSpLocks/>
          </p:cNvCxnSpPr>
          <p:nvPr/>
        </p:nvCxnSpPr>
        <p:spPr>
          <a:xfrm>
            <a:off x="6636482" y="3671377"/>
            <a:ext cx="61453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FF5CFE4-E5DD-4FB2-B2CB-3B2F6873EE8B}"/>
              </a:ext>
            </a:extLst>
          </p:cNvPr>
          <p:cNvSpPr txBox="1"/>
          <p:nvPr/>
        </p:nvSpPr>
        <p:spPr>
          <a:xfrm>
            <a:off x="7279148" y="3760536"/>
            <a:ext cx="13942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smallest norm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DD04A57-9BF4-4158-B575-FE1EF22670C8}"/>
              </a:ext>
            </a:extLst>
          </p:cNvPr>
          <p:cNvCxnSpPr>
            <a:cxnSpLocks/>
          </p:cNvCxnSpPr>
          <p:nvPr/>
        </p:nvCxnSpPr>
        <p:spPr>
          <a:xfrm>
            <a:off x="6630139" y="3937905"/>
            <a:ext cx="61453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0BA8168-12E8-4FD6-AB08-871820DA839E}"/>
              </a:ext>
            </a:extLst>
          </p:cNvPr>
          <p:cNvSpPr txBox="1"/>
          <p:nvPr/>
        </p:nvSpPr>
        <p:spPr>
          <a:xfrm>
            <a:off x="7251503" y="4643033"/>
            <a:ext cx="1714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closest to 1 below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6172149-954B-4173-A752-870C25C0B9E5}"/>
              </a:ext>
            </a:extLst>
          </p:cNvPr>
          <p:cNvCxnSpPr>
            <a:cxnSpLocks/>
          </p:cNvCxnSpPr>
          <p:nvPr/>
        </p:nvCxnSpPr>
        <p:spPr>
          <a:xfrm>
            <a:off x="6602494" y="4820402"/>
            <a:ext cx="61453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C63A195-F9E9-4979-8590-4B086C7A0D24}"/>
              </a:ext>
            </a:extLst>
          </p:cNvPr>
          <p:cNvSpPr txBox="1"/>
          <p:nvPr/>
        </p:nvSpPr>
        <p:spPr>
          <a:xfrm>
            <a:off x="7251503" y="5127204"/>
            <a:ext cx="1708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closest to 1 above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A3554BB-ECE1-44CF-9635-32D47EDF1102}"/>
              </a:ext>
            </a:extLst>
          </p:cNvPr>
          <p:cNvCxnSpPr>
            <a:cxnSpLocks/>
          </p:cNvCxnSpPr>
          <p:nvPr/>
        </p:nvCxnSpPr>
        <p:spPr>
          <a:xfrm>
            <a:off x="6602494" y="5304573"/>
            <a:ext cx="61453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FB3FA3C-9836-455F-87FB-603F4E20680F}"/>
              </a:ext>
            </a:extLst>
          </p:cNvPr>
          <p:cNvSpPr txBox="1"/>
          <p:nvPr/>
        </p:nvSpPr>
        <p:spPr>
          <a:xfrm>
            <a:off x="7283871" y="6094656"/>
            <a:ext cx="1262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largest norm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1F3B5B4-2169-4FE8-B61F-B188B9D7A21A}"/>
              </a:ext>
            </a:extLst>
          </p:cNvPr>
          <p:cNvCxnSpPr>
            <a:cxnSpLocks/>
          </p:cNvCxnSpPr>
          <p:nvPr/>
        </p:nvCxnSpPr>
        <p:spPr>
          <a:xfrm>
            <a:off x="6602494" y="6272025"/>
            <a:ext cx="61453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321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CBAAE-6181-45B5-9756-762BFA463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floating point encodings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5B24F15D-B11B-401F-BF25-5A392B114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representing </a:t>
            </a:r>
            <a:r>
              <a:rPr lang="en-US" b="1" dirty="0">
                <a:solidFill>
                  <a:srgbClr val="FF0000"/>
                </a:solidFill>
              </a:rPr>
              <a:t>discrete numbers </a:t>
            </a:r>
            <a:r>
              <a:rPr lang="en-US" dirty="0"/>
              <a:t>in a range</a:t>
            </a:r>
          </a:p>
          <a:p>
            <a:r>
              <a:rPr lang="en-US" b="1" dirty="0">
                <a:solidFill>
                  <a:srgbClr val="FF0000"/>
                </a:solidFill>
              </a:rPr>
              <a:t>Variable precision</a:t>
            </a:r>
            <a:r>
              <a:rPr lang="en-US" dirty="0"/>
              <a:t>: higher as the value is closer to zero</a:t>
            </a:r>
          </a:p>
          <a:p>
            <a:r>
              <a:rPr lang="en-US" dirty="0"/>
              <a:t>Smooth transition at the boundary of </a:t>
            </a:r>
            <a:r>
              <a:rPr lang="en-US" b="1" dirty="0" err="1"/>
              <a:t>denorm</a:t>
            </a:r>
            <a:r>
              <a:rPr lang="en-US" dirty="0"/>
              <a:t> and </a:t>
            </a:r>
            <a:r>
              <a:rPr lang="en-US" b="1" dirty="0"/>
              <a:t>normalized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1EA7A-A36C-4E37-A0A5-C22AB5C33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220816A-1001-40FF-8218-FABD6DDCB496}"/>
              </a:ext>
            </a:extLst>
          </p:cNvPr>
          <p:cNvGrpSpPr/>
          <p:nvPr/>
        </p:nvGrpSpPr>
        <p:grpSpPr>
          <a:xfrm>
            <a:off x="381000" y="1310910"/>
            <a:ext cx="8382000" cy="1335018"/>
            <a:chOff x="304800" y="2427288"/>
            <a:chExt cx="8382000" cy="1335018"/>
          </a:xfrm>
        </p:grpSpPr>
        <p:sp>
          <p:nvSpPr>
            <p:cNvPr id="6" name="Line 4">
              <a:extLst>
                <a:ext uri="{FF2B5EF4-FFF2-40B4-BE49-F238E27FC236}">
                  <a16:creationId xmlns:a16="http://schemas.microsoft.com/office/drawing/2014/main" id="{23931ED0-F6BB-455E-A69E-A791B7AB60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8200" y="2960688"/>
              <a:ext cx="731520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4000" b="1">
                <a:latin typeface="+mn-lt"/>
              </a:endParaRPr>
            </a:p>
          </p:txBody>
        </p:sp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D2BA831F-9668-4E2D-9E0F-1570723867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8200" y="2808288"/>
              <a:ext cx="0" cy="30480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4000" b="1">
                <a:latin typeface="+mn-lt"/>
              </a:endParaRPr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D7979A3E-781C-44E8-99B5-39479BD07D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53400" y="3417888"/>
              <a:ext cx="0" cy="22860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4000" b="1">
                <a:latin typeface="+mn-lt"/>
              </a:endParaRPr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74DF8382-79B8-40E6-9A44-B908EF9F47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53400" y="2808288"/>
              <a:ext cx="0" cy="30480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4000" b="1">
                <a:latin typeface="+mn-lt"/>
              </a:endParaRPr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B01AE927-C920-476B-80F8-74278A97FD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2808288"/>
              <a:ext cx="0" cy="30480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4000" b="1">
                <a:latin typeface="+mn-lt"/>
              </a:endParaRPr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55FB0537-865D-4EA3-B095-0835F937AE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53400" y="3570288"/>
              <a:ext cx="53340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4000" b="1">
                <a:latin typeface="+mn-lt"/>
              </a:endParaRPr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794A2577-74D7-47B6-8D04-65EBED7D74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86800" y="3417888"/>
              <a:ext cx="0" cy="22860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4000" b="1">
                <a:latin typeface="+mn-lt"/>
              </a:endParaRP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E3C1F8A9-1EC3-4752-9841-4D1993045E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00" y="3484563"/>
              <a:ext cx="0" cy="22860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4000" b="1">
                <a:latin typeface="+mn-lt"/>
              </a:endParaRPr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D8DC7FBE-0C24-43AA-ABD5-DDFF826D54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00" y="3636963"/>
              <a:ext cx="53340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4000" b="1">
                <a:latin typeface="+mn-lt"/>
              </a:endParaRPr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8FB05304-9BBA-4E2C-A443-2CD952ECDF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8200" y="3484563"/>
              <a:ext cx="0" cy="22860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4000" b="1">
                <a:latin typeface="+mn-lt"/>
              </a:endParaRPr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AA881731-B54E-4941-ACD1-D8EE9F8F38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2400" y="2451100"/>
              <a:ext cx="357470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l"/>
              <a:r>
                <a:rPr lang="en-US" sz="1800" b="1" dirty="0">
                  <a:latin typeface="+mn-lt"/>
                </a:rPr>
                <a:t>+</a:t>
              </a:r>
              <a:r>
                <a:rPr lang="en-US" sz="1800" b="1" dirty="0">
                  <a:latin typeface="+mn-lt"/>
                  <a:sym typeface="Symbol"/>
                </a:rPr>
                <a:t></a:t>
              </a:r>
              <a:endParaRPr lang="en-US" sz="1800" b="1" dirty="0">
                <a:solidFill>
                  <a:schemeClr val="tx1"/>
                </a:solidFill>
                <a:latin typeface="+mn-lt"/>
                <a:ea typeface="Symbol" pitchFamily="18" charset="2"/>
                <a:cs typeface="Symbol" pitchFamily="18" charset="2"/>
                <a:sym typeface="Symbol" pitchFamily="18" charset="2"/>
              </a:endParaRPr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56FEA9EA-A534-4A89-BFD5-908C71266CB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963" y="2427288"/>
              <a:ext cx="357470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l"/>
              <a:r>
                <a:rPr lang="en-US" sz="1800" b="1" dirty="0">
                  <a:latin typeface="+mn-lt"/>
                </a:rPr>
                <a:t>−</a:t>
              </a:r>
              <a:r>
                <a:rPr lang="en-US" sz="1800" b="1" dirty="0">
                  <a:latin typeface="+mn-lt"/>
                  <a:sym typeface="Symbol"/>
                </a:rPr>
                <a:t></a:t>
              </a:r>
              <a:endParaRPr lang="en-US" sz="1800" b="1" dirty="0">
                <a:solidFill>
                  <a:schemeClr val="tx1"/>
                </a:solidFill>
                <a:latin typeface="+mn-lt"/>
                <a:ea typeface="Symbol" pitchFamily="18" charset="2"/>
                <a:cs typeface="Symbol" pitchFamily="18" charset="2"/>
                <a:sym typeface="Symbol" pitchFamily="18" charset="2"/>
              </a:endParaRPr>
            </a:p>
          </p:txBody>
        </p:sp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691EEE9F-1F78-4AE7-A369-55B4FAC57D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6200" y="3405188"/>
              <a:ext cx="331822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+mn-lt"/>
                  <a:ea typeface="Symbol" pitchFamily="18" charset="2"/>
                  <a:cs typeface="Symbol" pitchFamily="18" charset="2"/>
                  <a:sym typeface="Symbol"/>
                </a:rPr>
                <a:t></a:t>
              </a:r>
              <a:r>
                <a:rPr lang="en-US" sz="1800" b="1" dirty="0">
                  <a:solidFill>
                    <a:schemeClr val="tx1"/>
                  </a:solidFill>
                  <a:latin typeface="+mn-lt"/>
                  <a:ea typeface="Calibri" charset="0"/>
                  <a:cs typeface="Calibri" charset="0"/>
                  <a:sym typeface="Calibri" charset="0"/>
                </a:rPr>
                <a:t>0</a:t>
              </a:r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6C43656B-4978-4B70-8F34-00F4F21960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67400" y="2808288"/>
              <a:ext cx="0" cy="30480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4000" b="1">
                <a:latin typeface="+mn-lt"/>
              </a:endParaRPr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DFF5EEBC-6E16-45D1-9823-551BAAB79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7100" y="2579688"/>
              <a:ext cx="969817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l"/>
              <a:r>
                <a:rPr lang="en-US" sz="1800" b="1">
                  <a:solidFill>
                    <a:schemeClr val="tx1"/>
                  </a:solidFill>
                  <a:latin typeface="+mn-lt"/>
                  <a:ea typeface="Calibri" charset="0"/>
                  <a:cs typeface="Calibri" charset="0"/>
                  <a:sym typeface="Calibri" charset="0"/>
                </a:rPr>
                <a:t>+Denorm</a:t>
              </a:r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CEC77995-3F67-410B-944A-5137B22B98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000" y="2579688"/>
              <a:ext cx="1289327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l"/>
              <a:r>
                <a:rPr lang="en-US" sz="1800" b="1">
                  <a:solidFill>
                    <a:schemeClr val="tx1"/>
                  </a:solidFill>
                  <a:latin typeface="+mn-lt"/>
                  <a:ea typeface="Calibri" charset="0"/>
                  <a:cs typeface="Calibri" charset="0"/>
                  <a:sym typeface="Calibri" charset="0"/>
                </a:rPr>
                <a:t>+Normalized</a:t>
              </a:r>
            </a:p>
          </p:txBody>
        </p:sp>
        <p:sp>
          <p:nvSpPr>
            <p:cNvPr id="22" name="Rectangle 20">
              <a:extLst>
                <a:ext uri="{FF2B5EF4-FFF2-40B4-BE49-F238E27FC236}">
                  <a16:creationId xmlns:a16="http://schemas.microsoft.com/office/drawing/2014/main" id="{9FE48292-974C-49C9-8AE8-D31AFC050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000" y="2593975"/>
              <a:ext cx="969817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l"/>
              <a:r>
                <a:rPr lang="en-US" sz="1800" b="1" dirty="0">
                  <a:latin typeface="+mn-lt"/>
                </a:rPr>
                <a:t>−</a:t>
              </a:r>
              <a:r>
                <a:rPr lang="en-US" sz="1800" b="1" dirty="0" err="1">
                  <a:solidFill>
                    <a:schemeClr val="tx1"/>
                  </a:solidFill>
                  <a:latin typeface="+mn-lt"/>
                  <a:ea typeface="Calibri" charset="0"/>
                  <a:cs typeface="Calibri" charset="0"/>
                  <a:sym typeface="Calibri" charset="0"/>
                </a:rPr>
                <a:t>Denorm</a:t>
              </a:r>
              <a:endParaRPr lang="en-US" sz="1800" b="1" dirty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8715777E-384E-4C6D-B0EE-9845CBDB0F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000" y="2808288"/>
              <a:ext cx="0" cy="30480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4000" b="1">
                <a:latin typeface="+mn-lt"/>
              </a:endParaRPr>
            </a:p>
          </p:txBody>
        </p:sp>
        <p:sp>
          <p:nvSpPr>
            <p:cNvPr id="24" name="Rectangle 22">
              <a:extLst>
                <a:ext uri="{FF2B5EF4-FFF2-40B4-BE49-F238E27FC236}">
                  <a16:creationId xmlns:a16="http://schemas.microsoft.com/office/drawing/2014/main" id="{83113356-A42C-4C7E-9031-70E5EDAEF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3350" y="2579688"/>
              <a:ext cx="1289327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l"/>
              <a:r>
                <a:rPr lang="en-US" sz="1800" b="1" dirty="0">
                  <a:latin typeface="+mn-lt"/>
                </a:rPr>
                <a:t>−</a:t>
              </a:r>
              <a:r>
                <a:rPr lang="en-US" sz="1800" b="1" dirty="0">
                  <a:solidFill>
                    <a:schemeClr val="tx1"/>
                  </a:solidFill>
                  <a:latin typeface="+mn-lt"/>
                  <a:ea typeface="Calibri" charset="0"/>
                  <a:cs typeface="Calibri" charset="0"/>
                  <a:sym typeface="Calibri" charset="0"/>
                </a:rPr>
                <a:t>Normalized</a:t>
              </a:r>
            </a:p>
          </p:txBody>
        </p:sp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9ADB395D-459B-41AD-81A1-4112866134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4400" y="2808288"/>
              <a:ext cx="0" cy="30480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4000" b="1">
                <a:latin typeface="+mn-lt"/>
              </a:endParaRPr>
            </a:p>
          </p:txBody>
        </p:sp>
        <p:sp>
          <p:nvSpPr>
            <p:cNvPr id="26" name="Line 24">
              <a:extLst>
                <a:ext uri="{FF2B5EF4-FFF2-40B4-BE49-F238E27FC236}">
                  <a16:creationId xmlns:a16="http://schemas.microsoft.com/office/drawing/2014/main" id="{1C20DE72-08C1-46BE-8727-8B618341CA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2808288"/>
              <a:ext cx="0" cy="30480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4000" b="1">
                <a:latin typeface="+mn-lt"/>
              </a:endParaRPr>
            </a:p>
          </p:txBody>
        </p:sp>
        <p:sp>
          <p:nvSpPr>
            <p:cNvPr id="27" name="Line 25">
              <a:extLst>
                <a:ext uri="{FF2B5EF4-FFF2-40B4-BE49-F238E27FC236}">
                  <a16:creationId xmlns:a16="http://schemas.microsoft.com/office/drawing/2014/main" id="{71C60B57-0DDE-4030-9CDA-3791E7FA75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4800" y="2808288"/>
              <a:ext cx="0" cy="30480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4000" b="1">
                <a:latin typeface="+mn-lt"/>
              </a:endParaRPr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5062E8B9-335D-4A43-B66B-679EDC7B3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3000" y="2808288"/>
              <a:ext cx="0" cy="30480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4000" b="1">
                <a:latin typeface="+mn-lt"/>
              </a:endParaRPr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DD39BCC1-8CF9-420A-9C3C-9A6F495B26E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191000" y="3027363"/>
              <a:ext cx="228600" cy="38100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 sz="4000" b="1">
                <a:latin typeface="+mn-lt"/>
              </a:endParaRPr>
            </a:p>
          </p:txBody>
        </p:sp>
        <p:sp>
          <p:nvSpPr>
            <p:cNvPr id="30" name="Line 28">
              <a:extLst>
                <a:ext uri="{FF2B5EF4-FFF2-40B4-BE49-F238E27FC236}">
                  <a16:creationId xmlns:a16="http://schemas.microsoft.com/office/drawing/2014/main" id="{6EFD00C2-DA6F-4F0C-8947-271C9143E9A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4572000" y="3027363"/>
              <a:ext cx="228600" cy="38100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 sz="4000" b="1">
                <a:latin typeface="+mn-lt"/>
              </a:endParaRPr>
            </a:p>
          </p:txBody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4CEB6517-6D48-4651-8405-9FFA46CCE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0" y="3408363"/>
              <a:ext cx="309380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l"/>
              <a:r>
                <a:rPr lang="en-US" sz="1800" b="1">
                  <a:solidFill>
                    <a:schemeClr val="tx1"/>
                  </a:solidFill>
                  <a:latin typeface="+mn-lt"/>
                  <a:ea typeface="Calibri" charset="0"/>
                  <a:cs typeface="Calibri" charset="0"/>
                  <a:sym typeface="Calibri" charset="0"/>
                </a:rPr>
                <a:t>+0</a:t>
              </a:r>
            </a:p>
          </p:txBody>
        </p:sp>
        <p:sp>
          <p:nvSpPr>
            <p:cNvPr id="32" name="Rectangle 30">
              <a:extLst>
                <a:ext uri="{FF2B5EF4-FFF2-40B4-BE49-F238E27FC236}">
                  <a16:creationId xmlns:a16="http://schemas.microsoft.com/office/drawing/2014/main" id="{A5704D42-B1FC-4F42-9EC2-6385F011C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75" y="3255963"/>
              <a:ext cx="495328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l"/>
              <a:r>
                <a:rPr lang="en-US" sz="1800" b="1">
                  <a:solidFill>
                    <a:schemeClr val="tx1"/>
                  </a:solidFill>
                  <a:latin typeface="+mn-lt"/>
                  <a:ea typeface="Calibri" charset="0"/>
                  <a:cs typeface="Calibri" charset="0"/>
                  <a:sym typeface="Calibri" charset="0"/>
                </a:rPr>
                <a:t>NaN</a:t>
              </a:r>
            </a:p>
          </p:txBody>
        </p:sp>
        <p:sp>
          <p:nvSpPr>
            <p:cNvPr id="33" name="Rectangle 31">
              <a:extLst>
                <a:ext uri="{FF2B5EF4-FFF2-40B4-BE49-F238E27FC236}">
                  <a16:creationId xmlns:a16="http://schemas.microsoft.com/office/drawing/2014/main" id="{930B1674-AF03-4D40-9CD4-E77EE4C11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1338" y="3179763"/>
              <a:ext cx="495328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l"/>
              <a:r>
                <a:rPr lang="en-US" sz="1800" b="1">
                  <a:solidFill>
                    <a:schemeClr val="tx1"/>
                  </a:solidFill>
                  <a:latin typeface="+mn-lt"/>
                  <a:ea typeface="Calibri" charset="0"/>
                  <a:cs typeface="Calibri" charset="0"/>
                  <a:sym typeface="Calibri" charset="0"/>
                </a:rPr>
                <a:t>NaN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8472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EFE6B3-DBA8-40DC-9DAC-40EC77B27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450" y="2612527"/>
            <a:ext cx="4170898" cy="30923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9F8D8E-520B-4DB6-965B-DC8338629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C25FE-18C7-435D-A73F-0E54E195C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Floating point zero same as integer zero</a:t>
            </a:r>
          </a:p>
          <a:p>
            <a:pPr lvl="1"/>
            <a:r>
              <a:rPr lang="en-US" dirty="0"/>
              <a:t>All bits are 0</a:t>
            </a:r>
          </a:p>
          <a:p>
            <a:r>
              <a:rPr lang="en-US" dirty="0"/>
              <a:t>Can (</a:t>
            </a:r>
            <a:r>
              <a:rPr lang="en-US" b="1" dirty="0"/>
              <a:t>almost</a:t>
            </a:r>
            <a:r>
              <a:rPr lang="en-US" dirty="0"/>
              <a:t>) use unsigned integer comparison</a:t>
            </a:r>
          </a:p>
          <a:p>
            <a:pPr lvl="1"/>
            <a:r>
              <a:rPr lang="en-US" dirty="0"/>
              <a:t>Must first compare sign bits</a:t>
            </a:r>
          </a:p>
          <a:p>
            <a:pPr lvl="1"/>
            <a:r>
              <a:rPr lang="en-US" dirty="0"/>
              <a:t>Must consider -0 = 0</a:t>
            </a:r>
          </a:p>
          <a:p>
            <a:pPr lvl="1"/>
            <a:r>
              <a:rPr lang="en-US" dirty="0" err="1"/>
              <a:t>NaNs</a:t>
            </a:r>
            <a:r>
              <a:rPr lang="en-US" dirty="0"/>
              <a:t> problematic</a:t>
            </a:r>
          </a:p>
          <a:p>
            <a:pPr lvl="2"/>
            <a:r>
              <a:rPr lang="en-US" dirty="0"/>
              <a:t>Will be greater than any other values</a:t>
            </a:r>
          </a:p>
          <a:p>
            <a:pPr lvl="2"/>
            <a:r>
              <a:rPr lang="en-US" dirty="0"/>
              <a:t>What should the comparison yield?</a:t>
            </a:r>
          </a:p>
          <a:p>
            <a:pPr lvl="1"/>
            <a:r>
              <a:rPr lang="en-US" dirty="0"/>
              <a:t>Otherwise OK</a:t>
            </a:r>
          </a:p>
          <a:p>
            <a:pPr lvl="2"/>
            <a:r>
              <a:rPr lang="en-US" dirty="0" err="1"/>
              <a:t>Denorm</a:t>
            </a:r>
            <a:r>
              <a:rPr lang="en-US" dirty="0"/>
              <a:t> vs. normalized</a:t>
            </a:r>
          </a:p>
          <a:p>
            <a:pPr lvl="2"/>
            <a:r>
              <a:rPr lang="en-US" dirty="0"/>
              <a:t>Normalized vs. infinity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0867A-CC9B-4625-85AA-DF9F65548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130B7D-E137-4B46-BADC-F556EF7BFAAF}"/>
              </a:ext>
            </a:extLst>
          </p:cNvPr>
          <p:cNvSpPr/>
          <p:nvPr/>
        </p:nvSpPr>
        <p:spPr>
          <a:xfrm>
            <a:off x="6129717" y="2799843"/>
            <a:ext cx="699961" cy="2864581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AB2761-62D5-4C67-97AB-5068D0538DB1}"/>
              </a:ext>
            </a:extLst>
          </p:cNvPr>
          <p:cNvSpPr/>
          <p:nvPr/>
        </p:nvSpPr>
        <p:spPr>
          <a:xfrm>
            <a:off x="8444039" y="2813404"/>
            <a:ext cx="426309" cy="2851020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36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CBAAE-6181-45B5-9756-762BFA463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Encoding an integer into the floating point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F9BC7-67C9-4714-83F1-4179914BF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  <a:p>
            <a:pPr lvl="1"/>
            <a:r>
              <a:rPr lang="en-US" dirty="0"/>
              <a:t>Normalize to have leading 1</a:t>
            </a:r>
          </a:p>
          <a:p>
            <a:pPr lvl="1"/>
            <a:r>
              <a:rPr lang="en-US" dirty="0"/>
              <a:t>Round to fit within fraction</a:t>
            </a:r>
          </a:p>
          <a:p>
            <a:pPr lvl="1"/>
            <a:r>
              <a:rPr lang="en-US" dirty="0"/>
              <a:t>Post-normalize to deal with effects of rounding</a:t>
            </a:r>
          </a:p>
          <a:p>
            <a:r>
              <a:rPr lang="en-US" dirty="0"/>
              <a:t>Case study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1EA7A-A36C-4E37-A0A5-C22AB5C33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17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25B353B-E404-45EE-BD2B-B498B0611B29}"/>
              </a:ext>
            </a:extLst>
          </p:cNvPr>
          <p:cNvGrpSpPr/>
          <p:nvPr/>
        </p:nvGrpSpPr>
        <p:grpSpPr>
          <a:xfrm>
            <a:off x="4676848" y="1277192"/>
            <a:ext cx="4063873" cy="833568"/>
            <a:chOff x="1025835" y="1390481"/>
            <a:chExt cx="5136152" cy="83356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2ADA006-3EA9-49B4-897F-1590EAF95A0C}"/>
                </a:ext>
              </a:extLst>
            </p:cNvPr>
            <p:cNvGrpSpPr/>
            <p:nvPr/>
          </p:nvGrpSpPr>
          <p:grpSpPr>
            <a:xfrm>
              <a:off x="1025835" y="1390481"/>
              <a:ext cx="5098686" cy="481476"/>
              <a:chOff x="1381884" y="1960970"/>
              <a:chExt cx="5098686" cy="481476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7926E5-9A97-402A-B2FB-7973A7B6AB2C}"/>
                  </a:ext>
                </a:extLst>
              </p:cNvPr>
              <p:cNvSpPr/>
              <p:nvPr/>
            </p:nvSpPr>
            <p:spPr>
              <a:xfrm>
                <a:off x="2006166" y="1960970"/>
                <a:ext cx="642806" cy="48147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BF54F66-052D-4406-B628-3717EFE3E7CC}"/>
                  </a:ext>
                </a:extLst>
              </p:cNvPr>
              <p:cNvSpPr/>
              <p:nvPr/>
            </p:nvSpPr>
            <p:spPr>
              <a:xfrm>
                <a:off x="1381884" y="1960970"/>
                <a:ext cx="642806" cy="4814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9C25C41-D620-4412-969E-598B39D59C3D}"/>
                  </a:ext>
                </a:extLst>
              </p:cNvPr>
              <p:cNvSpPr/>
              <p:nvPr/>
            </p:nvSpPr>
            <p:spPr>
              <a:xfrm>
                <a:off x="2630448" y="1960970"/>
                <a:ext cx="642806" cy="48147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02BBF2C-CE42-4012-9AEB-66C564B63651}"/>
                  </a:ext>
                </a:extLst>
              </p:cNvPr>
              <p:cNvSpPr/>
              <p:nvPr/>
            </p:nvSpPr>
            <p:spPr>
              <a:xfrm>
                <a:off x="3273254" y="1960970"/>
                <a:ext cx="642806" cy="48147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C5FE23-FF2D-4157-AB99-EA060C939AE5}"/>
                  </a:ext>
                </a:extLst>
              </p:cNvPr>
              <p:cNvSpPr/>
              <p:nvPr/>
            </p:nvSpPr>
            <p:spPr>
              <a:xfrm>
                <a:off x="3916060" y="1960970"/>
                <a:ext cx="642806" cy="48147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BE0B3C-5174-4704-862C-9234BDB9CCBE}"/>
                  </a:ext>
                </a:extLst>
              </p:cNvPr>
              <p:cNvSpPr/>
              <p:nvPr/>
            </p:nvSpPr>
            <p:spPr>
              <a:xfrm>
                <a:off x="4558866" y="1960970"/>
                <a:ext cx="642806" cy="48147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36C9312-CA57-43AD-90B9-701E6D978C82}"/>
                  </a:ext>
                </a:extLst>
              </p:cNvPr>
              <p:cNvSpPr/>
              <p:nvPr/>
            </p:nvSpPr>
            <p:spPr>
              <a:xfrm>
                <a:off x="5194958" y="1960970"/>
                <a:ext cx="642806" cy="48147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4631B58-CDE4-49DB-B0E8-0E41680E918A}"/>
                  </a:ext>
                </a:extLst>
              </p:cNvPr>
              <p:cNvSpPr/>
              <p:nvPr/>
            </p:nvSpPr>
            <p:spPr>
              <a:xfrm>
                <a:off x="5837764" y="1960970"/>
                <a:ext cx="642806" cy="48147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792024-F24E-48D9-9839-11DD53090DFC}"/>
                </a:ext>
              </a:extLst>
            </p:cNvPr>
            <p:cNvSpPr txBox="1"/>
            <p:nvPr/>
          </p:nvSpPr>
          <p:spPr>
            <a:xfrm>
              <a:off x="2114946" y="1884859"/>
              <a:ext cx="17933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4-bits exp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7FE00D0-7227-461E-BEF7-4F618EFCF34B}"/>
                </a:ext>
              </a:extLst>
            </p:cNvPr>
            <p:cNvSpPr txBox="1"/>
            <p:nvPr/>
          </p:nvSpPr>
          <p:spPr>
            <a:xfrm>
              <a:off x="1208177" y="1885495"/>
              <a:ext cx="2781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792F80A-F2D2-4E66-B99F-A02563FACAC5}"/>
                </a:ext>
              </a:extLst>
            </p:cNvPr>
            <p:cNvSpPr txBox="1"/>
            <p:nvPr/>
          </p:nvSpPr>
          <p:spPr>
            <a:xfrm>
              <a:off x="4212602" y="1884859"/>
              <a:ext cx="19493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3-bits frac</a:t>
              </a:r>
            </a:p>
          </p:txBody>
        </p:sp>
      </p:grp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086B41C8-2D9E-4C1B-A20A-156F7B6CE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360824"/>
              </p:ext>
            </p:extLst>
          </p:nvPr>
        </p:nvGraphicFramePr>
        <p:xfrm>
          <a:off x="602856" y="3530151"/>
          <a:ext cx="2727015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8972">
                  <a:extLst>
                    <a:ext uri="{9D8B030D-6E8A-4147-A177-3AD203B41FA5}">
                      <a16:colId xmlns:a16="http://schemas.microsoft.com/office/drawing/2014/main" val="2029283312"/>
                    </a:ext>
                  </a:extLst>
                </a:gridCol>
                <a:gridCol w="1788043">
                  <a:extLst>
                    <a:ext uri="{9D8B030D-6E8A-4147-A177-3AD203B41FA5}">
                      <a16:colId xmlns:a16="http://schemas.microsoft.com/office/drawing/2014/main" val="3137865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406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149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36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00010001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081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00010011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519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986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00111111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588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500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CBAAE-6181-45B5-9756-762BFA463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F9BC7-67C9-4714-83F1-4179914BF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Requirement</a:t>
            </a:r>
          </a:p>
          <a:p>
            <a:pPr lvl="1"/>
            <a:r>
              <a:rPr lang="en-US" dirty="0"/>
              <a:t>Set binary point in the form 1.xxx…x</a:t>
            </a:r>
          </a:p>
          <a:p>
            <a:pPr lvl="1"/>
            <a:r>
              <a:rPr lang="en-US" dirty="0"/>
              <a:t>Decrement exponent as you shift the point to the left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1EA7A-A36C-4E37-A0A5-C22AB5C33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9DD81B0-B627-4717-820F-BC3320709D62}"/>
              </a:ext>
            </a:extLst>
          </p:cNvPr>
          <p:cNvGrpSpPr/>
          <p:nvPr/>
        </p:nvGrpSpPr>
        <p:grpSpPr>
          <a:xfrm>
            <a:off x="4879850" y="1108612"/>
            <a:ext cx="4063873" cy="833568"/>
            <a:chOff x="1025835" y="1390481"/>
            <a:chExt cx="5136152" cy="83356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4BCD356-F1D2-4285-8F2E-42FEA80467AF}"/>
                </a:ext>
              </a:extLst>
            </p:cNvPr>
            <p:cNvGrpSpPr/>
            <p:nvPr/>
          </p:nvGrpSpPr>
          <p:grpSpPr>
            <a:xfrm>
              <a:off x="1025835" y="1390481"/>
              <a:ext cx="5098686" cy="481476"/>
              <a:chOff x="1381884" y="1960970"/>
              <a:chExt cx="5098686" cy="481476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DA514D5-9EA6-4866-84DB-C36411731884}"/>
                  </a:ext>
                </a:extLst>
              </p:cNvPr>
              <p:cNvSpPr/>
              <p:nvPr/>
            </p:nvSpPr>
            <p:spPr>
              <a:xfrm>
                <a:off x="2006166" y="1960970"/>
                <a:ext cx="642806" cy="48147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E4C6FBB-E426-4E4E-8A1D-B5AB301DEE47}"/>
                  </a:ext>
                </a:extLst>
              </p:cNvPr>
              <p:cNvSpPr/>
              <p:nvPr/>
            </p:nvSpPr>
            <p:spPr>
              <a:xfrm>
                <a:off x="1381884" y="1960970"/>
                <a:ext cx="642806" cy="4814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C907021-14E1-4809-A335-273CFE3680C6}"/>
                  </a:ext>
                </a:extLst>
              </p:cNvPr>
              <p:cNvSpPr/>
              <p:nvPr/>
            </p:nvSpPr>
            <p:spPr>
              <a:xfrm>
                <a:off x="2630448" y="1960970"/>
                <a:ext cx="642806" cy="48147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32C07AA-D3FC-4975-8536-614D90EE334F}"/>
                  </a:ext>
                </a:extLst>
              </p:cNvPr>
              <p:cNvSpPr/>
              <p:nvPr/>
            </p:nvSpPr>
            <p:spPr>
              <a:xfrm>
                <a:off x="3273254" y="1960970"/>
                <a:ext cx="642806" cy="48147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08DE255-EB6E-406B-B6D7-8150FC2ABA9A}"/>
                  </a:ext>
                </a:extLst>
              </p:cNvPr>
              <p:cNvSpPr/>
              <p:nvPr/>
            </p:nvSpPr>
            <p:spPr>
              <a:xfrm>
                <a:off x="3916060" y="1960970"/>
                <a:ext cx="642806" cy="48147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8BDD5E1-A0FF-4982-ADFA-377793EA4ED7}"/>
                  </a:ext>
                </a:extLst>
              </p:cNvPr>
              <p:cNvSpPr/>
              <p:nvPr/>
            </p:nvSpPr>
            <p:spPr>
              <a:xfrm>
                <a:off x="4558866" y="1960970"/>
                <a:ext cx="642806" cy="48147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85E82AF-8308-49D1-9787-A5D6AEEFFCB0}"/>
                  </a:ext>
                </a:extLst>
              </p:cNvPr>
              <p:cNvSpPr/>
              <p:nvPr/>
            </p:nvSpPr>
            <p:spPr>
              <a:xfrm>
                <a:off x="5194958" y="1960970"/>
                <a:ext cx="642806" cy="48147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0075789-81A2-446A-B211-BA443FAC9AF1}"/>
                  </a:ext>
                </a:extLst>
              </p:cNvPr>
              <p:cNvSpPr/>
              <p:nvPr/>
            </p:nvSpPr>
            <p:spPr>
              <a:xfrm>
                <a:off x="5837764" y="1960970"/>
                <a:ext cx="642806" cy="48147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D1DB62-6947-4222-A301-5105038627F2}"/>
                </a:ext>
              </a:extLst>
            </p:cNvPr>
            <p:cNvSpPr txBox="1"/>
            <p:nvPr/>
          </p:nvSpPr>
          <p:spPr>
            <a:xfrm>
              <a:off x="2114946" y="1884859"/>
              <a:ext cx="17933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4-bits exp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342A26E-D9F1-4895-970D-4E9E859FF48C}"/>
                </a:ext>
              </a:extLst>
            </p:cNvPr>
            <p:cNvSpPr txBox="1"/>
            <p:nvPr/>
          </p:nvSpPr>
          <p:spPr>
            <a:xfrm>
              <a:off x="1208177" y="1885495"/>
              <a:ext cx="2781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8012DB-EC03-4485-8E44-1BA649E3B623}"/>
                </a:ext>
              </a:extLst>
            </p:cNvPr>
            <p:cNvSpPr txBox="1"/>
            <p:nvPr/>
          </p:nvSpPr>
          <p:spPr>
            <a:xfrm>
              <a:off x="4212602" y="1884859"/>
              <a:ext cx="19493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3-bits frac</a:t>
              </a:r>
            </a:p>
          </p:txBody>
        </p:sp>
      </p:grp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A202674-F881-4617-95B5-A56EFFF06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38346"/>
              </p:ext>
            </p:extLst>
          </p:nvPr>
        </p:nvGraphicFramePr>
        <p:xfrm>
          <a:off x="639270" y="3303574"/>
          <a:ext cx="6121625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1939">
                  <a:extLst>
                    <a:ext uri="{9D8B030D-6E8A-4147-A177-3AD203B41FA5}">
                      <a16:colId xmlns:a16="http://schemas.microsoft.com/office/drawing/2014/main" val="2029283312"/>
                    </a:ext>
                  </a:extLst>
                </a:gridCol>
                <a:gridCol w="1736562">
                  <a:extLst>
                    <a:ext uri="{9D8B030D-6E8A-4147-A177-3AD203B41FA5}">
                      <a16:colId xmlns:a16="http://schemas.microsoft.com/office/drawing/2014/main" val="3137865749"/>
                    </a:ext>
                  </a:extLst>
                </a:gridCol>
                <a:gridCol w="1736562">
                  <a:extLst>
                    <a:ext uri="{9D8B030D-6E8A-4147-A177-3AD203B41FA5}">
                      <a16:colId xmlns:a16="http://schemas.microsoft.com/office/drawing/2014/main" val="985078792"/>
                    </a:ext>
                  </a:extLst>
                </a:gridCol>
                <a:gridCol w="1736562">
                  <a:extLst>
                    <a:ext uri="{9D8B030D-6E8A-4147-A177-3AD203B41FA5}">
                      <a16:colId xmlns:a16="http://schemas.microsoft.com/office/drawing/2014/main" val="16234132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406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149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1.1010000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36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1.0001000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081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1.0011000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519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1.0001010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986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00111111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1.1111100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588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410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CBAAE-6181-45B5-9756-762BFA463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F9BC7-67C9-4714-83F1-4179914BF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dirty="0"/>
              <a:t>Round up conditions</a:t>
            </a:r>
          </a:p>
          <a:p>
            <a:pPr lvl="1"/>
            <a:r>
              <a:rPr lang="en-US" dirty="0"/>
              <a:t>Round = 1, sticky = 1 </a:t>
            </a:r>
            <a:r>
              <a:rPr lang="en-US" dirty="0">
                <a:sym typeface="Wingdings" panose="05000000000000000000" pitchFamily="2" charset="2"/>
              </a:rPr>
              <a:t> &gt; 0.5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Round = 1, sticky = 0  </a:t>
            </a:r>
            <a:r>
              <a:rPr lang="en-US" b="1" u="sng" dirty="0">
                <a:solidFill>
                  <a:srgbClr val="FF0000"/>
                </a:solidFill>
                <a:sym typeface="Wingdings" panose="05000000000000000000" pitchFamily="2" charset="2"/>
              </a:rPr>
              <a:t>round to even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, to make G an even number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1EA7A-A36C-4E37-A0A5-C22AB5C33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19</a:t>
            </a:fld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CC484FC-431A-44C7-9702-615DF0B65FC5}"/>
              </a:ext>
            </a:extLst>
          </p:cNvPr>
          <p:cNvGrpSpPr/>
          <p:nvPr/>
        </p:nvGrpSpPr>
        <p:grpSpPr>
          <a:xfrm>
            <a:off x="442292" y="1157162"/>
            <a:ext cx="8259415" cy="1174738"/>
            <a:chOff x="614997" y="1424198"/>
            <a:chExt cx="8259415" cy="117473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BE98C62-4B46-4721-820A-E75F15FEAAFA}"/>
                </a:ext>
              </a:extLst>
            </p:cNvPr>
            <p:cNvSpPr txBox="1"/>
            <p:nvPr/>
          </p:nvSpPr>
          <p:spPr>
            <a:xfrm>
              <a:off x="2678750" y="1424198"/>
              <a:ext cx="29819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spc="3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1.BBG</a:t>
              </a:r>
              <a:r>
                <a:rPr lang="en-US" sz="3200" b="1" spc="3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</a:t>
              </a:r>
              <a:r>
                <a:rPr lang="en-US" sz="3200" b="1" u="sng" spc="3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XXX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791C1D6-74CF-4827-86E7-3B606E3E561B}"/>
                </a:ext>
              </a:extLst>
            </p:cNvPr>
            <p:cNvSpPr txBox="1"/>
            <p:nvPr/>
          </p:nvSpPr>
          <p:spPr>
            <a:xfrm>
              <a:off x="614997" y="2229604"/>
              <a:ext cx="2386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Guard bit: LSB of result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D490D40-A0F6-4EBE-B496-D5E0B3575F17}"/>
                </a:ext>
              </a:extLst>
            </p:cNvPr>
            <p:cNvSpPr txBox="1"/>
            <p:nvPr/>
          </p:nvSpPr>
          <p:spPr>
            <a:xfrm>
              <a:off x="3018413" y="2229604"/>
              <a:ext cx="2679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Round bit: 1</a:t>
              </a:r>
              <a:r>
                <a:rPr lang="en-US" b="1" baseline="30000" dirty="0"/>
                <a:t>st</a:t>
              </a:r>
              <a:r>
                <a:rPr lang="en-US" b="1" dirty="0"/>
                <a:t> bit removed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5E52A4E-F032-4F54-9DA1-093124279183}"/>
                </a:ext>
              </a:extLst>
            </p:cNvPr>
            <p:cNvSpPr txBox="1"/>
            <p:nvPr/>
          </p:nvSpPr>
          <p:spPr>
            <a:xfrm>
              <a:off x="5742785" y="2229604"/>
              <a:ext cx="3131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Sticky bit: OR of remaining bits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53122D8-F3AA-48A0-8D18-B4808D4FCA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0475" y="1893536"/>
              <a:ext cx="2628898" cy="39814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583E67E-E0FF-428B-B926-67ED8C0DDF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9373" y="1893536"/>
              <a:ext cx="262992" cy="33606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B66A96A-3A0D-47BE-A538-46E5305706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43203" y="1978504"/>
              <a:ext cx="1453551" cy="31318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1F826F44-A453-4657-9A67-3CCD8B471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227595"/>
              </p:ext>
            </p:extLst>
          </p:nvPr>
        </p:nvGraphicFramePr>
        <p:xfrm>
          <a:off x="322932" y="3810785"/>
          <a:ext cx="7513456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1659">
                  <a:extLst>
                    <a:ext uri="{9D8B030D-6E8A-4147-A177-3AD203B41FA5}">
                      <a16:colId xmlns:a16="http://schemas.microsoft.com/office/drawing/2014/main" val="2029283312"/>
                    </a:ext>
                  </a:extLst>
                </a:gridCol>
                <a:gridCol w="1929951">
                  <a:extLst>
                    <a:ext uri="{9D8B030D-6E8A-4147-A177-3AD203B41FA5}">
                      <a16:colId xmlns:a16="http://schemas.microsoft.com/office/drawing/2014/main" val="985078792"/>
                    </a:ext>
                  </a:extLst>
                </a:gridCol>
                <a:gridCol w="1412060">
                  <a:extLst>
                    <a:ext uri="{9D8B030D-6E8A-4147-A177-3AD203B41FA5}">
                      <a16:colId xmlns:a16="http://schemas.microsoft.com/office/drawing/2014/main" val="1623413253"/>
                    </a:ext>
                  </a:extLst>
                </a:gridCol>
                <a:gridCol w="1314956">
                  <a:extLst>
                    <a:ext uri="{9D8B030D-6E8A-4147-A177-3AD203B41FA5}">
                      <a16:colId xmlns:a16="http://schemas.microsoft.com/office/drawing/2014/main" val="1873716173"/>
                    </a:ext>
                  </a:extLst>
                </a:gridCol>
                <a:gridCol w="1544830">
                  <a:extLst>
                    <a:ext uri="{9D8B030D-6E8A-4147-A177-3AD203B41FA5}">
                      <a16:colId xmlns:a16="http://schemas.microsoft.com/office/drawing/2014/main" val="3696756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Incr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Rounded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406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1.000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149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1.101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36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highlight>
                            <a:srgbClr val="FFB9B9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highlight>
                            <a:srgbClr val="FFB9B9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1.000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  <a:highlight>
                            <a:srgbClr val="FFB9B9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highlight>
                            <a:srgbClr val="FFB9B9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highlight>
                            <a:srgbClr val="FFB9B9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highlight>
                            <a:srgbClr val="FFB9B9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081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highlight>
                            <a:srgbClr val="FFB9B9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highlight>
                            <a:srgbClr val="FFB9B9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1.001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  <a:highlight>
                            <a:srgbClr val="FFB9B9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highlight>
                            <a:srgbClr val="FFB9B9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highlight>
                            <a:srgbClr val="FFB9B9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highlight>
                            <a:srgbClr val="FFB9B9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519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1.000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986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1.111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588899"/>
                  </a:ext>
                </a:extLst>
              </a:tr>
            </a:tbl>
          </a:graphicData>
        </a:graphic>
      </p:graphicFrame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71967F5-D45D-4046-A8A4-2136FFFEDFBD}"/>
              </a:ext>
            </a:extLst>
          </p:cNvPr>
          <p:cNvSpPr/>
          <p:nvPr/>
        </p:nvSpPr>
        <p:spPr>
          <a:xfrm>
            <a:off x="7816906" y="3463390"/>
            <a:ext cx="447272" cy="1828800"/>
          </a:xfrm>
          <a:custGeom>
            <a:avLst/>
            <a:gdLst>
              <a:gd name="connsiteX0" fmla="*/ 238715 w 447272"/>
              <a:gd name="connsiteY0" fmla="*/ 0 h 1828800"/>
              <a:gd name="connsiteX1" fmla="*/ 432924 w 447272"/>
              <a:gd name="connsiteY1" fmla="*/ 368187 h 1828800"/>
              <a:gd name="connsiteX2" fmla="*/ 384372 w 447272"/>
              <a:gd name="connsiteY2" fmla="*/ 1545579 h 1828800"/>
              <a:gd name="connsiteX3" fmla="*/ 0 w 447272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72" h="1828800">
                <a:moveTo>
                  <a:pt x="238715" y="0"/>
                </a:moveTo>
                <a:cubicBezTo>
                  <a:pt x="323681" y="55295"/>
                  <a:pt x="408648" y="110591"/>
                  <a:pt x="432924" y="368187"/>
                </a:cubicBezTo>
                <a:cubicBezTo>
                  <a:pt x="457200" y="625783"/>
                  <a:pt x="456526" y="1302144"/>
                  <a:pt x="384372" y="1545579"/>
                </a:cubicBezTo>
                <a:cubicBezTo>
                  <a:pt x="312218" y="1789014"/>
                  <a:pt x="156109" y="1808907"/>
                  <a:pt x="0" y="1828800"/>
                </a:cubicBezTo>
              </a:path>
            </a:pathLst>
          </a:custGeom>
          <a:noFill/>
          <a:ln w="19050">
            <a:solidFill>
              <a:srgbClr val="FF0000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62AF9EB-6744-4F3A-94A7-C2C1D010B93D}"/>
              </a:ext>
            </a:extLst>
          </p:cNvPr>
          <p:cNvGrpSpPr/>
          <p:nvPr/>
        </p:nvGrpSpPr>
        <p:grpSpPr>
          <a:xfrm>
            <a:off x="4981001" y="344311"/>
            <a:ext cx="4063873" cy="833568"/>
            <a:chOff x="1025835" y="1390481"/>
            <a:chExt cx="5136152" cy="83356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5A7D8DA-C46C-4646-A1FA-4652CB5E857C}"/>
                </a:ext>
              </a:extLst>
            </p:cNvPr>
            <p:cNvGrpSpPr/>
            <p:nvPr/>
          </p:nvGrpSpPr>
          <p:grpSpPr>
            <a:xfrm>
              <a:off x="1025835" y="1390481"/>
              <a:ext cx="5098686" cy="481476"/>
              <a:chOff x="1381884" y="1960970"/>
              <a:chExt cx="5098686" cy="481476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D115FA5-6BC7-410E-965E-83361411ABB4}"/>
                  </a:ext>
                </a:extLst>
              </p:cNvPr>
              <p:cNvSpPr/>
              <p:nvPr/>
            </p:nvSpPr>
            <p:spPr>
              <a:xfrm>
                <a:off x="2006166" y="1960970"/>
                <a:ext cx="642806" cy="48147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3D8175A-DA4C-453D-9CC2-225E37DB2545}"/>
                  </a:ext>
                </a:extLst>
              </p:cNvPr>
              <p:cNvSpPr/>
              <p:nvPr/>
            </p:nvSpPr>
            <p:spPr>
              <a:xfrm>
                <a:off x="1381884" y="1960970"/>
                <a:ext cx="642806" cy="4814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0152531-0AB7-4C31-9325-3786B4CA0A29}"/>
                  </a:ext>
                </a:extLst>
              </p:cNvPr>
              <p:cNvSpPr/>
              <p:nvPr/>
            </p:nvSpPr>
            <p:spPr>
              <a:xfrm>
                <a:off x="2630448" y="1960970"/>
                <a:ext cx="642806" cy="48147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ADCEA14-2A4E-4461-A500-2677004950C9}"/>
                  </a:ext>
                </a:extLst>
              </p:cNvPr>
              <p:cNvSpPr/>
              <p:nvPr/>
            </p:nvSpPr>
            <p:spPr>
              <a:xfrm>
                <a:off x="3273254" y="1960970"/>
                <a:ext cx="642806" cy="48147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C046DF3-60CB-429A-AF50-900FD7ABD501}"/>
                  </a:ext>
                </a:extLst>
              </p:cNvPr>
              <p:cNvSpPr/>
              <p:nvPr/>
            </p:nvSpPr>
            <p:spPr>
              <a:xfrm>
                <a:off x="3916060" y="1960970"/>
                <a:ext cx="642806" cy="48147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D9193D5-BAFD-4C3B-8E0E-AD8006641942}"/>
                  </a:ext>
                </a:extLst>
              </p:cNvPr>
              <p:cNvSpPr/>
              <p:nvPr/>
            </p:nvSpPr>
            <p:spPr>
              <a:xfrm>
                <a:off x="4558866" y="1960970"/>
                <a:ext cx="642806" cy="48147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56D9136-1CC5-4C59-A7FB-2B4C30625191}"/>
                  </a:ext>
                </a:extLst>
              </p:cNvPr>
              <p:cNvSpPr/>
              <p:nvPr/>
            </p:nvSpPr>
            <p:spPr>
              <a:xfrm>
                <a:off x="5194958" y="1960970"/>
                <a:ext cx="642806" cy="48147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6CA84ED-BB87-4B95-AFDD-AAB1B056AB95}"/>
                  </a:ext>
                </a:extLst>
              </p:cNvPr>
              <p:cNvSpPr/>
              <p:nvPr/>
            </p:nvSpPr>
            <p:spPr>
              <a:xfrm>
                <a:off x="5837764" y="1960970"/>
                <a:ext cx="642806" cy="48147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1A96876-93CD-4D43-8B69-06C1B996A4CC}"/>
                </a:ext>
              </a:extLst>
            </p:cNvPr>
            <p:cNvSpPr txBox="1"/>
            <p:nvPr/>
          </p:nvSpPr>
          <p:spPr>
            <a:xfrm>
              <a:off x="2114946" y="1884859"/>
              <a:ext cx="17933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4-bits exp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A2E8CAC-61AE-42EA-BAF4-D4F6D99F4ECE}"/>
                </a:ext>
              </a:extLst>
            </p:cNvPr>
            <p:cNvSpPr txBox="1"/>
            <p:nvPr/>
          </p:nvSpPr>
          <p:spPr>
            <a:xfrm>
              <a:off x="1208177" y="1885495"/>
              <a:ext cx="2781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6E34D07-A292-4447-9112-FAB37A0A5EE8}"/>
                </a:ext>
              </a:extLst>
            </p:cNvPr>
            <p:cNvSpPr txBox="1"/>
            <p:nvPr/>
          </p:nvSpPr>
          <p:spPr>
            <a:xfrm>
              <a:off x="4212602" y="1884859"/>
              <a:ext cx="19493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3-bits frac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399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A6796-64B8-4BE4-A406-8F247FE5C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800BD-4D0E-428E-A109-4C994BE70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Getting familiar with fractional b</a:t>
            </a:r>
            <a:r>
              <a:rPr lang="en-US" altLang="zh-CN" b="1" dirty="0"/>
              <a:t>inary numbers</a:t>
            </a:r>
            <a:endParaRPr lang="en-US" b="1" dirty="0"/>
          </a:p>
          <a:p>
            <a:r>
              <a:rPr lang="en-US" dirty="0"/>
              <a:t>IEEE floating point standard</a:t>
            </a:r>
          </a:p>
          <a:p>
            <a:pPr lvl="1"/>
            <a:r>
              <a:rPr lang="en-US" dirty="0"/>
              <a:t>Examples and properties</a:t>
            </a:r>
          </a:p>
          <a:p>
            <a:r>
              <a:rPr lang="en-US" dirty="0"/>
              <a:t>Computation over floating </a:t>
            </a:r>
            <a:r>
              <a:rPr lang="en-US"/>
              <a:t>point numbers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4A4CA-C6FD-466A-A0A4-5E9F4143C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31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F8D8E-520B-4DB6-965B-DC8338629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Post-normalize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C25FE-18C7-435D-A73F-0E54E195C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Issue</a:t>
            </a:r>
          </a:p>
          <a:p>
            <a:pPr lvl="1"/>
            <a:r>
              <a:rPr lang="en-US" dirty="0"/>
              <a:t>Rounding may have caused overflow</a:t>
            </a:r>
          </a:p>
          <a:p>
            <a:pPr lvl="1"/>
            <a:r>
              <a:rPr lang="en-US" dirty="0"/>
              <a:t>Handle by shifting right once &amp; incrementing exponent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0867A-CC9B-4625-85AA-DF9F65548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0BAD2CE-147C-4C6E-B5C3-A3C12124FC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286681"/>
              </p:ext>
            </p:extLst>
          </p:nvPr>
        </p:nvGraphicFramePr>
        <p:xfrm>
          <a:off x="322669" y="2677902"/>
          <a:ext cx="7513456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1659">
                  <a:extLst>
                    <a:ext uri="{9D8B030D-6E8A-4147-A177-3AD203B41FA5}">
                      <a16:colId xmlns:a16="http://schemas.microsoft.com/office/drawing/2014/main" val="2029283312"/>
                    </a:ext>
                  </a:extLst>
                </a:gridCol>
                <a:gridCol w="1929951">
                  <a:extLst>
                    <a:ext uri="{9D8B030D-6E8A-4147-A177-3AD203B41FA5}">
                      <a16:colId xmlns:a16="http://schemas.microsoft.com/office/drawing/2014/main" val="985078792"/>
                    </a:ext>
                  </a:extLst>
                </a:gridCol>
                <a:gridCol w="1412060">
                  <a:extLst>
                    <a:ext uri="{9D8B030D-6E8A-4147-A177-3AD203B41FA5}">
                      <a16:colId xmlns:a16="http://schemas.microsoft.com/office/drawing/2014/main" val="1623413253"/>
                    </a:ext>
                  </a:extLst>
                </a:gridCol>
                <a:gridCol w="1314956">
                  <a:extLst>
                    <a:ext uri="{9D8B030D-6E8A-4147-A177-3AD203B41FA5}">
                      <a16:colId xmlns:a16="http://schemas.microsoft.com/office/drawing/2014/main" val="1873716173"/>
                    </a:ext>
                  </a:extLst>
                </a:gridCol>
                <a:gridCol w="1544830">
                  <a:extLst>
                    <a:ext uri="{9D8B030D-6E8A-4147-A177-3AD203B41FA5}">
                      <a16:colId xmlns:a16="http://schemas.microsoft.com/office/drawing/2014/main" val="3696756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Rounded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Adjust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406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149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36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highlight>
                            <a:srgbClr val="FFB9B9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highlight>
                            <a:srgbClr val="FFB9B9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highlight>
                            <a:srgbClr val="FFB9B9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highlight>
                            <a:srgbClr val="FFB9B9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highlight>
                            <a:srgbClr val="FFB9B9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081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highlight>
                            <a:srgbClr val="FFB9B9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highlight>
                            <a:srgbClr val="FFB9B9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highlight>
                            <a:srgbClr val="FFB9B9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highlight>
                          <a:srgbClr val="FFB9B9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highlight>
                            <a:srgbClr val="FFB9B9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519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highlight>
                            <a:srgbClr val="FFB9B9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highlight>
                            <a:srgbClr val="FFB9B9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highlight>
                            <a:srgbClr val="FFB9B9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highlight>
                          <a:srgbClr val="FFB9B9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highlight>
                            <a:srgbClr val="FFB9B9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986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1.000/6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588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6877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A6796-64B8-4BE4-A406-8F247FE5C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800BD-4D0E-428E-A109-4C994BE70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Background: fractional b</a:t>
            </a:r>
            <a:r>
              <a:rPr lang="en-US" altLang="zh-CN" dirty="0"/>
              <a:t>inary numbers</a:t>
            </a:r>
            <a:endParaRPr lang="en-US" dirty="0"/>
          </a:p>
          <a:p>
            <a:r>
              <a:rPr lang="en-US" dirty="0"/>
              <a:t>IEEE floating point standard: definition</a:t>
            </a:r>
          </a:p>
          <a:p>
            <a:pPr lvl="1"/>
            <a:r>
              <a:rPr lang="en-US" dirty="0"/>
              <a:t>Examples and properties</a:t>
            </a:r>
          </a:p>
          <a:p>
            <a:r>
              <a:rPr lang="en-US" b="1" dirty="0"/>
              <a:t>Computation over floating point numbers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4A4CA-C6FD-466A-A0A4-5E9F4143C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41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F8D8E-520B-4DB6-965B-DC8338629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multiplication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C25FE-18C7-435D-A73F-0E54E195C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(–1)</a:t>
            </a:r>
            <a:r>
              <a:rPr lang="en-US" sz="2800" b="1" i="1" baseline="32000" dirty="0">
                <a:solidFill>
                  <a:srgbClr val="FF0000"/>
                </a:solidFill>
              </a:rPr>
              <a:t>s1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sz="2800" dirty="0">
                <a:solidFill>
                  <a:srgbClr val="FF0000"/>
                </a:solidFill>
              </a:rPr>
              <a:t>  2</a:t>
            </a:r>
            <a:r>
              <a:rPr lang="en-US" sz="2800" baseline="32000" dirty="0">
                <a:solidFill>
                  <a:srgbClr val="FF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E1</a:t>
            </a:r>
            <a:r>
              <a:rPr lang="en-US" sz="2800" dirty="0">
                <a:solidFill>
                  <a:srgbClr val="FF0000"/>
                </a:solidFill>
              </a:rPr>
              <a:t>   x   (–1)</a:t>
            </a:r>
            <a:r>
              <a:rPr lang="en-US" sz="2800" baseline="32000" dirty="0">
                <a:solidFill>
                  <a:srgbClr val="FF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sz="2800" dirty="0">
                <a:solidFill>
                  <a:srgbClr val="FF0000"/>
                </a:solidFill>
              </a:rPr>
              <a:t>  2</a:t>
            </a:r>
            <a:r>
              <a:rPr lang="en-US" sz="2800" baseline="32000" dirty="0">
                <a:solidFill>
                  <a:srgbClr val="FF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E2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Exact Result: </a:t>
            </a:r>
            <a:r>
              <a:rPr lang="en-US" sz="2800" dirty="0">
                <a:solidFill>
                  <a:srgbClr val="FF0000"/>
                </a:solidFill>
              </a:rPr>
              <a:t>(–1)</a:t>
            </a:r>
            <a:r>
              <a:rPr lang="en-US" sz="2800" baseline="32000" dirty="0">
                <a:solidFill>
                  <a:srgbClr val="FF0000"/>
                </a:solidFill>
              </a:rPr>
              <a:t>s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800" dirty="0">
                <a:solidFill>
                  <a:srgbClr val="FF0000"/>
                </a:solidFill>
              </a:rPr>
              <a:t>  2</a:t>
            </a:r>
            <a:r>
              <a:rPr lang="en-US" sz="2800" baseline="32000" dirty="0">
                <a:solidFill>
                  <a:srgbClr val="FF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sz="2800" dirty="0">
              <a:solidFill>
                <a:srgbClr val="FF0000"/>
              </a:solidFill>
            </a:endParaRPr>
          </a:p>
          <a:p>
            <a:pPr marL="552450" lvl="1"/>
            <a:r>
              <a:rPr lang="en-US" sz="2400" dirty="0"/>
              <a:t>Sign </a:t>
            </a:r>
            <a:r>
              <a:rPr lang="en-US" sz="24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</a:t>
            </a:r>
            <a:r>
              <a:rPr lang="en-US" sz="2400" dirty="0"/>
              <a:t>: 		</a:t>
            </a:r>
            <a:r>
              <a:rPr lang="en-US" sz="24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s1</a:t>
            </a:r>
            <a:r>
              <a:rPr lang="en-US" sz="2400" dirty="0"/>
              <a:t> ^ </a:t>
            </a:r>
            <a:r>
              <a:rPr lang="en-US" sz="24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s2</a:t>
            </a:r>
            <a:endParaRPr lang="en-US" sz="2400" dirty="0"/>
          </a:p>
          <a:p>
            <a:pPr marL="552450" lvl="1"/>
            <a:r>
              <a:rPr lang="en-US" sz="2400" dirty="0"/>
              <a:t>Significand </a:t>
            </a:r>
            <a:r>
              <a:rPr lang="en-US" sz="24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sz="2400" dirty="0"/>
              <a:t>: 	</a:t>
            </a:r>
            <a:r>
              <a:rPr lang="en-US" sz="24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M1</a:t>
            </a:r>
            <a:r>
              <a:rPr lang="en-US" sz="2400" dirty="0"/>
              <a:t> x </a:t>
            </a:r>
            <a:r>
              <a:rPr lang="en-US" sz="24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M2</a:t>
            </a:r>
            <a:endParaRPr lang="en-US" sz="2400" dirty="0"/>
          </a:p>
          <a:p>
            <a:pPr marL="552450" lvl="1"/>
            <a:r>
              <a:rPr lang="en-US" sz="2400" dirty="0"/>
              <a:t>Exponent </a:t>
            </a:r>
            <a:r>
              <a:rPr lang="en-US" sz="24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sz="2400" dirty="0"/>
              <a:t>: 	</a:t>
            </a:r>
            <a:r>
              <a:rPr lang="en-US" sz="24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r>
              <a:rPr lang="en-US" sz="2400" dirty="0"/>
              <a:t> + </a:t>
            </a:r>
            <a:r>
              <a:rPr lang="en-US" sz="24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E2</a:t>
            </a:r>
            <a:endParaRPr lang="en-US" sz="2400" dirty="0"/>
          </a:p>
          <a:p>
            <a:r>
              <a:rPr lang="en-US" sz="2800" dirty="0"/>
              <a:t>Fixing</a:t>
            </a:r>
          </a:p>
          <a:p>
            <a:pPr marL="552450" lvl="1"/>
            <a:r>
              <a:rPr lang="en-US" sz="2400" dirty="0"/>
              <a:t>Round </a:t>
            </a:r>
            <a:r>
              <a:rPr lang="en-US" sz="24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sz="2400" dirty="0"/>
              <a:t> to fit </a:t>
            </a:r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sz="2400" dirty="0"/>
              <a:t> precision</a:t>
            </a:r>
          </a:p>
          <a:p>
            <a:pPr marL="552450" lvl="1"/>
            <a:r>
              <a:rPr lang="en-US" sz="2400" dirty="0"/>
              <a:t>If </a:t>
            </a:r>
            <a:r>
              <a:rPr lang="en-US" sz="24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sz="2400" dirty="0"/>
              <a:t> ≥ 2, shift </a:t>
            </a:r>
            <a:r>
              <a:rPr lang="en-US" sz="24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sz="2400" dirty="0"/>
              <a:t> right, increment </a:t>
            </a:r>
            <a:r>
              <a:rPr lang="en-US" sz="24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endParaRPr lang="en-US" sz="2400" dirty="0"/>
          </a:p>
          <a:p>
            <a:pPr marL="552450" lvl="1"/>
            <a:r>
              <a:rPr lang="en-US" sz="2400" dirty="0"/>
              <a:t>If </a:t>
            </a:r>
            <a:r>
              <a:rPr lang="en-US" sz="24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sz="2400" dirty="0"/>
              <a:t> out of range, </a:t>
            </a:r>
            <a:r>
              <a:rPr lang="en-US" sz="2400" b="1" dirty="0">
                <a:solidFill>
                  <a:srgbClr val="FF0000"/>
                </a:solidFill>
              </a:rPr>
              <a:t>overflow</a:t>
            </a:r>
            <a:r>
              <a:rPr lang="en-US" sz="2400" dirty="0"/>
              <a:t> </a:t>
            </a:r>
          </a:p>
          <a:p>
            <a:r>
              <a:rPr lang="en-US" sz="2800" dirty="0"/>
              <a:t>Implementation</a:t>
            </a:r>
          </a:p>
          <a:p>
            <a:pPr marL="552450" lvl="1"/>
            <a:r>
              <a:rPr lang="en-US" sz="2400" dirty="0"/>
              <a:t>The biggest task is multiplying significands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0867A-CC9B-4625-85AA-DF9F65548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22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6B46AB-EBDF-45C3-A58E-0F98F7085B27}"/>
              </a:ext>
            </a:extLst>
          </p:cNvPr>
          <p:cNvGrpSpPr/>
          <p:nvPr/>
        </p:nvGrpSpPr>
        <p:grpSpPr>
          <a:xfrm>
            <a:off x="5142488" y="2184850"/>
            <a:ext cx="3471485" cy="481476"/>
            <a:chOff x="771101" y="1343276"/>
            <a:chExt cx="7118634" cy="48147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B8EABD4-FFAD-43E3-89C2-BEFB254D3E93}"/>
                </a:ext>
              </a:extLst>
            </p:cNvPr>
            <p:cNvSpPr/>
            <p:nvPr/>
          </p:nvSpPr>
          <p:spPr>
            <a:xfrm>
              <a:off x="771101" y="1343276"/>
              <a:ext cx="962427" cy="4814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7CC3B9E-5E82-48A3-956E-5FD9957A9698}"/>
                </a:ext>
              </a:extLst>
            </p:cNvPr>
            <p:cNvSpPr/>
            <p:nvPr/>
          </p:nvSpPr>
          <p:spPr>
            <a:xfrm>
              <a:off x="1733529" y="1343276"/>
              <a:ext cx="1725815" cy="48147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exp1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B33B21A-16CB-48D6-8241-C632C036DBB7}"/>
                </a:ext>
              </a:extLst>
            </p:cNvPr>
            <p:cNvSpPr/>
            <p:nvPr/>
          </p:nvSpPr>
          <p:spPr>
            <a:xfrm>
              <a:off x="3460920" y="1343276"/>
              <a:ext cx="4428815" cy="48147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frac1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B58EE17-7073-4728-AE07-ADBB36BE8295}"/>
              </a:ext>
            </a:extLst>
          </p:cNvPr>
          <p:cNvGrpSpPr/>
          <p:nvPr/>
        </p:nvGrpSpPr>
        <p:grpSpPr>
          <a:xfrm>
            <a:off x="5142488" y="2895601"/>
            <a:ext cx="3471485" cy="481476"/>
            <a:chOff x="771101" y="1343276"/>
            <a:chExt cx="7118634" cy="48147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8884E08-8716-484E-B01B-36AF5CDC7039}"/>
                </a:ext>
              </a:extLst>
            </p:cNvPr>
            <p:cNvSpPr/>
            <p:nvPr/>
          </p:nvSpPr>
          <p:spPr>
            <a:xfrm>
              <a:off x="771101" y="1343276"/>
              <a:ext cx="962427" cy="4814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s2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30539B6-F274-4FE8-AEFA-70A02DD579D4}"/>
                </a:ext>
              </a:extLst>
            </p:cNvPr>
            <p:cNvSpPr/>
            <p:nvPr/>
          </p:nvSpPr>
          <p:spPr>
            <a:xfrm>
              <a:off x="1733529" y="1343276"/>
              <a:ext cx="1725815" cy="48147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exp2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1B14CBA-CE5B-4EB6-8DF0-9D6AEF73A574}"/>
                </a:ext>
              </a:extLst>
            </p:cNvPr>
            <p:cNvSpPr/>
            <p:nvPr/>
          </p:nvSpPr>
          <p:spPr>
            <a:xfrm>
              <a:off x="3460920" y="1343276"/>
              <a:ext cx="4428815" cy="48147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frac2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9884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77C72-6F81-4DB1-A17B-C443E4F5E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properties of FP </a:t>
            </a:r>
            <a:r>
              <a:rPr lang="en-US" dirty="0" err="1"/>
              <a:t>Mult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F05A9-BAC0-45DE-ADD4-2651C6DD7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52400"/>
            <a:r>
              <a:rPr lang="en-US" b="1" dirty="0">
                <a:solidFill>
                  <a:srgbClr val="FF0000"/>
                </a:solidFill>
              </a:rPr>
              <a:t>For the following questions, YES or NO?</a:t>
            </a:r>
          </a:p>
          <a:p>
            <a:pPr marL="152400"/>
            <a:r>
              <a:rPr lang="en-US" dirty="0"/>
              <a:t>Multiplication Commutative (a*b = b*a)? </a:t>
            </a:r>
            <a:endParaRPr lang="en-US" b="1" dirty="0">
              <a:solidFill>
                <a:srgbClr val="FF0000"/>
              </a:solidFill>
            </a:endParaRPr>
          </a:p>
          <a:p>
            <a:pPr marL="152400"/>
            <a:r>
              <a:rPr lang="en-US" dirty="0"/>
              <a:t>Multiplication Associative ((</a:t>
            </a:r>
            <a:r>
              <a:rPr lang="en-US" u="sng" dirty="0"/>
              <a:t>a*b</a:t>
            </a:r>
            <a:r>
              <a:rPr lang="en-US" dirty="0"/>
              <a:t>)*c = a*(</a:t>
            </a:r>
            <a:r>
              <a:rPr lang="en-US" u="sng" dirty="0"/>
              <a:t>b*</a:t>
            </a:r>
            <a:r>
              <a:rPr lang="en-US" dirty="0"/>
              <a:t>c))?</a:t>
            </a:r>
            <a:endParaRPr lang="en-US" b="1" dirty="0">
              <a:solidFill>
                <a:srgbClr val="FF0000"/>
              </a:solidFill>
            </a:endParaRPr>
          </a:p>
          <a:p>
            <a:pPr marL="609600" lvl="1"/>
            <a:r>
              <a:rPr lang="en-US" dirty="0"/>
              <a:t>Possibility of overflow, inexactness of rounding</a:t>
            </a:r>
          </a:p>
          <a:p>
            <a:pPr marL="609600" lvl="1"/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b="1" dirty="0">
                <a:latin typeface="Courier New"/>
              </a:rPr>
              <a:t>(1e20*1e20)*1e-20</a:t>
            </a:r>
            <a:r>
              <a:rPr lang="en-US" b="1" dirty="0"/>
              <a:t>= </a:t>
            </a:r>
            <a:r>
              <a:rPr lang="en-US" b="1" dirty="0">
                <a:latin typeface="Courier New"/>
                <a:cs typeface="Courier New"/>
              </a:rPr>
              <a:t>inf</a:t>
            </a:r>
            <a:r>
              <a:rPr lang="en-US" b="1" dirty="0"/>
              <a:t>, </a:t>
            </a:r>
            <a:br>
              <a:rPr lang="en-US" b="1" dirty="0"/>
            </a:br>
            <a:r>
              <a:rPr lang="en-US" b="1" dirty="0"/>
              <a:t>       </a:t>
            </a:r>
            <a:r>
              <a:rPr lang="en-US" b="1" dirty="0">
                <a:latin typeface="Courier New"/>
                <a:cs typeface="Courier New"/>
              </a:rPr>
              <a:t>1e20*(1e20*1e-20)</a:t>
            </a:r>
            <a:r>
              <a:rPr lang="en-US" b="1" dirty="0"/>
              <a:t>= </a:t>
            </a:r>
            <a:r>
              <a:rPr lang="en-US" b="1" dirty="0">
                <a:latin typeface="Courier New"/>
                <a:cs typeface="Courier New"/>
              </a:rPr>
              <a:t>1e20</a:t>
            </a:r>
          </a:p>
          <a:p>
            <a:pPr marL="152400"/>
            <a:r>
              <a:rPr lang="en-US" dirty="0"/>
              <a:t>1 * a = a?</a:t>
            </a:r>
            <a:endParaRPr lang="en-US" b="1" dirty="0">
              <a:solidFill>
                <a:srgbClr val="FF0000"/>
              </a:solidFill>
            </a:endParaRPr>
          </a:p>
          <a:p>
            <a:pPr marL="152400"/>
            <a:r>
              <a:rPr lang="en-US" dirty="0"/>
              <a:t>Multiplication distributes over addition (a*(</a:t>
            </a:r>
            <a:r>
              <a:rPr lang="en-US" dirty="0" err="1"/>
              <a:t>b+c</a:t>
            </a:r>
            <a:r>
              <a:rPr lang="en-US" dirty="0"/>
              <a:t>) = a*b + a*c)?</a:t>
            </a:r>
            <a:endParaRPr lang="en-US" b="1" dirty="0">
              <a:solidFill>
                <a:srgbClr val="FF0000"/>
              </a:solidFill>
            </a:endParaRPr>
          </a:p>
          <a:p>
            <a:pPr marL="609600" lvl="1"/>
            <a:r>
              <a:rPr lang="en-US" dirty="0"/>
              <a:t>Possibility of overflow, inexactness of rounding</a:t>
            </a:r>
          </a:p>
          <a:p>
            <a:pPr marL="381000" lvl="1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>
                <a:latin typeface="Courier New"/>
                <a:cs typeface="Courier New"/>
              </a:rPr>
              <a:t>1e20*(1e20-1e20)</a:t>
            </a:r>
            <a:r>
              <a:rPr lang="en-US" b="1" dirty="0"/>
              <a:t>= </a:t>
            </a:r>
            <a:r>
              <a:rPr lang="en-US" b="1" dirty="0">
                <a:latin typeface="Courier New"/>
                <a:cs typeface="Courier New"/>
              </a:rPr>
              <a:t>0.0</a:t>
            </a:r>
            <a:r>
              <a:rPr lang="en-US" b="1" dirty="0"/>
              <a:t>,  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b="1" dirty="0">
                <a:latin typeface="Courier New"/>
                <a:cs typeface="Courier New"/>
              </a:rPr>
              <a:t>1e20*1e20 – 1e20*1e20 </a:t>
            </a:r>
            <a:r>
              <a:rPr lang="en-US" b="1" dirty="0"/>
              <a:t>= </a:t>
            </a:r>
            <a:r>
              <a:rPr lang="en-US" b="1" dirty="0" err="1">
                <a:latin typeface="Courier New"/>
                <a:cs typeface="Courier New"/>
              </a:rPr>
              <a:t>NaN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F7521-97CD-4836-A4B7-047B03B3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30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F8D8E-520B-4DB6-965B-DC8338629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C25FE-18C7-435D-A73F-0E54E195C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671" y="1153116"/>
            <a:ext cx="8498660" cy="5328605"/>
          </a:xfrm>
        </p:spPr>
        <p:txBody>
          <a:bodyPr>
            <a:normAutofit lnSpcReduction="10000"/>
          </a:bodyPr>
          <a:lstStyle/>
          <a:p>
            <a:pPr>
              <a:tabLst>
                <a:tab pos="2049463" algn="l"/>
              </a:tabLst>
            </a:pPr>
            <a:r>
              <a:rPr lang="en-US" dirty="0">
                <a:solidFill>
                  <a:srgbClr val="FF0000"/>
                </a:solidFill>
              </a:rPr>
              <a:t>(–1)</a:t>
            </a:r>
            <a:r>
              <a:rPr lang="en-US" baseline="32000" dirty="0">
                <a:solidFill>
                  <a:srgbClr val="FF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s1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dirty="0">
                <a:solidFill>
                  <a:srgbClr val="FF0000"/>
                </a:solidFill>
              </a:rPr>
              <a:t>  2</a:t>
            </a:r>
            <a:r>
              <a:rPr lang="en-US" baseline="32000" dirty="0">
                <a:solidFill>
                  <a:srgbClr val="FF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E1</a:t>
            </a:r>
            <a:r>
              <a:rPr lang="en-US" dirty="0">
                <a:solidFill>
                  <a:srgbClr val="FF0000"/>
                </a:solidFill>
              </a:rPr>
              <a:t>   +   (-1)</a:t>
            </a:r>
            <a:r>
              <a:rPr lang="en-US" baseline="32000" dirty="0">
                <a:solidFill>
                  <a:srgbClr val="FF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dirty="0">
                <a:solidFill>
                  <a:srgbClr val="FF0000"/>
                </a:solidFill>
              </a:rPr>
              <a:t>  2</a:t>
            </a:r>
            <a:r>
              <a:rPr lang="en-US" baseline="32000" dirty="0">
                <a:solidFill>
                  <a:srgbClr val="FF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E2</a:t>
            </a:r>
            <a:endParaRPr lang="en-US" dirty="0">
              <a:solidFill>
                <a:srgbClr val="FF0000"/>
              </a:solidFill>
            </a:endParaRPr>
          </a:p>
          <a:p>
            <a:pPr marL="317500" lvl="1" indent="0">
              <a:tabLst>
                <a:tab pos="2049463" algn="l"/>
              </a:tabLst>
            </a:pPr>
            <a:r>
              <a:rPr lang="en-US" dirty="0"/>
              <a:t>Assume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r>
              <a:rPr lang="en-US" dirty="0"/>
              <a:t> &gt;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E2</a:t>
            </a:r>
            <a:endParaRPr lang="en-US" dirty="0"/>
          </a:p>
          <a:p>
            <a:pPr>
              <a:tabLst>
                <a:tab pos="2049463" algn="l"/>
              </a:tabLst>
            </a:pPr>
            <a:endParaRPr lang="en-US" dirty="0"/>
          </a:p>
          <a:p>
            <a:pPr>
              <a:tabLst>
                <a:tab pos="2049463" algn="l"/>
              </a:tabLst>
            </a:pPr>
            <a:r>
              <a:rPr lang="en-US" dirty="0"/>
              <a:t>Exact Result: </a:t>
            </a:r>
            <a:r>
              <a:rPr lang="en-US" dirty="0">
                <a:solidFill>
                  <a:srgbClr val="FF0000"/>
                </a:solidFill>
              </a:rPr>
              <a:t>(–1)</a:t>
            </a:r>
            <a:r>
              <a:rPr lang="en-US" baseline="32000" dirty="0">
                <a:solidFill>
                  <a:srgbClr val="FF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>
                <a:solidFill>
                  <a:srgbClr val="FF0000"/>
                </a:solidFill>
              </a:rPr>
              <a:t>  2</a:t>
            </a:r>
            <a:r>
              <a:rPr lang="en-US" baseline="32000" dirty="0">
                <a:solidFill>
                  <a:srgbClr val="FF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dirty="0">
              <a:solidFill>
                <a:srgbClr val="FF0000"/>
              </a:solidFill>
            </a:endParaRPr>
          </a:p>
          <a:p>
            <a:pPr marL="317500" lvl="1" indent="0">
              <a:tabLst>
                <a:tab pos="2049463" algn="l"/>
              </a:tabLst>
            </a:pPr>
            <a:r>
              <a:rPr lang="en-US" dirty="0"/>
              <a:t>Sign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</a:t>
            </a:r>
            <a:r>
              <a:rPr lang="en-US" dirty="0"/>
              <a:t>, significand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: </a:t>
            </a:r>
          </a:p>
          <a:p>
            <a:pPr marL="838200" lvl="2">
              <a:tabLst>
                <a:tab pos="2049463" algn="l"/>
              </a:tabLst>
            </a:pPr>
            <a:r>
              <a:rPr lang="en-US" dirty="0"/>
              <a:t>Result of signed align &amp; add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 dirty="0"/>
              <a:t>Exponent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: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E2</a:t>
            </a:r>
            <a:endParaRPr lang="en-US" dirty="0"/>
          </a:p>
          <a:p>
            <a:pPr>
              <a:tabLst>
                <a:tab pos="2049463" algn="l"/>
              </a:tabLst>
            </a:pPr>
            <a:endParaRPr lang="en-US" dirty="0"/>
          </a:p>
          <a:p>
            <a:pPr>
              <a:tabLst>
                <a:tab pos="2049463" algn="l"/>
              </a:tabLst>
            </a:pPr>
            <a:r>
              <a:rPr lang="en-US" dirty="0"/>
              <a:t>Fixing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 dirty="0"/>
              <a:t>If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≥ 2, shift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right, increment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 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 dirty="0"/>
              <a:t>if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&lt; 1, shift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left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r>
              <a:rPr lang="en-US" dirty="0"/>
              <a:t> positions, decrement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 by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endParaRPr lang="en-US" dirty="0"/>
          </a:p>
          <a:p>
            <a:pPr marL="317500" lvl="1" indent="0">
              <a:tabLst>
                <a:tab pos="2049463" algn="l"/>
              </a:tabLst>
            </a:pPr>
            <a:r>
              <a:rPr lang="en-US" dirty="0">
                <a:solidFill>
                  <a:srgbClr val="FF0000"/>
                </a:solidFill>
              </a:rPr>
              <a:t>Overflow</a:t>
            </a:r>
            <a:r>
              <a:rPr lang="en-US" dirty="0"/>
              <a:t> if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 out of range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 dirty="0"/>
              <a:t>Round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to fit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precision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0867A-CC9B-4625-85AA-DF9F65548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EEE7DBF-5D0B-49E6-B436-E218A3604596}"/>
              </a:ext>
            </a:extLst>
          </p:cNvPr>
          <p:cNvSpPr>
            <a:spLocks/>
          </p:cNvSpPr>
          <p:nvPr/>
        </p:nvSpPr>
        <p:spPr bwMode="auto">
          <a:xfrm>
            <a:off x="4901414" y="2540000"/>
            <a:ext cx="17907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s1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9662BB-5376-4052-B8BE-7391C7C933AF}"/>
              </a:ext>
            </a:extLst>
          </p:cNvPr>
          <p:cNvSpPr>
            <a:spLocks/>
          </p:cNvSpPr>
          <p:nvPr/>
        </p:nvSpPr>
        <p:spPr bwMode="auto">
          <a:xfrm>
            <a:off x="6479389" y="3086100"/>
            <a:ext cx="22225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155B81D7-30C7-41F3-AB00-3E7FCE6C37EE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2114" y="2222500"/>
            <a:ext cx="0" cy="2540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3C4765F0-5FC5-4699-B615-9336A436FB61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014" y="2222500"/>
            <a:ext cx="0" cy="2540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19D319E3-126A-4CE3-8F6A-DF8DAAAAC07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4814" y="2349500"/>
            <a:ext cx="1968500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2A9A92D7-3D95-4E41-9892-9C5F4C38F75E}"/>
              </a:ext>
            </a:extLst>
          </p:cNvPr>
          <p:cNvSpPr>
            <a:spLocks/>
          </p:cNvSpPr>
          <p:nvPr/>
        </p:nvSpPr>
        <p:spPr bwMode="auto">
          <a:xfrm>
            <a:off x="7401727" y="2119313"/>
            <a:ext cx="771045" cy="307777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Arial Narrow Bold Italic" charset="0"/>
                <a:ea typeface="Arial Narrow Bold Italic" charset="0"/>
                <a:cs typeface="Arial Narrow Bold Italic" charset="0"/>
                <a:sym typeface="Arial Narrow Bold Italic" charset="0"/>
              </a:rPr>
              <a:t>E1</a:t>
            </a:r>
            <a:r>
              <a:rPr lang="en-US" sz="2000">
                <a:solidFill>
                  <a:schemeClr val="tx1"/>
                </a:solidFill>
                <a:latin typeface="Arial Narrow Bold" charset="0"/>
                <a:ea typeface="Arial Narrow Bold" charset="0"/>
                <a:cs typeface="Arial Narrow Bold" charset="0"/>
                <a:sym typeface="Arial Narrow Bold" charset="0"/>
              </a:rPr>
              <a:t>–</a:t>
            </a:r>
            <a:r>
              <a:rPr lang="en-US" sz="2000">
                <a:solidFill>
                  <a:schemeClr val="tx1"/>
                </a:solidFill>
                <a:latin typeface="Arial Narrow Bold Italic" charset="0"/>
                <a:ea typeface="Arial Narrow Bold Italic" charset="0"/>
                <a:cs typeface="Arial Narrow Bold Italic" charset="0"/>
                <a:sym typeface="Arial Narrow Bold Italic" charset="0"/>
              </a:rPr>
              <a:t>E2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B6219181-8859-4B67-A066-77C057973567}"/>
              </a:ext>
            </a:extLst>
          </p:cNvPr>
          <p:cNvSpPr>
            <a:spLocks/>
          </p:cNvSpPr>
          <p:nvPr/>
        </p:nvSpPr>
        <p:spPr bwMode="auto">
          <a:xfrm>
            <a:off x="4531527" y="2949575"/>
            <a:ext cx="254877" cy="61555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4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+</a:t>
            </a:r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12C7F1BD-6238-4617-9057-EB0C48FA4C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0114" y="3683000"/>
            <a:ext cx="4089400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57E171FA-8F2B-4BE3-9293-BD98EA1FE22A}"/>
              </a:ext>
            </a:extLst>
          </p:cNvPr>
          <p:cNvSpPr>
            <a:spLocks/>
          </p:cNvSpPr>
          <p:nvPr/>
        </p:nvSpPr>
        <p:spPr bwMode="auto">
          <a:xfrm>
            <a:off x="4901414" y="3835400"/>
            <a:ext cx="37846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F98424-B22E-4C60-8F20-53F336C30922}"/>
              </a:ext>
            </a:extLst>
          </p:cNvPr>
          <p:cNvSpPr txBox="1"/>
          <p:nvPr/>
        </p:nvSpPr>
        <p:spPr>
          <a:xfrm>
            <a:off x="5091914" y="1524000"/>
            <a:ext cx="3300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Get binary points lined up</a:t>
            </a:r>
          </a:p>
        </p:txBody>
      </p:sp>
    </p:spTree>
    <p:extLst>
      <p:ext uri="{BB962C8B-B14F-4D97-AF65-F5344CB8AC3E}">
        <p14:creationId xmlns:p14="http://schemas.microsoft.com/office/powerpoint/2010/main" val="4079926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F8D8E-520B-4DB6-965B-DC8338629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Mathematical properties of FP addition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C25FE-18C7-435D-A73F-0E54E195C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For the following questions, YES or NO?</a:t>
            </a:r>
          </a:p>
          <a:p>
            <a:r>
              <a:rPr lang="en-US" dirty="0"/>
              <a:t>Commutative (</a:t>
            </a:r>
            <a:r>
              <a:rPr lang="en-US" dirty="0" err="1"/>
              <a:t>a+b</a:t>
            </a:r>
            <a:r>
              <a:rPr lang="en-US" dirty="0"/>
              <a:t> = </a:t>
            </a:r>
            <a:r>
              <a:rPr lang="en-US" dirty="0" err="1"/>
              <a:t>b+a</a:t>
            </a:r>
            <a:r>
              <a:rPr lang="en-US" dirty="0"/>
              <a:t>)? 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Associative ((</a:t>
            </a:r>
            <a:r>
              <a:rPr lang="en-US" u="sng" dirty="0" err="1"/>
              <a:t>a+b</a:t>
            </a:r>
            <a:r>
              <a:rPr lang="en-US" dirty="0"/>
              <a:t>)+c = a+(</a:t>
            </a:r>
            <a:r>
              <a:rPr lang="en-US" u="sng" dirty="0" err="1"/>
              <a:t>b+</a:t>
            </a:r>
            <a:r>
              <a:rPr lang="en-US" dirty="0" err="1"/>
              <a:t>c</a:t>
            </a:r>
            <a:r>
              <a:rPr lang="en-US" dirty="0"/>
              <a:t>))??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Overflow and rounding</a:t>
            </a:r>
          </a:p>
          <a:p>
            <a:pPr lvl="1"/>
            <a:r>
              <a:rPr lang="en-US" dirty="0"/>
              <a:t>(3.14 + 1e20) – 1e20 = 0.0</a:t>
            </a:r>
          </a:p>
          <a:p>
            <a:pPr lvl="1"/>
            <a:r>
              <a:rPr lang="en-US" dirty="0"/>
              <a:t>3.14 + (1e20 – 1e20) = 3.14</a:t>
            </a:r>
          </a:p>
          <a:p>
            <a:r>
              <a:rPr lang="en-US" dirty="0"/>
              <a:t>0 is additive identity?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Every element (x) has an additive inverse (exists x’, so that </a:t>
            </a:r>
            <a:r>
              <a:rPr lang="en-US" dirty="0" err="1"/>
              <a:t>x+x</a:t>
            </a:r>
            <a:r>
              <a:rPr lang="en-US" dirty="0"/>
              <a:t>’=0)?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0867A-CC9B-4625-85AA-DF9F65548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25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425613-60E8-4BA5-AA2F-2A52C9EBCCCB}"/>
              </a:ext>
            </a:extLst>
          </p:cNvPr>
          <p:cNvGrpSpPr/>
          <p:nvPr/>
        </p:nvGrpSpPr>
        <p:grpSpPr>
          <a:xfrm>
            <a:off x="381000" y="5146703"/>
            <a:ext cx="8382000" cy="1335018"/>
            <a:chOff x="304800" y="2427288"/>
            <a:chExt cx="8382000" cy="1335018"/>
          </a:xfrm>
        </p:grpSpPr>
        <p:sp>
          <p:nvSpPr>
            <p:cNvPr id="6" name="Line 4">
              <a:extLst>
                <a:ext uri="{FF2B5EF4-FFF2-40B4-BE49-F238E27FC236}">
                  <a16:creationId xmlns:a16="http://schemas.microsoft.com/office/drawing/2014/main" id="{6B00BAB3-AD2F-4FA8-BF93-7ECC3208ED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8200" y="2960688"/>
              <a:ext cx="731520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4000" b="1">
                <a:latin typeface="+mn-lt"/>
              </a:endParaRPr>
            </a:p>
          </p:txBody>
        </p:sp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DF7F3FBB-C21E-4AA2-B658-3E6E1B3649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8200" y="2808288"/>
              <a:ext cx="0" cy="30480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4000" b="1">
                <a:latin typeface="+mn-lt"/>
              </a:endParaRPr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F33FDA46-DF62-4860-9F01-6470A8748C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53400" y="3417888"/>
              <a:ext cx="0" cy="22860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4000" b="1">
                <a:latin typeface="+mn-lt"/>
              </a:endParaRPr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2E117625-3E4D-42F0-8D07-3CED71BFC2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53400" y="2808288"/>
              <a:ext cx="0" cy="30480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4000" b="1">
                <a:latin typeface="+mn-lt"/>
              </a:endParaRPr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FE225C01-A3C2-4830-A4AC-0BF279E612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2808288"/>
              <a:ext cx="0" cy="30480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4000" b="1">
                <a:latin typeface="+mn-lt"/>
              </a:endParaRPr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B1132F34-D79A-43F4-BF59-768AF23569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53400" y="3570288"/>
              <a:ext cx="53340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4000" b="1">
                <a:latin typeface="+mn-lt"/>
              </a:endParaRPr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9BD16BAE-F3EE-4626-8A9A-F06134346C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86800" y="3417888"/>
              <a:ext cx="0" cy="22860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4000" b="1">
                <a:latin typeface="+mn-lt"/>
              </a:endParaRP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8BC7E004-2AB2-419F-A087-CBDD086EA7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00" y="3484563"/>
              <a:ext cx="0" cy="22860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4000" b="1">
                <a:latin typeface="+mn-lt"/>
              </a:endParaRPr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7B9DE987-CEF1-40CF-9483-7AD9BAC894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00" y="3636963"/>
              <a:ext cx="53340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4000" b="1">
                <a:latin typeface="+mn-lt"/>
              </a:endParaRPr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79B8BA91-FE8D-40F1-BD73-24BA114782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8200" y="3484563"/>
              <a:ext cx="0" cy="22860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4000" b="1">
                <a:latin typeface="+mn-lt"/>
              </a:endParaRPr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964EDB85-9AFB-4F00-AC44-5D129C49B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2400" y="2451100"/>
              <a:ext cx="357470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l"/>
              <a:r>
                <a:rPr lang="en-US" sz="1800" b="1" dirty="0">
                  <a:latin typeface="+mn-lt"/>
                </a:rPr>
                <a:t>+</a:t>
              </a:r>
              <a:r>
                <a:rPr lang="en-US" sz="1800" b="1" dirty="0">
                  <a:latin typeface="+mn-lt"/>
                  <a:sym typeface="Symbol"/>
                </a:rPr>
                <a:t></a:t>
              </a:r>
              <a:endParaRPr lang="en-US" sz="1800" b="1" dirty="0">
                <a:solidFill>
                  <a:schemeClr val="tx1"/>
                </a:solidFill>
                <a:latin typeface="+mn-lt"/>
                <a:ea typeface="Symbol" pitchFamily="18" charset="2"/>
                <a:cs typeface="Symbol" pitchFamily="18" charset="2"/>
                <a:sym typeface="Symbol" pitchFamily="18" charset="2"/>
              </a:endParaRPr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ED6A999E-DE55-48D4-A6DE-3404B3E68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963" y="2427288"/>
              <a:ext cx="357470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l"/>
              <a:r>
                <a:rPr lang="en-US" sz="1800" b="1" dirty="0">
                  <a:latin typeface="+mn-lt"/>
                </a:rPr>
                <a:t>−</a:t>
              </a:r>
              <a:r>
                <a:rPr lang="en-US" sz="1800" b="1" dirty="0">
                  <a:latin typeface="+mn-lt"/>
                  <a:sym typeface="Symbol"/>
                </a:rPr>
                <a:t></a:t>
              </a:r>
              <a:endParaRPr lang="en-US" sz="1800" b="1" dirty="0">
                <a:solidFill>
                  <a:schemeClr val="tx1"/>
                </a:solidFill>
                <a:latin typeface="+mn-lt"/>
                <a:ea typeface="Symbol" pitchFamily="18" charset="2"/>
                <a:cs typeface="Symbol" pitchFamily="18" charset="2"/>
                <a:sym typeface="Symbol" pitchFamily="18" charset="2"/>
              </a:endParaRPr>
            </a:p>
          </p:txBody>
        </p:sp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F577EFAD-8927-4000-8A64-FD5032AFD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6200" y="3405188"/>
              <a:ext cx="331822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+mn-lt"/>
                  <a:ea typeface="Symbol" pitchFamily="18" charset="2"/>
                  <a:cs typeface="Symbol" pitchFamily="18" charset="2"/>
                  <a:sym typeface="Symbol"/>
                </a:rPr>
                <a:t></a:t>
              </a:r>
              <a:r>
                <a:rPr lang="en-US" sz="1800" b="1" dirty="0">
                  <a:solidFill>
                    <a:schemeClr val="tx1"/>
                  </a:solidFill>
                  <a:latin typeface="+mn-lt"/>
                  <a:ea typeface="Calibri" charset="0"/>
                  <a:cs typeface="Calibri" charset="0"/>
                  <a:sym typeface="Calibri" charset="0"/>
                </a:rPr>
                <a:t>0</a:t>
              </a:r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BE055E04-761B-4F52-9E4D-2CAD773788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67400" y="2808288"/>
              <a:ext cx="0" cy="30480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4000" b="1">
                <a:latin typeface="+mn-lt"/>
              </a:endParaRPr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98B27F25-2F03-46D0-8662-4A68328E0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7100" y="2579688"/>
              <a:ext cx="969817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l"/>
              <a:r>
                <a:rPr lang="en-US" sz="1800" b="1">
                  <a:solidFill>
                    <a:schemeClr val="tx1"/>
                  </a:solidFill>
                  <a:latin typeface="+mn-lt"/>
                  <a:ea typeface="Calibri" charset="0"/>
                  <a:cs typeface="Calibri" charset="0"/>
                  <a:sym typeface="Calibri" charset="0"/>
                </a:rPr>
                <a:t>+Denorm</a:t>
              </a:r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97B2E32C-A728-41FF-9BCF-A01919401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000" y="2579688"/>
              <a:ext cx="1289327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l"/>
              <a:r>
                <a:rPr lang="en-US" sz="1800" b="1">
                  <a:solidFill>
                    <a:schemeClr val="tx1"/>
                  </a:solidFill>
                  <a:latin typeface="+mn-lt"/>
                  <a:ea typeface="Calibri" charset="0"/>
                  <a:cs typeface="Calibri" charset="0"/>
                  <a:sym typeface="Calibri" charset="0"/>
                </a:rPr>
                <a:t>+Normalized</a:t>
              </a:r>
            </a:p>
          </p:txBody>
        </p:sp>
        <p:sp>
          <p:nvSpPr>
            <p:cNvPr id="22" name="Rectangle 20">
              <a:extLst>
                <a:ext uri="{FF2B5EF4-FFF2-40B4-BE49-F238E27FC236}">
                  <a16:creationId xmlns:a16="http://schemas.microsoft.com/office/drawing/2014/main" id="{FC7685EB-4A91-45A6-A2C8-00EE725FD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000" y="2593975"/>
              <a:ext cx="969817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l"/>
              <a:r>
                <a:rPr lang="en-US" sz="1800" b="1" dirty="0">
                  <a:latin typeface="+mn-lt"/>
                </a:rPr>
                <a:t>−</a:t>
              </a:r>
              <a:r>
                <a:rPr lang="en-US" sz="1800" b="1" dirty="0" err="1">
                  <a:solidFill>
                    <a:schemeClr val="tx1"/>
                  </a:solidFill>
                  <a:latin typeface="+mn-lt"/>
                  <a:ea typeface="Calibri" charset="0"/>
                  <a:cs typeface="Calibri" charset="0"/>
                  <a:sym typeface="Calibri" charset="0"/>
                </a:rPr>
                <a:t>Denorm</a:t>
              </a:r>
              <a:endParaRPr lang="en-US" sz="1800" b="1" dirty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6E0BA0A5-3046-405D-9A57-FA6FCFF436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000" y="2808288"/>
              <a:ext cx="0" cy="30480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4000" b="1">
                <a:latin typeface="+mn-lt"/>
              </a:endParaRPr>
            </a:p>
          </p:txBody>
        </p:sp>
        <p:sp>
          <p:nvSpPr>
            <p:cNvPr id="24" name="Rectangle 22">
              <a:extLst>
                <a:ext uri="{FF2B5EF4-FFF2-40B4-BE49-F238E27FC236}">
                  <a16:creationId xmlns:a16="http://schemas.microsoft.com/office/drawing/2014/main" id="{12474866-EE3E-411C-9416-D9C9DCA86D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3350" y="2579688"/>
              <a:ext cx="1289327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l"/>
              <a:r>
                <a:rPr lang="en-US" sz="1800" b="1" dirty="0">
                  <a:latin typeface="+mn-lt"/>
                </a:rPr>
                <a:t>−</a:t>
              </a:r>
              <a:r>
                <a:rPr lang="en-US" sz="1800" b="1" dirty="0">
                  <a:solidFill>
                    <a:schemeClr val="tx1"/>
                  </a:solidFill>
                  <a:latin typeface="+mn-lt"/>
                  <a:ea typeface="Calibri" charset="0"/>
                  <a:cs typeface="Calibri" charset="0"/>
                  <a:sym typeface="Calibri" charset="0"/>
                </a:rPr>
                <a:t>Normalized</a:t>
              </a:r>
            </a:p>
          </p:txBody>
        </p:sp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AE76EFA2-EB90-4D1E-B771-F51E70D828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4400" y="2808288"/>
              <a:ext cx="0" cy="30480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4000" b="1">
                <a:latin typeface="+mn-lt"/>
              </a:endParaRPr>
            </a:p>
          </p:txBody>
        </p:sp>
        <p:sp>
          <p:nvSpPr>
            <p:cNvPr id="26" name="Line 24">
              <a:extLst>
                <a:ext uri="{FF2B5EF4-FFF2-40B4-BE49-F238E27FC236}">
                  <a16:creationId xmlns:a16="http://schemas.microsoft.com/office/drawing/2014/main" id="{1DC97EC2-3A12-4AB5-8978-D0C4FC49B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2808288"/>
              <a:ext cx="0" cy="30480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4000" b="1">
                <a:latin typeface="+mn-lt"/>
              </a:endParaRPr>
            </a:p>
          </p:txBody>
        </p:sp>
        <p:sp>
          <p:nvSpPr>
            <p:cNvPr id="27" name="Line 25">
              <a:extLst>
                <a:ext uri="{FF2B5EF4-FFF2-40B4-BE49-F238E27FC236}">
                  <a16:creationId xmlns:a16="http://schemas.microsoft.com/office/drawing/2014/main" id="{577EFC71-4B3E-4899-9048-40485644E8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4800" y="2808288"/>
              <a:ext cx="0" cy="30480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4000" b="1">
                <a:latin typeface="+mn-lt"/>
              </a:endParaRPr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451C7C07-9D49-4D65-9CC2-6C36F5EBAE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3000" y="2808288"/>
              <a:ext cx="0" cy="30480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4000" b="1">
                <a:latin typeface="+mn-lt"/>
              </a:endParaRPr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D379B16C-C1A8-4230-BFBD-63A4B0D7FA8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191000" y="3027363"/>
              <a:ext cx="228600" cy="38100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 sz="4000" b="1">
                <a:latin typeface="+mn-lt"/>
              </a:endParaRPr>
            </a:p>
          </p:txBody>
        </p:sp>
        <p:sp>
          <p:nvSpPr>
            <p:cNvPr id="30" name="Line 28">
              <a:extLst>
                <a:ext uri="{FF2B5EF4-FFF2-40B4-BE49-F238E27FC236}">
                  <a16:creationId xmlns:a16="http://schemas.microsoft.com/office/drawing/2014/main" id="{B8ACF1D8-02F8-4769-818B-6D8A34025C3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4572000" y="3027363"/>
              <a:ext cx="228600" cy="38100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 sz="4000" b="1">
                <a:latin typeface="+mn-lt"/>
              </a:endParaRPr>
            </a:p>
          </p:txBody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89FD85DB-1CA9-413B-B33F-E7D877A49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0" y="3408363"/>
              <a:ext cx="309380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l"/>
              <a:r>
                <a:rPr lang="en-US" sz="1800" b="1">
                  <a:solidFill>
                    <a:schemeClr val="tx1"/>
                  </a:solidFill>
                  <a:latin typeface="+mn-lt"/>
                  <a:ea typeface="Calibri" charset="0"/>
                  <a:cs typeface="Calibri" charset="0"/>
                  <a:sym typeface="Calibri" charset="0"/>
                </a:rPr>
                <a:t>+0</a:t>
              </a:r>
            </a:p>
          </p:txBody>
        </p:sp>
        <p:sp>
          <p:nvSpPr>
            <p:cNvPr id="32" name="Rectangle 30">
              <a:extLst>
                <a:ext uri="{FF2B5EF4-FFF2-40B4-BE49-F238E27FC236}">
                  <a16:creationId xmlns:a16="http://schemas.microsoft.com/office/drawing/2014/main" id="{554F8CE6-32AD-4BAE-8C19-42930A7AFB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75" y="3255963"/>
              <a:ext cx="495328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l"/>
              <a:r>
                <a:rPr lang="en-US" sz="1800" b="1">
                  <a:solidFill>
                    <a:schemeClr val="tx1"/>
                  </a:solidFill>
                  <a:latin typeface="+mn-lt"/>
                  <a:ea typeface="Calibri" charset="0"/>
                  <a:cs typeface="Calibri" charset="0"/>
                  <a:sym typeface="Calibri" charset="0"/>
                </a:rPr>
                <a:t>NaN</a:t>
              </a:r>
            </a:p>
          </p:txBody>
        </p:sp>
        <p:sp>
          <p:nvSpPr>
            <p:cNvPr id="33" name="Rectangle 31">
              <a:extLst>
                <a:ext uri="{FF2B5EF4-FFF2-40B4-BE49-F238E27FC236}">
                  <a16:creationId xmlns:a16="http://schemas.microsoft.com/office/drawing/2014/main" id="{57E4B142-D4F3-4766-BE6A-39199B2CD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1338" y="3179763"/>
              <a:ext cx="495328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l"/>
              <a:r>
                <a:rPr lang="en-US" sz="1800" b="1">
                  <a:solidFill>
                    <a:schemeClr val="tx1"/>
                  </a:solidFill>
                  <a:latin typeface="+mn-lt"/>
                  <a:ea typeface="Calibri" charset="0"/>
                  <a:cs typeface="Calibri" charset="0"/>
                  <a:sym typeface="Calibri" charset="0"/>
                </a:rPr>
                <a:t>NaN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503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51BD7-12AA-4C84-B8B9-ECD7C68C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6495F0-AE64-4438-8AB0-4DAB212A3189}"/>
              </a:ext>
            </a:extLst>
          </p:cNvPr>
          <p:cNvSpPr txBox="1"/>
          <p:nvPr/>
        </p:nvSpPr>
        <p:spPr>
          <a:xfrm>
            <a:off x="2669492" y="2875002"/>
            <a:ext cx="38050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accent2"/>
                </a:solidFill>
              </a:rPr>
              <a:t>Thank You</a:t>
            </a:r>
            <a:endParaRPr 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210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CBAAE-6181-45B5-9756-762BFA463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Fractional binary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F9BC7-67C9-4714-83F1-4179914BF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Fractional decimal numbers</a:t>
            </a:r>
          </a:p>
          <a:p>
            <a:pPr lvl="1"/>
            <a:r>
              <a:rPr lang="en-US" dirty="0"/>
              <a:t>11.</a:t>
            </a:r>
            <a:r>
              <a:rPr lang="en-US" dirty="0">
                <a:solidFill>
                  <a:srgbClr val="FF0000"/>
                </a:solidFill>
              </a:rPr>
              <a:t>625</a:t>
            </a:r>
            <a:r>
              <a:rPr lang="en-US" baseline="-25000" dirty="0"/>
              <a:t>10</a:t>
            </a:r>
            <a:r>
              <a:rPr lang="en-US" dirty="0"/>
              <a:t> = 1 * 10</a:t>
            </a:r>
            <a:r>
              <a:rPr lang="en-US" baseline="30000" dirty="0"/>
              <a:t>1</a:t>
            </a:r>
            <a:r>
              <a:rPr lang="en-US" dirty="0"/>
              <a:t> + 1 * 10</a:t>
            </a:r>
            <a:r>
              <a:rPr lang="en-US" baseline="30000" dirty="0"/>
              <a:t>0</a:t>
            </a:r>
            <a:r>
              <a:rPr lang="en-US" dirty="0"/>
              <a:t> + </a:t>
            </a:r>
            <a:r>
              <a:rPr lang="en-US" dirty="0">
                <a:solidFill>
                  <a:srgbClr val="FF0000"/>
                </a:solidFill>
              </a:rPr>
              <a:t>6 * 10</a:t>
            </a:r>
            <a:r>
              <a:rPr lang="en-US" baseline="30000" dirty="0">
                <a:solidFill>
                  <a:srgbClr val="FF0000"/>
                </a:solidFill>
              </a:rPr>
              <a:t>-1</a:t>
            </a:r>
            <a:r>
              <a:rPr lang="en-US" dirty="0">
                <a:solidFill>
                  <a:srgbClr val="FF0000"/>
                </a:solidFill>
              </a:rPr>
              <a:t> + 2*10</a:t>
            </a:r>
            <a:r>
              <a:rPr lang="en-US" baseline="30000" dirty="0">
                <a:solidFill>
                  <a:srgbClr val="FF0000"/>
                </a:solidFill>
              </a:rPr>
              <a:t>-2</a:t>
            </a:r>
            <a:r>
              <a:rPr lang="en-US" dirty="0">
                <a:solidFill>
                  <a:srgbClr val="FF0000"/>
                </a:solidFill>
              </a:rPr>
              <a:t> + 5*10</a:t>
            </a:r>
            <a:r>
              <a:rPr lang="en-US" baseline="30000" dirty="0">
                <a:solidFill>
                  <a:srgbClr val="FF0000"/>
                </a:solidFill>
              </a:rPr>
              <a:t>-3</a:t>
            </a:r>
          </a:p>
          <a:p>
            <a:pPr lvl="1"/>
            <a:r>
              <a:rPr lang="en-US" altLang="zh-CN" dirty="0"/>
              <a:t>Precision limitation: 10</a:t>
            </a:r>
            <a:r>
              <a:rPr lang="en-US" altLang="zh-CN" baseline="30000" dirty="0"/>
              <a:t>-3 </a:t>
            </a:r>
            <a:r>
              <a:rPr lang="en-US" altLang="zh-CN" dirty="0"/>
              <a:t>(0.001)</a:t>
            </a:r>
            <a:endParaRPr lang="en-US" baseline="30000" dirty="0"/>
          </a:p>
          <a:p>
            <a:endParaRPr lang="en-US" dirty="0"/>
          </a:p>
          <a:p>
            <a:r>
              <a:rPr lang="en-US" dirty="0"/>
              <a:t>Fractional binary numbers</a:t>
            </a:r>
          </a:p>
          <a:p>
            <a:pPr lvl="1"/>
            <a:r>
              <a:rPr lang="en-US" dirty="0"/>
              <a:t>1011.</a:t>
            </a:r>
            <a:r>
              <a:rPr lang="en-US" dirty="0">
                <a:solidFill>
                  <a:srgbClr val="FF0000"/>
                </a:solidFill>
              </a:rPr>
              <a:t>101</a:t>
            </a:r>
            <a:r>
              <a:rPr lang="en-US" baseline="-25000" dirty="0"/>
              <a:t>2</a:t>
            </a:r>
            <a:r>
              <a:rPr lang="en-US" dirty="0"/>
              <a:t> = 1 * 2</a:t>
            </a:r>
            <a:r>
              <a:rPr lang="en-US" baseline="30000" dirty="0"/>
              <a:t>3</a:t>
            </a:r>
            <a:r>
              <a:rPr lang="en-US" dirty="0"/>
              <a:t> + 0 * 2</a:t>
            </a:r>
            <a:r>
              <a:rPr lang="en-US" baseline="30000" dirty="0"/>
              <a:t>2</a:t>
            </a:r>
            <a:r>
              <a:rPr lang="en-US" dirty="0"/>
              <a:t> + 1 * 2</a:t>
            </a:r>
            <a:r>
              <a:rPr lang="en-US" baseline="30000" dirty="0"/>
              <a:t>1</a:t>
            </a:r>
            <a:r>
              <a:rPr lang="en-US" dirty="0"/>
              <a:t> + 1 * 2</a:t>
            </a:r>
            <a:r>
              <a:rPr lang="en-US" baseline="30000" dirty="0"/>
              <a:t>0</a:t>
            </a:r>
            <a:r>
              <a:rPr lang="en-US" dirty="0"/>
              <a:t> + </a:t>
            </a:r>
            <a:r>
              <a:rPr lang="en-US" dirty="0">
                <a:solidFill>
                  <a:srgbClr val="FF0000"/>
                </a:solidFill>
              </a:rPr>
              <a:t>1 * 2</a:t>
            </a:r>
            <a:r>
              <a:rPr lang="en-US" baseline="30000" dirty="0">
                <a:solidFill>
                  <a:srgbClr val="FF0000"/>
                </a:solidFill>
              </a:rPr>
              <a:t>-1</a:t>
            </a:r>
            <a:r>
              <a:rPr lang="en-US" dirty="0">
                <a:solidFill>
                  <a:srgbClr val="FF0000"/>
                </a:solidFill>
              </a:rPr>
              <a:t> + 0 * 2</a:t>
            </a:r>
            <a:r>
              <a:rPr lang="en-US" baseline="30000" dirty="0">
                <a:solidFill>
                  <a:srgbClr val="FF0000"/>
                </a:solidFill>
              </a:rPr>
              <a:t>-2</a:t>
            </a:r>
            <a:r>
              <a:rPr lang="en-US" dirty="0">
                <a:solidFill>
                  <a:srgbClr val="FF0000"/>
                </a:solidFill>
              </a:rPr>
              <a:t> + 1 * 2</a:t>
            </a:r>
            <a:r>
              <a:rPr lang="en-US" baseline="30000" dirty="0">
                <a:solidFill>
                  <a:srgbClr val="FF0000"/>
                </a:solidFill>
              </a:rPr>
              <a:t>-3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Precision: 2</a:t>
            </a:r>
            <a:r>
              <a:rPr lang="en-US" baseline="30000" dirty="0"/>
              <a:t>-3</a:t>
            </a:r>
            <a:r>
              <a:rPr lang="en-US" dirty="0"/>
              <a:t> (1/8)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1EA7A-A36C-4E37-A0A5-C22AB5C33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DBFD2C-6560-48FC-B911-1396EDD82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276408"/>
              </p:ext>
            </p:extLst>
          </p:nvPr>
        </p:nvGraphicFramePr>
        <p:xfrm>
          <a:off x="3377750" y="3896587"/>
          <a:ext cx="238850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250">
                  <a:extLst>
                    <a:ext uri="{9D8B030D-6E8A-4147-A177-3AD203B41FA5}">
                      <a16:colId xmlns:a16="http://schemas.microsoft.com/office/drawing/2014/main" val="1156378960"/>
                    </a:ext>
                  </a:extLst>
                </a:gridCol>
                <a:gridCol w="1194250">
                  <a:extLst>
                    <a:ext uri="{9D8B030D-6E8A-4147-A177-3AD203B41FA5}">
                      <a16:colId xmlns:a16="http://schemas.microsoft.com/office/drawing/2014/main" val="710038374"/>
                    </a:ext>
                  </a:extLst>
                </a:gridCol>
              </a:tblGrid>
              <a:tr h="33227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267621"/>
                  </a:ext>
                </a:extLst>
              </a:tr>
              <a:tr h="33227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560142"/>
                  </a:ext>
                </a:extLst>
              </a:tr>
              <a:tr h="33227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387072"/>
                  </a:ext>
                </a:extLst>
              </a:tr>
              <a:tr h="33227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396887"/>
                  </a:ext>
                </a:extLst>
              </a:tr>
              <a:tr h="33227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655124"/>
                  </a:ext>
                </a:extLst>
              </a:tr>
              <a:tr h="33227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0.625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304456"/>
                  </a:ext>
                </a:extLst>
              </a:tr>
              <a:tr h="33227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334166"/>
                  </a:ext>
                </a:extLst>
              </a:tr>
              <a:tr h="33227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191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488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CBAAE-6181-45B5-9756-762BFA463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Fractional binary numbers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1EA7A-A36C-4E37-A0A5-C22AB5C33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7" name="Group 1">
            <a:extLst>
              <a:ext uri="{FF2B5EF4-FFF2-40B4-BE49-F238E27FC236}">
                <a16:creationId xmlns:a16="http://schemas.microsoft.com/office/drawing/2014/main" id="{BFB8D9A5-E9BD-4BEC-9034-4036FF819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150195"/>
              </p:ext>
            </p:extLst>
          </p:nvPr>
        </p:nvGraphicFramePr>
        <p:xfrm>
          <a:off x="4483100" y="1251657"/>
          <a:ext cx="838200" cy="2160281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32000" dirty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3200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i-1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4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980002"/>
                        </a:solidFill>
                        <a:effectLst/>
                        <a:latin typeface="Calibri" charset="0"/>
                        <a:ea typeface="ヒラギノ角ゴ ProN W3" charset="0"/>
                        <a:cs typeface="ヒラギノ角ゴ ProN W3" charset="0"/>
                        <a:sym typeface="Calibri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4 = 2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 = 2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 = 2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Group 27">
            <a:extLst>
              <a:ext uri="{FF2B5EF4-FFF2-40B4-BE49-F238E27FC236}">
                <a16:creationId xmlns:a16="http://schemas.microsoft.com/office/drawing/2014/main" id="{A8C8861E-670E-4D63-AECD-EB09A9EC11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759597"/>
              </p:ext>
            </p:extLst>
          </p:nvPr>
        </p:nvGraphicFramePr>
        <p:xfrm>
          <a:off x="3475529" y="3983438"/>
          <a:ext cx="1134571" cy="1727200"/>
        </p:xfrm>
        <a:graphic>
          <a:graphicData uri="http://schemas.openxmlformats.org/drawingml/2006/table">
            <a:tbl>
              <a:tblPr/>
              <a:tblGrid>
                <a:gridCol w="1134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-1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 = 1/2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-2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 = 1/4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-3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 = 1/8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980002"/>
                        </a:solidFill>
                        <a:effectLst/>
                        <a:latin typeface="Calibri" charset="0"/>
                        <a:ea typeface="ヒラギノ角ゴ ProN W3" charset="0"/>
                        <a:cs typeface="ヒラギノ角ゴ ProN W3" charset="0"/>
                        <a:sym typeface="Calibri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32000" dirty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-j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Group 49">
            <a:extLst>
              <a:ext uri="{FF2B5EF4-FFF2-40B4-BE49-F238E27FC236}">
                <a16:creationId xmlns:a16="http://schemas.microsoft.com/office/drawing/2014/main" id="{951ABF37-6FA9-4A9C-93C2-F8BABDF0F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202443"/>
              </p:ext>
            </p:extLst>
          </p:nvPr>
        </p:nvGraphicFramePr>
        <p:xfrm>
          <a:off x="1270000" y="3437338"/>
          <a:ext cx="6527800" cy="54610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i-1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•••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•••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-j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ectangle 97">
            <a:extLst>
              <a:ext uri="{FF2B5EF4-FFF2-40B4-BE49-F238E27FC236}">
                <a16:creationId xmlns:a16="http://schemas.microsoft.com/office/drawing/2014/main" id="{D76FC8B5-75BE-4C50-ADD9-56B2F3C8C445}"/>
              </a:ext>
            </a:extLst>
          </p:cNvPr>
          <p:cNvSpPr>
            <a:spLocks/>
          </p:cNvSpPr>
          <p:nvPr/>
        </p:nvSpPr>
        <p:spPr bwMode="auto">
          <a:xfrm rot="10800000">
            <a:off x="6573838" y="4307288"/>
            <a:ext cx="561975" cy="533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ea typeface="Times" pitchFamily="18" charset="0"/>
                <a:cs typeface="Times" pitchFamily="18" charset="0"/>
                <a:sym typeface="Times" pitchFamily="18" charset="0"/>
              </a:rPr>
              <a:t>• • •</a:t>
            </a:r>
          </a:p>
        </p:txBody>
      </p:sp>
      <p:sp>
        <p:nvSpPr>
          <p:cNvPr id="11" name="Freeform 100">
            <a:extLst>
              <a:ext uri="{FF2B5EF4-FFF2-40B4-BE49-F238E27FC236}">
                <a16:creationId xmlns:a16="http://schemas.microsoft.com/office/drawing/2014/main" id="{676E8994-9212-4FE5-AEE1-1C8032CD968D}"/>
              </a:ext>
            </a:extLst>
          </p:cNvPr>
          <p:cNvSpPr>
            <a:spLocks/>
          </p:cNvSpPr>
          <p:nvPr/>
        </p:nvSpPr>
        <p:spPr bwMode="auto">
          <a:xfrm>
            <a:off x="4408488" y="3267476"/>
            <a:ext cx="165100" cy="10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3600"/>
          </a:p>
        </p:txBody>
      </p:sp>
      <p:sp>
        <p:nvSpPr>
          <p:cNvPr id="12" name="Freeform 101">
            <a:extLst>
              <a:ext uri="{FF2B5EF4-FFF2-40B4-BE49-F238E27FC236}">
                <a16:creationId xmlns:a16="http://schemas.microsoft.com/office/drawing/2014/main" id="{F22EDF01-5B58-4DB3-8DC8-2D5086383D4C}"/>
              </a:ext>
            </a:extLst>
          </p:cNvPr>
          <p:cNvSpPr>
            <a:spLocks/>
          </p:cNvSpPr>
          <p:nvPr/>
        </p:nvSpPr>
        <p:spPr bwMode="auto">
          <a:xfrm>
            <a:off x="3873500" y="2835676"/>
            <a:ext cx="698500" cy="5334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Freeform 102">
            <a:extLst>
              <a:ext uri="{FF2B5EF4-FFF2-40B4-BE49-F238E27FC236}">
                <a16:creationId xmlns:a16="http://schemas.microsoft.com/office/drawing/2014/main" id="{9BE37EFD-9303-4D4D-BEA0-294E8E76F990}"/>
              </a:ext>
            </a:extLst>
          </p:cNvPr>
          <p:cNvSpPr>
            <a:spLocks/>
          </p:cNvSpPr>
          <p:nvPr/>
        </p:nvSpPr>
        <p:spPr bwMode="auto">
          <a:xfrm>
            <a:off x="3324225" y="2594376"/>
            <a:ext cx="1244600" cy="774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Freeform 103">
            <a:extLst>
              <a:ext uri="{FF2B5EF4-FFF2-40B4-BE49-F238E27FC236}">
                <a16:creationId xmlns:a16="http://schemas.microsoft.com/office/drawing/2014/main" id="{4203C102-BDEE-4C4C-9618-16609E56B81A}"/>
              </a:ext>
            </a:extLst>
          </p:cNvPr>
          <p:cNvSpPr>
            <a:spLocks/>
          </p:cNvSpPr>
          <p:nvPr/>
        </p:nvSpPr>
        <p:spPr bwMode="auto">
          <a:xfrm>
            <a:off x="2146300" y="1921276"/>
            <a:ext cx="2425700" cy="14478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Freeform 104">
            <a:extLst>
              <a:ext uri="{FF2B5EF4-FFF2-40B4-BE49-F238E27FC236}">
                <a16:creationId xmlns:a16="http://schemas.microsoft.com/office/drawing/2014/main" id="{6F92AF17-7DFE-48A5-B37B-E108B060E4F7}"/>
              </a:ext>
            </a:extLst>
          </p:cNvPr>
          <p:cNvSpPr>
            <a:spLocks/>
          </p:cNvSpPr>
          <p:nvPr/>
        </p:nvSpPr>
        <p:spPr bwMode="auto">
          <a:xfrm>
            <a:off x="1397000" y="1565676"/>
            <a:ext cx="3175000" cy="18034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Rectangle 105">
            <a:extLst>
              <a:ext uri="{FF2B5EF4-FFF2-40B4-BE49-F238E27FC236}">
                <a16:creationId xmlns:a16="http://schemas.microsoft.com/office/drawing/2014/main" id="{7526DE59-5ABD-40E2-A63B-43800370659C}"/>
              </a:ext>
            </a:extLst>
          </p:cNvPr>
          <p:cNvSpPr>
            <a:spLocks/>
          </p:cNvSpPr>
          <p:nvPr/>
        </p:nvSpPr>
        <p:spPr bwMode="auto">
          <a:xfrm>
            <a:off x="2479675" y="2670576"/>
            <a:ext cx="560388" cy="533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ea typeface="Times" pitchFamily="18" charset="0"/>
                <a:cs typeface="Times" pitchFamily="18" charset="0"/>
                <a:sym typeface="Times" pitchFamily="18" charset="0"/>
              </a:rPr>
              <a:t>• • •</a:t>
            </a:r>
          </a:p>
        </p:txBody>
      </p:sp>
      <p:sp>
        <p:nvSpPr>
          <p:cNvPr id="17" name="Freeform 106">
            <a:extLst>
              <a:ext uri="{FF2B5EF4-FFF2-40B4-BE49-F238E27FC236}">
                <a16:creationId xmlns:a16="http://schemas.microsoft.com/office/drawing/2014/main" id="{784DB245-7FBE-4798-907F-4F290BF9FD83}"/>
              </a:ext>
            </a:extLst>
          </p:cNvPr>
          <p:cNvSpPr>
            <a:spLocks/>
          </p:cNvSpPr>
          <p:nvPr/>
        </p:nvSpPr>
        <p:spPr bwMode="auto">
          <a:xfrm rot="10800000">
            <a:off x="4667250" y="4027888"/>
            <a:ext cx="342900" cy="10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Freeform 107">
            <a:extLst>
              <a:ext uri="{FF2B5EF4-FFF2-40B4-BE49-F238E27FC236}">
                <a16:creationId xmlns:a16="http://schemas.microsoft.com/office/drawing/2014/main" id="{1041487A-C453-4501-9594-8D3CDED6185B}"/>
              </a:ext>
            </a:extLst>
          </p:cNvPr>
          <p:cNvSpPr>
            <a:spLocks/>
          </p:cNvSpPr>
          <p:nvPr/>
        </p:nvSpPr>
        <p:spPr bwMode="auto">
          <a:xfrm rot="10800000">
            <a:off x="4654550" y="4027888"/>
            <a:ext cx="977900" cy="393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" name="Freeform 108">
            <a:extLst>
              <a:ext uri="{FF2B5EF4-FFF2-40B4-BE49-F238E27FC236}">
                <a16:creationId xmlns:a16="http://schemas.microsoft.com/office/drawing/2014/main" id="{E7356933-2CD7-4FC3-AA5E-0F3E48BE565F}"/>
              </a:ext>
            </a:extLst>
          </p:cNvPr>
          <p:cNvSpPr>
            <a:spLocks/>
          </p:cNvSpPr>
          <p:nvPr/>
        </p:nvSpPr>
        <p:spPr bwMode="auto">
          <a:xfrm rot="10800000">
            <a:off x="4652963" y="4040588"/>
            <a:ext cx="1574800" cy="774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Freeform 109">
            <a:extLst>
              <a:ext uri="{FF2B5EF4-FFF2-40B4-BE49-F238E27FC236}">
                <a16:creationId xmlns:a16="http://schemas.microsoft.com/office/drawing/2014/main" id="{F308C255-E677-4302-BED8-069ADE3960A9}"/>
              </a:ext>
            </a:extLst>
          </p:cNvPr>
          <p:cNvSpPr>
            <a:spLocks/>
          </p:cNvSpPr>
          <p:nvPr/>
        </p:nvSpPr>
        <p:spPr bwMode="auto">
          <a:xfrm rot="10800000">
            <a:off x="4643438" y="4002488"/>
            <a:ext cx="2717800" cy="137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" name="Oval 110">
            <a:extLst>
              <a:ext uri="{FF2B5EF4-FFF2-40B4-BE49-F238E27FC236}">
                <a16:creationId xmlns:a16="http://schemas.microsoft.com/office/drawing/2014/main" id="{A79B576A-9D09-4DBA-BD43-2A7A9C809512}"/>
              </a:ext>
            </a:extLst>
          </p:cNvPr>
          <p:cNvSpPr>
            <a:spLocks/>
          </p:cNvSpPr>
          <p:nvPr/>
        </p:nvSpPr>
        <p:spPr bwMode="auto">
          <a:xfrm>
            <a:off x="4710051" y="3879364"/>
            <a:ext cx="165100" cy="165100"/>
          </a:xfrm>
          <a:prstGeom prst="ellipse">
            <a:avLst/>
          </a:prstGeom>
          <a:solidFill>
            <a:srgbClr val="0000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22" name="Picture 111">
            <a:extLst>
              <a:ext uri="{FF2B5EF4-FFF2-40B4-BE49-F238E27FC236}">
                <a16:creationId xmlns:a16="http://schemas.microsoft.com/office/drawing/2014/main" id="{DB071B13-A0C7-4563-9684-BD39A1C6D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0000" y="5061706"/>
            <a:ext cx="1800365" cy="1064639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91475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CBAAE-6181-45B5-9756-762BFA463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Representable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F9BC7-67C9-4714-83F1-4179914BF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Limitation #1</a:t>
            </a:r>
          </a:p>
          <a:p>
            <a:pPr lvl="1"/>
            <a:r>
              <a:rPr lang="en-US" dirty="0"/>
              <a:t>Can only exactly represent numbers of the form x/2</a:t>
            </a:r>
            <a:r>
              <a:rPr lang="en-US" baseline="30000" dirty="0"/>
              <a:t>k</a:t>
            </a:r>
          </a:p>
          <a:p>
            <a:pPr lvl="1"/>
            <a:r>
              <a:rPr lang="en-US" dirty="0"/>
              <a:t>Values that </a:t>
            </a:r>
            <a:r>
              <a:rPr lang="en-US" b="1" dirty="0">
                <a:solidFill>
                  <a:srgbClr val="FF0000"/>
                </a:solidFill>
              </a:rPr>
              <a:t>cannot</a:t>
            </a:r>
            <a:r>
              <a:rPr lang="en-US" dirty="0"/>
              <a:t> be exactly represented:</a:t>
            </a:r>
          </a:p>
          <a:p>
            <a:pPr lvl="2"/>
            <a:r>
              <a:rPr lang="en-US" dirty="0"/>
              <a:t>1/3     0.0101010101</a:t>
            </a:r>
            <a:r>
              <a:rPr lang="en-US" dirty="0">
                <a:solidFill>
                  <a:srgbClr val="FF0000"/>
                </a:solidFill>
              </a:rPr>
              <a:t>[01]</a:t>
            </a:r>
            <a:r>
              <a:rPr lang="en-US" dirty="0"/>
              <a:t>…</a:t>
            </a:r>
            <a:r>
              <a:rPr lang="en-US" baseline="-25000" dirty="0"/>
              <a:t>2</a:t>
            </a:r>
          </a:p>
          <a:p>
            <a:pPr lvl="2"/>
            <a:r>
              <a:rPr lang="en-US" dirty="0"/>
              <a:t>1/5     0.001100110011</a:t>
            </a:r>
            <a:r>
              <a:rPr lang="en-US" dirty="0">
                <a:solidFill>
                  <a:srgbClr val="FF0000"/>
                </a:solidFill>
              </a:rPr>
              <a:t>[0011]</a:t>
            </a:r>
            <a:r>
              <a:rPr lang="en-US" dirty="0"/>
              <a:t>…</a:t>
            </a:r>
            <a:r>
              <a:rPr lang="en-US" baseline="-25000" dirty="0"/>
              <a:t>2</a:t>
            </a:r>
          </a:p>
          <a:p>
            <a:pPr lvl="2"/>
            <a:r>
              <a:rPr lang="en-US" dirty="0"/>
              <a:t>1/10</a:t>
            </a:r>
            <a:r>
              <a:rPr lang="zh-CN" altLang="en-US" dirty="0"/>
              <a:t>   </a:t>
            </a:r>
            <a:r>
              <a:rPr lang="en-US" altLang="zh-CN" dirty="0"/>
              <a:t>0.0001100110011</a:t>
            </a:r>
            <a:r>
              <a:rPr lang="en-US" altLang="zh-CN" dirty="0">
                <a:solidFill>
                  <a:srgbClr val="FF0000"/>
                </a:solidFill>
              </a:rPr>
              <a:t>[0011]</a:t>
            </a:r>
            <a:r>
              <a:rPr lang="en-US" altLang="zh-CN" dirty="0"/>
              <a:t>…</a:t>
            </a:r>
            <a:r>
              <a:rPr lang="en-US" altLang="zh-CN" baseline="-25000" dirty="0"/>
              <a:t>2</a:t>
            </a:r>
          </a:p>
          <a:p>
            <a:r>
              <a:rPr lang="en-US" dirty="0"/>
              <a:t>Limitation #2</a:t>
            </a:r>
          </a:p>
          <a:p>
            <a:pPr lvl="1"/>
            <a:r>
              <a:rPr lang="en-US" dirty="0"/>
              <a:t>Given a fixed number of bits, limited range of numbers</a:t>
            </a:r>
          </a:p>
          <a:p>
            <a:pPr lvl="2"/>
            <a:r>
              <a:rPr lang="en-US" dirty="0"/>
              <a:t>More integer bits, or more fraction bits?</a:t>
            </a:r>
          </a:p>
          <a:p>
            <a:pPr lvl="2"/>
            <a:r>
              <a:rPr lang="en-US" dirty="0"/>
              <a:t>Larger value, or better precision?</a:t>
            </a:r>
          </a:p>
          <a:p>
            <a:pPr lvl="2"/>
            <a:r>
              <a:rPr lang="en-US" dirty="0"/>
              <a:t>We are running out of bits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1EA7A-A36C-4E37-A0A5-C22AB5C33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365265D-A3F6-4D97-97C8-E37CB59CD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713155"/>
              </p:ext>
            </p:extLst>
          </p:nvPr>
        </p:nvGraphicFramePr>
        <p:xfrm>
          <a:off x="1524000" y="5307199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46940211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2938048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6909992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68991299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59238424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84514088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60462897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44162765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14779032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16315848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83273215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95358321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4032931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5477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49206218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894832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859434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DEE9FCF3-EC6B-4F38-A071-BB10761F9E86}"/>
              </a:ext>
            </a:extLst>
          </p:cNvPr>
          <p:cNvGrpSpPr/>
          <p:nvPr/>
        </p:nvGrpSpPr>
        <p:grpSpPr>
          <a:xfrm>
            <a:off x="6608248" y="5751565"/>
            <a:ext cx="1346266" cy="936500"/>
            <a:chOff x="6608248" y="5963830"/>
            <a:chExt cx="1346266" cy="936500"/>
          </a:xfrm>
        </p:grpSpPr>
        <p:sp>
          <p:nvSpPr>
            <p:cNvPr id="6" name="Arrow: Up 5">
              <a:extLst>
                <a:ext uri="{FF2B5EF4-FFF2-40B4-BE49-F238E27FC236}">
                  <a16:creationId xmlns:a16="http://schemas.microsoft.com/office/drawing/2014/main" id="{A1C2FB17-33E6-4155-9AE6-3C509BE5BEAF}"/>
                </a:ext>
              </a:extLst>
            </p:cNvPr>
            <p:cNvSpPr/>
            <p:nvPr/>
          </p:nvSpPr>
          <p:spPr>
            <a:xfrm>
              <a:off x="7036024" y="5963830"/>
              <a:ext cx="404602" cy="287267"/>
            </a:xfrm>
            <a:prstGeom prst="up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CAC2E70-4B02-4896-98BC-894F70EBBED8}"/>
                </a:ext>
              </a:extLst>
            </p:cNvPr>
            <p:cNvSpPr txBox="1"/>
            <p:nvPr/>
          </p:nvSpPr>
          <p:spPr>
            <a:xfrm>
              <a:off x="6608248" y="6253999"/>
              <a:ext cx="13462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Point here?</a:t>
              </a:r>
            </a:p>
            <a:p>
              <a:r>
                <a:rPr lang="en-US" b="1" dirty="0"/>
                <a:t>Larger value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C22EAFB-66C3-4BF3-8674-B7B5075EEA56}"/>
              </a:ext>
            </a:extLst>
          </p:cNvPr>
          <p:cNvGrpSpPr/>
          <p:nvPr/>
        </p:nvGrpSpPr>
        <p:grpSpPr>
          <a:xfrm>
            <a:off x="1256620" y="5751565"/>
            <a:ext cx="2231124" cy="936500"/>
            <a:chOff x="6608248" y="5963830"/>
            <a:chExt cx="2231124" cy="936500"/>
          </a:xfrm>
        </p:grpSpPr>
        <p:sp>
          <p:nvSpPr>
            <p:cNvPr id="10" name="Arrow: Up 9">
              <a:extLst>
                <a:ext uri="{FF2B5EF4-FFF2-40B4-BE49-F238E27FC236}">
                  <a16:creationId xmlns:a16="http://schemas.microsoft.com/office/drawing/2014/main" id="{51DAD62A-CB83-4426-9996-0089FC083634}"/>
                </a:ext>
              </a:extLst>
            </p:cNvPr>
            <p:cNvSpPr/>
            <p:nvPr/>
          </p:nvSpPr>
          <p:spPr>
            <a:xfrm>
              <a:off x="7036024" y="5963830"/>
              <a:ext cx="404602" cy="287267"/>
            </a:xfrm>
            <a:prstGeom prst="up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8C011C4-A0A6-49F7-9837-632CD3994987}"/>
                </a:ext>
              </a:extLst>
            </p:cNvPr>
            <p:cNvSpPr txBox="1"/>
            <p:nvPr/>
          </p:nvSpPr>
          <p:spPr>
            <a:xfrm>
              <a:off x="6608248" y="6253999"/>
              <a:ext cx="22311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Point here?</a:t>
              </a:r>
            </a:p>
            <a:p>
              <a:r>
                <a:rPr lang="en-US" b="1" dirty="0"/>
                <a:t>More precise fraction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262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A6796-64B8-4BE4-A406-8F247FE5C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800BD-4D0E-428E-A109-4C994BE70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familiar with fractional b</a:t>
            </a:r>
            <a:r>
              <a:rPr lang="en-US" altLang="zh-CN" dirty="0"/>
              <a:t>inary numbers</a:t>
            </a:r>
            <a:endParaRPr lang="en-US" dirty="0"/>
          </a:p>
          <a:p>
            <a:r>
              <a:rPr lang="en-US" b="1" dirty="0"/>
              <a:t>IEEE floating point standard</a:t>
            </a:r>
          </a:p>
          <a:p>
            <a:pPr lvl="1"/>
            <a:r>
              <a:rPr lang="en-US" dirty="0"/>
              <a:t>Examples and properties</a:t>
            </a:r>
          </a:p>
          <a:p>
            <a:r>
              <a:rPr lang="en-US" dirty="0"/>
              <a:t>Computation over floating point numbers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4A4CA-C6FD-466A-A0A4-5E9F4143C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67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CBAAE-6181-45B5-9756-762BFA463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IEEE Floating Point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F9BC7-67C9-4714-83F1-4179914BF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671" y="1153116"/>
            <a:ext cx="8498660" cy="5328605"/>
          </a:xfrm>
        </p:spPr>
        <p:txBody>
          <a:bodyPr/>
          <a:lstStyle/>
          <a:p>
            <a:r>
              <a:rPr lang="en-US" sz="2800" dirty="0"/>
              <a:t>IEEE Standard 754</a:t>
            </a:r>
          </a:p>
          <a:p>
            <a:pPr marL="552450" lvl="1"/>
            <a:r>
              <a:rPr lang="en-US" sz="2400" dirty="0"/>
              <a:t>Many machines were having different floating point encodings, hard to exchange information</a:t>
            </a:r>
          </a:p>
          <a:p>
            <a:pPr marL="552450" lvl="1"/>
            <a:r>
              <a:rPr lang="en-US" sz="2400" dirty="0"/>
              <a:t>In 1985, IEEE established a uniform standard for floating point arithmetic</a:t>
            </a:r>
          </a:p>
          <a:p>
            <a:pPr marL="552450" lvl="1"/>
            <a:r>
              <a:rPr lang="en-US" sz="2400" dirty="0"/>
              <a:t>Nowadays, supported by all major CPUs</a:t>
            </a:r>
          </a:p>
          <a:p>
            <a:pPr lvl="1"/>
            <a:endParaRPr lang="en-US" sz="2400" dirty="0"/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Driven by numerical concerns</a:t>
            </a:r>
          </a:p>
          <a:p>
            <a:pPr marL="552450" lvl="1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Nice standards for rounding, overflow, underflow</a:t>
            </a:r>
          </a:p>
          <a:p>
            <a:pPr marL="552450" lvl="1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Hard to make fast in hardware</a:t>
            </a:r>
          </a:p>
          <a:p>
            <a:pPr marL="838200" lvl="2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Numerical analysts predominated over hardware designers in defining standard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1EA7A-A36C-4E37-A0A5-C22AB5C33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18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CBAAE-6181-45B5-9756-762BFA463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F9BC7-67C9-4714-83F1-4179914BF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671" y="1153117"/>
            <a:ext cx="8498660" cy="515867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Numerical form</a:t>
            </a:r>
          </a:p>
          <a:p>
            <a:pPr marL="552450" lvl="1"/>
            <a:endParaRPr lang="en-US" b="1" dirty="0">
              <a:ea typeface="Calibri Bold" charset="0"/>
              <a:cs typeface="Calibri Bold" charset="0"/>
              <a:sym typeface="Calibri Bold" charset="0"/>
            </a:endParaRPr>
          </a:p>
          <a:p>
            <a:pPr marL="552450" lvl="1"/>
            <a:r>
              <a:rPr lang="en-US" b="1" dirty="0">
                <a:ea typeface="Calibri Bold" charset="0"/>
                <a:cs typeface="Calibri Bold" charset="0"/>
                <a:sym typeface="Calibri Bold" charset="0"/>
              </a:rPr>
              <a:t>Sign bit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 dirty="0"/>
              <a:t> determines whether number is negative or positive</a:t>
            </a:r>
          </a:p>
          <a:p>
            <a:pPr marL="552450" lvl="1"/>
            <a:r>
              <a:rPr lang="en-US" b="1" dirty="0">
                <a:ea typeface="Calibri Bold" charset="0"/>
                <a:cs typeface="Calibri Bold" charset="0"/>
                <a:sym typeface="Calibri Bold" charset="0"/>
              </a:rPr>
              <a:t>Significand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 </a:t>
            </a:r>
            <a:r>
              <a:rPr lang="en-US" altLang="zh-CN" dirty="0"/>
              <a:t>is </a:t>
            </a:r>
            <a:r>
              <a:rPr lang="en-US" dirty="0"/>
              <a:t>normally a fractional value in range [1.0,2.0).</a:t>
            </a:r>
          </a:p>
          <a:p>
            <a:pPr marL="552450" lvl="1"/>
            <a:r>
              <a:rPr lang="en-US" b="1" dirty="0">
                <a:ea typeface="Calibri Bold" charset="0"/>
                <a:cs typeface="Calibri Bold" charset="0"/>
                <a:sym typeface="Calibri Bold" charset="0"/>
              </a:rPr>
              <a:t>Exponent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b="1" dirty="0"/>
              <a:t> </a:t>
            </a:r>
            <a:r>
              <a:rPr lang="en-US" dirty="0"/>
              <a:t>weights value by power of two</a:t>
            </a:r>
          </a:p>
          <a:p>
            <a:r>
              <a:rPr lang="en-US" dirty="0"/>
              <a:t>Encoding</a:t>
            </a:r>
          </a:p>
          <a:p>
            <a:pPr marL="552450" lvl="1"/>
            <a:r>
              <a:rPr lang="en-US" dirty="0"/>
              <a:t>Most Significant Bit </a:t>
            </a:r>
            <a:r>
              <a:rPr lang="en-US" dirty="0">
                <a:ea typeface="Monaco" charset="0"/>
                <a:cs typeface="Monaco" charset="0"/>
                <a:sym typeface="Monaco" charset="0"/>
              </a:rPr>
              <a:t>s</a:t>
            </a:r>
            <a:r>
              <a:rPr lang="en-US" dirty="0"/>
              <a:t> is sign bit </a:t>
            </a:r>
            <a:r>
              <a:rPr lang="en-US" b="1" dirty="0">
                <a:solidFill>
                  <a:srgbClr val="FF0000"/>
                </a:solidFill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endParaRPr lang="en-US" b="1" dirty="0">
              <a:solidFill>
                <a:srgbClr val="FF0000"/>
              </a:solidFill>
            </a:endParaRPr>
          </a:p>
          <a:p>
            <a:pPr marL="552450" lvl="1"/>
            <a:r>
              <a:rPr lang="en-US" dirty="0">
                <a:ea typeface="Monaco" charset="0"/>
                <a:cs typeface="Monaco" charset="0"/>
                <a:sym typeface="Monaco" charset="0"/>
              </a:rPr>
              <a:t>exp</a:t>
            </a:r>
            <a:r>
              <a:rPr lang="en-US" dirty="0"/>
              <a:t> field encodes </a:t>
            </a:r>
            <a:r>
              <a:rPr lang="en-US" b="1" dirty="0">
                <a:solidFill>
                  <a:srgbClr val="FF0000"/>
                </a:solidFill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(but is not equal to E)</a:t>
            </a:r>
          </a:p>
          <a:p>
            <a:pPr marL="552450" lvl="1"/>
            <a:r>
              <a:rPr lang="en-US" dirty="0">
                <a:ea typeface="Monaco" charset="0"/>
                <a:cs typeface="Monaco" charset="0"/>
                <a:sym typeface="Monaco" charset="0"/>
              </a:rPr>
              <a:t>frac</a:t>
            </a:r>
            <a:r>
              <a:rPr lang="en-US" dirty="0"/>
              <a:t> field encodes </a:t>
            </a:r>
            <a:r>
              <a:rPr lang="en-US" b="1" dirty="0">
                <a:solidFill>
                  <a:srgbClr val="FF0000"/>
                </a:solidFill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(but is not equal to 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1EA7A-A36C-4E37-A0A5-C22AB5C33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A7B63-56CD-469E-AB1C-610403CE1370}"/>
              </a:ext>
            </a:extLst>
          </p:cNvPr>
          <p:cNvSpPr/>
          <p:nvPr/>
        </p:nvSpPr>
        <p:spPr>
          <a:xfrm>
            <a:off x="3431303" y="2905780"/>
            <a:ext cx="22397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v = (–1)</a:t>
            </a:r>
            <a:r>
              <a:rPr lang="en-US" sz="2800" b="1" baseline="32000" dirty="0"/>
              <a:t>s</a:t>
            </a:r>
            <a:r>
              <a:rPr lang="en-US" sz="2800" b="1" dirty="0"/>
              <a:t> </a:t>
            </a:r>
            <a:r>
              <a:rPr lang="en-US" sz="2800" b="1" i="1" dirty="0"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800" b="1" dirty="0"/>
              <a:t>  2</a:t>
            </a:r>
            <a:r>
              <a:rPr lang="en-US" sz="2800" b="1" i="1" baseline="32000" dirty="0"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sz="2800" b="1" i="1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B55493F-99DE-4380-84B4-FDF034457745}"/>
              </a:ext>
            </a:extLst>
          </p:cNvPr>
          <p:cNvGrpSpPr/>
          <p:nvPr/>
        </p:nvGrpSpPr>
        <p:grpSpPr>
          <a:xfrm>
            <a:off x="1169298" y="1238079"/>
            <a:ext cx="6886323" cy="481476"/>
            <a:chOff x="1003412" y="1343276"/>
            <a:chExt cx="6886323" cy="48147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6964C9-8043-4180-8654-E1D9D20873F2}"/>
                </a:ext>
              </a:extLst>
            </p:cNvPr>
            <p:cNvSpPr/>
            <p:nvPr/>
          </p:nvSpPr>
          <p:spPr>
            <a:xfrm>
              <a:off x="1003412" y="1343276"/>
              <a:ext cx="481476" cy="4814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83604D5-8A96-4464-8667-26564E0EFFC7}"/>
                </a:ext>
              </a:extLst>
            </p:cNvPr>
            <p:cNvSpPr/>
            <p:nvPr/>
          </p:nvSpPr>
          <p:spPr>
            <a:xfrm>
              <a:off x="1484887" y="1343276"/>
              <a:ext cx="1974457" cy="48147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exp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5C1A14D-35E7-4F41-A71A-9299C3D09510}"/>
                </a:ext>
              </a:extLst>
            </p:cNvPr>
            <p:cNvSpPr/>
            <p:nvPr/>
          </p:nvSpPr>
          <p:spPr>
            <a:xfrm>
              <a:off x="3460920" y="1343276"/>
              <a:ext cx="4428815" cy="48147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frac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6B64F02-A2DE-431D-9C1E-009FCBF46ECD}"/>
              </a:ext>
            </a:extLst>
          </p:cNvPr>
          <p:cNvGrpSpPr/>
          <p:nvPr/>
        </p:nvGrpSpPr>
        <p:grpSpPr>
          <a:xfrm>
            <a:off x="291313" y="1765647"/>
            <a:ext cx="7773320" cy="726524"/>
            <a:chOff x="291313" y="1765647"/>
            <a:chExt cx="7773320" cy="72652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176897-2371-4697-8A89-DCFB02CEE2C3}"/>
                </a:ext>
              </a:extLst>
            </p:cNvPr>
            <p:cNvGrpSpPr/>
            <p:nvPr/>
          </p:nvGrpSpPr>
          <p:grpSpPr>
            <a:xfrm>
              <a:off x="491611" y="1765647"/>
              <a:ext cx="7573022" cy="369332"/>
              <a:chOff x="289311" y="1773739"/>
              <a:chExt cx="7573022" cy="369332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A1030B-5051-446D-9DDC-BABBECDB5ACF}"/>
                  </a:ext>
                </a:extLst>
              </p:cNvPr>
              <p:cNvSpPr txBox="1"/>
              <p:nvPr/>
            </p:nvSpPr>
            <p:spPr>
              <a:xfrm>
                <a:off x="1011208" y="1804517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31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1D8D50-A45F-468B-8093-6C1D0FAF13BB}"/>
                  </a:ext>
                </a:extLst>
              </p:cNvPr>
              <p:cNvSpPr txBox="1"/>
              <p:nvPr/>
            </p:nvSpPr>
            <p:spPr>
              <a:xfrm>
                <a:off x="1374001" y="1804517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30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0761C6B-B517-4FDD-A651-A4681ACA451D}"/>
                  </a:ext>
                </a:extLst>
              </p:cNvPr>
              <p:cNvSpPr txBox="1"/>
              <p:nvPr/>
            </p:nvSpPr>
            <p:spPr>
              <a:xfrm>
                <a:off x="3097605" y="1804517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23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473C6F6-768B-4682-B857-22DD4EF47B73}"/>
                  </a:ext>
                </a:extLst>
              </p:cNvPr>
              <p:cNvSpPr txBox="1"/>
              <p:nvPr/>
            </p:nvSpPr>
            <p:spPr>
              <a:xfrm>
                <a:off x="3364642" y="1804517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22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3559869-D92A-47C5-85EE-FF06F36B66B5}"/>
                  </a:ext>
                </a:extLst>
              </p:cNvPr>
              <p:cNvSpPr txBox="1"/>
              <p:nvPr/>
            </p:nvSpPr>
            <p:spPr>
              <a:xfrm>
                <a:off x="7573471" y="1804517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A876842-439F-4959-91AB-B5CCEF9633E8}"/>
                  </a:ext>
                </a:extLst>
              </p:cNvPr>
              <p:cNvSpPr txBox="1"/>
              <p:nvPr/>
            </p:nvSpPr>
            <p:spPr>
              <a:xfrm>
                <a:off x="289311" y="1773739"/>
                <a:ext cx="629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float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B48BA31-3650-4075-A0E6-4314B9A1021F}"/>
                </a:ext>
              </a:extLst>
            </p:cNvPr>
            <p:cNvGrpSpPr/>
            <p:nvPr/>
          </p:nvGrpSpPr>
          <p:grpSpPr>
            <a:xfrm>
              <a:off x="291313" y="2122839"/>
              <a:ext cx="7773320" cy="369332"/>
              <a:chOff x="89013" y="1773739"/>
              <a:chExt cx="7773320" cy="36933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7E768DF-D1FC-4FC9-A9ED-DEFF6803E913}"/>
                  </a:ext>
                </a:extLst>
              </p:cNvPr>
              <p:cNvSpPr txBox="1"/>
              <p:nvPr/>
            </p:nvSpPr>
            <p:spPr>
              <a:xfrm>
                <a:off x="1011208" y="1804517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63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8759C1D-E8E0-40BF-BEA3-64A4427AC15A}"/>
                  </a:ext>
                </a:extLst>
              </p:cNvPr>
              <p:cNvSpPr txBox="1"/>
              <p:nvPr/>
            </p:nvSpPr>
            <p:spPr>
              <a:xfrm>
                <a:off x="1374001" y="1804517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62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620F58A-0745-43CA-A3FA-AF65BF72E2C9}"/>
                  </a:ext>
                </a:extLst>
              </p:cNvPr>
              <p:cNvSpPr txBox="1"/>
              <p:nvPr/>
            </p:nvSpPr>
            <p:spPr>
              <a:xfrm>
                <a:off x="3097605" y="1804517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52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8344DA2-6039-443F-B776-0B6972674EB4}"/>
                  </a:ext>
                </a:extLst>
              </p:cNvPr>
              <p:cNvSpPr txBox="1"/>
              <p:nvPr/>
            </p:nvSpPr>
            <p:spPr>
              <a:xfrm>
                <a:off x="3364642" y="1804517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51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66609EE-97F3-4392-B72A-DCBF6644910C}"/>
                  </a:ext>
                </a:extLst>
              </p:cNvPr>
              <p:cNvSpPr txBox="1"/>
              <p:nvPr/>
            </p:nvSpPr>
            <p:spPr>
              <a:xfrm>
                <a:off x="7573471" y="1804517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6339B4C-42F3-4CAA-90BA-6127F97AA2F9}"/>
                  </a:ext>
                </a:extLst>
              </p:cNvPr>
              <p:cNvSpPr txBox="1"/>
              <p:nvPr/>
            </p:nvSpPr>
            <p:spPr>
              <a:xfrm>
                <a:off x="89013" y="1773739"/>
                <a:ext cx="10502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double</a:t>
                </a:r>
                <a:endParaRPr 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2865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CBAAE-6181-45B5-9756-762BFA463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Normalized values -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F9BC7-67C9-4714-83F1-4179914BF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b="1" dirty="0"/>
              <a:t>When</a:t>
            </a:r>
            <a:r>
              <a:rPr lang="en-US" dirty="0"/>
              <a:t>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/>
              <a:t> ≠ 000…0 and exp ≠ 111…1</a:t>
            </a:r>
          </a:p>
          <a:p>
            <a:r>
              <a:rPr lang="en-US" b="1" dirty="0"/>
              <a:t>E = exp – Bias</a:t>
            </a:r>
          </a:p>
          <a:p>
            <a:pPr lvl="1"/>
            <a:r>
              <a:rPr lang="en-US" altLang="zh-CN" b="1" dirty="0"/>
              <a:t>exp</a:t>
            </a:r>
            <a:r>
              <a:rPr lang="en-US" altLang="zh-CN" dirty="0"/>
              <a:t>: unsigned value read from the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altLang="zh-CN" dirty="0"/>
              <a:t> field</a:t>
            </a:r>
          </a:p>
          <a:p>
            <a:pPr lvl="1"/>
            <a:r>
              <a:rPr lang="en-US" b="1" dirty="0"/>
              <a:t>Bias = 2</a:t>
            </a:r>
            <a:r>
              <a:rPr lang="en-US" b="1" baseline="30000" dirty="0"/>
              <a:t>k-1</a:t>
            </a:r>
            <a:r>
              <a:rPr lang="en-US" b="1" dirty="0"/>
              <a:t> -1</a:t>
            </a:r>
            <a:r>
              <a:rPr lang="en-US" dirty="0"/>
              <a:t>, where k is the number of bits for exp</a:t>
            </a:r>
          </a:p>
          <a:p>
            <a:pPr lvl="2"/>
            <a:r>
              <a:rPr lang="en-US" dirty="0"/>
              <a:t>E.g., single precision, k = 8, exp = 1 ~254, E = -126 ~ 127</a:t>
            </a:r>
          </a:p>
          <a:p>
            <a:r>
              <a:rPr lang="en-US" b="1" dirty="0"/>
              <a:t>M = 1.xxx…x</a:t>
            </a:r>
            <a:r>
              <a:rPr lang="en-US" b="1" baseline="-25000" dirty="0"/>
              <a:t>2</a:t>
            </a:r>
            <a:r>
              <a:rPr lang="en-US" b="1" dirty="0"/>
              <a:t> </a:t>
            </a:r>
            <a:r>
              <a:rPr lang="en-US" dirty="0"/>
              <a:t>(with implied leading 1)</a:t>
            </a:r>
          </a:p>
          <a:p>
            <a:pPr lvl="1"/>
            <a:r>
              <a:rPr lang="en-US" dirty="0"/>
              <a:t>xxx…x: bits from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en-US" dirty="0"/>
              <a:t> field</a:t>
            </a:r>
          </a:p>
          <a:p>
            <a:pPr lvl="1"/>
            <a:r>
              <a:rPr lang="en-US" dirty="0"/>
              <a:t>Minimum when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en-US" dirty="0"/>
              <a:t> = 000…0 (M = 1.0)</a:t>
            </a:r>
          </a:p>
          <a:p>
            <a:pPr lvl="1"/>
            <a:r>
              <a:rPr lang="en-US" dirty="0"/>
              <a:t>Maximum when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en-US" dirty="0"/>
              <a:t> = 111…1 (M = 2.0 - </a:t>
            </a:r>
            <a:r>
              <a:rPr lang="en-US" dirty="0">
                <a:cs typeface="Calibri" panose="020F0502020204030204" pitchFamily="34" charset="0"/>
              </a:rPr>
              <a:t>ε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(Get extra leading bit for free)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1EA7A-A36C-4E37-A0A5-C22AB5C33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87F8B80-E083-4252-9642-4B6EF4D9EF61}"/>
              </a:ext>
            </a:extLst>
          </p:cNvPr>
          <p:cNvGrpSpPr/>
          <p:nvPr/>
        </p:nvGrpSpPr>
        <p:grpSpPr>
          <a:xfrm>
            <a:off x="453153" y="1234036"/>
            <a:ext cx="6020475" cy="481476"/>
            <a:chOff x="1003412" y="1343276"/>
            <a:chExt cx="6886323" cy="48147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8C4E9DC-2984-4542-86A1-EA729EF8C5E6}"/>
                </a:ext>
              </a:extLst>
            </p:cNvPr>
            <p:cNvSpPr/>
            <p:nvPr/>
          </p:nvSpPr>
          <p:spPr>
            <a:xfrm>
              <a:off x="1003412" y="1343276"/>
              <a:ext cx="481476" cy="4814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A980D91-5606-4577-9A7C-B3738685E65E}"/>
                </a:ext>
              </a:extLst>
            </p:cNvPr>
            <p:cNvSpPr/>
            <p:nvPr/>
          </p:nvSpPr>
          <p:spPr>
            <a:xfrm>
              <a:off x="1484887" y="1343276"/>
              <a:ext cx="1974457" cy="48147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exp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96D0763-E76F-48F2-AB92-5154D8D38272}"/>
                </a:ext>
              </a:extLst>
            </p:cNvPr>
            <p:cNvSpPr/>
            <p:nvPr/>
          </p:nvSpPr>
          <p:spPr>
            <a:xfrm>
              <a:off x="3460920" y="1343276"/>
              <a:ext cx="4428815" cy="48147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frac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27F3556F-1BC5-487D-B3EE-3F36240D3C09}"/>
              </a:ext>
            </a:extLst>
          </p:cNvPr>
          <p:cNvSpPr/>
          <p:nvPr/>
        </p:nvSpPr>
        <p:spPr>
          <a:xfrm>
            <a:off x="6581616" y="1192292"/>
            <a:ext cx="22397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v = (–1)</a:t>
            </a:r>
            <a:r>
              <a:rPr lang="en-US" sz="2800" b="1" baseline="32000" dirty="0"/>
              <a:t>s</a:t>
            </a:r>
            <a:r>
              <a:rPr lang="en-US" sz="2800" b="1" dirty="0"/>
              <a:t> </a:t>
            </a:r>
            <a:r>
              <a:rPr lang="en-US" sz="2800" b="1" i="1" dirty="0"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800" b="1" dirty="0"/>
              <a:t>  2</a:t>
            </a:r>
            <a:r>
              <a:rPr lang="en-US" sz="2800" b="1" i="1" baseline="32000" dirty="0"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2048319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3A8D62B6A07F4688901CCA00C7C210" ma:contentTypeVersion="9" ma:contentTypeDescription="Create a new document." ma:contentTypeScope="" ma:versionID="54fe2e041e313b7ce48ebf8dc8589d47">
  <xsd:schema xmlns:xsd="http://www.w3.org/2001/XMLSchema" xmlns:xs="http://www.w3.org/2001/XMLSchema" xmlns:p="http://schemas.microsoft.com/office/2006/metadata/properties" xmlns:ns3="121e486c-6138-4556-b609-0f00d8785642" targetNamespace="http://schemas.microsoft.com/office/2006/metadata/properties" ma:root="true" ma:fieldsID="d07e7a12f1170ddcec6922febae3ae41" ns3:_="">
    <xsd:import namespace="121e486c-6138-4556-b609-0f00d87856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1e486c-6138-4556-b609-0f00d87856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21FC29B-9770-431C-BF99-F28871F84B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1e486c-6138-4556-b609-0f00d87856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AC44DED-07F2-482D-9519-0184129010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070BA1B-5F1F-40DD-BF39-882348448C8C}">
  <ds:schemaRefs>
    <ds:schemaRef ds:uri="121e486c-6138-4556-b609-0f00d8785642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4261</TotalTime>
  <Words>1875</Words>
  <Application>Microsoft Office PowerPoint</Application>
  <PresentationFormat>On-screen Show (4:3)</PresentationFormat>
  <Paragraphs>502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46" baseType="lpstr">
      <vt:lpstr>Gill Sans</vt:lpstr>
      <vt:lpstr>Lucida Grande</vt:lpstr>
      <vt:lpstr>Monaco</vt:lpstr>
      <vt:lpstr>ヒラギノ角ゴ ProN W3</vt:lpstr>
      <vt:lpstr>等线</vt:lpstr>
      <vt:lpstr>等线 Light</vt:lpstr>
      <vt:lpstr>Arial</vt:lpstr>
      <vt:lpstr>Arial Narrow Bold</vt:lpstr>
      <vt:lpstr>Arial Narrow Bold Italic</vt:lpstr>
      <vt:lpstr>Calibri</vt:lpstr>
      <vt:lpstr>Calibri Bold</vt:lpstr>
      <vt:lpstr>Calibri Bold Italic</vt:lpstr>
      <vt:lpstr>Calibri Italic</vt:lpstr>
      <vt:lpstr>Courier New</vt:lpstr>
      <vt:lpstr>Courier New Bold</vt:lpstr>
      <vt:lpstr>Symbol</vt:lpstr>
      <vt:lpstr>Times</vt:lpstr>
      <vt:lpstr>Wingdings</vt:lpstr>
      <vt:lpstr>Wingdings 2</vt:lpstr>
      <vt:lpstr>Office Theme</vt:lpstr>
      <vt:lpstr>Lecture 03 Data Representation II  COMP1411: Introduction to Computer Systems</vt:lpstr>
      <vt:lpstr>Overview</vt:lpstr>
      <vt:lpstr>Fractional binary numbers</vt:lpstr>
      <vt:lpstr>Fractional binary numbers</vt:lpstr>
      <vt:lpstr>Representable numbers</vt:lpstr>
      <vt:lpstr>Overview</vt:lpstr>
      <vt:lpstr>IEEE Floating Point</vt:lpstr>
      <vt:lpstr>Floating Point Representation</vt:lpstr>
      <vt:lpstr>Normalized values - Definition</vt:lpstr>
      <vt:lpstr>Normalized values - Example</vt:lpstr>
      <vt:lpstr>Denormalized values</vt:lpstr>
      <vt:lpstr>Special values</vt:lpstr>
      <vt:lpstr>A miniature floating point example</vt:lpstr>
      <vt:lpstr>A miniature floating point example</vt:lpstr>
      <vt:lpstr>Visualizing floating point encodings</vt:lpstr>
      <vt:lpstr>Properties</vt:lpstr>
      <vt:lpstr>Encoding an integer into the floating point format</vt:lpstr>
      <vt:lpstr>Normalize</vt:lpstr>
      <vt:lpstr>Rounding</vt:lpstr>
      <vt:lpstr>Post-normalize</vt:lpstr>
      <vt:lpstr>Overview</vt:lpstr>
      <vt:lpstr>Floating point multiplication</vt:lpstr>
      <vt:lpstr>Mathematical properties of FP Mult</vt:lpstr>
      <vt:lpstr>Floating point addition</vt:lpstr>
      <vt:lpstr>Mathematical properties of FP addition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LYU, Mingsong [COMP]</dc:creator>
  <cp:lastModifiedBy>LYU, Mingsong [COMP]</cp:lastModifiedBy>
  <cp:revision>28</cp:revision>
  <dcterms:created xsi:type="dcterms:W3CDTF">2021-01-19T15:34:23Z</dcterms:created>
  <dcterms:modified xsi:type="dcterms:W3CDTF">2023-01-31T15:26:07Z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0x010100473A8D62B6A07F4688901CCA00C7C210</vt:lpwstr>
  </property>
</Properties>
</file>