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0"/>
  </p:notesMasterIdLst>
  <p:sldIdLst>
    <p:sldId id="256" r:id="rId5"/>
    <p:sldId id="332" r:id="rId6"/>
    <p:sldId id="362" r:id="rId7"/>
    <p:sldId id="329" r:id="rId8"/>
    <p:sldId id="330" r:id="rId9"/>
    <p:sldId id="356" r:id="rId10"/>
    <p:sldId id="363" r:id="rId11"/>
    <p:sldId id="331" r:id="rId12"/>
    <p:sldId id="336" r:id="rId13"/>
    <p:sldId id="340" r:id="rId14"/>
    <p:sldId id="360" r:id="rId15"/>
    <p:sldId id="324" r:id="rId16"/>
    <p:sldId id="357" r:id="rId17"/>
    <p:sldId id="301" r:id="rId18"/>
    <p:sldId id="302" r:id="rId19"/>
    <p:sldId id="305" r:id="rId20"/>
    <p:sldId id="306" r:id="rId21"/>
    <p:sldId id="307" r:id="rId22"/>
    <p:sldId id="364" r:id="rId23"/>
    <p:sldId id="358" r:id="rId24"/>
    <p:sldId id="361" r:id="rId25"/>
    <p:sldId id="342" r:id="rId26"/>
    <p:sldId id="344" r:id="rId27"/>
    <p:sldId id="346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191FA-90D4-483D-B2AC-1FB2009A75A5}">
          <p14:sldIdLst>
            <p14:sldId id="256"/>
            <p14:sldId id="332"/>
            <p14:sldId id="362"/>
            <p14:sldId id="329"/>
            <p14:sldId id="330"/>
            <p14:sldId id="356"/>
            <p14:sldId id="363"/>
            <p14:sldId id="331"/>
            <p14:sldId id="336"/>
            <p14:sldId id="340"/>
            <p14:sldId id="360"/>
            <p14:sldId id="324"/>
            <p14:sldId id="357"/>
            <p14:sldId id="301"/>
            <p14:sldId id="302"/>
            <p14:sldId id="305"/>
            <p14:sldId id="306"/>
            <p14:sldId id="307"/>
            <p14:sldId id="364"/>
            <p14:sldId id="358"/>
            <p14:sldId id="361"/>
            <p14:sldId id="342"/>
            <p14:sldId id="344"/>
            <p14:sldId id="34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4f646145-5f5d-4f6f-9ffd-f95729a626fa" providerId="ADAL" clId="{91992A9B-EDC0-5F42-B20A-0E424D25FBD3}"/>
    <pc:docChg chg="addSld modSection">
      <pc:chgData name="LYU, Mingsong [COMP]" userId="4f646145-5f5d-4f6f-9ffd-f95729a626fa" providerId="ADAL" clId="{91992A9B-EDC0-5F42-B20A-0E424D25FBD3}" dt="2023-02-15T07:09:33.211" v="0" actId="680"/>
      <pc:docMkLst>
        <pc:docMk/>
      </pc:docMkLst>
      <pc:sldChg chg="new">
        <pc:chgData name="LYU, Mingsong [COMP]" userId="4f646145-5f5d-4f6f-9ffd-f95729a626fa" providerId="ADAL" clId="{91992A9B-EDC0-5F42-B20A-0E424D25FBD3}" dt="2023-02-15T07:09:33.211" v="0" actId="680"/>
        <pc:sldMkLst>
          <pc:docMk/>
          <pc:sldMk cId="276219637" sldId="363"/>
        </pc:sldMkLst>
      </pc:sldChg>
    </pc:docChg>
  </pc:docChgLst>
  <pc:docChgLst>
    <pc:chgData name="LYU, Mingsong [COMP]" userId="5d5ceb49-d733-4a5d-9ffa-07273d49f3d4" providerId="ADAL" clId="{E83AB51D-DD64-45C2-9192-487B2F88724A}"/>
    <pc:docChg chg="undo custSel addSld delSld modSld modSection">
      <pc:chgData name="LYU, Mingsong [COMP]" userId="5d5ceb49-d733-4a5d-9ffa-07273d49f3d4" providerId="ADAL" clId="{E83AB51D-DD64-45C2-9192-487B2F88724A}" dt="2023-02-15T15:31:36.770" v="993" actId="1076"/>
      <pc:docMkLst>
        <pc:docMk/>
      </pc:docMkLst>
      <pc:sldChg chg="modSp">
        <pc:chgData name="LYU, Mingsong [COMP]" userId="5d5ceb49-d733-4a5d-9ffa-07273d49f3d4" providerId="ADAL" clId="{E83AB51D-DD64-45C2-9192-487B2F88724A}" dt="2023-02-08T07:15:07.696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E83AB51D-DD64-45C2-9192-487B2F88724A}" dt="2023-02-08T07:15:07.696" v="1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">
        <pc:chgData name="LYU, Mingsong [COMP]" userId="5d5ceb49-d733-4a5d-9ffa-07273d49f3d4" providerId="ADAL" clId="{E83AB51D-DD64-45C2-9192-487B2F88724A}" dt="2023-02-15T07:04:11.679" v="202" actId="1076"/>
        <pc:sldMkLst>
          <pc:docMk/>
          <pc:sldMk cId="916468566" sldId="302"/>
        </pc:sldMkLst>
        <pc:spChg chg="mod">
          <ac:chgData name="LYU, Mingsong [COMP]" userId="5d5ceb49-d733-4a5d-9ffa-07273d49f3d4" providerId="ADAL" clId="{E83AB51D-DD64-45C2-9192-487B2F88724A}" dt="2023-02-15T07:04:11.679" v="202" actId="1076"/>
          <ac:spMkLst>
            <pc:docMk/>
            <pc:sldMk cId="916468566" sldId="302"/>
            <ac:spMk id="19" creationId="{33E75601-A886-4EB5-97E3-63E96C1CC332}"/>
          </ac:spMkLst>
        </pc:spChg>
      </pc:sldChg>
      <pc:sldChg chg="modSp">
        <pc:chgData name="LYU, Mingsong [COMP]" userId="5d5ceb49-d733-4a5d-9ffa-07273d49f3d4" providerId="ADAL" clId="{E83AB51D-DD64-45C2-9192-487B2F88724A}" dt="2023-02-15T12:25:50.706" v="225" actId="20577"/>
        <pc:sldMkLst>
          <pc:docMk/>
          <pc:sldMk cId="3327150130" sldId="305"/>
        </pc:sldMkLst>
        <pc:spChg chg="mod">
          <ac:chgData name="LYU, Mingsong [COMP]" userId="5d5ceb49-d733-4a5d-9ffa-07273d49f3d4" providerId="ADAL" clId="{E83AB51D-DD64-45C2-9192-487B2F88724A}" dt="2023-02-15T12:25:50.706" v="225" actId="20577"/>
          <ac:spMkLst>
            <pc:docMk/>
            <pc:sldMk cId="3327150130" sldId="305"/>
            <ac:spMk id="28" creationId="{3DCE8EAA-A298-4D37-ACCA-664EBB2690F3}"/>
          </ac:spMkLst>
        </pc:spChg>
      </pc:sldChg>
      <pc:sldChg chg="modSp">
        <pc:chgData name="LYU, Mingsong [COMP]" userId="5d5ceb49-d733-4a5d-9ffa-07273d49f3d4" providerId="ADAL" clId="{E83AB51D-DD64-45C2-9192-487B2F88724A}" dt="2023-02-15T12:27:38.602" v="501" actId="20578"/>
        <pc:sldMkLst>
          <pc:docMk/>
          <pc:sldMk cId="1277835943" sldId="307"/>
        </pc:sldMkLst>
        <pc:spChg chg="mod">
          <ac:chgData name="LYU, Mingsong [COMP]" userId="5d5ceb49-d733-4a5d-9ffa-07273d49f3d4" providerId="ADAL" clId="{E83AB51D-DD64-45C2-9192-487B2F88724A}" dt="2023-02-15T12:27:38.602" v="501" actId="20578"/>
          <ac:spMkLst>
            <pc:docMk/>
            <pc:sldMk cId="1277835943" sldId="307"/>
            <ac:spMk id="7" creationId="{240BD019-80D7-47AC-8FEC-C5B329596B2A}"/>
          </ac:spMkLst>
        </pc:spChg>
      </pc:sldChg>
      <pc:sldChg chg="add del">
        <pc:chgData name="LYU, Mingsong [COMP]" userId="5d5ceb49-d733-4a5d-9ffa-07273d49f3d4" providerId="ADAL" clId="{E83AB51D-DD64-45C2-9192-487B2F88724A}" dt="2023-02-15T06:53:37.070" v="158" actId="2696"/>
        <pc:sldMkLst>
          <pc:docMk/>
          <pc:sldMk cId="3567007478" sldId="308"/>
        </pc:sldMkLst>
      </pc:sldChg>
      <pc:sldChg chg="addSp delSp modSp">
        <pc:chgData name="LYU, Mingsong [COMP]" userId="5d5ceb49-d733-4a5d-9ffa-07273d49f3d4" providerId="ADAL" clId="{E83AB51D-DD64-45C2-9192-487B2F88724A}" dt="2023-02-15T12:25:25.211" v="216" actId="478"/>
        <pc:sldMkLst>
          <pc:docMk/>
          <pc:sldMk cId="4175104599" sldId="324"/>
        </pc:sldMkLst>
        <pc:spChg chg="mod">
          <ac:chgData name="LYU, Mingsong [COMP]" userId="5d5ceb49-d733-4a5d-9ffa-07273d49f3d4" providerId="ADAL" clId="{E83AB51D-DD64-45C2-9192-487B2F88724A}" dt="2023-02-15T12:25:20.432" v="215" actId="20577"/>
          <ac:spMkLst>
            <pc:docMk/>
            <pc:sldMk cId="4175104599" sldId="324"/>
            <ac:spMk id="5" creationId="{6F90CCFB-089C-EF16-E8B6-487542551C7E}"/>
          </ac:spMkLst>
        </pc:spChg>
        <pc:spChg chg="add del mod">
          <ac:chgData name="LYU, Mingsong [COMP]" userId="5d5ceb49-d733-4a5d-9ffa-07273d49f3d4" providerId="ADAL" clId="{E83AB51D-DD64-45C2-9192-487B2F88724A}" dt="2023-02-15T12:25:25.211" v="216" actId="478"/>
          <ac:spMkLst>
            <pc:docMk/>
            <pc:sldMk cId="4175104599" sldId="324"/>
            <ac:spMk id="42" creationId="{21E94E34-D11A-4652-9FE7-38BBC72E6BC4}"/>
          </ac:spMkLst>
        </pc:spChg>
      </pc:sldChg>
      <pc:sldChg chg="modSp">
        <pc:chgData name="LYU, Mingsong [COMP]" userId="5d5ceb49-d733-4a5d-9ffa-07273d49f3d4" providerId="ADAL" clId="{E83AB51D-DD64-45C2-9192-487B2F88724A}" dt="2023-02-15T06:50:08.559" v="126" actId="20577"/>
        <pc:sldMkLst>
          <pc:docMk/>
          <pc:sldMk cId="2125157974" sldId="330"/>
        </pc:sldMkLst>
        <pc:spChg chg="mod">
          <ac:chgData name="LYU, Mingsong [COMP]" userId="5d5ceb49-d733-4a5d-9ffa-07273d49f3d4" providerId="ADAL" clId="{E83AB51D-DD64-45C2-9192-487B2F88724A}" dt="2023-02-15T06:25:34.960" v="68" actId="113"/>
          <ac:spMkLst>
            <pc:docMk/>
            <pc:sldMk cId="2125157974" sldId="330"/>
            <ac:spMk id="3" creationId="{63C102B7-B1B7-4D97-BDB0-BD742228AA62}"/>
          </ac:spMkLst>
        </pc:spChg>
        <pc:spChg chg="mod">
          <ac:chgData name="LYU, Mingsong [COMP]" userId="5d5ceb49-d733-4a5d-9ffa-07273d49f3d4" providerId="ADAL" clId="{E83AB51D-DD64-45C2-9192-487B2F88724A}" dt="2023-02-15T06:50:08.559" v="126" actId="20577"/>
          <ac:spMkLst>
            <pc:docMk/>
            <pc:sldMk cId="2125157974" sldId="330"/>
            <ac:spMk id="12" creationId="{BFE71146-FDEE-461D-9812-50E64B393B89}"/>
          </ac:spMkLst>
        </pc:spChg>
        <pc:grpChg chg="mod">
          <ac:chgData name="LYU, Mingsong [COMP]" userId="5d5ceb49-d733-4a5d-9ffa-07273d49f3d4" providerId="ADAL" clId="{E83AB51D-DD64-45C2-9192-487B2F88724A}" dt="2023-02-15T06:25:08.833" v="65" actId="12788"/>
          <ac:grpSpMkLst>
            <pc:docMk/>
            <pc:sldMk cId="2125157974" sldId="330"/>
            <ac:grpSpMk id="14" creationId="{E8C30316-F023-41CF-B7F3-B508A20E40F8}"/>
          </ac:grpSpMkLst>
        </pc:grpChg>
      </pc:sldChg>
      <pc:sldChg chg="modSp">
        <pc:chgData name="LYU, Mingsong [COMP]" userId="5d5ceb49-d733-4a5d-9ffa-07273d49f3d4" providerId="ADAL" clId="{E83AB51D-DD64-45C2-9192-487B2F88724A}" dt="2023-02-15T06:51:13.949" v="155" actId="2711"/>
        <pc:sldMkLst>
          <pc:docMk/>
          <pc:sldMk cId="3397090151" sldId="336"/>
        </pc:sldMkLst>
        <pc:spChg chg="mod">
          <ac:chgData name="LYU, Mingsong [COMP]" userId="5d5ceb49-d733-4a5d-9ffa-07273d49f3d4" providerId="ADAL" clId="{E83AB51D-DD64-45C2-9192-487B2F88724A}" dt="2023-02-15T06:51:13.949" v="155" actId="2711"/>
          <ac:spMkLst>
            <pc:docMk/>
            <pc:sldMk cId="3397090151" sldId="336"/>
            <ac:spMk id="3" creationId="{63C102B7-B1B7-4D97-BDB0-BD742228AA62}"/>
          </ac:spMkLst>
        </pc:spChg>
      </pc:sldChg>
      <pc:sldChg chg="modSp">
        <pc:chgData name="LYU, Mingsong [COMP]" userId="5d5ceb49-d733-4a5d-9ffa-07273d49f3d4" providerId="ADAL" clId="{E83AB51D-DD64-45C2-9192-487B2F88724A}" dt="2023-02-15T06:49:50.261" v="113" actId="20577"/>
        <pc:sldMkLst>
          <pc:docMk/>
          <pc:sldMk cId="203100953" sldId="356"/>
        </pc:sldMkLst>
        <pc:spChg chg="mod">
          <ac:chgData name="LYU, Mingsong [COMP]" userId="5d5ceb49-d733-4a5d-9ffa-07273d49f3d4" providerId="ADAL" clId="{E83AB51D-DD64-45C2-9192-487B2F88724A}" dt="2023-02-15T06:49:50.261" v="113" actId="20577"/>
          <ac:spMkLst>
            <pc:docMk/>
            <pc:sldMk cId="203100953" sldId="356"/>
            <ac:spMk id="3" creationId="{63C102B7-B1B7-4D97-BDB0-BD742228AA62}"/>
          </ac:spMkLst>
        </pc:spChg>
      </pc:sldChg>
      <pc:sldChg chg="modSp">
        <pc:chgData name="LYU, Mingsong [COMP]" userId="5d5ceb49-d733-4a5d-9ffa-07273d49f3d4" providerId="ADAL" clId="{E83AB51D-DD64-45C2-9192-487B2F88724A}" dt="2023-02-15T06:23:47.431" v="45" actId="20577"/>
        <pc:sldMkLst>
          <pc:docMk/>
          <pc:sldMk cId="4274655312" sldId="362"/>
        </pc:sldMkLst>
        <pc:spChg chg="mod">
          <ac:chgData name="LYU, Mingsong [COMP]" userId="5d5ceb49-d733-4a5d-9ffa-07273d49f3d4" providerId="ADAL" clId="{E83AB51D-DD64-45C2-9192-487B2F88724A}" dt="2023-02-15T06:23:47.431" v="45" actId="20577"/>
          <ac:spMkLst>
            <pc:docMk/>
            <pc:sldMk cId="4274655312" sldId="362"/>
            <ac:spMk id="3" creationId="{AE5C0EDA-A394-1A38-B838-0AA6D39D9139}"/>
          </ac:spMkLst>
        </pc:spChg>
      </pc:sldChg>
      <pc:sldChg chg="addSp delSp modSp add">
        <pc:chgData name="LYU, Mingsong [COMP]" userId="5d5ceb49-d733-4a5d-9ffa-07273d49f3d4" providerId="ADAL" clId="{E83AB51D-DD64-45C2-9192-487B2F88724A}" dt="2023-02-15T15:31:36.770" v="993" actId="1076"/>
        <pc:sldMkLst>
          <pc:docMk/>
          <pc:sldMk cId="846090288" sldId="364"/>
        </pc:sldMkLst>
        <pc:spChg chg="mod">
          <ac:chgData name="LYU, Mingsong [COMP]" userId="5d5ceb49-d733-4a5d-9ffa-07273d49f3d4" providerId="ADAL" clId="{E83AB51D-DD64-45C2-9192-487B2F88724A}" dt="2023-02-15T12:26:25.618" v="274" actId="404"/>
          <ac:spMkLst>
            <pc:docMk/>
            <pc:sldMk cId="846090288" sldId="364"/>
            <ac:spMk id="2" creationId="{DF0E81E8-263B-4568-9B98-F8BF985B6409}"/>
          </ac:spMkLst>
        </pc:spChg>
        <pc:spChg chg="mod">
          <ac:chgData name="LYU, Mingsong [COMP]" userId="5d5ceb49-d733-4a5d-9ffa-07273d49f3d4" providerId="ADAL" clId="{E83AB51D-DD64-45C2-9192-487B2F88724A}" dt="2023-02-15T15:31:31.199" v="992" actId="20577"/>
          <ac:spMkLst>
            <pc:docMk/>
            <pc:sldMk cId="846090288" sldId="364"/>
            <ac:spMk id="3" creationId="{48E364F9-C371-4F80-B116-0CBC4FBEF25B}"/>
          </ac:spMkLst>
        </pc:spChg>
        <pc:spChg chg="add del mod">
          <ac:chgData name="LYU, Mingsong [COMP]" userId="5d5ceb49-d733-4a5d-9ffa-07273d49f3d4" providerId="ADAL" clId="{E83AB51D-DD64-45C2-9192-487B2F88724A}" dt="2023-02-15T15:27:53.660" v="644" actId="478"/>
          <ac:spMkLst>
            <pc:docMk/>
            <pc:sldMk cId="846090288" sldId="364"/>
            <ac:spMk id="5" creationId="{D0807CB9-63D9-49AD-9BA0-B64189125105}"/>
          </ac:spMkLst>
        </pc:spChg>
        <pc:spChg chg="add mod">
          <ac:chgData name="LYU, Mingsong [COMP]" userId="5d5ceb49-d733-4a5d-9ffa-07273d49f3d4" providerId="ADAL" clId="{E83AB51D-DD64-45C2-9192-487B2F88724A}" dt="2023-02-15T15:31:36.770" v="993" actId="1076"/>
          <ac:spMkLst>
            <pc:docMk/>
            <pc:sldMk cId="846090288" sldId="364"/>
            <ac:spMk id="6" creationId="{261F3ADF-4112-488E-B5BA-EEF2D04B5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dirty="0"/>
              <a:t>Lecture 05</a:t>
            </a:r>
            <a:br>
              <a:rPr lang="en-US" sz="5400" dirty="0"/>
            </a:br>
            <a:r>
              <a:rPr lang="en-US" sz="5400" dirty="0"/>
              <a:t>Machine Language II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 (</a:t>
            </a:r>
            <a:r>
              <a:rPr lang="zh-CN" altLang="en-US" dirty="0"/>
              <a:t>呂鳴松</a:t>
            </a:r>
            <a:r>
              <a:rPr lang="en-US" dirty="0"/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Department of Computing,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The Hong Kong Polytechnic University</a:t>
            </a:r>
          </a:p>
          <a:p>
            <a:pPr algn="l">
              <a:spcBef>
                <a:spcPts val="600"/>
              </a:spcBef>
            </a:pPr>
            <a:r>
              <a:rPr lang="en-US" altLang="zh-CN" sz="160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These slides are only intended to use internally. Do not publish it anywhere without permission.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98D53D-283E-4F12-966B-78E3EBF1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" y="6333698"/>
            <a:ext cx="9143486" cy="27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60" tIns="45878" rIns="91760" bIns="45878">
            <a:spAutoFit/>
          </a:bodyPr>
          <a:lstStyle/>
          <a:p>
            <a:pPr marL="0" marR="0" lvl="0" indent="0" algn="r" defTabSz="917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Gill Sans" charset="0"/>
              </a:rPr>
              <a:t>Acknowledgement: These slides are based on the textbook (</a:t>
            </a:r>
            <a:r>
              <a:rPr lang="en-US" altLang="en-US" sz="1200" dirty="0">
                <a:sym typeface="Gill Sans" charset="0"/>
              </a:rPr>
              <a:t>Computer Systems: A Programmer’s Perspective</a:t>
            </a:r>
            <a:r>
              <a:rPr lang="en-US" sz="1200" dirty="0">
                <a:sym typeface="Gill Sans" charset="0"/>
              </a:rPr>
              <a:t>) and its slides.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8649-13BA-4482-ACBF-CEF4D23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02B7-B1B7-4D97-BDB0-BD742228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SetX</a:t>
            </a:r>
            <a:r>
              <a:rPr lang="en-US" b="1" dirty="0"/>
              <a:t> Instructions</a:t>
            </a:r>
          </a:p>
          <a:p>
            <a:pPr marL="552450" lvl="1"/>
            <a:r>
              <a:rPr lang="en-US" dirty="0" err="1"/>
              <a:t>setX</a:t>
            </a:r>
            <a:r>
              <a:rPr lang="en-US" dirty="0"/>
              <a:t> %register</a:t>
            </a:r>
          </a:p>
          <a:p>
            <a:pPr marL="552450" lvl="1"/>
            <a:r>
              <a:rPr lang="en-US" dirty="0"/>
              <a:t>Read one condition code or a combination of multiple condition codes</a:t>
            </a:r>
          </a:p>
          <a:p>
            <a:pPr marL="552450" lvl="1"/>
            <a:r>
              <a:rPr lang="en-US" dirty="0"/>
              <a:t>and set the corresponding value to a </a:t>
            </a:r>
            <a:r>
              <a:rPr lang="en-US" b="1" dirty="0"/>
              <a:t>single-byte</a:t>
            </a:r>
            <a:r>
              <a:rPr lang="en-US" dirty="0"/>
              <a:t>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105D-7619-4FA0-8037-7282314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1EBFD2FB-07B4-4A2E-84C0-CC76213B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91806"/>
              </p:ext>
            </p:extLst>
          </p:nvPr>
        </p:nvGraphicFramePr>
        <p:xfrm>
          <a:off x="1524000" y="283379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BD3D-A73C-4759-961D-206BB541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922B-59B1-4697-B5F9-B123ECA9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Understanding </a:t>
            </a:r>
            <a:r>
              <a:rPr lang="en-US" dirty="0" err="1">
                <a:latin typeface="Courier New Bold" charset="0"/>
                <a:cs typeface="Courier New Bold" charset="0"/>
              </a:rPr>
              <a:t>setg</a:t>
            </a:r>
            <a:r>
              <a:rPr lang="en-US" dirty="0">
                <a:latin typeface="Courier New Bold" charset="0"/>
                <a:cs typeface="Courier New Bold" charset="0"/>
              </a:rPr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~(SF^OF)&amp;~ZF</a:t>
            </a:r>
            <a:endParaRPr lang="en-US" dirty="0"/>
          </a:p>
          <a:p>
            <a:pPr lvl="1"/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cmpl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y, x </a:t>
            </a:r>
            <a:r>
              <a:rPr lang="en-US" dirty="0">
                <a:cs typeface="Courier New Bold" panose="02070609020205020404" pitchFamily="49" charset="0"/>
              </a:rPr>
              <a:t>   (like computing x – y)</a:t>
            </a:r>
          </a:p>
          <a:p>
            <a:pPr lvl="1"/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setg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%al</a:t>
            </a:r>
            <a:r>
              <a:rPr lang="en-US" dirty="0">
                <a:cs typeface="Courier New Bold" panose="02070609020205020404" pitchFamily="49" charset="0"/>
              </a:rPr>
              <a:t>        (put the evaluation result to the register %al)</a:t>
            </a:r>
          </a:p>
          <a:p>
            <a:pPr lvl="1"/>
            <a:r>
              <a:rPr lang="en-US" dirty="0">
                <a:cs typeface="Courier New Bold" panose="02070609020205020404" pitchFamily="49" charset="0"/>
              </a:rPr>
              <a:t>Assume x and y are signed integers</a:t>
            </a:r>
          </a:p>
          <a:p>
            <a:endParaRPr lang="en-US" dirty="0"/>
          </a:p>
          <a:p>
            <a:r>
              <a:rPr lang="en-US" dirty="0"/>
              <a:t>Case 1: no overflow</a:t>
            </a:r>
          </a:p>
          <a:p>
            <a:pPr lvl="1"/>
            <a:r>
              <a:rPr lang="en-US" dirty="0"/>
              <a:t>Case 1.1: </a:t>
            </a:r>
            <a:r>
              <a:rPr lang="en-US" b="1" dirty="0"/>
              <a:t>x == y</a:t>
            </a:r>
            <a:r>
              <a:rPr lang="en-US" dirty="0"/>
              <a:t>, ZF = 1, ~ZF = 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%al = 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Case 1.2: </a:t>
            </a:r>
            <a:r>
              <a:rPr lang="en-US" b="1" dirty="0">
                <a:sym typeface="Wingdings" panose="05000000000000000000" pitchFamily="2" charset="2"/>
              </a:rPr>
              <a:t>x &lt; y</a:t>
            </a:r>
            <a:r>
              <a:rPr lang="en-US" dirty="0">
                <a:sym typeface="Wingdings" panose="05000000000000000000" pitchFamily="2" charset="2"/>
              </a:rPr>
              <a:t>, ZF = 0, ~ZF = 1; SF = 1, OF = 0, ~(SF^OF) = 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%al = 0</a:t>
            </a:r>
          </a:p>
          <a:p>
            <a:pPr lvl="1"/>
            <a:r>
              <a:rPr lang="en-US" dirty="0"/>
              <a:t>Case 1.3: </a:t>
            </a:r>
            <a:r>
              <a:rPr lang="en-US" b="1" dirty="0"/>
              <a:t>x &gt; y</a:t>
            </a:r>
            <a:r>
              <a:rPr lang="en-US" dirty="0"/>
              <a:t>, ZF = 0, ~ZF = 1; SF = 0, OF = 0, </a:t>
            </a:r>
            <a:r>
              <a:rPr lang="en-US" dirty="0">
                <a:sym typeface="Wingdings" panose="05000000000000000000" pitchFamily="2" charset="2"/>
              </a:rPr>
              <a:t>~(SF^OF) = 1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%al = 1</a:t>
            </a:r>
          </a:p>
          <a:p>
            <a:endParaRPr lang="en-US" dirty="0"/>
          </a:p>
          <a:p>
            <a:r>
              <a:rPr lang="en-US" dirty="0"/>
              <a:t>Case 2: overflow</a:t>
            </a:r>
          </a:p>
          <a:p>
            <a:pPr lvl="1"/>
            <a:r>
              <a:rPr lang="en-US" dirty="0"/>
              <a:t>Case 2.1: x &lt; 0, y &gt; 0, negative overflow, SF = 0, OF = 1, ZF = 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%al = 0</a:t>
            </a:r>
            <a:endParaRPr lang="en-US" dirty="0"/>
          </a:p>
          <a:p>
            <a:pPr lvl="1"/>
            <a:r>
              <a:rPr lang="en-US" dirty="0"/>
              <a:t>Case 2.2: x &gt; 0, y &lt; 0, positive overflow, SF = 1, OF = 1, ZF = 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%al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5DADC-5DF0-4ABB-9E6B-B10B077C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474-EE91-4CCC-816E-FB06611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275-D418-41F0-9C10-8DA74AF8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TAdd</a:t>
            </a:r>
            <a:r>
              <a:rPr lang="en-US" dirty="0"/>
              <a:t> overflow visualized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BF00-00EC-42DD-8C67-99A137DC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7BF6D-74F6-4839-9CC5-B937FC841158}"/>
              </a:ext>
            </a:extLst>
          </p:cNvPr>
          <p:cNvGrpSpPr/>
          <p:nvPr/>
        </p:nvGrpSpPr>
        <p:grpSpPr>
          <a:xfrm>
            <a:off x="786724" y="2019979"/>
            <a:ext cx="4586959" cy="3594878"/>
            <a:chOff x="3886200" y="1524000"/>
            <a:chExt cx="4586959" cy="359487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91869C2-5CAB-4557-941C-3AAD573F6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240" y="4066687"/>
              <a:ext cx="714137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  <a:r>
                <a:rPr lang="en-US" sz="1800" b="0" i="1" baseline="30000" dirty="0">
                  <a:latin typeface="Calibri" pitchFamily="34" charset="0"/>
                </a:rPr>
                <a:t>w </a:t>
              </a:r>
              <a:r>
                <a:rPr lang="en-US" sz="1800" b="0" baseline="30000" dirty="0">
                  <a:latin typeface="Calibri" pitchFamily="34" charset="0"/>
                </a:rPr>
                <a:t>–1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A891865-57CF-4F78-8679-1A8E4CF5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593" y="4752111"/>
              <a:ext cx="52578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  <a:r>
                <a:rPr lang="en-US" sz="1800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C72708D5-A7EA-409A-90C2-7D8A045FB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8911" y="2201862"/>
              <a:ext cx="0" cy="134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254CFD8-E35E-4630-B18B-82CECB0E8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4696" y="35607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0B43A3C2-E44A-4A3C-8BCC-004BB239B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4696" y="28749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1F1772EA-758F-4C77-891E-25171B07D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4696" y="21891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2A0A51E2-9E00-48B0-ACB5-2DD3E9FD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3598" y="2887662"/>
              <a:ext cx="0" cy="66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51B0CE1D-971D-4929-8208-7B5471DB8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0098" y="35607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85B514CB-CE1A-49A8-8A5D-6D7F6C4B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0098" y="28749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E4DDDC08-46F0-47E3-A631-2C9F10BF4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3296" y="3103562"/>
              <a:ext cx="965201" cy="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0B85CB0-2176-4EB2-96F4-D2CAC8AE4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596" y="2570162"/>
              <a:ext cx="992189" cy="1296988"/>
            </a:xfrm>
            <a:custGeom>
              <a:avLst/>
              <a:gdLst>
                <a:gd name="T0" fmla="*/ 0 w 625"/>
                <a:gd name="T1" fmla="*/ 0 h 817"/>
                <a:gd name="T2" fmla="*/ 240 w 625"/>
                <a:gd name="T3" fmla="*/ 0 h 817"/>
                <a:gd name="T4" fmla="*/ 384 w 625"/>
                <a:gd name="T5" fmla="*/ 816 h 817"/>
                <a:gd name="T6" fmla="*/ 624 w 625"/>
                <a:gd name="T7" fmla="*/ 816 h 8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817"/>
                <a:gd name="T14" fmla="*/ 625 w 625"/>
                <a:gd name="T15" fmla="*/ 817 h 8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817">
                  <a:moveTo>
                    <a:pt x="0" y="0"/>
                  </a:moveTo>
                  <a:lnTo>
                    <a:pt x="240" y="0"/>
                  </a:lnTo>
                  <a:lnTo>
                    <a:pt x="384" y="816"/>
                  </a:lnTo>
                  <a:lnTo>
                    <a:pt x="624" y="816"/>
                  </a:lnTo>
                </a:path>
              </a:pathLst>
            </a:custGeom>
            <a:noFill/>
            <a:ln w="25400" cap="rnd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5C4B1D-3E0C-4648-8BDC-696D3DB91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16" y="3373581"/>
              <a:ext cx="299761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C0640F-4886-4F7A-9BB0-E5A6216EE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240" y="2695087"/>
              <a:ext cx="944143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  <a:r>
                <a:rPr lang="en-US" sz="1800" b="0" i="1" baseline="30000" dirty="0">
                  <a:latin typeface="Calibri" pitchFamily="34" charset="0"/>
                </a:rPr>
                <a:t>w </a:t>
              </a:r>
              <a:r>
                <a:rPr lang="en-US" sz="1800" b="0" baseline="30000" dirty="0">
                  <a:latin typeface="Calibri" pitchFamily="34" charset="0"/>
                </a:rPr>
                <a:t>–1</a:t>
              </a: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DF0493-9CB1-45F1-9C7E-0D2FA88BC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573" y="2001981"/>
              <a:ext cx="64280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  <a:r>
                <a:rPr lang="en-US" sz="1800" b="0" i="1" baseline="30000" dirty="0">
                  <a:latin typeface="Calibri" pitchFamily="34" charset="0"/>
                </a:rPr>
                <a:t>w</a:t>
              </a: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15E9401-B28A-4788-8AB7-6B6E18132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8196" y="3573462"/>
              <a:ext cx="0" cy="134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D7529C0-CB38-4655-B9D4-B54A9AC19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4696" y="49323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AF8F852-459E-4630-BDCB-F1CDA3EEF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4696" y="42465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F706087A-368B-4D97-9DA6-5338EEC28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4696" y="35607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9F588FCA-58D3-435C-838D-F26A9D39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3598" y="3573462"/>
              <a:ext cx="0" cy="66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82BC7558-CF3E-4492-B9A9-77A626FED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0098" y="42465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8BBFA6F2-C4D0-4254-8815-C493268D1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0098" y="3560762"/>
              <a:ext cx="12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D2576531-3309-43EC-BBBA-D39E34925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3296" y="4017962"/>
              <a:ext cx="965201" cy="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09C98B1-AF24-449C-87B2-2DECE9CF0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596" y="3332162"/>
              <a:ext cx="992189" cy="1296988"/>
            </a:xfrm>
            <a:custGeom>
              <a:avLst/>
              <a:gdLst>
                <a:gd name="T0" fmla="*/ 0 w 625"/>
                <a:gd name="T1" fmla="*/ 816 h 817"/>
                <a:gd name="T2" fmla="*/ 240 w 625"/>
                <a:gd name="T3" fmla="*/ 816 h 817"/>
                <a:gd name="T4" fmla="*/ 384 w 625"/>
                <a:gd name="T5" fmla="*/ 0 h 817"/>
                <a:gd name="T6" fmla="*/ 624 w 625"/>
                <a:gd name="T7" fmla="*/ 0 h 8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817"/>
                <a:gd name="T14" fmla="*/ 625 w 625"/>
                <a:gd name="T15" fmla="*/ 817 h 8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817">
                  <a:moveTo>
                    <a:pt x="0" y="816"/>
                  </a:moveTo>
                  <a:lnTo>
                    <a:pt x="240" y="816"/>
                  </a:lnTo>
                  <a:lnTo>
                    <a:pt x="384" y="0"/>
                  </a:lnTo>
                  <a:lnTo>
                    <a:pt x="624" y="0"/>
                  </a:lnTo>
                </a:path>
              </a:pathLst>
            </a:custGeom>
            <a:noFill/>
            <a:ln w="25400" cap="rnd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BCC16F-E3CB-4586-AE46-6B20A3FC4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524000"/>
              <a:ext cx="137883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True Sum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E69C5C-9C88-4E25-8B1D-03EA3D69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286000"/>
              <a:ext cx="169135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 err="1">
                  <a:latin typeface="Calibri" pitchFamily="34" charset="0"/>
                </a:rPr>
                <a:t>TAdd</a:t>
              </a:r>
              <a:r>
                <a:rPr lang="en-US" dirty="0">
                  <a:latin typeface="Calibri" pitchFamily="34" charset="0"/>
                </a:rPr>
                <a:t> Result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140CF-ECC2-4FDC-A5FD-AF978F31D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727575"/>
              <a:ext cx="8031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1</a:t>
              </a:r>
              <a:r>
                <a:rPr lang="en-US" sz="1400" b="0" dirty="0">
                  <a:latin typeface="Calibri" pitchFamily="34" charset="0"/>
                </a:rPr>
                <a:t> 000…0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E35F0C-5E61-42D0-A5FA-E1D2C06A7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041775"/>
              <a:ext cx="8031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1</a:t>
              </a:r>
              <a:r>
                <a:rPr lang="en-US" sz="1400" b="0" dirty="0">
                  <a:latin typeface="Calibri" pitchFamily="34" charset="0"/>
                </a:rPr>
                <a:t> 011…1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A9E78-05C1-4E51-A521-D6DDA6DC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355975"/>
              <a:ext cx="8031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0</a:t>
              </a:r>
              <a:r>
                <a:rPr lang="en-US" sz="1400" b="0" dirty="0">
                  <a:latin typeface="Calibri" pitchFamily="34" charset="0"/>
                </a:rPr>
                <a:t> 000…0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F448D5-8690-443D-BAA3-47F507F6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670175"/>
              <a:ext cx="8031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0</a:t>
              </a:r>
              <a:r>
                <a:rPr lang="en-US" sz="1400" b="0" dirty="0">
                  <a:latin typeface="Calibri" pitchFamily="34" charset="0"/>
                </a:rPr>
                <a:t> 100…0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1BD7E9-F4DF-44B5-93F9-EF838927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984375"/>
              <a:ext cx="803104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Calibri" pitchFamily="34" charset="0"/>
                </a:rPr>
                <a:t>0</a:t>
              </a:r>
              <a:r>
                <a:rPr lang="en-US" sz="1400" b="0" dirty="0">
                  <a:latin typeface="Calibri" pitchFamily="34" charset="0"/>
                </a:rPr>
                <a:t> 111…1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5C07EA-A633-4572-AA65-64E2FD714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117975"/>
              <a:ext cx="671658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100…0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966250-8484-4313-8735-A552ADEE8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432175"/>
              <a:ext cx="671658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000…0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65A46C-AF19-482A-AD18-5309C1331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746375"/>
              <a:ext cx="671658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011…1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648BB73C-ED29-4327-9ED3-6645A7647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243137"/>
              <a:ext cx="790088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err="1">
                  <a:latin typeface="Calibri" pitchFamily="34" charset="0"/>
                </a:rPr>
                <a:t>PosOver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6E80FD2E-77B9-48D4-80D1-0B43F600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681537"/>
              <a:ext cx="825739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err="1">
                  <a:latin typeface="Calibri" pitchFamily="34" charset="0"/>
                </a:rPr>
                <a:t>NegOver</a:t>
              </a:r>
              <a:endParaRPr lang="en-US" sz="1400" b="0" dirty="0">
                <a:latin typeface="Calibri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F90CCFB-089C-EF16-E8B6-487542551C7E}"/>
              </a:ext>
            </a:extLst>
          </p:cNvPr>
          <p:cNvSpPr txBox="1"/>
          <p:nvPr/>
        </p:nvSpPr>
        <p:spPr>
          <a:xfrm>
            <a:off x="5551626" y="2462438"/>
            <a:ext cx="29802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4-bit integer (-8 to 7)</a:t>
            </a:r>
          </a:p>
          <a:p>
            <a:r>
              <a:rPr lang="en-US" altLang="zh-CN" sz="2000" b="1" dirty="0"/>
              <a:t>x = -6 = 1010</a:t>
            </a:r>
            <a:r>
              <a:rPr lang="en-US" altLang="zh-CN" sz="2000" b="1" baseline="-25000" dirty="0"/>
              <a:t>2</a:t>
            </a:r>
          </a:p>
          <a:p>
            <a:r>
              <a:rPr lang="en-US" altLang="zh-CN" sz="2000" b="1" dirty="0"/>
              <a:t>y = 4 = 0100</a:t>
            </a:r>
            <a:r>
              <a:rPr lang="en-US" altLang="zh-CN" sz="2000" b="1" baseline="-25000" dirty="0"/>
              <a:t>2</a:t>
            </a:r>
          </a:p>
          <a:p>
            <a:r>
              <a:rPr lang="en-US" altLang="zh-CN" sz="2000" b="1" dirty="0"/>
              <a:t>x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-y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-10 (overflow)</a:t>
            </a:r>
          </a:p>
          <a:p>
            <a:endParaRPr lang="en-US" altLang="zh-CN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1 0 1 0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-  0 1 0 0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------------------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0 1 1 0  </a:t>
            </a: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0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definitions on machine code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Registers and operands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Moving data between memory and CPU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Arithmetic and logical operations</a:t>
            </a:r>
          </a:p>
          <a:p>
            <a:r>
              <a:rPr lang="en-US" dirty="0"/>
              <a:t>Control</a:t>
            </a:r>
          </a:p>
          <a:p>
            <a:r>
              <a:rPr lang="en-US" b="1" dirty="0"/>
              <a:t>Conditional branches</a:t>
            </a:r>
          </a:p>
          <a:p>
            <a:r>
              <a:rPr lang="en-US" dirty="0"/>
              <a:t>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C738-0147-49C3-B8B2-06E6FA23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Jump instructions – change the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1874-CC58-42AB-98BE-10B39A77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 CPU executes the instructions sequentially</a:t>
            </a:r>
          </a:p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Change the instruction sequence by jumping to a target address either specified by absolution address or by a value in some register or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1B4AB-CBE8-41E4-9BCA-214055B1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C7200052-1A51-49C4-90EF-B07FA6047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07725"/>
              </p:ext>
            </p:extLst>
          </p:nvPr>
        </p:nvGraphicFramePr>
        <p:xfrm>
          <a:off x="946093" y="2885350"/>
          <a:ext cx="7251813" cy="3535680"/>
        </p:xfrm>
        <a:graphic>
          <a:graphicData uri="http://schemas.openxmlformats.org/drawingml/2006/table">
            <a:tbl>
              <a:tblPr/>
              <a:tblGrid>
                <a:gridCol w="90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786">
                  <a:extLst>
                    <a:ext uri="{9D8B030D-6E8A-4147-A177-3AD203B41FA5}">
                      <a16:colId xmlns:a16="http://schemas.microsoft.com/office/drawing/2014/main" val="2908688936"/>
                    </a:ext>
                  </a:extLst>
                </a:gridCol>
              </a:tblGrid>
              <a:tr h="263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cmp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 a, 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---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== 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!= 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&lt; 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&gt;= 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&gt; 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&gt;= 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&lt; 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&lt;= 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&gt; 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 &lt; 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1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E2B8-FD6B-4EEB-88CA-10D3FC30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conditional branches with </a:t>
            </a:r>
            <a:r>
              <a:rPr lang="en-US" dirty="0" err="1"/>
              <a:t>jX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C21B-B6F8-4CCA-9B18-955A7894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gcc</a:t>
            </a:r>
            <a:r>
              <a:rPr lang="en-US" b="1" dirty="0"/>
              <a:t> –m64 –</a:t>
            </a:r>
            <a:r>
              <a:rPr lang="en-US" b="1" dirty="0" err="1"/>
              <a:t>Og</a:t>
            </a:r>
            <a:r>
              <a:rPr lang="en-US" b="1" dirty="0"/>
              <a:t> –S </a:t>
            </a:r>
            <a:r>
              <a:rPr lang="en-US" b="1" dirty="0" err="1"/>
              <a:t>control.c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6852D-2938-40AA-B4B9-6A9DF8A1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401D39-5A89-4C64-8F40-1280E4D0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13792"/>
              </p:ext>
            </p:extLst>
          </p:nvPr>
        </p:nvGraphicFramePr>
        <p:xfrm>
          <a:off x="6360341" y="1722432"/>
          <a:ext cx="2269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08">
                  <a:extLst>
                    <a:ext uri="{9D8B030D-6E8A-4147-A177-3AD203B41FA5}">
                      <a16:colId xmlns:a16="http://schemas.microsoft.com/office/drawing/2014/main" val="2140379381"/>
                    </a:ext>
                  </a:extLst>
                </a:gridCol>
                <a:gridCol w="1134908">
                  <a:extLst>
                    <a:ext uri="{9D8B030D-6E8A-4147-A177-3AD203B41FA5}">
                      <a16:colId xmlns:a16="http://schemas.microsoft.com/office/drawing/2014/main" val="3141345819"/>
                    </a:ext>
                  </a:extLst>
                </a:gridCol>
              </a:tblGrid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6107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69806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88396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74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64B4ED2-59FD-42F2-88AD-E35697E1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5" y="1722432"/>
            <a:ext cx="2977015" cy="29049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D6EAB-E35B-4C34-B016-ADAD3B98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93" y="1722432"/>
            <a:ext cx="2099714" cy="2909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17235-DFC3-4CFD-9A49-E940A26B4971}"/>
              </a:ext>
            </a:extLst>
          </p:cNvPr>
          <p:cNvSpPr/>
          <p:nvPr/>
        </p:nvSpPr>
        <p:spPr>
          <a:xfrm>
            <a:off x="1015551" y="2512577"/>
            <a:ext cx="1266403" cy="250853"/>
          </a:xfrm>
          <a:prstGeom prst="rect">
            <a:avLst/>
          </a:prstGeom>
          <a:solidFill>
            <a:schemeClr val="accent4">
              <a:alpha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A2EF3-F27A-4D1B-A311-15CB4A4778FE}"/>
              </a:ext>
            </a:extLst>
          </p:cNvPr>
          <p:cNvSpPr/>
          <p:nvPr/>
        </p:nvSpPr>
        <p:spPr>
          <a:xfrm>
            <a:off x="4214602" y="2338685"/>
            <a:ext cx="1748294" cy="455765"/>
          </a:xfrm>
          <a:prstGeom prst="rect">
            <a:avLst/>
          </a:prstGeom>
          <a:solidFill>
            <a:schemeClr val="accent4">
              <a:alpha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539F4-825E-448D-867C-FD8E471620A1}"/>
              </a:ext>
            </a:extLst>
          </p:cNvPr>
          <p:cNvSpPr/>
          <p:nvPr/>
        </p:nvSpPr>
        <p:spPr>
          <a:xfrm>
            <a:off x="1449021" y="2794450"/>
            <a:ext cx="1658321" cy="250853"/>
          </a:xfrm>
          <a:prstGeom prst="rect">
            <a:avLst/>
          </a:prstGeom>
          <a:solidFill>
            <a:schemeClr val="accent6">
              <a:alpha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6A1F5-03FB-4E99-B65A-F124C231B964}"/>
              </a:ext>
            </a:extLst>
          </p:cNvPr>
          <p:cNvSpPr/>
          <p:nvPr/>
        </p:nvSpPr>
        <p:spPr>
          <a:xfrm>
            <a:off x="4214602" y="2833561"/>
            <a:ext cx="1748294" cy="455765"/>
          </a:xfrm>
          <a:prstGeom prst="rect">
            <a:avLst/>
          </a:prstGeom>
          <a:solidFill>
            <a:schemeClr val="accent6">
              <a:alpha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9C288-38FE-4E02-AE65-A5210F1AFC66}"/>
              </a:ext>
            </a:extLst>
          </p:cNvPr>
          <p:cNvSpPr/>
          <p:nvPr/>
        </p:nvSpPr>
        <p:spPr>
          <a:xfrm>
            <a:off x="1449021" y="3563016"/>
            <a:ext cx="1658321" cy="250853"/>
          </a:xfrm>
          <a:prstGeom prst="rect">
            <a:avLst/>
          </a:prstGeom>
          <a:solidFill>
            <a:schemeClr val="accent5">
              <a:alpha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E7DB10-AD2A-47BF-8A1E-9A66B71C60B0}"/>
              </a:ext>
            </a:extLst>
          </p:cNvPr>
          <p:cNvSpPr/>
          <p:nvPr/>
        </p:nvSpPr>
        <p:spPr>
          <a:xfrm>
            <a:off x="4214602" y="3733215"/>
            <a:ext cx="1748294" cy="455765"/>
          </a:xfrm>
          <a:prstGeom prst="rect">
            <a:avLst/>
          </a:prstGeom>
          <a:solidFill>
            <a:schemeClr val="accent5">
              <a:alpha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F21C1F-9114-4095-977C-FA437FCB0184}"/>
              </a:ext>
            </a:extLst>
          </p:cNvPr>
          <p:cNvSpPr txBox="1"/>
          <p:nvPr/>
        </p:nvSpPr>
        <p:spPr>
          <a:xfrm>
            <a:off x="607745" y="4769033"/>
            <a:ext cx="5414662" cy="1815882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chemeClr val="tx1"/>
                </a:solidFill>
              </a:rPr>
              <a:t>compute %</a:t>
            </a:r>
            <a:r>
              <a:rPr lang="en-US" sz="1600" dirty="0" err="1">
                <a:solidFill>
                  <a:schemeClr val="tx1"/>
                </a:solidFill>
              </a:rPr>
              <a:t>rdi</a:t>
            </a:r>
            <a:r>
              <a:rPr lang="en-US" sz="1600" dirty="0">
                <a:solidFill>
                  <a:schemeClr val="tx1"/>
                </a:solidFill>
              </a:rPr>
              <a:t> - %</a:t>
            </a:r>
            <a:r>
              <a:rPr lang="en-US" sz="1600" dirty="0" err="1">
                <a:solidFill>
                  <a:schemeClr val="tx1"/>
                </a:solidFill>
              </a:rPr>
              <a:t>rsi</a:t>
            </a:r>
            <a:r>
              <a:rPr lang="en-US" sz="1600" dirty="0">
                <a:solidFill>
                  <a:schemeClr val="tx1"/>
                </a:solidFill>
              </a:rPr>
              <a:t> (x-y) and set control flags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.L2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chemeClr val="tx1"/>
                </a:solidFill>
              </a:rPr>
              <a:t>(SF ^ OF) | ZF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(x – y &lt;= 0), either SF^OF is evaluated 1 or ZF is set to 1, the condition for </a:t>
            </a:r>
            <a:r>
              <a:rPr lang="en-US" sz="1600" dirty="0" err="1">
                <a:solidFill>
                  <a:schemeClr val="tx1"/>
                </a:solidFill>
              </a:rPr>
              <a:t>jle</a:t>
            </a:r>
            <a:r>
              <a:rPr lang="en-US" sz="1600" dirty="0">
                <a:solidFill>
                  <a:schemeClr val="tx1"/>
                </a:solidFill>
              </a:rPr>
              <a:t> is evaluated </a:t>
            </a:r>
            <a:r>
              <a:rPr lang="en-US" sz="1600" b="1" dirty="0">
                <a:solidFill>
                  <a:schemeClr val="tx1"/>
                </a:solidFill>
              </a:rPr>
              <a:t>TRUE</a:t>
            </a:r>
            <a:r>
              <a:rPr lang="en-US" sz="1600" dirty="0">
                <a:solidFill>
                  <a:schemeClr val="tx1"/>
                </a:solidFill>
              </a:rPr>
              <a:t>, the jump to .L2 will be taken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F2AC8-75DF-461E-80F0-93ACC9AE49FC}"/>
              </a:ext>
            </a:extLst>
          </p:cNvPr>
          <p:cNvSpPr txBox="1"/>
          <p:nvPr/>
        </p:nvSpPr>
        <p:spPr>
          <a:xfrm>
            <a:off x="6360340" y="4188980"/>
            <a:ext cx="2269816" cy="1077218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chemeClr val="tx1"/>
                </a:solidFill>
              </a:rPr>
              <a:t>result = x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chemeClr val="tx1"/>
                </a:solidFill>
              </a:rPr>
              <a:t>result = result –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E75601-A886-4EB5-97E3-63E96C1CC332}"/>
              </a:ext>
            </a:extLst>
          </p:cNvPr>
          <p:cNvSpPr txBox="1"/>
          <p:nvPr/>
        </p:nvSpPr>
        <p:spPr>
          <a:xfrm>
            <a:off x="6360340" y="5453056"/>
            <a:ext cx="2269816" cy="107721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chemeClr val="tx1"/>
                </a:solidFill>
              </a:rPr>
              <a:t>result = y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chemeClr val="tx1"/>
                </a:solidFill>
              </a:rPr>
              <a:t>result = result – x</a:t>
            </a:r>
          </a:p>
        </p:txBody>
      </p:sp>
    </p:spTree>
    <p:extLst>
      <p:ext uri="{BB962C8B-B14F-4D97-AF65-F5344CB8AC3E}">
        <p14:creationId xmlns:p14="http://schemas.microsoft.com/office/powerpoint/2010/main" val="9164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E80-0AA8-4004-9502-57C8D0B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branches by conditional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1E0E-DFB4-4E9B-A148-B61F475C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“conditional move”: move when the given condition is met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–m64 –</a:t>
            </a:r>
            <a:r>
              <a:rPr lang="en-US" dirty="0" err="1"/>
              <a:t>Og</a:t>
            </a:r>
            <a:r>
              <a:rPr lang="en-US" dirty="0"/>
              <a:t> –S </a:t>
            </a:r>
            <a:r>
              <a:rPr lang="en-US" b="1" dirty="0"/>
              <a:t>–</a:t>
            </a:r>
            <a:r>
              <a:rPr lang="en-US" b="1" dirty="0" err="1"/>
              <a:t>fif</a:t>
            </a:r>
            <a:r>
              <a:rPr lang="en-US" b="1" dirty="0"/>
              <a:t>-conversion </a:t>
            </a:r>
            <a:r>
              <a:rPr lang="en-US" dirty="0" err="1"/>
              <a:t>control.c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45A0C-2DE6-4EAE-86A0-946AD863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0A065F-C909-40BA-806B-4F7D9C1421F9}"/>
              </a:ext>
            </a:extLst>
          </p:cNvPr>
          <p:cNvGrpSpPr/>
          <p:nvPr/>
        </p:nvGrpSpPr>
        <p:grpSpPr>
          <a:xfrm>
            <a:off x="365218" y="2048881"/>
            <a:ext cx="2977015" cy="2904991"/>
            <a:chOff x="365218" y="2506079"/>
            <a:chExt cx="2977015" cy="29049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3313C9-B9A8-4C66-A912-E30AA9293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218" y="2506079"/>
              <a:ext cx="2977015" cy="290499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18BBBA-DCB9-440B-9E2F-802704B5A3BE}"/>
                </a:ext>
              </a:extLst>
            </p:cNvPr>
            <p:cNvSpPr/>
            <p:nvPr/>
          </p:nvSpPr>
          <p:spPr>
            <a:xfrm>
              <a:off x="1214352" y="3548733"/>
              <a:ext cx="1658321" cy="250853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274DE4-BB46-4263-9D2B-9E94B54B3B20}"/>
                </a:ext>
              </a:extLst>
            </p:cNvPr>
            <p:cNvSpPr/>
            <p:nvPr/>
          </p:nvSpPr>
          <p:spPr>
            <a:xfrm>
              <a:off x="1214352" y="4335806"/>
              <a:ext cx="1658321" cy="250853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D5DDB6-524F-4CD0-99A0-73B8EE09ECDB}"/>
                </a:ext>
              </a:extLst>
            </p:cNvPr>
            <p:cNvSpPr/>
            <p:nvPr/>
          </p:nvSpPr>
          <p:spPr>
            <a:xfrm>
              <a:off x="777109" y="3283045"/>
              <a:ext cx="1266403" cy="250853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D45369-5EEA-4C59-A82F-935A21C20F6D}"/>
              </a:ext>
            </a:extLst>
          </p:cNvPr>
          <p:cNvGrpSpPr/>
          <p:nvPr/>
        </p:nvGrpSpPr>
        <p:grpSpPr>
          <a:xfrm>
            <a:off x="3618700" y="2048880"/>
            <a:ext cx="2579474" cy="2904991"/>
            <a:chOff x="3618700" y="2506078"/>
            <a:chExt cx="2579474" cy="29049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5FAB64-4224-4294-BC93-A71E72F0C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8700" y="2506078"/>
              <a:ext cx="2579474" cy="290499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D9CDAE-B58A-424E-A8A0-E7E1099437F6}"/>
                </a:ext>
              </a:extLst>
            </p:cNvPr>
            <p:cNvSpPr/>
            <p:nvPr/>
          </p:nvSpPr>
          <p:spPr>
            <a:xfrm>
              <a:off x="4077037" y="3320850"/>
              <a:ext cx="2052680" cy="45576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E0DDDF-CCEF-4212-B68F-1BF3E517E9CA}"/>
                </a:ext>
              </a:extLst>
            </p:cNvPr>
            <p:cNvSpPr/>
            <p:nvPr/>
          </p:nvSpPr>
          <p:spPr>
            <a:xfrm>
              <a:off x="4077037" y="3856175"/>
              <a:ext cx="2052680" cy="455765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489835-8B49-4FFE-81F4-E457017AE2BF}"/>
                </a:ext>
              </a:extLst>
            </p:cNvPr>
            <p:cNvSpPr/>
            <p:nvPr/>
          </p:nvSpPr>
          <p:spPr>
            <a:xfrm>
              <a:off x="4077037" y="4391500"/>
              <a:ext cx="2052680" cy="45576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8C8670-AD0B-4618-A62B-5B47BFEC7FD1}"/>
              </a:ext>
            </a:extLst>
          </p:cNvPr>
          <p:cNvGrpSpPr/>
          <p:nvPr/>
        </p:nvGrpSpPr>
        <p:grpSpPr>
          <a:xfrm>
            <a:off x="6230867" y="3135817"/>
            <a:ext cx="2940320" cy="1658619"/>
            <a:chOff x="6230867" y="3135817"/>
            <a:chExt cx="2940320" cy="165861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B5077E1-B173-4509-8E01-C56011F11C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0867" y="3135817"/>
              <a:ext cx="647363" cy="9351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1C3D88-FF30-4F7D-8D31-96CC19F7AF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0867" y="3772304"/>
              <a:ext cx="647363" cy="2986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BABC81-1DC0-4C93-86E5-37A40A6EFFF3}"/>
                </a:ext>
              </a:extLst>
            </p:cNvPr>
            <p:cNvSpPr txBox="1"/>
            <p:nvPr/>
          </p:nvSpPr>
          <p:spPr>
            <a:xfrm>
              <a:off x="6826250" y="3871106"/>
              <a:ext cx="23449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Execute both branches</a:t>
              </a:r>
            </a:p>
            <a:p>
              <a:r>
                <a:rPr lang="en-US" b="1" dirty="0"/>
                <a:t>%</a:t>
              </a:r>
              <a:r>
                <a:rPr lang="en-US" b="1" dirty="0" err="1"/>
                <a:t>rax</a:t>
              </a:r>
              <a:r>
                <a:rPr lang="en-US" b="1" dirty="0"/>
                <a:t> : x – y</a:t>
              </a:r>
            </a:p>
            <a:p>
              <a:r>
                <a:rPr lang="en-US" b="1" dirty="0"/>
                <a:t>%</a:t>
              </a:r>
              <a:r>
                <a:rPr lang="en-US" b="1" dirty="0" err="1"/>
                <a:t>rdx</a:t>
              </a:r>
              <a:r>
                <a:rPr lang="en-US" b="1" dirty="0"/>
                <a:t> : y – 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85B2F1-75F5-4F8F-BE98-D1EEB96DB9D9}"/>
              </a:ext>
            </a:extLst>
          </p:cNvPr>
          <p:cNvGrpSpPr/>
          <p:nvPr/>
        </p:nvGrpSpPr>
        <p:grpSpPr>
          <a:xfrm>
            <a:off x="6129717" y="4004034"/>
            <a:ext cx="2432200" cy="1165604"/>
            <a:chOff x="6129717" y="4004034"/>
            <a:chExt cx="2432200" cy="11656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2CE2F98-3E32-4023-87EF-4DB6B35D3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9717" y="4004034"/>
              <a:ext cx="736375" cy="986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60B451-D92A-4E93-9BA8-3C2039B2FB31}"/>
                </a:ext>
              </a:extLst>
            </p:cNvPr>
            <p:cNvSpPr txBox="1"/>
            <p:nvPr/>
          </p:nvSpPr>
          <p:spPr>
            <a:xfrm>
              <a:off x="6826249" y="4800306"/>
              <a:ext cx="173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Do the test later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3B5BB7-BD4C-4644-BE92-9B5C8F333491}"/>
              </a:ext>
            </a:extLst>
          </p:cNvPr>
          <p:cNvGrpSpPr/>
          <p:nvPr/>
        </p:nvGrpSpPr>
        <p:grpSpPr>
          <a:xfrm>
            <a:off x="6073073" y="4361607"/>
            <a:ext cx="2346113" cy="2239962"/>
            <a:chOff x="6073073" y="4361607"/>
            <a:chExt cx="2346113" cy="223996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7BA3124-2C6E-479B-8F41-AF3C6D2A4F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3073" y="4361607"/>
              <a:ext cx="793019" cy="9600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2DBEE6-98BA-4E95-ADD3-C777792F865E}"/>
                </a:ext>
              </a:extLst>
            </p:cNvPr>
            <p:cNvSpPr txBox="1"/>
            <p:nvPr/>
          </p:nvSpPr>
          <p:spPr>
            <a:xfrm>
              <a:off x="6826249" y="5124241"/>
              <a:ext cx="15929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cmovle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/>
                <a:t>if (x &lt;= y)</a:t>
              </a:r>
            </a:p>
            <a:p>
              <a:r>
                <a:rPr lang="en-US" altLang="zh-CN" b="1" dirty="0"/>
                <a:t>%</a:t>
              </a:r>
              <a:r>
                <a:rPr lang="en-US" altLang="zh-CN" b="1" dirty="0" err="1"/>
                <a:t>rdx</a:t>
              </a:r>
              <a:r>
                <a:rPr lang="en-US" altLang="zh-CN" b="1" dirty="0"/>
                <a:t> </a:t>
              </a:r>
              <a:r>
                <a:rPr lang="en-US" altLang="zh-CN" b="1" dirty="0">
                  <a:sym typeface="Wingdings" panose="05000000000000000000" pitchFamily="2" charset="2"/>
                </a:rPr>
                <a:t> %</a:t>
              </a:r>
              <a:r>
                <a:rPr lang="en-US" altLang="zh-CN" b="1" dirty="0" err="1">
                  <a:sym typeface="Wingdings" panose="05000000000000000000" pitchFamily="2" charset="2"/>
                </a:rPr>
                <a:t>rax</a:t>
              </a:r>
              <a:endParaRPr lang="en-US" altLang="zh-CN" b="1" dirty="0">
                <a:sym typeface="Wingdings" panose="05000000000000000000" pitchFamily="2" charset="2"/>
              </a:endParaRPr>
            </a:p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en-US" b="1" dirty="0">
                  <a:sym typeface="Wingdings" panose="05000000000000000000" pitchFamily="2" charset="2"/>
                </a:rPr>
                <a:t>%</a:t>
              </a:r>
              <a:r>
                <a:rPr lang="en-US" b="1" dirty="0" err="1">
                  <a:sym typeface="Wingdings" panose="05000000000000000000" pitchFamily="2" charset="2"/>
                </a:rPr>
                <a:t>rax</a:t>
              </a:r>
              <a:r>
                <a:rPr lang="en-US" b="1" dirty="0">
                  <a:sym typeface="Wingdings" panose="05000000000000000000" pitchFamily="2" charset="2"/>
                </a:rPr>
                <a:t> = y – x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return %</a:t>
              </a:r>
              <a:r>
                <a:rPr lang="en-US" b="1" dirty="0" err="1">
                  <a:sym typeface="Wingdings" panose="05000000000000000000" pitchFamily="2" charset="2"/>
                </a:rPr>
                <a:t>rax</a:t>
              </a:r>
              <a:endParaRPr lang="en-US" b="1" dirty="0"/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C40B6F9-3402-4413-9F0B-60D26E15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30500"/>
              </p:ext>
            </p:extLst>
          </p:nvPr>
        </p:nvGraphicFramePr>
        <p:xfrm>
          <a:off x="6474641" y="2017778"/>
          <a:ext cx="22698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08">
                  <a:extLst>
                    <a:ext uri="{9D8B030D-6E8A-4147-A177-3AD203B41FA5}">
                      <a16:colId xmlns:a16="http://schemas.microsoft.com/office/drawing/2014/main" val="2140379381"/>
                    </a:ext>
                  </a:extLst>
                </a:gridCol>
                <a:gridCol w="1134908">
                  <a:extLst>
                    <a:ext uri="{9D8B030D-6E8A-4147-A177-3AD203B41FA5}">
                      <a16:colId xmlns:a16="http://schemas.microsoft.com/office/drawing/2014/main" val="3141345819"/>
                    </a:ext>
                  </a:extLst>
                </a:gridCol>
              </a:tblGrid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6107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69806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rsi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88396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74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DCE8EAA-A298-4D37-ACCA-664EBB2690F3}"/>
              </a:ext>
            </a:extLst>
          </p:cNvPr>
          <p:cNvSpPr txBox="1"/>
          <p:nvPr/>
        </p:nvSpPr>
        <p:spPr>
          <a:xfrm>
            <a:off x="365218" y="5079127"/>
            <a:ext cx="5832956" cy="156966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chemeClr val="tx1"/>
                </a:solidFill>
              </a:rPr>
              <a:t>compute %</a:t>
            </a:r>
            <a:r>
              <a:rPr lang="en-US" sz="1600" dirty="0" err="1">
                <a:solidFill>
                  <a:schemeClr val="tx1"/>
                </a:solidFill>
              </a:rPr>
              <a:t>rdi</a:t>
            </a:r>
            <a:r>
              <a:rPr lang="en-US" sz="1600" dirty="0">
                <a:solidFill>
                  <a:schemeClr val="tx1"/>
                </a:solidFill>
              </a:rPr>
              <a:t> - %</a:t>
            </a:r>
            <a:r>
              <a:rPr lang="en-US" sz="1600" dirty="0" err="1">
                <a:solidFill>
                  <a:schemeClr val="tx1"/>
                </a:solidFill>
              </a:rPr>
              <a:t>rsi</a:t>
            </a:r>
            <a:r>
              <a:rPr lang="en-US" sz="1600" dirty="0">
                <a:solidFill>
                  <a:schemeClr val="tx1"/>
                </a:solidFill>
              </a:rPr>
              <a:t> (x-y) and set control flags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cmovle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chemeClr val="tx1"/>
                </a:solidFill>
              </a:rPr>
              <a:t>(SF ^ OF) | ZF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(x – y &lt;= 0), either SF^OF is evaluated 1 or ZF is set to 1, the condition for </a:t>
            </a:r>
            <a:r>
              <a:rPr lang="en-US" sz="1600" dirty="0" err="1">
                <a:solidFill>
                  <a:schemeClr val="tx1"/>
                </a:solidFill>
              </a:rPr>
              <a:t>jle</a:t>
            </a:r>
            <a:r>
              <a:rPr lang="en-US" sz="1600" dirty="0">
                <a:solidFill>
                  <a:schemeClr val="tx1"/>
                </a:solidFill>
              </a:rPr>
              <a:t> is evaluated </a:t>
            </a:r>
            <a:r>
              <a:rPr lang="en-US" sz="1600" b="1" dirty="0">
                <a:solidFill>
                  <a:schemeClr val="tx1"/>
                </a:solidFill>
              </a:rPr>
              <a:t>TRUE</a:t>
            </a:r>
            <a:r>
              <a:rPr lang="en-US" sz="1600" dirty="0">
                <a:solidFill>
                  <a:schemeClr val="tx1"/>
                </a:solidFill>
              </a:rPr>
              <a:t>, the jump to .L2 will be taken</a:t>
            </a:r>
          </a:p>
        </p:txBody>
      </p:sp>
    </p:spTree>
    <p:extLst>
      <p:ext uri="{BB962C8B-B14F-4D97-AF65-F5344CB8AC3E}">
        <p14:creationId xmlns:p14="http://schemas.microsoft.com/office/powerpoint/2010/main" val="332715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E80-0AA8-4004-9502-57C8D0B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branches by conditional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1E0E-DFB4-4E9B-A148-B61F475C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using conditional moves?</a:t>
            </a:r>
          </a:p>
          <a:p>
            <a:pPr lvl="1"/>
            <a:r>
              <a:rPr lang="en-US" dirty="0"/>
              <a:t>Sometimes, </a:t>
            </a:r>
            <a:r>
              <a:rPr lang="en-US" dirty="0">
                <a:solidFill>
                  <a:srgbClr val="FF0000"/>
                </a:solidFill>
              </a:rPr>
              <a:t>executing both branches will be faster then “test and jump”</a:t>
            </a:r>
            <a:endParaRPr lang="en-US" dirty="0"/>
          </a:p>
          <a:p>
            <a:pPr lvl="1"/>
            <a:r>
              <a:rPr lang="en-US" dirty="0"/>
              <a:t>Because, modern processors use </a:t>
            </a:r>
            <a:r>
              <a:rPr lang="en-US" dirty="0">
                <a:solidFill>
                  <a:srgbClr val="FF0000"/>
                </a:solidFill>
              </a:rPr>
              <a:t>pipelines</a:t>
            </a:r>
            <a:r>
              <a:rPr lang="en-US" dirty="0"/>
              <a:t> to execute a sequence of instructions, and branching operation may cause the pipeline to stall</a:t>
            </a:r>
          </a:p>
          <a:p>
            <a:pPr lvl="1"/>
            <a:r>
              <a:rPr lang="en-US" dirty="0"/>
              <a:t>Let’s revisit the problem in </a:t>
            </a:r>
            <a:r>
              <a:rPr lang="en-US" dirty="0">
                <a:solidFill>
                  <a:srgbClr val="FF0000"/>
                </a:solidFill>
              </a:rPr>
              <a:t>LEC06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45A0C-2DE6-4EAE-86A0-946AD863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4E80-0AA8-4004-9502-57C8D0B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branches by conditional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1E0E-DFB4-4E9B-A148-B61F475C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4889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Conditional moves should not be used in some cases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CASE 1: Expensive computation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Both values get computed with complex logic that takes a long time</a:t>
            </a:r>
          </a:p>
          <a:p>
            <a:pPr lvl="2"/>
            <a:r>
              <a:rPr lang="en-US" dirty="0"/>
              <a:t>Executing both branches will be not worthwhile</a:t>
            </a:r>
          </a:p>
          <a:p>
            <a:pPr lvl="1">
              <a:spcBef>
                <a:spcPts val="1200"/>
              </a:spcBef>
            </a:pPr>
            <a:r>
              <a:rPr lang="en-US" sz="2100" dirty="0"/>
              <a:t>CASE 2: risky computation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This statement is to avoid referencing an address with value 0</a:t>
            </a:r>
          </a:p>
          <a:p>
            <a:pPr lvl="2"/>
            <a:r>
              <a:rPr lang="en-US" dirty="0"/>
              <a:t>By conditional moves, the address is referenced anyway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CASE 3: computation with side effects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Both values get computed</a:t>
            </a:r>
          </a:p>
          <a:p>
            <a:pPr lvl="2"/>
            <a:r>
              <a:rPr lang="en-US" dirty="0"/>
              <a:t>Must ensure it is side-effect free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Fortunately, the compiler will do the 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45A0C-2DE6-4EAE-86A0-946AD863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1127D4F-A259-46DB-90C3-BD28B34C85B0}"/>
              </a:ext>
            </a:extLst>
          </p:cNvPr>
          <p:cNvSpPr>
            <a:spLocks/>
          </p:cNvSpPr>
          <p:nvPr/>
        </p:nvSpPr>
        <p:spPr bwMode="auto">
          <a:xfrm>
            <a:off x="2058243" y="2021626"/>
            <a:ext cx="5027514" cy="33072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D537350-144F-4361-8CF1-EC4FDB6ED73E}"/>
              </a:ext>
            </a:extLst>
          </p:cNvPr>
          <p:cNvSpPr>
            <a:spLocks/>
          </p:cNvSpPr>
          <p:nvPr/>
        </p:nvSpPr>
        <p:spPr bwMode="auto">
          <a:xfrm>
            <a:off x="2058243" y="3476434"/>
            <a:ext cx="5027514" cy="33072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0BD019-80D7-47AC-8FEC-C5B329596B2A}"/>
              </a:ext>
            </a:extLst>
          </p:cNvPr>
          <p:cNvSpPr>
            <a:spLocks/>
          </p:cNvSpPr>
          <p:nvPr/>
        </p:nvSpPr>
        <p:spPr bwMode="auto">
          <a:xfrm>
            <a:off x="2058243" y="4963536"/>
            <a:ext cx="5027514" cy="33072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x*=7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</p:spTree>
    <p:extLst>
      <p:ext uri="{BB962C8B-B14F-4D97-AF65-F5344CB8AC3E}">
        <p14:creationId xmlns:p14="http://schemas.microsoft.com/office/powerpoint/2010/main" val="127783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81E8-263B-4568-9B98-F8BF985B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Rethinking Case 1 and 3 of the previous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64F9-C371-4F80-B116-0CBC4FBE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student Kent gives a compilation result showing that it is POSSIBLE to use conditional move for case 1 and 3, which changes the conclusions of the two cases in the previous page</a:t>
            </a:r>
          </a:p>
          <a:p>
            <a:r>
              <a:rPr lang="en-US" dirty="0"/>
              <a:t>Take case 3 for example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x*=7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  <a:p>
            <a:pPr lvl="1"/>
            <a:r>
              <a:rPr lang="en-US" dirty="0"/>
              <a:t>Assuming the compiler allocate x to register %</a:t>
            </a:r>
            <a:r>
              <a:rPr lang="en-US" dirty="0" err="1"/>
              <a:t>rdi</a:t>
            </a:r>
            <a:r>
              <a:rPr lang="en-US" dirty="0"/>
              <a:t>, then we can have the following compiled assembly code using </a:t>
            </a:r>
            <a:r>
              <a:rPr lang="en-US" dirty="0" err="1"/>
              <a:t>cmov</a:t>
            </a:r>
            <a:endParaRPr lang="en-US" dirty="0"/>
          </a:p>
          <a:p>
            <a:pPr lvl="1"/>
            <a:r>
              <a:rPr lang="en-US" dirty="0"/>
              <a:t>The point is, if we save the original value of x to some register, there is in fact a chance to execute the two branches before performing the testing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4FA63-8217-4C02-B90E-66CD8DA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F3ADF-4112-488E-B5BA-EEF2D04B5524}"/>
              </a:ext>
            </a:extLst>
          </p:cNvPr>
          <p:cNvSpPr txBox="1"/>
          <p:nvPr/>
        </p:nvSpPr>
        <p:spPr>
          <a:xfrm>
            <a:off x="3329874" y="4592006"/>
            <a:ext cx="2302184" cy="2031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movq</a:t>
            </a:r>
            <a:r>
              <a:rPr lang="en-US" dirty="0">
                <a:solidFill>
                  <a:schemeClr val="tx1"/>
                </a:solidFill>
              </a:rPr>
              <a:t>  %</a:t>
            </a:r>
            <a:r>
              <a:rPr lang="en-US" dirty="0" err="1">
                <a:solidFill>
                  <a:schemeClr val="tx1"/>
                </a:solidFill>
              </a:rPr>
              <a:t>rdi</a:t>
            </a:r>
            <a:r>
              <a:rPr lang="en-US" dirty="0">
                <a:solidFill>
                  <a:schemeClr val="tx1"/>
                </a:solidFill>
              </a:rPr>
              <a:t>, %</a:t>
            </a:r>
            <a:r>
              <a:rPr lang="en-US" dirty="0" err="1">
                <a:solidFill>
                  <a:schemeClr val="tx1"/>
                </a:solidFill>
              </a:rPr>
              <a:t>rax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mulq</a:t>
            </a:r>
            <a:r>
              <a:rPr lang="en-US" dirty="0">
                <a:solidFill>
                  <a:schemeClr val="tx1"/>
                </a:solidFill>
              </a:rPr>
              <a:t>   $7, %</a:t>
            </a:r>
            <a:r>
              <a:rPr lang="en-US" dirty="0" err="1">
                <a:solidFill>
                  <a:schemeClr val="tx1"/>
                </a:solidFill>
              </a:rPr>
              <a:t>rax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movq</a:t>
            </a:r>
            <a:r>
              <a:rPr lang="en-US" dirty="0">
                <a:solidFill>
                  <a:schemeClr val="tx1"/>
                </a:solidFill>
              </a:rPr>
              <a:t>  %</a:t>
            </a:r>
            <a:r>
              <a:rPr lang="en-US" dirty="0" err="1">
                <a:solidFill>
                  <a:schemeClr val="tx1"/>
                </a:solidFill>
              </a:rPr>
              <a:t>rdi</a:t>
            </a:r>
            <a:r>
              <a:rPr lang="en-US" dirty="0">
                <a:solidFill>
                  <a:schemeClr val="tx1"/>
                </a:solidFill>
              </a:rPr>
              <a:t>, %</a:t>
            </a:r>
            <a:r>
              <a:rPr lang="en-US" dirty="0" err="1">
                <a:solidFill>
                  <a:schemeClr val="tx1"/>
                </a:solidFill>
              </a:rPr>
              <a:t>rdx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addq</a:t>
            </a:r>
            <a:r>
              <a:rPr lang="en-US" dirty="0">
                <a:solidFill>
                  <a:schemeClr val="tx1"/>
                </a:solidFill>
              </a:rPr>
              <a:t>   $3, %</a:t>
            </a:r>
            <a:r>
              <a:rPr lang="en-US" dirty="0" err="1">
                <a:solidFill>
                  <a:schemeClr val="tx1"/>
                </a:solidFill>
              </a:rPr>
              <a:t>rdx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cmpq</a:t>
            </a:r>
            <a:r>
              <a:rPr lang="en-US" dirty="0">
                <a:solidFill>
                  <a:schemeClr val="tx1"/>
                </a:solidFill>
              </a:rPr>
              <a:t>  $0, %</a:t>
            </a:r>
            <a:r>
              <a:rPr lang="en-US" dirty="0" err="1">
                <a:solidFill>
                  <a:schemeClr val="tx1"/>
                </a:solidFill>
              </a:rPr>
              <a:t>rdi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cmovle</a:t>
            </a:r>
            <a:r>
              <a:rPr lang="en-US" dirty="0">
                <a:solidFill>
                  <a:schemeClr val="tx1"/>
                </a:solidFill>
              </a:rPr>
              <a:t>  %</a:t>
            </a:r>
            <a:r>
              <a:rPr lang="en-US" dirty="0" err="1">
                <a:solidFill>
                  <a:schemeClr val="tx1"/>
                </a:solidFill>
              </a:rPr>
              <a:t>rdx</a:t>
            </a:r>
            <a:r>
              <a:rPr lang="en-US" dirty="0">
                <a:solidFill>
                  <a:schemeClr val="tx1"/>
                </a:solidFill>
              </a:rPr>
              <a:t>, %</a:t>
            </a:r>
            <a:r>
              <a:rPr lang="en-US" dirty="0" err="1">
                <a:solidFill>
                  <a:schemeClr val="tx1"/>
                </a:solidFill>
              </a:rPr>
              <a:t>rax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8460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definitions on machine code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Registers and operands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Moving data between memory and CPU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Arithmetic and logical operations</a:t>
            </a:r>
          </a:p>
          <a:p>
            <a:r>
              <a:rPr lang="en-US" b="1" dirty="0"/>
              <a:t>Control</a:t>
            </a:r>
          </a:p>
          <a:p>
            <a:r>
              <a:rPr lang="en-US" dirty="0"/>
              <a:t>Conditional branches</a:t>
            </a:r>
          </a:p>
          <a:p>
            <a:r>
              <a:rPr lang="en-US" dirty="0"/>
              <a:t>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29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8121-B7D6-4CA8-92CE-0A85F88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9A9-B4F3-4BCF-8540-2689BD76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Basic definitions on machine code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Registers and operands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Moving data between memory and CPU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Arithmetic and logical operations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Conditional branches</a:t>
            </a:r>
          </a:p>
          <a:p>
            <a:r>
              <a:rPr lang="en-US" b="1" dirty="0"/>
              <a:t>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0056-9701-485E-BD58-548C38E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1F4E-45B3-4CBB-8138-06D9BAB1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“do-while”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2E7-0E39-4661-8247-9ABE3DAE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to count the number of 1’s in “x”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43734-655D-4E06-A8F1-6EADB451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341E9-F9BE-43CB-94D1-9D45449C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9" y="2239060"/>
            <a:ext cx="3251692" cy="22414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22FF7E-7686-495A-8956-5EDF6F26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62874"/>
              </p:ext>
            </p:extLst>
          </p:nvPr>
        </p:nvGraphicFramePr>
        <p:xfrm>
          <a:off x="1220694" y="4932479"/>
          <a:ext cx="22698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08">
                  <a:extLst>
                    <a:ext uri="{9D8B030D-6E8A-4147-A177-3AD203B41FA5}">
                      <a16:colId xmlns:a16="http://schemas.microsoft.com/office/drawing/2014/main" val="2140379381"/>
                    </a:ext>
                  </a:extLst>
                </a:gridCol>
                <a:gridCol w="1134908">
                  <a:extLst>
                    <a:ext uri="{9D8B030D-6E8A-4147-A177-3AD203B41FA5}">
                      <a16:colId xmlns:a16="http://schemas.microsoft.com/office/drawing/2014/main" val="3141345819"/>
                    </a:ext>
                  </a:extLst>
                </a:gridCol>
              </a:tblGrid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6107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69806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740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2CCEE847-1DE3-4549-AE5C-4BE0B628B0A6}"/>
              </a:ext>
            </a:extLst>
          </p:cNvPr>
          <p:cNvGrpSpPr/>
          <p:nvPr/>
        </p:nvGrpSpPr>
        <p:grpSpPr>
          <a:xfrm>
            <a:off x="3863946" y="2239060"/>
            <a:ext cx="5263870" cy="2937931"/>
            <a:chOff x="3819440" y="1701428"/>
            <a:chExt cx="5263870" cy="293793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094E8F-FCB3-4F77-865B-0F8C77E1F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828" y="1701428"/>
              <a:ext cx="1948255" cy="224145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70148C-C22E-47F8-9D65-431B19D75DCA}"/>
                </a:ext>
              </a:extLst>
            </p:cNvPr>
            <p:cNvSpPr txBox="1"/>
            <p:nvPr/>
          </p:nvSpPr>
          <p:spPr>
            <a:xfrm>
              <a:off x="6310448" y="2209126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B764BBA-128A-4F31-BA85-21EBFCC55049}"/>
                </a:ext>
              </a:extLst>
            </p:cNvPr>
            <p:cNvCxnSpPr/>
            <p:nvPr/>
          </p:nvCxnSpPr>
          <p:spPr>
            <a:xfrm>
              <a:off x="5926076" y="2411427"/>
              <a:ext cx="3843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98FFC1-C05B-480D-B12C-17A7A57FE0E5}"/>
                </a:ext>
              </a:extLst>
            </p:cNvPr>
            <p:cNvCxnSpPr/>
            <p:nvPr/>
          </p:nvCxnSpPr>
          <p:spPr>
            <a:xfrm>
              <a:off x="5926076" y="3045303"/>
              <a:ext cx="3843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9AE42D-D767-43E5-9791-0335BD27E6FA}"/>
                </a:ext>
              </a:extLst>
            </p:cNvPr>
            <p:cNvSpPr txBox="1"/>
            <p:nvPr/>
          </p:nvSpPr>
          <p:spPr>
            <a:xfrm>
              <a:off x="6286172" y="2876026"/>
              <a:ext cx="1912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temp = x &amp; 0x1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2A8D11-51D3-4171-9D10-46E3556E9EDF}"/>
                </a:ext>
              </a:extLst>
            </p:cNvPr>
            <p:cNvSpPr txBox="1"/>
            <p:nvPr/>
          </p:nvSpPr>
          <p:spPr>
            <a:xfrm>
              <a:off x="6286171" y="3090446"/>
              <a:ext cx="1912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+= temp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F3E8C6-79D3-4C67-BB03-645FED52333F}"/>
                </a:ext>
              </a:extLst>
            </p:cNvPr>
            <p:cNvSpPr txBox="1"/>
            <p:nvPr/>
          </p:nvSpPr>
          <p:spPr>
            <a:xfrm>
              <a:off x="6310448" y="3308276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&gt;&gt;= 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9BB85E-F807-4CE2-8012-CC2332D27BA5}"/>
                </a:ext>
              </a:extLst>
            </p:cNvPr>
            <p:cNvCxnSpPr/>
            <p:nvPr/>
          </p:nvCxnSpPr>
          <p:spPr>
            <a:xfrm>
              <a:off x="5926076" y="3259723"/>
              <a:ext cx="3843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311157-DA3C-4B24-9A08-07E43EF602AC}"/>
                </a:ext>
              </a:extLst>
            </p:cNvPr>
            <p:cNvCxnSpPr/>
            <p:nvPr/>
          </p:nvCxnSpPr>
          <p:spPr>
            <a:xfrm>
              <a:off x="5926076" y="3454625"/>
              <a:ext cx="3843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28222C-3E54-4ED9-92F3-60823939784E}"/>
                </a:ext>
              </a:extLst>
            </p:cNvPr>
            <p:cNvGrpSpPr/>
            <p:nvPr/>
          </p:nvGrpSpPr>
          <p:grpSpPr>
            <a:xfrm flipV="1">
              <a:off x="3819440" y="2803894"/>
              <a:ext cx="497089" cy="842935"/>
              <a:chOff x="3884177" y="3196354"/>
              <a:chExt cx="914400" cy="96295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912F43E-6A51-4DF0-8529-159DA8892743}"/>
                  </a:ext>
                </a:extLst>
              </p:cNvPr>
              <p:cNvCxnSpPr/>
              <p:nvPr/>
            </p:nvCxnSpPr>
            <p:spPr>
              <a:xfrm flipH="1">
                <a:off x="3884177" y="3196354"/>
                <a:ext cx="9144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6526BF7-7B45-432C-8042-CC2E78921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4177" y="3196354"/>
                <a:ext cx="0" cy="96295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BDBE064-849D-4720-945A-21BB05752F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4177" y="4159306"/>
                <a:ext cx="914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3D50BF-74F0-4CDE-A6AC-1FB3F13DC2FA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98" y="3646829"/>
              <a:ext cx="1228650" cy="1301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CDE661-A165-4B06-891A-E769B6C46C64}"/>
                </a:ext>
              </a:extLst>
            </p:cNvPr>
            <p:cNvSpPr txBox="1"/>
            <p:nvPr/>
          </p:nvSpPr>
          <p:spPr>
            <a:xfrm>
              <a:off x="6317140" y="3562141"/>
              <a:ext cx="27661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after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&gt;&gt;= 1</a:t>
              </a:r>
              <a:r>
                <a:rPr lang="en-US" sz="1600" dirty="0"/>
                <a:t>, </a:t>
              </a:r>
              <a:r>
                <a:rPr lang="en-US" sz="1600" b="1" dirty="0"/>
                <a:t>x == 0</a:t>
              </a:r>
              <a:r>
                <a:rPr lang="en-US" sz="1600" dirty="0"/>
                <a:t>, the </a:t>
              </a:r>
              <a:r>
                <a:rPr lang="en-US" sz="1600" b="1" dirty="0"/>
                <a:t>ZF</a:t>
              </a:r>
              <a:r>
                <a:rPr lang="en-US" sz="1600" dirty="0"/>
                <a:t> flag will be set to </a:t>
              </a:r>
              <a:r>
                <a:rPr lang="en-US" sz="1600" b="1" dirty="0"/>
                <a:t>1</a:t>
              </a:r>
              <a:r>
                <a:rPr lang="en-US" sz="1600" dirty="0"/>
                <a:t>, and </a:t>
              </a:r>
              <a:r>
                <a:rPr lang="en-US" sz="1600" dirty="0" err="1"/>
                <a:t>jne</a:t>
              </a:r>
              <a:r>
                <a:rPr lang="en-US" sz="1600" dirty="0"/>
                <a:t> will be evaluated </a:t>
              </a:r>
              <a:r>
                <a:rPr lang="en-US" sz="1600" b="1" dirty="0"/>
                <a:t>FALSE</a:t>
              </a:r>
              <a:r>
                <a:rPr lang="en-US" sz="1600" dirty="0"/>
                <a:t>, the program will not loop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38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1F4E-45B3-4CBB-8138-06D9BAB1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</p:spPr>
        <p:txBody>
          <a:bodyPr/>
          <a:lstStyle/>
          <a:p>
            <a:r>
              <a:rPr lang="en-US" dirty="0"/>
              <a:t>“while”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43734-655D-4E06-A8F1-6EADB451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4CA8C-C9AA-4F2B-93D9-E15A7738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70" y="1647579"/>
            <a:ext cx="3287860" cy="2054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EE4BC7-CFA3-4C50-9F2E-6F197BA37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13629"/>
              </p:ext>
            </p:extLst>
          </p:nvPr>
        </p:nvGraphicFramePr>
        <p:xfrm>
          <a:off x="1053992" y="4209979"/>
          <a:ext cx="22698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08">
                  <a:extLst>
                    <a:ext uri="{9D8B030D-6E8A-4147-A177-3AD203B41FA5}">
                      <a16:colId xmlns:a16="http://schemas.microsoft.com/office/drawing/2014/main" val="2140379381"/>
                    </a:ext>
                  </a:extLst>
                </a:gridCol>
                <a:gridCol w="1134908">
                  <a:extLst>
                    <a:ext uri="{9D8B030D-6E8A-4147-A177-3AD203B41FA5}">
                      <a16:colId xmlns:a16="http://schemas.microsoft.com/office/drawing/2014/main" val="3141345819"/>
                    </a:ext>
                  </a:extLst>
                </a:gridCol>
              </a:tblGrid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6107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69806"/>
                  </a:ext>
                </a:extLst>
              </a:tr>
              <a:tr h="28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eax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740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90BAFD69-1F3D-4BCB-8D20-3DD34B39A413}"/>
              </a:ext>
            </a:extLst>
          </p:cNvPr>
          <p:cNvGrpSpPr/>
          <p:nvPr/>
        </p:nvGrpSpPr>
        <p:grpSpPr>
          <a:xfrm>
            <a:off x="4141047" y="1647579"/>
            <a:ext cx="5002953" cy="3020092"/>
            <a:chOff x="4171444" y="1146517"/>
            <a:chExt cx="5002953" cy="30200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E348C7-382F-4631-B012-CFD63B25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0059" y="1146517"/>
              <a:ext cx="1736992" cy="256772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905F4A-D774-4B40-B376-FE444A9DD772}"/>
                </a:ext>
              </a:extLst>
            </p:cNvPr>
            <p:cNvSpPr txBox="1"/>
            <p:nvPr/>
          </p:nvSpPr>
          <p:spPr>
            <a:xfrm>
              <a:off x="6577574" y="2149694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21903C-C772-412F-A7F8-EEB88161B62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152653" y="1780248"/>
              <a:ext cx="424921" cy="5387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9660A-0B20-4031-BCA7-FB41D8A5A441}"/>
                </a:ext>
              </a:extLst>
            </p:cNvPr>
            <p:cNvSpPr txBox="1"/>
            <p:nvPr/>
          </p:nvSpPr>
          <p:spPr>
            <a:xfrm>
              <a:off x="6600413" y="277430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while(x)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B59987-3660-4150-9B39-1D6836A3935D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6216041" y="2943578"/>
              <a:ext cx="384372" cy="3134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2282AB-B871-45F1-8324-304FFB6FD6EE}"/>
                </a:ext>
              </a:extLst>
            </p:cNvPr>
            <p:cNvGrpSpPr/>
            <p:nvPr/>
          </p:nvGrpSpPr>
          <p:grpSpPr>
            <a:xfrm>
              <a:off x="4337331" y="1954227"/>
              <a:ext cx="441016" cy="1247203"/>
              <a:chOff x="4337331" y="1954227"/>
              <a:chExt cx="441016" cy="124720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FBD36A8-2764-46BD-AA7F-BC3B527D564C}"/>
                  </a:ext>
                </a:extLst>
              </p:cNvPr>
              <p:cNvCxnSpPr/>
              <p:nvPr/>
            </p:nvCxnSpPr>
            <p:spPr>
              <a:xfrm flipH="1">
                <a:off x="4337331" y="1954227"/>
                <a:ext cx="44101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7133D0A-79FC-4EC0-BF7C-016DC55E710A}"/>
                  </a:ext>
                </a:extLst>
              </p:cNvPr>
              <p:cNvCxnSpPr/>
              <p:nvPr/>
            </p:nvCxnSpPr>
            <p:spPr>
              <a:xfrm>
                <a:off x="4341377" y="1966365"/>
                <a:ext cx="0" cy="123506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0550050-0166-4267-8692-B0A2C5BD9DBB}"/>
                  </a:ext>
                </a:extLst>
              </p:cNvPr>
              <p:cNvCxnSpPr/>
              <p:nvPr/>
            </p:nvCxnSpPr>
            <p:spPr>
              <a:xfrm>
                <a:off x="4337331" y="3201430"/>
                <a:ext cx="44101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C3A612-7E96-47EB-A6CA-108A2B6B7169}"/>
                </a:ext>
              </a:extLst>
            </p:cNvPr>
            <p:cNvGrpSpPr/>
            <p:nvPr/>
          </p:nvGrpSpPr>
          <p:grpSpPr>
            <a:xfrm>
              <a:off x="4171444" y="2257678"/>
              <a:ext cx="606903" cy="1171322"/>
              <a:chOff x="4171444" y="2257678"/>
              <a:chExt cx="606903" cy="117132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7BFFE2F-DD25-44D3-85E9-FF89B820FED1}"/>
                  </a:ext>
                </a:extLst>
              </p:cNvPr>
              <p:cNvCxnSpPr/>
              <p:nvPr/>
            </p:nvCxnSpPr>
            <p:spPr>
              <a:xfrm flipH="1">
                <a:off x="4179536" y="3429000"/>
                <a:ext cx="59881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196D9E7-0C27-4AC8-B975-82709997773A}"/>
                  </a:ext>
                </a:extLst>
              </p:cNvPr>
              <p:cNvCxnSpPr/>
              <p:nvPr/>
            </p:nvCxnSpPr>
            <p:spPr>
              <a:xfrm flipV="1">
                <a:off x="4171444" y="2257678"/>
                <a:ext cx="0" cy="117132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D4B10AB-D8D6-4D6B-B141-009EE1C8357E}"/>
                  </a:ext>
                </a:extLst>
              </p:cNvPr>
              <p:cNvCxnSpPr/>
              <p:nvPr/>
            </p:nvCxnSpPr>
            <p:spPr>
              <a:xfrm>
                <a:off x="4179536" y="2261724"/>
                <a:ext cx="598811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8A4DA8C-2E67-49C8-8276-74273CF31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3572" y="3329873"/>
              <a:ext cx="1056010" cy="991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A44D31-2DF0-4E85-898C-661E74896BA8}"/>
                </a:ext>
              </a:extLst>
            </p:cNvPr>
            <p:cNvSpPr txBox="1"/>
            <p:nvPr/>
          </p:nvSpPr>
          <p:spPr>
            <a:xfrm>
              <a:off x="6408227" y="3089391"/>
              <a:ext cx="27661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after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&gt;&gt;= 1</a:t>
              </a:r>
              <a:r>
                <a:rPr lang="en-US" sz="1600" dirty="0"/>
                <a:t>, </a:t>
              </a:r>
              <a:r>
                <a:rPr lang="en-US" sz="1600" b="1" dirty="0"/>
                <a:t>x == 0</a:t>
              </a:r>
              <a:r>
                <a:rPr lang="en-US" sz="1600" dirty="0"/>
                <a:t>, the </a:t>
              </a:r>
              <a:r>
                <a:rPr lang="en-US" sz="1600" b="1" dirty="0"/>
                <a:t>ZF</a:t>
              </a:r>
              <a:r>
                <a:rPr lang="en-US" sz="1600" dirty="0"/>
                <a:t> flag will be set to </a:t>
              </a:r>
              <a:r>
                <a:rPr lang="en-US" sz="1600" b="1" dirty="0"/>
                <a:t>1</a:t>
              </a:r>
              <a:r>
                <a:rPr lang="en-US" sz="1600" dirty="0"/>
                <a:t>, and </a:t>
              </a:r>
              <a:r>
                <a:rPr lang="en-US" sz="1600" dirty="0" err="1"/>
                <a:t>jne</a:t>
              </a:r>
              <a:r>
                <a:rPr lang="en-US" sz="1600" dirty="0"/>
                <a:t> will be evaluated </a:t>
              </a:r>
              <a:r>
                <a:rPr lang="en-US" sz="1600" b="1" dirty="0"/>
                <a:t>FALSE</a:t>
              </a:r>
              <a:r>
                <a:rPr lang="en-US" sz="1600" dirty="0"/>
                <a:t>, the program will not loop 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9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1F4E-45B3-4CBB-8138-06D9BAB1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C214-F226-CCE6-A191-A663FA4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0" y="1153116"/>
            <a:ext cx="8656229" cy="5328605"/>
          </a:xfrm>
        </p:spPr>
        <p:txBody>
          <a:bodyPr/>
          <a:lstStyle/>
          <a:p>
            <a:r>
              <a:rPr lang="en-US" altLang="zh-CN" dirty="0"/>
              <a:t>“for” loop can be transformed into “do-</a:t>
            </a:r>
            <a:r>
              <a:rPr lang="en-US" altLang="zh-CN" dirty="0" err="1"/>
              <a:t>while”loop</a:t>
            </a:r>
            <a:r>
              <a:rPr lang="en-US" altLang="zh-CN" dirty="0"/>
              <a:t> or “while” loop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43734-655D-4E06-A8F1-6EADB451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F788D-8F3C-4C74-AD64-7DD90F62C58C}"/>
              </a:ext>
            </a:extLst>
          </p:cNvPr>
          <p:cNvSpPr/>
          <p:nvPr/>
        </p:nvSpPr>
        <p:spPr>
          <a:xfrm>
            <a:off x="2991524" y="2147905"/>
            <a:ext cx="3160951" cy="584775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test; update)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0F000-D8C7-4959-B08C-38D2CFA969DB}"/>
              </a:ext>
            </a:extLst>
          </p:cNvPr>
          <p:cNvSpPr/>
          <p:nvPr/>
        </p:nvSpPr>
        <p:spPr>
          <a:xfrm>
            <a:off x="1150356" y="3620039"/>
            <a:ext cx="2655982" cy="2308324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L_TEST;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L_LOOP: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update;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L_TEST: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(test)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L_LOOP;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L_DONE: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6FA1A-C723-4BE6-B56A-8AE8BE7909DA}"/>
              </a:ext>
            </a:extLst>
          </p:cNvPr>
          <p:cNvSpPr/>
          <p:nvPr/>
        </p:nvSpPr>
        <p:spPr>
          <a:xfrm>
            <a:off x="5293095" y="3620039"/>
            <a:ext cx="2655982" cy="1815882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while loop</a:t>
            </a:r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(test){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update;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DCB8FFA-E36B-4ED8-A8E9-AE7B2726D78E}"/>
              </a:ext>
            </a:extLst>
          </p:cNvPr>
          <p:cNvSpPr/>
          <p:nvPr/>
        </p:nvSpPr>
        <p:spPr>
          <a:xfrm rot="2585569">
            <a:off x="3545119" y="2696040"/>
            <a:ext cx="410421" cy="9511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50F5E7F-40B9-4718-8E1F-631A8742E9C7}"/>
              </a:ext>
            </a:extLst>
          </p:cNvPr>
          <p:cNvSpPr/>
          <p:nvPr/>
        </p:nvSpPr>
        <p:spPr>
          <a:xfrm rot="19014431" flipH="1">
            <a:off x="5188462" y="2696038"/>
            <a:ext cx="410421" cy="9511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1F4E-45B3-4CBB-8138-06D9BAB1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machine language I &amp;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2E7-0E39-4661-8247-9ABE3DAE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abstract computer that assembly code works on</a:t>
            </a:r>
          </a:p>
          <a:p>
            <a:pPr lvl="1"/>
            <a:r>
              <a:rPr lang="en-US" dirty="0"/>
              <a:t>General purpose registers + condition codes</a:t>
            </a:r>
          </a:p>
          <a:p>
            <a:r>
              <a:rPr lang="en-US" dirty="0"/>
              <a:t>Arithmetic and logical operations</a:t>
            </a:r>
          </a:p>
          <a:p>
            <a:r>
              <a:rPr lang="en-US" dirty="0"/>
              <a:t>Program flow control</a:t>
            </a:r>
          </a:p>
          <a:p>
            <a:pPr lvl="1"/>
            <a:r>
              <a:rPr lang="en-US" dirty="0"/>
              <a:t>Conditional codes</a:t>
            </a:r>
          </a:p>
          <a:p>
            <a:pPr lvl="1"/>
            <a:r>
              <a:rPr lang="en-US" dirty="0"/>
              <a:t>Branches</a:t>
            </a:r>
          </a:p>
          <a:p>
            <a:pPr lvl="1"/>
            <a:r>
              <a:rPr lang="en-US" dirty="0"/>
              <a:t>Loops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topics uncovered due to limited course time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calls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43734-655D-4E06-A8F1-6EADB451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582E-2B1C-B56C-03A7-4EF98059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control in a C program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0EDA-A394-1A38-B838-0AA6D39D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 not only performs</a:t>
            </a:r>
          </a:p>
          <a:p>
            <a:pPr lvl="1"/>
            <a:r>
              <a:rPr lang="en-US" altLang="zh-CN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z = x + y;</a:t>
            </a:r>
          </a:p>
          <a:p>
            <a:pPr lvl="1"/>
            <a:r>
              <a:rPr lang="en-US" altLang="zh-CN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a = b &amp; c;</a:t>
            </a:r>
          </a:p>
          <a:p>
            <a:pPr lvl="1"/>
            <a:r>
              <a:rPr lang="en-US" altLang="zh-CN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......</a:t>
            </a:r>
          </a:p>
          <a:p>
            <a:r>
              <a:rPr lang="en-US" altLang="zh-CN" dirty="0"/>
              <a:t>It also performs different actions according to some condition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pc="-15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 = 5;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pc="-15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y = 7;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pc="-15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if (x &gt; y){	// the program needs to know T/F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pc="-15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 = x + y;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pc="-15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pc="-15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else{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pc="-15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y = x + y;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pc="-15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63-9029-5DC9-6909-09E500C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8649-13BA-4482-ACBF-CEF4D23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02B7-B1B7-4D97-BDB0-BD742228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207496" cy="5328605"/>
          </a:xfrm>
        </p:spPr>
        <p:txBody>
          <a:bodyPr/>
          <a:lstStyle/>
          <a:p>
            <a:r>
              <a:rPr lang="en-US" dirty="0"/>
              <a:t>General purpose registers used for data movement and arithmetic/logical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105D-7619-4FA0-8037-7282314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EE2EA3-3229-4E54-8E8E-5DCF591DE593}"/>
              </a:ext>
            </a:extLst>
          </p:cNvPr>
          <p:cNvGrpSpPr/>
          <p:nvPr/>
        </p:nvGrpSpPr>
        <p:grpSpPr>
          <a:xfrm>
            <a:off x="1851995" y="2369044"/>
            <a:ext cx="5522471" cy="3765055"/>
            <a:chOff x="762000" y="1143000"/>
            <a:chExt cx="7518400" cy="4800600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E62915BB-17B4-4413-B49D-065E92847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217291FC-1E0A-456E-9465-CC63CAE3F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083C9063-66CA-4598-8113-C1D3D5813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4C96287E-A957-4BAF-94CD-1C921C39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2DEAAA9A-34BF-4FDD-8D60-3D9256D52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A50F8058-0B97-406C-A436-6A8AC0744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8D32C6B-97CE-4C7D-B473-5942774B1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65CD9251-F65A-41CF-833B-5CC35AEB1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C6F0A453-8010-4E43-BADD-5B2A476B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28ECB42B-4580-4E63-BD04-A2B957749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177B34BF-83B5-4F49-B84D-AD6E2E656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F4DBAF51-9AD8-462E-A0F1-5D9D3BEF5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94EFB7F8-505D-47FD-A5A2-168760834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rdx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9" name="Rectangle 34">
              <a:extLst>
                <a:ext uri="{FF2B5EF4-FFF2-40B4-BE49-F238E27FC236}">
                  <a16:creationId xmlns:a16="http://schemas.microsoft.com/office/drawing/2014/main" id="{38B9BBB7-CAC7-49A4-BABE-4336D22F3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286D4E9A-5F04-4F0A-A4DC-CC35DD6A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31" name="Rectangle 36">
              <a:extLst>
                <a:ext uri="{FF2B5EF4-FFF2-40B4-BE49-F238E27FC236}">
                  <a16:creationId xmlns:a16="http://schemas.microsoft.com/office/drawing/2014/main" id="{C6E19768-FD33-47C4-A1C0-0455718E0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95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8649-13BA-4482-ACBF-CEF4D23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02B7-B1B7-4D97-BDB0-BD742228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800" b="1" dirty="0"/>
              <a:t>Condition codes: single bit registers</a:t>
            </a:r>
          </a:p>
          <a:p>
            <a:pPr lvl="1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dirty="0"/>
              <a:t>Special single-bit registers to record the states of computation</a:t>
            </a:r>
          </a:p>
          <a:p>
            <a:pPr lvl="1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b="1" dirty="0"/>
              <a:t>Not visible </a:t>
            </a:r>
            <a:r>
              <a:rPr lang="en-US" sz="1800" dirty="0"/>
              <a:t>to programmers, </a:t>
            </a:r>
            <a:r>
              <a:rPr lang="en-US" sz="1800" b="1" dirty="0"/>
              <a:t>implicitly set </a:t>
            </a:r>
            <a:r>
              <a:rPr lang="en-US" sz="1800" dirty="0"/>
              <a:t>by different types of instructions</a:t>
            </a:r>
          </a:p>
          <a:p>
            <a:pPr lvl="1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1800" b="1" dirty="0"/>
              <a:t>Read by special instructions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105D-7619-4FA0-8037-7282314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30316-F023-41CF-B7F3-B508A20E40F8}"/>
              </a:ext>
            </a:extLst>
          </p:cNvPr>
          <p:cNvGrpSpPr/>
          <p:nvPr/>
        </p:nvGrpSpPr>
        <p:grpSpPr>
          <a:xfrm>
            <a:off x="2656445" y="2964797"/>
            <a:ext cx="3831111" cy="3288738"/>
            <a:chOff x="1139767" y="3033165"/>
            <a:chExt cx="3831111" cy="3288738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5213FD06-09DF-41F9-BAF8-C60BBA084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767" y="3033165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CF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73A48EB-ABAD-43DD-82AC-24B040F60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767" y="3951611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ZF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9D37081D-E269-4EEC-9C19-6BEF7B1FD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767" y="4870057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SF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3507C8C6-6DD3-4B66-8048-F00C80B5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767" y="5788503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OF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118821-1292-4EE7-8572-6F5B9B6BB5F6}"/>
                </a:ext>
              </a:extLst>
            </p:cNvPr>
            <p:cNvSpPr/>
            <p:nvPr/>
          </p:nvSpPr>
          <p:spPr>
            <a:xfrm>
              <a:off x="2039050" y="3099810"/>
              <a:ext cx="27851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Carry Flag (for unsigned)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53FF4E-E144-426F-B0E9-27706C1C9F78}"/>
                </a:ext>
              </a:extLst>
            </p:cNvPr>
            <p:cNvSpPr/>
            <p:nvPr/>
          </p:nvSpPr>
          <p:spPr>
            <a:xfrm>
              <a:off x="2039050" y="4018256"/>
              <a:ext cx="11442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Zero Flag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E71146-FDEE-461D-9812-50E64B393B89}"/>
                </a:ext>
              </a:extLst>
            </p:cNvPr>
            <p:cNvSpPr/>
            <p:nvPr/>
          </p:nvSpPr>
          <p:spPr>
            <a:xfrm>
              <a:off x="2039050" y="4936702"/>
              <a:ext cx="11144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Sign Flag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7504A2-C735-4E0B-B8C0-FF969A269813}"/>
                </a:ext>
              </a:extLst>
            </p:cNvPr>
            <p:cNvSpPr/>
            <p:nvPr/>
          </p:nvSpPr>
          <p:spPr>
            <a:xfrm>
              <a:off x="2039050" y="5855148"/>
              <a:ext cx="29318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Overflow Flag (for signed)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1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8649-13BA-4482-ACBF-CEF4D23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by 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02B7-B1B7-4D97-BDB0-BD742228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0" y="1153116"/>
            <a:ext cx="8498661" cy="5328605"/>
          </a:xfrm>
        </p:spPr>
        <p:txBody>
          <a:bodyPr>
            <a:normAutofit/>
          </a:bodyPr>
          <a:lstStyle/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sz="2800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sz="2800" dirty="0">
              <a:sym typeface="Courier New Bold" charset="0"/>
            </a:endParaRPr>
          </a:p>
          <a:p>
            <a:pPr marL="0" indent="-13970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800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sz="2800" dirty="0"/>
              <a:t> </a:t>
            </a:r>
            <a:r>
              <a:rPr lang="en-US" sz="2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sz="2800" dirty="0" err="1"/>
              <a:t>,</a:t>
            </a:r>
            <a:r>
              <a:rPr lang="en-US" sz="2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sz="2800" dirty="0"/>
              <a:t>  ↔   </a:t>
            </a:r>
            <a:r>
              <a:rPr lang="en-US" altLang="zh-CN" sz="2800" dirty="0">
                <a:latin typeface="Courier New Bold" charset="0"/>
                <a:cs typeface="Courier New Bold" charset="0"/>
                <a:sym typeface="Courier New Bold" charset="0"/>
              </a:rPr>
              <a:t>t</a:t>
            </a:r>
            <a:r>
              <a:rPr lang="en-US" sz="2800" dirty="0">
                <a:latin typeface="Courier New Bold" charset="0"/>
                <a:cs typeface="Courier New Bold" charset="0"/>
                <a:sym typeface="Courier New Bold" charset="0"/>
              </a:rPr>
              <a:t> = a + b</a:t>
            </a:r>
            <a:endParaRPr lang="en-US" sz="1600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sz="2400" dirty="0"/>
              <a:t> if carry out from the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sz="2400" dirty="0"/>
              <a:t> if </a:t>
            </a:r>
            <a:r>
              <a:rPr lang="en-US" altLang="zh-CN" sz="2400" dirty="0">
                <a:latin typeface="Courier New Bold" charset="0"/>
                <a:cs typeface="Courier New Bold" charset="0"/>
                <a:sym typeface="Courier New Bold" charset="0"/>
              </a:rPr>
              <a:t>t</a:t>
            </a:r>
            <a:r>
              <a:rPr lang="en-US" sz="2400" dirty="0">
                <a:sym typeface="Courier New Bold" charset="0"/>
              </a:rPr>
              <a:t> is zero</a:t>
            </a:r>
            <a:endParaRPr lang="en-US" sz="2400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sz="2400" dirty="0"/>
              <a:t> a copy of the highest bit of the </a:t>
            </a:r>
            <a:r>
              <a:rPr lang="en-US" sz="2400" b="1" i="1" dirty="0" err="1"/>
              <a:t>dest</a:t>
            </a:r>
            <a:r>
              <a:rPr lang="en-US" sz="2400" b="1" i="1" dirty="0"/>
              <a:t>,</a:t>
            </a:r>
            <a:r>
              <a:rPr lang="en-US" sz="2400" dirty="0"/>
              <a:t> if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sz="2400" dirty="0"/>
              <a:t> (signed)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sz="2400" dirty="0"/>
              <a:t> if two’s-complement (signed) overflow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400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800" i="1" dirty="0"/>
              <a:t>Automatically and implicitly set: as a side effect of arithmetic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105D-7619-4FA0-8037-7282314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E2BBBF-31CE-4CF6-9DCD-634ACB9B3F7C}"/>
              </a:ext>
            </a:extLst>
          </p:cNvPr>
          <p:cNvGrpSpPr/>
          <p:nvPr/>
        </p:nvGrpSpPr>
        <p:grpSpPr>
          <a:xfrm>
            <a:off x="3295650" y="1306864"/>
            <a:ext cx="2552700" cy="533400"/>
            <a:chOff x="4485822" y="6019800"/>
            <a:chExt cx="2552700" cy="5334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5213FD06-09DF-41F9-BAF8-C60BBA084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8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CF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73A48EB-ABAD-43DD-82AC-24B040F60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9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ZF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9D37081D-E269-4EEC-9C19-6BEF7B1FD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0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SF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3507C8C6-6DD3-4B66-8048-F00C80B5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1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0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BFE2-F9CA-0495-6C5B-78A76D76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8BFA-5218-D8D2-F93E-7199E55C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8F3F7-31B3-1470-9046-2FC2A616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8649-13BA-4482-ACBF-CEF4D23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by compare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02B7-B1B7-4D97-BDB0-BD742228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0" indent="0">
              <a:buNone/>
            </a:pPr>
            <a:endParaRPr lang="en-US" sz="2800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 Bold" charset="0"/>
                <a:cs typeface="Courier New Bold" charset="0"/>
                <a:sym typeface="Courier New Bold" charset="0"/>
              </a:rPr>
              <a:t>cmp</a:t>
            </a:r>
            <a:r>
              <a:rPr lang="en-US" sz="2800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sz="2800" dirty="0"/>
              <a:t>  </a:t>
            </a:r>
            <a:r>
              <a:rPr lang="en-US" sz="2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sz="2800" dirty="0"/>
              <a:t>, </a:t>
            </a:r>
            <a:r>
              <a:rPr lang="en-US" sz="2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sz="2800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 = q, l, w, b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but do not change the value of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a</a:t>
            </a:r>
            <a:r>
              <a:rPr lang="en-US" dirty="0"/>
              <a:t>, the value of </a:t>
            </a:r>
            <a:r>
              <a:rPr lang="en-US" b="1" i="1" dirty="0" err="1"/>
              <a:t>dest</a:t>
            </a:r>
            <a:r>
              <a:rPr lang="en-US" dirty="0"/>
              <a:t> is not changed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</a:p>
          <a:p>
            <a:pPr marL="774700" lvl="2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105D-7619-4FA0-8037-7282314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5FD373-935C-4FBB-8A17-BBC33D0996E3}"/>
              </a:ext>
            </a:extLst>
          </p:cNvPr>
          <p:cNvGrpSpPr/>
          <p:nvPr/>
        </p:nvGrpSpPr>
        <p:grpSpPr>
          <a:xfrm>
            <a:off x="3295650" y="1306864"/>
            <a:ext cx="2552700" cy="533400"/>
            <a:chOff x="4485822" y="6019800"/>
            <a:chExt cx="2552700" cy="5334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20DE960-F28C-4AFB-A68C-05C297D94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8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CF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4EA07895-B7B3-487E-B8C5-3BAEAA9C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9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ZF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EB259D61-5BA4-4238-91AD-14BB297ED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0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SF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B0F9EB2-2853-4AAA-B901-D36A70FAC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1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96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8649-13BA-4482-ACBF-CEF4D23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by test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02B7-B1B7-4D97-BDB0-BD742228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0" indent="0">
              <a:buNone/>
            </a:pPr>
            <a:endParaRPr lang="en-US" sz="2800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urier New Bold" charset="0"/>
                <a:cs typeface="Courier New Bold" charset="0"/>
                <a:sym typeface="Courier New Bold" charset="0"/>
              </a:rPr>
              <a:t>t</a:t>
            </a:r>
            <a:r>
              <a:rPr lang="en-US" sz="2800" dirty="0">
                <a:latin typeface="Courier New Bold" charset="0"/>
                <a:cs typeface="Courier New Bold" charset="0"/>
                <a:sym typeface="Courier New Bold" charset="0"/>
              </a:rPr>
              <a:t>est</a:t>
            </a:r>
            <a:r>
              <a:rPr lang="zh-CN" altLang="en-US" sz="2800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sz="2800" dirty="0"/>
              <a:t>  </a:t>
            </a:r>
            <a:r>
              <a:rPr lang="en-US" sz="2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sz="2800" dirty="0"/>
              <a:t>, </a:t>
            </a:r>
            <a:r>
              <a:rPr lang="en-US" sz="28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sz="2800" dirty="0"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  <a:p>
            <a:pPr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q,l,w,b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ourier New Bold" charset="0"/>
              </a:rPr>
              <a:t>testl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ourier New Bold" charset="0"/>
              </a:rPr>
              <a:t>a&amp;b</a:t>
            </a:r>
            <a:r>
              <a:rPr lang="en-US" dirty="0"/>
              <a:t> without changing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a</a:t>
            </a:r>
          </a:p>
          <a:p>
            <a:pPr lvl="1"/>
            <a:r>
              <a:rPr lang="en-US" dirty="0"/>
              <a:t>Sets condition codes based on value of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&amp;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/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the highest bit of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 is 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105D-7619-4FA0-8037-7282314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C23A67-8F0E-4608-861F-065ECA882D12}"/>
              </a:ext>
            </a:extLst>
          </p:cNvPr>
          <p:cNvGrpSpPr/>
          <p:nvPr/>
        </p:nvGrpSpPr>
        <p:grpSpPr>
          <a:xfrm>
            <a:off x="3295650" y="1306864"/>
            <a:ext cx="2552700" cy="533400"/>
            <a:chOff x="4485822" y="6019800"/>
            <a:chExt cx="2552700" cy="5334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86B7404-71E9-43B5-8926-50801D49D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8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CF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35AD3AA-0727-49DB-A5B2-A1EF92303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9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ZF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02A5F0C0-CB28-4E32-B909-84263F27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0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SF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0E3EA188-53C4-4E37-B891-BDF2476B7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122" y="6019800"/>
              <a:ext cx="533400" cy="533400"/>
            </a:xfrm>
            <a:prstGeom prst="rect">
              <a:avLst/>
            </a:prstGeom>
            <a:solidFill>
              <a:srgbClr val="C5FEB8"/>
            </a:solidFill>
            <a:ln w="2556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09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70BA1B-5F1F-40DD-BF39-882348448C8C}">
  <ds:schemaRefs>
    <ds:schemaRef ds:uri="http://schemas.microsoft.com/office/2006/metadata/properties"/>
    <ds:schemaRef ds:uri="http://schemas.openxmlformats.org/package/2006/metadata/core-properties"/>
    <ds:schemaRef ds:uri="121e486c-6138-4556-b609-0f00d8785642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5729</TotalTime>
  <Words>2049</Words>
  <Application>Microsoft Office PowerPoint</Application>
  <PresentationFormat>On-screen Show (4:3)</PresentationFormat>
  <Paragraphs>423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Gill Sans</vt:lpstr>
      <vt:lpstr>ヒラギノ角ゴ ProN W6</vt:lpstr>
      <vt:lpstr>等线</vt:lpstr>
      <vt:lpstr>等线 Light</vt:lpstr>
      <vt:lpstr>Arial</vt:lpstr>
      <vt:lpstr>Calibri</vt:lpstr>
      <vt:lpstr>Calibri Bold</vt:lpstr>
      <vt:lpstr>Calibri Bold Italic</vt:lpstr>
      <vt:lpstr>Calibri Italic</vt:lpstr>
      <vt:lpstr>Courier New</vt:lpstr>
      <vt:lpstr>Courier New Bold</vt:lpstr>
      <vt:lpstr>Symbol</vt:lpstr>
      <vt:lpstr>Wingdings</vt:lpstr>
      <vt:lpstr>Wingdings 2</vt:lpstr>
      <vt:lpstr>Office Theme</vt:lpstr>
      <vt:lpstr>Lecture 05 Machine Language II  COMP1411: Introduction to Computer Systems</vt:lpstr>
      <vt:lpstr>Outline</vt:lpstr>
      <vt:lpstr>An example of control in a C program</vt:lpstr>
      <vt:lpstr>General purpose registers</vt:lpstr>
      <vt:lpstr>Condition codes</vt:lpstr>
      <vt:lpstr>Set by arithmetic operations</vt:lpstr>
      <vt:lpstr>PowerPoint Presentation</vt:lpstr>
      <vt:lpstr>Set by compare instructions</vt:lpstr>
      <vt:lpstr>Set by test instructions</vt:lpstr>
      <vt:lpstr>Reading condition codes</vt:lpstr>
      <vt:lpstr>Reading condition codes</vt:lpstr>
      <vt:lpstr>Reading condition codes</vt:lpstr>
      <vt:lpstr>Outline</vt:lpstr>
      <vt:lpstr>Jump instructions – change the control flow</vt:lpstr>
      <vt:lpstr>Implementing conditional branches with jX</vt:lpstr>
      <vt:lpstr>Conditional branches by conditional moves</vt:lpstr>
      <vt:lpstr>Conditional branches by conditional moves</vt:lpstr>
      <vt:lpstr>Conditional branches by conditional moves</vt:lpstr>
      <vt:lpstr>Rethinking Case 1 and 3 of the previous page </vt:lpstr>
      <vt:lpstr>Outline</vt:lpstr>
      <vt:lpstr>“do-while” loop</vt:lpstr>
      <vt:lpstr>“while” loop</vt:lpstr>
      <vt:lpstr>“for” loop</vt:lpstr>
      <vt:lpstr>Summary of machine language I &amp;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73</cp:revision>
  <dcterms:created xsi:type="dcterms:W3CDTF">2021-01-19T15:34:23Z</dcterms:created>
  <dcterms:modified xsi:type="dcterms:W3CDTF">2023-02-15T15:31:37Z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