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39"/>
  </p:notesMasterIdLst>
  <p:sldIdLst>
    <p:sldId id="256" r:id="rId5"/>
    <p:sldId id="356" r:id="rId6"/>
    <p:sldId id="335" r:id="rId7"/>
    <p:sldId id="406" r:id="rId8"/>
    <p:sldId id="357" r:id="rId9"/>
    <p:sldId id="358" r:id="rId10"/>
    <p:sldId id="359" r:id="rId11"/>
    <p:sldId id="360" r:id="rId12"/>
    <p:sldId id="361" r:id="rId13"/>
    <p:sldId id="362" r:id="rId14"/>
    <p:sldId id="407" r:id="rId15"/>
    <p:sldId id="380" r:id="rId16"/>
    <p:sldId id="381" r:id="rId17"/>
    <p:sldId id="382" r:id="rId18"/>
    <p:sldId id="405" r:id="rId19"/>
    <p:sldId id="383" r:id="rId20"/>
    <p:sldId id="389" r:id="rId21"/>
    <p:sldId id="390" r:id="rId22"/>
    <p:sldId id="391" r:id="rId23"/>
    <p:sldId id="392" r:id="rId24"/>
    <p:sldId id="408" r:id="rId25"/>
    <p:sldId id="388" r:id="rId26"/>
    <p:sldId id="394" r:id="rId27"/>
    <p:sldId id="395" r:id="rId28"/>
    <p:sldId id="396" r:id="rId29"/>
    <p:sldId id="397" r:id="rId30"/>
    <p:sldId id="398" r:id="rId31"/>
    <p:sldId id="399" r:id="rId32"/>
    <p:sldId id="400" r:id="rId33"/>
    <p:sldId id="401" r:id="rId34"/>
    <p:sldId id="402" r:id="rId35"/>
    <p:sldId id="404" r:id="rId36"/>
    <p:sldId id="409" r:id="rId37"/>
    <p:sldId id="298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9191FA-90D4-483D-B2AC-1FB2009A75A5}">
          <p14:sldIdLst>
            <p14:sldId id="256"/>
            <p14:sldId id="356"/>
            <p14:sldId id="335"/>
            <p14:sldId id="406"/>
            <p14:sldId id="357"/>
            <p14:sldId id="358"/>
            <p14:sldId id="359"/>
            <p14:sldId id="360"/>
            <p14:sldId id="361"/>
            <p14:sldId id="362"/>
            <p14:sldId id="407"/>
            <p14:sldId id="380"/>
            <p14:sldId id="381"/>
            <p14:sldId id="382"/>
            <p14:sldId id="405"/>
            <p14:sldId id="383"/>
            <p14:sldId id="389"/>
            <p14:sldId id="390"/>
            <p14:sldId id="391"/>
            <p14:sldId id="392"/>
            <p14:sldId id="408"/>
            <p14:sldId id="388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4"/>
            <p14:sldId id="409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9B9"/>
    <a:srgbClr val="FF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9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U, Mingsong [COMP]" userId="5d5ceb49-d733-4a5d-9ffa-07273d49f3d4" providerId="ADAL" clId="{253874C2-3B7F-4A54-9C28-193E1E5EB487}"/>
  </pc:docChgLst>
  <pc:docChgLst>
    <pc:chgData name="LYU, Mingsong [COMP]" userId="5d5ceb49-d733-4a5d-9ffa-07273d49f3d4" providerId="ADAL" clId="{B9DCE5A0-C845-4841-9929-79E40B26CCE5}"/>
  </pc:docChgLst>
  <pc:docChgLst>
    <pc:chgData name="LYU, Mingsong [COMP]" userId="5d5ceb49-d733-4a5d-9ffa-07273d49f3d4" providerId="ADAL" clId="{57D49815-35F0-47F4-A1BB-563C0D68707A}"/>
  </pc:docChgLst>
  <pc:docChgLst>
    <pc:chgData name="LYU, Mingsong [COMP]" userId="5d5ceb49-d733-4a5d-9ffa-07273d49f3d4" providerId="ADAL" clId="{83FB88BB-4152-4C93-A2A7-DBAF8D2D18FB}"/>
  </pc:docChgLst>
  <pc:docChgLst>
    <pc:chgData name="LYU, Mingsong [COMP]" userId="5d5ceb49-d733-4a5d-9ffa-07273d49f3d4" providerId="ADAL" clId="{0A777EA3-BE02-4860-B584-A37D37FBD7F1}"/>
  </pc:docChgLst>
  <pc:docChgLst>
    <pc:chgData name="LYU, Mingsong [COMP]" userId="5d5ceb49-d733-4a5d-9ffa-07273d49f3d4" providerId="ADAL" clId="{9D11F7F3-B22C-49DB-AAC9-451309BB9A3F}"/>
    <pc:docChg chg="modSld">
      <pc:chgData name="LYU, Mingsong [COMP]" userId="5d5ceb49-d733-4a5d-9ffa-07273d49f3d4" providerId="ADAL" clId="{9D11F7F3-B22C-49DB-AAC9-451309BB9A3F}" dt="2023-02-21T16:51:00.067" v="1" actId="20577"/>
      <pc:docMkLst>
        <pc:docMk/>
      </pc:docMkLst>
      <pc:sldChg chg="modSp">
        <pc:chgData name="LYU, Mingsong [COMP]" userId="5d5ceb49-d733-4a5d-9ffa-07273d49f3d4" providerId="ADAL" clId="{9D11F7F3-B22C-49DB-AAC9-451309BB9A3F}" dt="2023-02-21T16:51:00.067" v="1" actId="20577"/>
        <pc:sldMkLst>
          <pc:docMk/>
          <pc:sldMk cId="410611395" sldId="256"/>
        </pc:sldMkLst>
        <pc:spChg chg="mod">
          <ac:chgData name="LYU, Mingsong [COMP]" userId="5d5ceb49-d733-4a5d-9ffa-07273d49f3d4" providerId="ADAL" clId="{9D11F7F3-B22C-49DB-AAC9-451309BB9A3F}" dt="2023-02-21T16:51:00.067" v="1" actId="20577"/>
          <ac:spMkLst>
            <pc:docMk/>
            <pc:sldMk cId="410611395" sldId="256"/>
            <ac:spMk id="3" creationId="{035FB7B9-EB71-422A-8D15-5D304FAE291F}"/>
          </ac:spMkLst>
        </pc:spChg>
      </pc:sldChg>
    </pc:docChg>
  </pc:docChgLst>
  <pc:docChgLst>
    <pc:chgData name="LYU, Mingsong [COMP]" userId="5d5ceb49-d733-4a5d-9ffa-07273d49f3d4" providerId="ADAL" clId="{B2406613-897A-4211-9431-79DCACDBACB6}"/>
  </pc:docChgLst>
  <pc:docChgLst>
    <pc:chgData name="LYU, Mingsong [COMP]" userId="5d5ceb49-d733-4a5d-9ffa-07273d49f3d4" providerId="ADAL" clId="{E3E64638-6D3E-4AD9-87CE-6E9A0B382BC7}"/>
  </pc:docChgLst>
  <pc:docChgLst>
    <pc:chgData name="LYU, Mingsong [COMP]" userId="5d5ceb49-d733-4a5d-9ffa-07273d49f3d4" providerId="ADAL" clId="{242CF204-4449-4419-BAA5-74BD578C3807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2EB16-E073-4E06-8E3C-66B0A610781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9429C-1B22-44B4-BA5E-B47D3BE78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D8188E1-6CAF-487D-981F-950B789BBEE3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6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BB80745-5C45-4701-8E22-7DCDCF75400A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2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3E1CFE-DA8A-4640-9578-3D3D19960DA0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8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4C91E6B-F729-479A-9094-EE140DFA9507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9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6F5EB9F-EB8F-4412-A34A-A49CF811188F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9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8775B346-62A1-4E12-B0EE-2A0CA02CAA9D}" type="datetime1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5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4F7157-4BF1-45BA-9A1A-523ED07ECA4C}" type="datetime1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7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A56F8EA1-C195-4C40-AD76-2BBC1F1FB141}" type="datetime1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9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26E1C50-342D-49D2-8A83-065B48B83340}" type="datetime1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2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C2AB1CE-C76A-488D-97A1-592ABA60C648}" type="datetime1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1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FBCA9A2D-B678-4DFD-B9BB-8119AA410201}" type="datetime1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1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2671" y="169935"/>
            <a:ext cx="8498660" cy="841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671" y="1153116"/>
            <a:ext cx="8498660" cy="5328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8431" y="6578827"/>
            <a:ext cx="465292" cy="279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5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D368-D86E-40FD-94C4-B1B72FB1B6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0" dirty="0"/>
              <a:t>Lecture 06</a:t>
            </a:r>
            <a:br>
              <a:rPr lang="en-US" sz="5400" dirty="0"/>
            </a:br>
            <a:r>
              <a:rPr lang="en-US" sz="5400" dirty="0"/>
              <a:t>Processor Architecture</a:t>
            </a:r>
            <a:br>
              <a:rPr lang="en-US" sz="4400" dirty="0"/>
            </a:br>
            <a:br>
              <a:rPr lang="en-US" sz="4400" dirty="0"/>
            </a:br>
            <a:r>
              <a:rPr lang="en-US" sz="2800" b="0" dirty="0"/>
              <a:t>COMP1411: Introduction to Computer Systems</a:t>
            </a:r>
            <a:endParaRPr lang="en-US" sz="44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FB7B9-EB71-422A-8D15-5D304FAE2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122892"/>
            <a:ext cx="7315200" cy="175192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Dr. Mingsong LYU (</a:t>
            </a:r>
            <a:r>
              <a:rPr lang="zh-CN" altLang="en-US" dirty="0"/>
              <a:t>呂鳴松</a:t>
            </a:r>
            <a:r>
              <a:rPr lang="en-US" dirty="0"/>
              <a:t>)</a:t>
            </a:r>
          </a:p>
          <a:p>
            <a:pPr algn="l">
              <a:spcBef>
                <a:spcPts val="600"/>
              </a:spcBef>
            </a:pPr>
            <a:r>
              <a:rPr lang="en-US" sz="1600" dirty="0"/>
              <a:t>Department of Computing, </a:t>
            </a:r>
          </a:p>
          <a:p>
            <a:pPr algn="l">
              <a:spcBef>
                <a:spcPts val="600"/>
              </a:spcBef>
            </a:pPr>
            <a:r>
              <a:rPr lang="en-US" sz="1600" dirty="0"/>
              <a:t>The Hong Kong Polytechnic University</a:t>
            </a:r>
          </a:p>
          <a:p>
            <a:pPr algn="l">
              <a:spcBef>
                <a:spcPts val="600"/>
              </a:spcBef>
            </a:pPr>
            <a:r>
              <a:rPr lang="en-US" altLang="zh-CN" sz="1600"/>
              <a:t>Spring 2023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27879-74B4-439D-AA7A-FEC33C85E981}"/>
              </a:ext>
            </a:extLst>
          </p:cNvPr>
          <p:cNvSpPr txBox="1"/>
          <p:nvPr/>
        </p:nvSpPr>
        <p:spPr>
          <a:xfrm>
            <a:off x="1965533" y="6550225"/>
            <a:ext cx="7178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These slides are only intended to use internally. Do not publish it anywhere without permission.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8198D53D-283E-4F12-966B-78E3EBF12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" y="6333698"/>
            <a:ext cx="9143486" cy="277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760" tIns="45878" rIns="91760" bIns="45878">
            <a:spAutoFit/>
          </a:bodyPr>
          <a:lstStyle/>
          <a:p>
            <a:pPr marL="0" marR="0" lvl="0" indent="0" algn="r" defTabSz="9177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ym typeface="Gill Sans" charset="0"/>
              </a:rPr>
              <a:t>Acknowledgement: These slides are based on the textbook (</a:t>
            </a:r>
            <a:r>
              <a:rPr lang="en-US" altLang="en-US" sz="1200" dirty="0">
                <a:sym typeface="Gill Sans" charset="0"/>
              </a:rPr>
              <a:t>Computer Systems: A Programmer’s Perspective</a:t>
            </a:r>
            <a:r>
              <a:rPr lang="en-US" sz="1200" dirty="0">
                <a:sym typeface="Gill Sans" charset="0"/>
              </a:rPr>
              <a:t>) and its slides.</a:t>
            </a:r>
          </a:p>
        </p:txBody>
      </p:sp>
    </p:spTree>
    <p:extLst>
      <p:ext uri="{BB962C8B-B14F-4D97-AF65-F5344CB8AC3E}">
        <p14:creationId xmlns:p14="http://schemas.microsoft.com/office/powerpoint/2010/main" val="410611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3154-7C77-42EF-BCA6-C72731FA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examples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1003B086-057A-49C8-85C9-75C075CFB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Uniqueness (requirement on designing an ISA)</a:t>
            </a:r>
          </a:p>
          <a:p>
            <a:pPr lvl="1"/>
            <a:r>
              <a:rPr lang="en-US" dirty="0"/>
              <a:t>The encodings must have a unique interpretation</a:t>
            </a:r>
          </a:p>
          <a:p>
            <a:pPr lvl="1"/>
            <a:r>
              <a:rPr lang="en-US" dirty="0"/>
              <a:t>Given a sequence of bytes (machine code), it can be interpreted into only one valid sequence of instructions</a:t>
            </a:r>
          </a:p>
          <a:p>
            <a:pPr lvl="1"/>
            <a:r>
              <a:rPr lang="en-US" dirty="0"/>
              <a:t>From the first instruction, always being able to find the start byte of the next instruction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F8C12-9C15-4F04-809C-7F409DE5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Group 93">
            <a:extLst>
              <a:ext uri="{FF2B5EF4-FFF2-40B4-BE49-F238E27FC236}">
                <a16:creationId xmlns:a16="http://schemas.microsoft.com/office/drawing/2014/main" id="{755DCAD7-0B1D-4D44-925A-8E79B2904E8B}"/>
              </a:ext>
            </a:extLst>
          </p:cNvPr>
          <p:cNvGrpSpPr>
            <a:grpSpLocks/>
          </p:cNvGrpSpPr>
          <p:nvPr/>
        </p:nvGrpSpPr>
        <p:grpSpPr bwMode="auto">
          <a:xfrm>
            <a:off x="880834" y="1236057"/>
            <a:ext cx="4074439" cy="304800"/>
            <a:chOff x="281" y="1680"/>
            <a:chExt cx="2215" cy="192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2D508A50-FE6F-4A0A-9086-862B31D91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" y="1680"/>
              <a:ext cx="1447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1" dirty="0" err="1">
                  <a:latin typeface="Courier New" pitchFamily="49" charset="0"/>
                </a:rPr>
                <a:t>addq</a:t>
              </a:r>
              <a:r>
                <a:rPr lang="en-US" sz="1600" b="1" dirty="0">
                  <a:latin typeface="Courier New" pitchFamily="49" charset="0"/>
                </a:rPr>
                <a:t> %</a:t>
              </a:r>
              <a:r>
                <a:rPr lang="en-US" sz="1600" b="1" dirty="0" err="1">
                  <a:latin typeface="Courier New" pitchFamily="49" charset="0"/>
                </a:rPr>
                <a:t>rax</a:t>
              </a:r>
              <a:r>
                <a:rPr lang="en-US" sz="1600" b="1" dirty="0">
                  <a:latin typeface="Courier New" pitchFamily="49" charset="0"/>
                </a:rPr>
                <a:t>, %</a:t>
              </a:r>
              <a:r>
                <a:rPr lang="en-US" sz="1600" b="1" dirty="0" err="1">
                  <a:latin typeface="Courier New" pitchFamily="49" charset="0"/>
                </a:rPr>
                <a:t>rbx</a:t>
              </a:r>
              <a:endParaRPr lang="en-US" sz="1600" b="1" dirty="0">
                <a:latin typeface="Courier New" pitchFamily="49" charset="0"/>
              </a:endParaRPr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0F58BA92-F3D2-4143-A95C-7D11008ADC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13" name="Rectangle 7">
                <a:extLst>
                  <a:ext uri="{FF2B5EF4-FFF2-40B4-BE49-F238E27FC236}">
                    <a16:creationId xmlns:a16="http://schemas.microsoft.com/office/drawing/2014/main" id="{A9D2F6BE-48CE-4049-BDAF-28421DD07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1" dirty="0">
                    <a:solidFill>
                      <a:srgbClr val="C00000"/>
                    </a:solidFill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FF7CC2A3-1990-4465-BA0E-0B073EB59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1" dirty="0">
                    <a:solidFill>
                      <a:srgbClr val="C00000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15" name="Rectangle 9">
                <a:extLst>
                  <a:ext uri="{FF2B5EF4-FFF2-40B4-BE49-F238E27FC236}">
                    <a16:creationId xmlns:a16="http://schemas.microsoft.com/office/drawing/2014/main" id="{157F4112-FBEF-4DA9-9491-72D2222EA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 b="1">
                  <a:latin typeface="Courier New" pitchFamily="49" charset="0"/>
                </a:endParaRPr>
              </a:p>
            </p:txBody>
          </p:sp>
        </p:grpSp>
        <p:grpSp>
          <p:nvGrpSpPr>
            <p:cNvPr id="9" name="Group 10">
              <a:extLst>
                <a:ext uri="{FF2B5EF4-FFF2-40B4-BE49-F238E27FC236}">
                  <a16:creationId xmlns:a16="http://schemas.microsoft.com/office/drawing/2014/main" id="{1D7B01B6-222C-40B3-B017-87E3702135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10" name="Rectangle 11">
                <a:extLst>
                  <a:ext uri="{FF2B5EF4-FFF2-40B4-BE49-F238E27FC236}">
                    <a16:creationId xmlns:a16="http://schemas.microsoft.com/office/drawing/2014/main" id="{13DE9E9F-A374-4510-8B04-DE5EBCA541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1" dirty="0">
                    <a:solidFill>
                      <a:srgbClr val="C00000"/>
                    </a:solidFill>
                  </a:rPr>
                  <a:t>0	</a:t>
                </a:r>
              </a:p>
            </p:txBody>
          </p:sp>
          <p:sp>
            <p:nvSpPr>
              <p:cNvPr id="11" name="Rectangle 12">
                <a:extLst>
                  <a:ext uri="{FF2B5EF4-FFF2-40B4-BE49-F238E27FC236}">
                    <a16:creationId xmlns:a16="http://schemas.microsoft.com/office/drawing/2014/main" id="{A8ECA773-15D1-4D8F-A809-5957EF38B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1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  <p:sp>
            <p:nvSpPr>
              <p:cNvPr id="12" name="Rectangle 13">
                <a:extLst>
                  <a:ext uri="{FF2B5EF4-FFF2-40B4-BE49-F238E27FC236}">
                    <a16:creationId xmlns:a16="http://schemas.microsoft.com/office/drawing/2014/main" id="{6EAB92B2-78EB-4FEA-8428-A116DCF09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 b="1">
                  <a:latin typeface="Courier New" pitchFamily="49" charset="0"/>
                </a:endParaRPr>
              </a:p>
            </p:txBody>
          </p:sp>
        </p:grpSp>
      </p:grpSp>
      <p:grpSp>
        <p:nvGrpSpPr>
          <p:cNvPr id="17" name="Group 93">
            <a:extLst>
              <a:ext uri="{FF2B5EF4-FFF2-40B4-BE49-F238E27FC236}">
                <a16:creationId xmlns:a16="http://schemas.microsoft.com/office/drawing/2014/main" id="{F30E2E22-D325-4C7E-8A98-1539D43CB155}"/>
              </a:ext>
            </a:extLst>
          </p:cNvPr>
          <p:cNvGrpSpPr>
            <a:grpSpLocks/>
          </p:cNvGrpSpPr>
          <p:nvPr/>
        </p:nvGrpSpPr>
        <p:grpSpPr bwMode="auto">
          <a:xfrm>
            <a:off x="880745" y="1967038"/>
            <a:ext cx="4074528" cy="304800"/>
            <a:chOff x="285" y="1680"/>
            <a:chExt cx="2211" cy="192"/>
          </a:xfrm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DE9CAD7B-F67F-4CB0-BBBF-AB597F7F8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" y="1680"/>
              <a:ext cx="1443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1" dirty="0" err="1">
                  <a:latin typeface="Courier New" pitchFamily="49" charset="0"/>
                </a:rPr>
                <a:t>rrmovq</a:t>
              </a:r>
              <a:r>
                <a:rPr lang="en-US" sz="1600" b="1" dirty="0">
                  <a:latin typeface="Courier New" pitchFamily="49" charset="0"/>
                </a:rPr>
                <a:t> %</a:t>
              </a:r>
              <a:r>
                <a:rPr lang="en-US" sz="1600" b="1" dirty="0" err="1">
                  <a:latin typeface="Courier New" pitchFamily="49" charset="0"/>
                </a:rPr>
                <a:t>rax</a:t>
              </a:r>
              <a:r>
                <a:rPr lang="en-US" sz="1600" b="1" dirty="0">
                  <a:latin typeface="Courier New" pitchFamily="49" charset="0"/>
                </a:rPr>
                <a:t>, %r8</a:t>
              </a:r>
              <a:endParaRPr lang="en-US" sz="1600" b="1" dirty="0"/>
            </a:p>
          </p:txBody>
        </p: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A38972DB-741B-4DDA-98D9-FAA796E08E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24" name="Rectangle 7">
                <a:extLst>
                  <a:ext uri="{FF2B5EF4-FFF2-40B4-BE49-F238E27FC236}">
                    <a16:creationId xmlns:a16="http://schemas.microsoft.com/office/drawing/2014/main" id="{562333B3-D274-4429-B889-9284DC5A6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1" dirty="0">
                    <a:solidFill>
                      <a:srgbClr val="C00000"/>
                    </a:solidFill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id="{86FBB977-0C82-4A55-AF39-9A984A73F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1" dirty="0">
                    <a:solidFill>
                      <a:srgbClr val="C00000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6" name="Rectangle 9">
                <a:extLst>
                  <a:ext uri="{FF2B5EF4-FFF2-40B4-BE49-F238E27FC236}">
                    <a16:creationId xmlns:a16="http://schemas.microsoft.com/office/drawing/2014/main" id="{903F1312-E64D-40F7-9A2F-DA5AB1CD1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 b="1">
                  <a:latin typeface="Courier New" pitchFamily="49" charset="0"/>
                </a:endParaRPr>
              </a:p>
            </p:txBody>
          </p:sp>
        </p:grpSp>
        <p:grpSp>
          <p:nvGrpSpPr>
            <p:cNvPr id="20" name="Group 10">
              <a:extLst>
                <a:ext uri="{FF2B5EF4-FFF2-40B4-BE49-F238E27FC236}">
                  <a16:creationId xmlns:a16="http://schemas.microsoft.com/office/drawing/2014/main" id="{065270F5-42E6-4B67-8849-F95CDE5E13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21" name="Rectangle 11">
                <a:extLst>
                  <a:ext uri="{FF2B5EF4-FFF2-40B4-BE49-F238E27FC236}">
                    <a16:creationId xmlns:a16="http://schemas.microsoft.com/office/drawing/2014/main" id="{E7251E6C-5680-4A14-BB9F-788FE1C35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1" dirty="0">
                    <a:solidFill>
                      <a:srgbClr val="C00000"/>
                    </a:solidFill>
                  </a:rPr>
                  <a:t>0</a:t>
                </a:r>
              </a:p>
            </p:txBody>
          </p:sp>
          <p:sp>
            <p:nvSpPr>
              <p:cNvPr id="22" name="Rectangle 12">
                <a:extLst>
                  <a:ext uri="{FF2B5EF4-FFF2-40B4-BE49-F238E27FC236}">
                    <a16:creationId xmlns:a16="http://schemas.microsoft.com/office/drawing/2014/main" id="{EAF9FCCA-4859-49DB-82D8-976811C570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1" dirty="0">
                    <a:solidFill>
                      <a:srgbClr val="C00000"/>
                    </a:solidFill>
                  </a:rPr>
                  <a:t>8</a:t>
                </a:r>
              </a:p>
            </p:txBody>
          </p:sp>
          <p:sp>
            <p:nvSpPr>
              <p:cNvPr id="23" name="Rectangle 13">
                <a:extLst>
                  <a:ext uri="{FF2B5EF4-FFF2-40B4-BE49-F238E27FC236}">
                    <a16:creationId xmlns:a16="http://schemas.microsoft.com/office/drawing/2014/main" id="{6E912D7C-2AA0-4EA9-B05B-520D900C7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 b="1">
                  <a:latin typeface="Courier New" pitchFamily="49" charset="0"/>
                </a:endParaRPr>
              </a:p>
            </p:txBody>
          </p:sp>
        </p:grpSp>
      </p:grpSp>
      <p:grpSp>
        <p:nvGrpSpPr>
          <p:cNvPr id="28" name="Group 93">
            <a:extLst>
              <a:ext uri="{FF2B5EF4-FFF2-40B4-BE49-F238E27FC236}">
                <a16:creationId xmlns:a16="http://schemas.microsoft.com/office/drawing/2014/main" id="{16D73EE0-FA3E-44D3-8BDF-1CC4EC65EBEB}"/>
              </a:ext>
            </a:extLst>
          </p:cNvPr>
          <p:cNvGrpSpPr>
            <a:grpSpLocks/>
          </p:cNvGrpSpPr>
          <p:nvPr/>
        </p:nvGrpSpPr>
        <p:grpSpPr bwMode="auto">
          <a:xfrm>
            <a:off x="881222" y="2698019"/>
            <a:ext cx="4078118" cy="304800"/>
            <a:chOff x="279" y="1680"/>
            <a:chExt cx="2217" cy="192"/>
          </a:xfrm>
        </p:grpSpPr>
        <p:sp>
          <p:nvSpPr>
            <p:cNvPr id="29" name="Rectangle 5">
              <a:extLst>
                <a:ext uri="{FF2B5EF4-FFF2-40B4-BE49-F238E27FC236}">
                  <a16:creationId xmlns:a16="http://schemas.microsoft.com/office/drawing/2014/main" id="{CC6EB67A-F76E-484E-BD74-9AD33A109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" y="1680"/>
              <a:ext cx="1449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1" dirty="0" err="1">
                  <a:latin typeface="Courier New" pitchFamily="49" charset="0"/>
                </a:rPr>
                <a:t>irmovq</a:t>
              </a:r>
              <a:r>
                <a:rPr lang="en-US" sz="1600" b="1" dirty="0">
                  <a:latin typeface="Courier New" pitchFamily="49" charset="0"/>
                </a:rPr>
                <a:t> 0x36, %</a:t>
              </a:r>
              <a:r>
                <a:rPr lang="en-US" sz="1600" b="1" dirty="0" err="1">
                  <a:latin typeface="Courier New" pitchFamily="49" charset="0"/>
                </a:rPr>
                <a:t>rbx</a:t>
              </a:r>
              <a:endParaRPr lang="en-US" sz="1600" b="1" dirty="0"/>
            </a:p>
          </p:txBody>
        </p:sp>
        <p:grpSp>
          <p:nvGrpSpPr>
            <p:cNvPr id="30" name="Group 6">
              <a:extLst>
                <a:ext uri="{FF2B5EF4-FFF2-40B4-BE49-F238E27FC236}">
                  <a16:creationId xmlns:a16="http://schemas.microsoft.com/office/drawing/2014/main" id="{84DBD0EE-7170-434A-838D-9CC5F5D211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35" name="Rectangle 7">
                <a:extLst>
                  <a:ext uri="{FF2B5EF4-FFF2-40B4-BE49-F238E27FC236}">
                    <a16:creationId xmlns:a16="http://schemas.microsoft.com/office/drawing/2014/main" id="{A58C72A3-07F6-40B2-9C47-F0FA3EA69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1" dirty="0">
                    <a:solidFill>
                      <a:srgbClr val="C00000"/>
                    </a:solidFill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36" name="Rectangle 8">
                <a:extLst>
                  <a:ext uri="{FF2B5EF4-FFF2-40B4-BE49-F238E27FC236}">
                    <a16:creationId xmlns:a16="http://schemas.microsoft.com/office/drawing/2014/main" id="{454D895B-7027-4394-90FD-C85CD8036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1" dirty="0">
                    <a:solidFill>
                      <a:srgbClr val="C00000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7" name="Rectangle 9">
                <a:extLst>
                  <a:ext uri="{FF2B5EF4-FFF2-40B4-BE49-F238E27FC236}">
                    <a16:creationId xmlns:a16="http://schemas.microsoft.com/office/drawing/2014/main" id="{EAEE2A10-2347-4D32-B86E-59142AFC1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 b="1">
                  <a:latin typeface="Courier New" pitchFamily="49" charset="0"/>
                </a:endParaRPr>
              </a:p>
            </p:txBody>
          </p:sp>
        </p:grpSp>
        <p:grpSp>
          <p:nvGrpSpPr>
            <p:cNvPr id="31" name="Group 10">
              <a:extLst>
                <a:ext uri="{FF2B5EF4-FFF2-40B4-BE49-F238E27FC236}">
                  <a16:creationId xmlns:a16="http://schemas.microsoft.com/office/drawing/2014/main" id="{3C300945-18C1-422A-91D7-3014A51CEB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32" name="Rectangle 11">
                <a:extLst>
                  <a:ext uri="{FF2B5EF4-FFF2-40B4-BE49-F238E27FC236}">
                    <a16:creationId xmlns:a16="http://schemas.microsoft.com/office/drawing/2014/main" id="{6C1F2031-263D-45F5-802E-67ACC0586B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1" dirty="0">
                    <a:solidFill>
                      <a:srgbClr val="C00000"/>
                    </a:solidFill>
                  </a:rPr>
                  <a:t>F</a:t>
                </a:r>
              </a:p>
            </p:txBody>
          </p:sp>
          <p:sp>
            <p:nvSpPr>
              <p:cNvPr id="33" name="Rectangle 12">
                <a:extLst>
                  <a:ext uri="{FF2B5EF4-FFF2-40B4-BE49-F238E27FC236}">
                    <a16:creationId xmlns:a16="http://schemas.microsoft.com/office/drawing/2014/main" id="{BC5A2D83-E748-470E-94FC-DDE81CAAE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1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  <p:sp>
            <p:nvSpPr>
              <p:cNvPr id="34" name="Rectangle 13">
                <a:extLst>
                  <a:ext uri="{FF2B5EF4-FFF2-40B4-BE49-F238E27FC236}">
                    <a16:creationId xmlns:a16="http://schemas.microsoft.com/office/drawing/2014/main" id="{79D382A2-B872-4D3A-AFA6-E15EC583A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 b="1">
                  <a:latin typeface="Courier New" pitchFamily="49" charset="0"/>
                </a:endParaRPr>
              </a:p>
            </p:txBody>
          </p:sp>
        </p:grpSp>
      </p:grpSp>
      <p:sp>
        <p:nvSpPr>
          <p:cNvPr id="39" name="Rectangle 78">
            <a:extLst>
              <a:ext uri="{FF2B5EF4-FFF2-40B4-BE49-F238E27FC236}">
                <a16:creationId xmlns:a16="http://schemas.microsoft.com/office/drawing/2014/main" id="{70D46E32-A5ED-4148-9E77-5DACA2C2A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340" y="2698019"/>
            <a:ext cx="3080118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b="1" spc="300" dirty="0">
                <a:cs typeface="Arial" panose="020B0604020202020204" pitchFamily="34" charset="0"/>
              </a:rPr>
              <a:t>36 00 00 00 00 00 00 00</a:t>
            </a:r>
          </a:p>
        </p:txBody>
      </p:sp>
      <p:grpSp>
        <p:nvGrpSpPr>
          <p:cNvPr id="40" name="Group 93">
            <a:extLst>
              <a:ext uri="{FF2B5EF4-FFF2-40B4-BE49-F238E27FC236}">
                <a16:creationId xmlns:a16="http://schemas.microsoft.com/office/drawing/2014/main" id="{47BE06EA-A4AB-4785-837A-9CFE70F77914}"/>
              </a:ext>
            </a:extLst>
          </p:cNvPr>
          <p:cNvGrpSpPr>
            <a:grpSpLocks/>
          </p:cNvGrpSpPr>
          <p:nvPr/>
        </p:nvGrpSpPr>
        <p:grpSpPr bwMode="auto">
          <a:xfrm>
            <a:off x="331224" y="3429000"/>
            <a:ext cx="4628116" cy="304800"/>
            <a:chOff x="-20" y="1680"/>
            <a:chExt cx="2516" cy="192"/>
          </a:xfrm>
        </p:grpSpPr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9D8B9390-C29B-4D03-9A48-6A4ED6D23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0" y="1680"/>
              <a:ext cx="1449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1" dirty="0" err="1">
                  <a:latin typeface="Courier New" pitchFamily="49" charset="0"/>
                </a:rPr>
                <a:t>rmmovq</a:t>
              </a:r>
              <a:r>
                <a:rPr lang="en-US" sz="1600" b="1" dirty="0">
                  <a:latin typeface="Courier New" pitchFamily="49" charset="0"/>
                </a:rPr>
                <a:t> %</a:t>
              </a:r>
              <a:r>
                <a:rPr lang="en-US" sz="1600" b="1" dirty="0" err="1">
                  <a:latin typeface="Courier New" pitchFamily="49" charset="0"/>
                </a:rPr>
                <a:t>rcx</a:t>
              </a:r>
              <a:r>
                <a:rPr lang="en-US" sz="1600" b="1" dirty="0">
                  <a:latin typeface="Courier New" pitchFamily="49" charset="0"/>
                </a:rPr>
                <a:t>, 0x41c(%</a:t>
              </a:r>
              <a:r>
                <a:rPr lang="en-US" sz="1600" b="1" dirty="0" err="1">
                  <a:latin typeface="Courier New" pitchFamily="49" charset="0"/>
                </a:rPr>
                <a:t>rbx</a:t>
              </a:r>
              <a:r>
                <a:rPr lang="en-US" sz="1600" b="1" dirty="0">
                  <a:latin typeface="Courier New" pitchFamily="49" charset="0"/>
                </a:rPr>
                <a:t>)</a:t>
              </a:r>
              <a:endParaRPr lang="en-US" sz="1600" b="1" dirty="0"/>
            </a:p>
          </p:txBody>
        </p:sp>
        <p:grpSp>
          <p:nvGrpSpPr>
            <p:cNvPr id="42" name="Group 6">
              <a:extLst>
                <a:ext uri="{FF2B5EF4-FFF2-40B4-BE49-F238E27FC236}">
                  <a16:creationId xmlns:a16="http://schemas.microsoft.com/office/drawing/2014/main" id="{B00E6CC1-2F03-4DC2-8D28-B209DF7B88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47" name="Rectangle 7">
                <a:extLst>
                  <a:ext uri="{FF2B5EF4-FFF2-40B4-BE49-F238E27FC236}">
                    <a16:creationId xmlns:a16="http://schemas.microsoft.com/office/drawing/2014/main" id="{B9EDA385-345E-4F29-966E-B31A59B83E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1" dirty="0">
                    <a:solidFill>
                      <a:srgbClr val="C00000"/>
                    </a:solidFill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48" name="Rectangle 8">
                <a:extLst>
                  <a:ext uri="{FF2B5EF4-FFF2-40B4-BE49-F238E27FC236}">
                    <a16:creationId xmlns:a16="http://schemas.microsoft.com/office/drawing/2014/main" id="{F5B2AE45-F621-4288-8F53-2C7C0040A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1" dirty="0">
                    <a:solidFill>
                      <a:srgbClr val="C00000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49" name="Rectangle 9">
                <a:extLst>
                  <a:ext uri="{FF2B5EF4-FFF2-40B4-BE49-F238E27FC236}">
                    <a16:creationId xmlns:a16="http://schemas.microsoft.com/office/drawing/2014/main" id="{E232CFC3-694F-457A-82B2-7E1121089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 b="1">
                  <a:latin typeface="Courier New" pitchFamily="49" charset="0"/>
                </a:endParaRPr>
              </a:p>
            </p:txBody>
          </p:sp>
        </p:grpSp>
        <p:grpSp>
          <p:nvGrpSpPr>
            <p:cNvPr id="43" name="Group 10">
              <a:extLst>
                <a:ext uri="{FF2B5EF4-FFF2-40B4-BE49-F238E27FC236}">
                  <a16:creationId xmlns:a16="http://schemas.microsoft.com/office/drawing/2014/main" id="{70709B83-876B-4A6A-8121-08C36B69BA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44" name="Rectangle 11">
                <a:extLst>
                  <a:ext uri="{FF2B5EF4-FFF2-40B4-BE49-F238E27FC236}">
                    <a16:creationId xmlns:a16="http://schemas.microsoft.com/office/drawing/2014/main" id="{6B7AD2E6-431A-400F-A704-8B2E965BA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1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sp>
            <p:nvSpPr>
              <p:cNvPr id="45" name="Rectangle 12">
                <a:extLst>
                  <a:ext uri="{FF2B5EF4-FFF2-40B4-BE49-F238E27FC236}">
                    <a16:creationId xmlns:a16="http://schemas.microsoft.com/office/drawing/2014/main" id="{13B85C8F-B237-4917-BA63-8462512C0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1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  <p:sp>
            <p:nvSpPr>
              <p:cNvPr id="46" name="Rectangle 13">
                <a:extLst>
                  <a:ext uri="{FF2B5EF4-FFF2-40B4-BE49-F238E27FC236}">
                    <a16:creationId xmlns:a16="http://schemas.microsoft.com/office/drawing/2014/main" id="{355DBDAF-34FA-4A25-B9DB-F49886BC7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 b="1">
                  <a:latin typeface="Courier New" pitchFamily="49" charset="0"/>
                </a:endParaRPr>
              </a:p>
            </p:txBody>
          </p:sp>
        </p:grpSp>
      </p:grpSp>
      <p:sp>
        <p:nvSpPr>
          <p:cNvPr id="50" name="Rectangle 78">
            <a:extLst>
              <a:ext uri="{FF2B5EF4-FFF2-40B4-BE49-F238E27FC236}">
                <a16:creationId xmlns:a16="http://schemas.microsoft.com/office/drawing/2014/main" id="{16EB2B07-F988-4CFE-A82C-63B8811AA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340" y="3429000"/>
            <a:ext cx="3080118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b="1" spc="300" dirty="0">
                <a:cs typeface="Arial" panose="020B0604020202020204" pitchFamily="34" charset="0"/>
              </a:rPr>
              <a:t>1C 04 00 00 00 00 00 00</a:t>
            </a:r>
          </a:p>
        </p:txBody>
      </p:sp>
      <p:pic>
        <p:nvPicPr>
          <p:cNvPr id="52" name="Picture 2" descr="Read binary file in C# from specific position - iodocs">
            <a:extLst>
              <a:ext uri="{FF2B5EF4-FFF2-40B4-BE49-F238E27FC236}">
                <a16:creationId xmlns:a16="http://schemas.microsoft.com/office/drawing/2014/main" id="{6A4CE4FF-79BB-457E-93A4-5D35C4A7D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805" y="826593"/>
            <a:ext cx="2542248" cy="159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06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8121-B7D6-4CA8-92CE-0A85F885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909A9-B4F3-4BCF-8540-2689BD76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Instruction Set Design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Instruction encoding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exemplified by a miniature X86 ISA</a:t>
            </a:r>
          </a:p>
          <a:p>
            <a:r>
              <a:rPr lang="en-US" dirty="0"/>
              <a:t>Sequential implementation of processor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CPU Pipelining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F0056-9701-485E-BD58-548C38EE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38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3115E-47A6-4D95-A0DB-60C9ECB09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 to now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19A76-9EEC-4D59-9A1B-62EB1A56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697937-6B65-46C9-92C5-56747F5AE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429" y="1354380"/>
            <a:ext cx="1803140" cy="1654937"/>
          </a:xfrm>
          <a:prstGeom prst="rec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B18E65-4C7D-40B7-BE57-FBDA25C00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896" y="1603563"/>
            <a:ext cx="1569220" cy="1169037"/>
          </a:xfrm>
          <a:prstGeom prst="rec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C689FC-B4DC-4DA4-9F70-FA5004A15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219" y="4406219"/>
            <a:ext cx="2202378" cy="1294351"/>
          </a:xfrm>
          <a:prstGeom prst="rec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E691A125-4CC0-4D62-B263-8F9D8ABDE525}"/>
              </a:ext>
            </a:extLst>
          </p:cNvPr>
          <p:cNvGrpSpPr/>
          <p:nvPr/>
        </p:nvGrpSpPr>
        <p:grpSpPr>
          <a:xfrm>
            <a:off x="5453884" y="3850671"/>
            <a:ext cx="2459593" cy="2451013"/>
            <a:chOff x="4963611" y="3796338"/>
            <a:chExt cx="2459593" cy="2451013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65B0967-8704-4E6A-821C-5B10FA02020C}"/>
                </a:ext>
              </a:extLst>
            </p:cNvPr>
            <p:cNvGrpSpPr/>
            <p:nvPr/>
          </p:nvGrpSpPr>
          <p:grpSpPr>
            <a:xfrm>
              <a:off x="4963611" y="3796338"/>
              <a:ext cx="2459593" cy="2451013"/>
              <a:chOff x="4963611" y="3796338"/>
              <a:chExt cx="2459593" cy="2451013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8FFC9BF3-7854-46CF-B7FB-F28304A62123}"/>
                  </a:ext>
                </a:extLst>
              </p:cNvPr>
              <p:cNvGrpSpPr/>
              <p:nvPr/>
            </p:nvGrpSpPr>
            <p:grpSpPr>
              <a:xfrm rot="5400000">
                <a:off x="6605402" y="4930976"/>
                <a:ext cx="1453869" cy="181735"/>
                <a:chOff x="5449986" y="3784200"/>
                <a:chExt cx="1453869" cy="181735"/>
              </a:xfrm>
            </p:grpSpPr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D34D390F-D70C-4B46-9685-C47A17F1DB04}"/>
                    </a:ext>
                  </a:extLst>
                </p:cNvPr>
                <p:cNvCxnSpPr/>
                <p:nvPr/>
              </p:nvCxnSpPr>
              <p:spPr>
                <a:xfrm>
                  <a:off x="5449986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C2974B4B-4711-4A1D-9465-D6928F31D2A6}"/>
                    </a:ext>
                  </a:extLst>
                </p:cNvPr>
                <p:cNvCxnSpPr/>
                <p:nvPr/>
              </p:nvCxnSpPr>
              <p:spPr>
                <a:xfrm>
                  <a:off x="5611527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AA598C54-D9A5-4EFB-962C-A1C6D2A72E82}"/>
                    </a:ext>
                  </a:extLst>
                </p:cNvPr>
                <p:cNvCxnSpPr/>
                <p:nvPr/>
              </p:nvCxnSpPr>
              <p:spPr>
                <a:xfrm>
                  <a:off x="5773068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EE2AABD7-1FB3-4602-B14A-54736DCD26EE}"/>
                    </a:ext>
                  </a:extLst>
                </p:cNvPr>
                <p:cNvCxnSpPr/>
                <p:nvPr/>
              </p:nvCxnSpPr>
              <p:spPr>
                <a:xfrm>
                  <a:off x="5934609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EEBB07C1-5154-4FA1-8C8F-3966327420E2}"/>
                    </a:ext>
                  </a:extLst>
                </p:cNvPr>
                <p:cNvCxnSpPr/>
                <p:nvPr/>
              </p:nvCxnSpPr>
              <p:spPr>
                <a:xfrm>
                  <a:off x="6096150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26E8D135-1363-44AE-ACFD-285391A1625F}"/>
                    </a:ext>
                  </a:extLst>
                </p:cNvPr>
                <p:cNvCxnSpPr/>
                <p:nvPr/>
              </p:nvCxnSpPr>
              <p:spPr>
                <a:xfrm>
                  <a:off x="6257691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D408E974-F91C-444F-BDB1-372E20045283}"/>
                    </a:ext>
                  </a:extLst>
                </p:cNvPr>
                <p:cNvCxnSpPr/>
                <p:nvPr/>
              </p:nvCxnSpPr>
              <p:spPr>
                <a:xfrm>
                  <a:off x="6419232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CFDE9F93-0303-433B-9420-B56DC6DE2403}"/>
                    </a:ext>
                  </a:extLst>
                </p:cNvPr>
                <p:cNvCxnSpPr/>
                <p:nvPr/>
              </p:nvCxnSpPr>
              <p:spPr>
                <a:xfrm>
                  <a:off x="6580773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2C5EA171-9C2E-4501-B864-D4A0538D5B0F}"/>
                    </a:ext>
                  </a:extLst>
                </p:cNvPr>
                <p:cNvCxnSpPr/>
                <p:nvPr/>
              </p:nvCxnSpPr>
              <p:spPr>
                <a:xfrm>
                  <a:off x="6742314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70E85BFE-4F42-446B-AC1F-659DC6F94128}"/>
                    </a:ext>
                  </a:extLst>
                </p:cNvPr>
                <p:cNvCxnSpPr/>
                <p:nvPr/>
              </p:nvCxnSpPr>
              <p:spPr>
                <a:xfrm>
                  <a:off x="6903855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96156BA8-AF70-4189-ABF8-AC5E6BC64DDB}"/>
                  </a:ext>
                </a:extLst>
              </p:cNvPr>
              <p:cNvGrpSpPr/>
              <p:nvPr/>
            </p:nvGrpSpPr>
            <p:grpSpPr>
              <a:xfrm rot="5400000">
                <a:off x="4327544" y="4930976"/>
                <a:ext cx="1453869" cy="181735"/>
                <a:chOff x="5449986" y="3784200"/>
                <a:chExt cx="1453869" cy="181735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8501B071-39AB-432E-B605-08808029D8AB}"/>
                    </a:ext>
                  </a:extLst>
                </p:cNvPr>
                <p:cNvCxnSpPr/>
                <p:nvPr/>
              </p:nvCxnSpPr>
              <p:spPr>
                <a:xfrm>
                  <a:off x="5449986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A0E0BE24-AD3B-4071-B97A-F9E3799084FB}"/>
                    </a:ext>
                  </a:extLst>
                </p:cNvPr>
                <p:cNvCxnSpPr/>
                <p:nvPr/>
              </p:nvCxnSpPr>
              <p:spPr>
                <a:xfrm>
                  <a:off x="5611527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1ED42E19-D8F3-499C-8848-EB9304028649}"/>
                    </a:ext>
                  </a:extLst>
                </p:cNvPr>
                <p:cNvCxnSpPr/>
                <p:nvPr/>
              </p:nvCxnSpPr>
              <p:spPr>
                <a:xfrm>
                  <a:off x="5773068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2176E349-C446-4397-BA8C-75F0A870CA38}"/>
                    </a:ext>
                  </a:extLst>
                </p:cNvPr>
                <p:cNvCxnSpPr/>
                <p:nvPr/>
              </p:nvCxnSpPr>
              <p:spPr>
                <a:xfrm>
                  <a:off x="5934609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5DFA701F-4D7A-485B-B4E5-1EE30DFDBE98}"/>
                    </a:ext>
                  </a:extLst>
                </p:cNvPr>
                <p:cNvCxnSpPr/>
                <p:nvPr/>
              </p:nvCxnSpPr>
              <p:spPr>
                <a:xfrm>
                  <a:off x="6096150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290FFDF6-7464-40ED-8BCB-88A923BB9668}"/>
                    </a:ext>
                  </a:extLst>
                </p:cNvPr>
                <p:cNvCxnSpPr/>
                <p:nvPr/>
              </p:nvCxnSpPr>
              <p:spPr>
                <a:xfrm>
                  <a:off x="6257691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70FBA87-14E7-42E0-BCCA-39FF14FEFCE3}"/>
                    </a:ext>
                  </a:extLst>
                </p:cNvPr>
                <p:cNvCxnSpPr/>
                <p:nvPr/>
              </p:nvCxnSpPr>
              <p:spPr>
                <a:xfrm>
                  <a:off x="6419232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7D790385-291A-4192-A31B-864116E5702B}"/>
                    </a:ext>
                  </a:extLst>
                </p:cNvPr>
                <p:cNvCxnSpPr/>
                <p:nvPr/>
              </p:nvCxnSpPr>
              <p:spPr>
                <a:xfrm>
                  <a:off x="6580773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6331A7AA-B232-446D-A02F-700C12B71C37}"/>
                    </a:ext>
                  </a:extLst>
                </p:cNvPr>
                <p:cNvCxnSpPr/>
                <p:nvPr/>
              </p:nvCxnSpPr>
              <p:spPr>
                <a:xfrm>
                  <a:off x="6742314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3631940E-198D-4690-A4AD-CE6B2738A1F3}"/>
                    </a:ext>
                  </a:extLst>
                </p:cNvPr>
                <p:cNvCxnSpPr/>
                <p:nvPr/>
              </p:nvCxnSpPr>
              <p:spPr>
                <a:xfrm>
                  <a:off x="6903855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1249C60-561A-45BA-A0DC-B29471D48CAE}"/>
                  </a:ext>
                </a:extLst>
              </p:cNvPr>
              <p:cNvGrpSpPr/>
              <p:nvPr/>
            </p:nvGrpSpPr>
            <p:grpSpPr>
              <a:xfrm>
                <a:off x="5467066" y="6065616"/>
                <a:ext cx="1453869" cy="181735"/>
                <a:chOff x="5449986" y="3784200"/>
                <a:chExt cx="1453869" cy="181735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9F12BD95-91DB-4075-931E-FC488A604AEB}"/>
                    </a:ext>
                  </a:extLst>
                </p:cNvPr>
                <p:cNvCxnSpPr/>
                <p:nvPr/>
              </p:nvCxnSpPr>
              <p:spPr>
                <a:xfrm>
                  <a:off x="5449986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41C6061F-09B7-43D5-8070-B3DFEAD28323}"/>
                    </a:ext>
                  </a:extLst>
                </p:cNvPr>
                <p:cNvCxnSpPr/>
                <p:nvPr/>
              </p:nvCxnSpPr>
              <p:spPr>
                <a:xfrm>
                  <a:off x="5611527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EB755B5F-904D-4FA9-BE64-CD186454CA37}"/>
                    </a:ext>
                  </a:extLst>
                </p:cNvPr>
                <p:cNvCxnSpPr/>
                <p:nvPr/>
              </p:nvCxnSpPr>
              <p:spPr>
                <a:xfrm>
                  <a:off x="5773068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24C24234-EB17-4BB7-8FE7-2C517D7FE251}"/>
                    </a:ext>
                  </a:extLst>
                </p:cNvPr>
                <p:cNvCxnSpPr/>
                <p:nvPr/>
              </p:nvCxnSpPr>
              <p:spPr>
                <a:xfrm>
                  <a:off x="5934609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39EB80B9-EEB7-462C-B8B5-5957662874B6}"/>
                    </a:ext>
                  </a:extLst>
                </p:cNvPr>
                <p:cNvCxnSpPr/>
                <p:nvPr/>
              </p:nvCxnSpPr>
              <p:spPr>
                <a:xfrm>
                  <a:off x="6096150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48EBE5AF-FB23-4009-BCB0-C9C90C9C7806}"/>
                    </a:ext>
                  </a:extLst>
                </p:cNvPr>
                <p:cNvCxnSpPr/>
                <p:nvPr/>
              </p:nvCxnSpPr>
              <p:spPr>
                <a:xfrm>
                  <a:off x="6257691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54ABD040-19F2-4E97-BBD6-33F56FED3DA7}"/>
                    </a:ext>
                  </a:extLst>
                </p:cNvPr>
                <p:cNvCxnSpPr/>
                <p:nvPr/>
              </p:nvCxnSpPr>
              <p:spPr>
                <a:xfrm>
                  <a:off x="6419232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5651FB5B-5575-48B5-AF3E-F3ECC43BAEC6}"/>
                    </a:ext>
                  </a:extLst>
                </p:cNvPr>
                <p:cNvCxnSpPr/>
                <p:nvPr/>
              </p:nvCxnSpPr>
              <p:spPr>
                <a:xfrm>
                  <a:off x="6580773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8FE154B6-4438-42DC-B644-F084FFDECEB2}"/>
                    </a:ext>
                  </a:extLst>
                </p:cNvPr>
                <p:cNvCxnSpPr/>
                <p:nvPr/>
              </p:nvCxnSpPr>
              <p:spPr>
                <a:xfrm>
                  <a:off x="6742314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A3DF34D5-469E-401B-BA1F-2BBFB3E33FA9}"/>
                    </a:ext>
                  </a:extLst>
                </p:cNvPr>
                <p:cNvCxnSpPr/>
                <p:nvPr/>
              </p:nvCxnSpPr>
              <p:spPr>
                <a:xfrm>
                  <a:off x="6903855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045AF108-BC75-4AE5-AF0F-48C77886E22F}"/>
                  </a:ext>
                </a:extLst>
              </p:cNvPr>
              <p:cNvGrpSpPr/>
              <p:nvPr/>
            </p:nvGrpSpPr>
            <p:grpSpPr>
              <a:xfrm>
                <a:off x="5466170" y="3796338"/>
                <a:ext cx="1453869" cy="181735"/>
                <a:chOff x="5449986" y="3784200"/>
                <a:chExt cx="1453869" cy="181735"/>
              </a:xfrm>
            </p:grpSpPr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94A4FE5E-5EEA-4175-880E-681215049674}"/>
                    </a:ext>
                  </a:extLst>
                </p:cNvPr>
                <p:cNvCxnSpPr/>
                <p:nvPr/>
              </p:nvCxnSpPr>
              <p:spPr>
                <a:xfrm>
                  <a:off x="5449986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3A1AA057-598F-436E-BA40-2134AB50A340}"/>
                    </a:ext>
                  </a:extLst>
                </p:cNvPr>
                <p:cNvCxnSpPr/>
                <p:nvPr/>
              </p:nvCxnSpPr>
              <p:spPr>
                <a:xfrm>
                  <a:off x="5611527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E54BE0A-26D6-46AC-A32F-D24D27530E69}"/>
                    </a:ext>
                  </a:extLst>
                </p:cNvPr>
                <p:cNvCxnSpPr/>
                <p:nvPr/>
              </p:nvCxnSpPr>
              <p:spPr>
                <a:xfrm>
                  <a:off x="5773068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8E5D30E4-DB93-4659-93C4-42992CCCAAB4}"/>
                    </a:ext>
                  </a:extLst>
                </p:cNvPr>
                <p:cNvCxnSpPr/>
                <p:nvPr/>
              </p:nvCxnSpPr>
              <p:spPr>
                <a:xfrm>
                  <a:off x="5934609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E6908990-EB55-49C9-8580-50728AF46FCA}"/>
                    </a:ext>
                  </a:extLst>
                </p:cNvPr>
                <p:cNvCxnSpPr/>
                <p:nvPr/>
              </p:nvCxnSpPr>
              <p:spPr>
                <a:xfrm>
                  <a:off x="6096150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48F73D76-283C-487B-8033-C5236393DBEA}"/>
                    </a:ext>
                  </a:extLst>
                </p:cNvPr>
                <p:cNvCxnSpPr/>
                <p:nvPr/>
              </p:nvCxnSpPr>
              <p:spPr>
                <a:xfrm>
                  <a:off x="6257691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7343B009-7C79-477D-88BA-1BBAEB847357}"/>
                    </a:ext>
                  </a:extLst>
                </p:cNvPr>
                <p:cNvCxnSpPr/>
                <p:nvPr/>
              </p:nvCxnSpPr>
              <p:spPr>
                <a:xfrm>
                  <a:off x="6419232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01F90D12-AE38-48F2-B55B-3E7D73AED42C}"/>
                    </a:ext>
                  </a:extLst>
                </p:cNvPr>
                <p:cNvCxnSpPr/>
                <p:nvPr/>
              </p:nvCxnSpPr>
              <p:spPr>
                <a:xfrm>
                  <a:off x="6580773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B402950-F769-4910-9C80-DC2B07147160}"/>
                    </a:ext>
                  </a:extLst>
                </p:cNvPr>
                <p:cNvCxnSpPr/>
                <p:nvPr/>
              </p:nvCxnSpPr>
              <p:spPr>
                <a:xfrm>
                  <a:off x="6742314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9BF5273A-481B-4CCB-B68A-245B2A357781}"/>
                    </a:ext>
                  </a:extLst>
                </p:cNvPr>
                <p:cNvCxnSpPr/>
                <p:nvPr/>
              </p:nvCxnSpPr>
              <p:spPr>
                <a:xfrm>
                  <a:off x="6903855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DB0C993E-AE30-4385-8438-FE452C36E418}"/>
                  </a:ext>
                </a:extLst>
              </p:cNvPr>
              <p:cNvSpPr/>
              <p:nvPr/>
            </p:nvSpPr>
            <p:spPr>
              <a:xfrm>
                <a:off x="5161530" y="3989373"/>
                <a:ext cx="2064943" cy="2064943"/>
              </a:xfrm>
              <a:prstGeom prst="roundRect">
                <a:avLst>
                  <a:gd name="adj" fmla="val 5107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BD58777-D516-452F-A9DD-C08415456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4667" y="4093556"/>
              <a:ext cx="849334" cy="47844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200" b="0" dirty="0"/>
                <a:t>Register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200" b="0" dirty="0"/>
                <a:t>file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780AAD0-45F3-4BF4-AE63-01E08BC3C04F}"/>
                </a:ext>
              </a:extLst>
            </p:cNvPr>
            <p:cNvGrpSpPr/>
            <p:nvPr/>
          </p:nvGrpSpPr>
          <p:grpSpPr>
            <a:xfrm>
              <a:off x="6283180" y="4093556"/>
              <a:ext cx="854113" cy="244268"/>
              <a:chOff x="4879975" y="1586600"/>
              <a:chExt cx="895350" cy="259361"/>
            </a:xfrm>
          </p:grpSpPr>
          <p:sp>
            <p:nvSpPr>
              <p:cNvPr id="62" name="Rectangle 16">
                <a:extLst>
                  <a:ext uri="{FF2B5EF4-FFF2-40B4-BE49-F238E27FC236}">
                    <a16:creationId xmlns:a16="http://schemas.microsoft.com/office/drawing/2014/main" id="{9D110980-FEEC-4AA4-A790-79B4B29D7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6875" y="1586985"/>
                <a:ext cx="298450" cy="2589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b="1" dirty="0">
                    <a:latin typeface="Courier New" pitchFamily="49" charset="0"/>
                  </a:rPr>
                  <a:t>OF</a:t>
                </a:r>
              </a:p>
            </p:txBody>
          </p:sp>
          <p:sp>
            <p:nvSpPr>
              <p:cNvPr id="63" name="Rectangle 16">
                <a:extLst>
                  <a:ext uri="{FF2B5EF4-FFF2-40B4-BE49-F238E27FC236}">
                    <a16:creationId xmlns:a16="http://schemas.microsoft.com/office/drawing/2014/main" id="{68FC614A-CFE2-4920-A3D8-CF73C30C40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8425" y="1586985"/>
                <a:ext cx="298450" cy="2589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b="1" dirty="0">
                    <a:latin typeface="Courier New" pitchFamily="49" charset="0"/>
                  </a:rPr>
                  <a:t>SF</a:t>
                </a:r>
              </a:p>
            </p:txBody>
          </p:sp>
          <p:sp>
            <p:nvSpPr>
              <p:cNvPr id="64" name="Rectangle 16">
                <a:extLst>
                  <a:ext uri="{FF2B5EF4-FFF2-40B4-BE49-F238E27FC236}">
                    <a16:creationId xmlns:a16="http://schemas.microsoft.com/office/drawing/2014/main" id="{01D0B067-989F-4B75-B5E9-21B46CAEC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9975" y="1586600"/>
                <a:ext cx="298450" cy="2589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b="1" dirty="0">
                    <a:latin typeface="Courier New" pitchFamily="49" charset="0"/>
                  </a:rPr>
                  <a:t>ZF</a:t>
                </a:r>
              </a:p>
            </p:txBody>
          </p:sp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8DBB924-810D-4944-882D-DB178B12B78E}"/>
                </a:ext>
              </a:extLst>
            </p:cNvPr>
            <p:cNvSpPr/>
            <p:nvPr/>
          </p:nvSpPr>
          <p:spPr>
            <a:xfrm>
              <a:off x="6283180" y="4385883"/>
              <a:ext cx="849334" cy="2243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PC</a:t>
              </a:r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840D7BD7-9F91-41D7-8B85-FFCCC6DC19CE}"/>
                </a:ext>
              </a:extLst>
            </p:cNvPr>
            <p:cNvGrpSpPr/>
            <p:nvPr/>
          </p:nvGrpSpPr>
          <p:grpSpPr>
            <a:xfrm>
              <a:off x="5695081" y="4692783"/>
              <a:ext cx="1030241" cy="1393789"/>
              <a:chOff x="7973295" y="3331732"/>
              <a:chExt cx="1206499" cy="1839919"/>
            </a:xfrm>
          </p:grpSpPr>
          <p:grpSp>
            <p:nvGrpSpPr>
              <p:cNvPr id="67" name="Group 74">
                <a:extLst>
                  <a:ext uri="{FF2B5EF4-FFF2-40B4-BE49-F238E27FC236}">
                    <a16:creationId xmlns:a16="http://schemas.microsoft.com/office/drawing/2014/main" id="{E1E94123-43EA-43CD-9E12-D1E3C301E8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06694" y="4347737"/>
                <a:ext cx="673100" cy="823914"/>
                <a:chOff x="768" y="1744"/>
                <a:chExt cx="424" cy="519"/>
              </a:xfrm>
            </p:grpSpPr>
            <p:sp>
              <p:nvSpPr>
                <p:cNvPr id="68" name="Freeform 68">
                  <a:extLst>
                    <a:ext uri="{FF2B5EF4-FFF2-40B4-BE49-F238E27FC236}">
                      <a16:creationId xmlns:a16="http://schemas.microsoft.com/office/drawing/2014/main" id="{2C9B4522-766C-4850-B3D7-241CB507EB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4" y="1744"/>
                  <a:ext cx="68" cy="25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96"/>
                    </a:cxn>
                    <a:cxn ang="0">
                      <a:pos x="144" y="96"/>
                    </a:cxn>
                  </a:cxnLst>
                  <a:rect l="0" t="0" r="r" b="b"/>
                  <a:pathLst>
                    <a:path w="144" h="96">
                      <a:moveTo>
                        <a:pt x="0" y="0"/>
                      </a:moveTo>
                      <a:lnTo>
                        <a:pt x="0" y="96"/>
                      </a:lnTo>
                      <a:lnTo>
                        <a:pt x="144" y="96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2"/>
                  </a:solidFill>
                  <a:prstDash val="sysDot"/>
                  <a:round/>
                  <a:headEnd type="none" w="med" len="med"/>
                  <a:tailEnd type="none" w="sm" len="sm"/>
                </a:ln>
                <a:effectLst/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 sz="1400"/>
                </a:p>
              </p:txBody>
            </p:sp>
            <p:sp>
              <p:nvSpPr>
                <p:cNvPr id="69" name="Freeform 69">
                  <a:extLst>
                    <a:ext uri="{FF2B5EF4-FFF2-40B4-BE49-F238E27FC236}">
                      <a16:creationId xmlns:a16="http://schemas.microsoft.com/office/drawing/2014/main" id="{A8E2D103-9EA2-484C-A9AF-529D60CA50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6" y="1816"/>
                  <a:ext cx="192" cy="25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96"/>
                    </a:cxn>
                    <a:cxn ang="0">
                      <a:pos x="144" y="96"/>
                    </a:cxn>
                  </a:cxnLst>
                  <a:rect l="0" t="0" r="r" b="b"/>
                  <a:pathLst>
                    <a:path w="144" h="96">
                      <a:moveTo>
                        <a:pt x="0" y="0"/>
                      </a:moveTo>
                      <a:lnTo>
                        <a:pt x="0" y="96"/>
                      </a:lnTo>
                      <a:lnTo>
                        <a:pt x="144" y="96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2"/>
                  </a:solidFill>
                  <a:prstDash val="sysDot"/>
                  <a:round/>
                  <a:headEnd type="none" w="med" len="med"/>
                  <a:tailEnd type="none" w="sm" len="sm"/>
                </a:ln>
                <a:effectLst/>
              </p:spPr>
              <p:txBody>
                <a:bodyPr lIns="45720" rIns="45720" anchor="ctr">
                  <a:spAutoFit/>
                </a:bodyPr>
                <a:lstStyle/>
                <a:p>
                  <a:endParaRPr lang="en-US" sz="1400"/>
                </a:p>
              </p:txBody>
            </p:sp>
            <p:sp>
              <p:nvSpPr>
                <p:cNvPr id="70" name="Freeform 70">
                  <a:extLst>
                    <a:ext uri="{FF2B5EF4-FFF2-40B4-BE49-F238E27FC236}">
                      <a16:creationId xmlns:a16="http://schemas.microsoft.com/office/drawing/2014/main" id="{0F76A691-5786-4F2F-8948-B42C75BE8D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8" y="1888"/>
                  <a:ext cx="240" cy="25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96"/>
                    </a:cxn>
                    <a:cxn ang="0">
                      <a:pos x="144" y="96"/>
                    </a:cxn>
                  </a:cxnLst>
                  <a:rect l="0" t="0" r="r" b="b"/>
                  <a:pathLst>
                    <a:path w="144" h="96">
                      <a:moveTo>
                        <a:pt x="0" y="0"/>
                      </a:moveTo>
                      <a:lnTo>
                        <a:pt x="0" y="96"/>
                      </a:lnTo>
                      <a:lnTo>
                        <a:pt x="144" y="96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2"/>
                  </a:solidFill>
                  <a:prstDash val="sysDot"/>
                  <a:round/>
                  <a:headEnd type="none" w="med" len="med"/>
                  <a:tailEnd type="none" w="sm" len="sm"/>
                </a:ln>
                <a:effectLst/>
              </p:spPr>
              <p:txBody>
                <a:bodyPr lIns="45720" rIns="45720" anchor="ctr">
                  <a:spAutoFit/>
                </a:bodyPr>
                <a:lstStyle/>
                <a:p>
                  <a:endParaRPr lang="en-US" sz="1400"/>
                </a:p>
              </p:txBody>
            </p:sp>
            <p:sp>
              <p:nvSpPr>
                <p:cNvPr id="71" name="Text Box 71">
                  <a:extLst>
                    <a:ext uri="{FF2B5EF4-FFF2-40B4-BE49-F238E27FC236}">
                      <a16:creationId xmlns:a16="http://schemas.microsoft.com/office/drawing/2014/main" id="{C1D40076-B21B-43B4-9E2D-EC35EAE2B8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08" y="1825"/>
                  <a:ext cx="184" cy="21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 type="none" w="sm" len="sm"/>
                </a:ln>
                <a:effectLst/>
              </p:spPr>
              <p:txBody>
                <a:bodyPr wrap="none" lIns="45720" rIns="45720">
                  <a:spAutoFit/>
                </a:bodyPr>
                <a:lstStyle/>
                <a:p>
                  <a:pPr algn="l"/>
                  <a:r>
                    <a:rPr lang="en-US" sz="1100"/>
                    <a:t>OF</a:t>
                  </a:r>
                </a:p>
              </p:txBody>
            </p:sp>
            <p:sp>
              <p:nvSpPr>
                <p:cNvPr id="72" name="Text Box 72">
                  <a:extLst>
                    <a:ext uri="{FF2B5EF4-FFF2-40B4-BE49-F238E27FC236}">
                      <a16:creationId xmlns:a16="http://schemas.microsoft.com/office/drawing/2014/main" id="{6B10868E-05F4-4866-9682-2F15BF38FE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08" y="1935"/>
                  <a:ext cx="164" cy="21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 type="none" w="sm" len="sm"/>
                </a:ln>
                <a:effectLst/>
              </p:spPr>
              <p:txBody>
                <a:bodyPr wrap="none" lIns="45720" rIns="45720">
                  <a:spAutoFit/>
                </a:bodyPr>
                <a:lstStyle/>
                <a:p>
                  <a:pPr algn="l"/>
                  <a:r>
                    <a:rPr lang="en-US" sz="1100"/>
                    <a:t>ZF</a:t>
                  </a:r>
                </a:p>
              </p:txBody>
            </p:sp>
            <p:sp>
              <p:nvSpPr>
                <p:cNvPr id="73" name="Text Box 73">
                  <a:extLst>
                    <a:ext uri="{FF2B5EF4-FFF2-40B4-BE49-F238E27FC236}">
                      <a16:creationId xmlns:a16="http://schemas.microsoft.com/office/drawing/2014/main" id="{3CA5FB58-151B-45A8-BDB3-A38F6F39F9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08" y="2045"/>
                  <a:ext cx="171" cy="21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 type="none" w="sm" len="sm"/>
                </a:ln>
                <a:effectLst/>
              </p:spPr>
              <p:txBody>
                <a:bodyPr wrap="none" lIns="45720" rIns="45720">
                  <a:spAutoFit/>
                </a:bodyPr>
                <a:lstStyle/>
                <a:p>
                  <a:pPr algn="l"/>
                  <a:r>
                    <a:rPr lang="en-US" sz="1100"/>
                    <a:t>CF</a:t>
                  </a:r>
                </a:p>
              </p:txBody>
            </p:sp>
          </p:grpSp>
          <p:grpSp>
            <p:nvGrpSpPr>
              <p:cNvPr id="75" name="Group 5">
                <a:extLst>
                  <a:ext uri="{FF2B5EF4-FFF2-40B4-BE49-F238E27FC236}">
                    <a16:creationId xmlns:a16="http://schemas.microsoft.com/office/drawing/2014/main" id="{ED92BB9A-652F-4A79-B7BC-95A3D80ED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73295" y="3331732"/>
                <a:ext cx="1066800" cy="1447800"/>
                <a:chOff x="3792" y="2736"/>
                <a:chExt cx="672" cy="912"/>
              </a:xfrm>
            </p:grpSpPr>
            <p:sp>
              <p:nvSpPr>
                <p:cNvPr id="80" name="Line 6">
                  <a:extLst>
                    <a:ext uri="{FF2B5EF4-FFF2-40B4-BE49-F238E27FC236}">
                      <a16:creationId xmlns:a16="http://schemas.microsoft.com/office/drawing/2014/main" id="{7354BF2E-DC66-4B9B-9088-02FE5683CC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3888" y="2880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81" name="Line 7">
                  <a:extLst>
                    <a:ext uri="{FF2B5EF4-FFF2-40B4-BE49-F238E27FC236}">
                      <a16:creationId xmlns:a16="http://schemas.microsoft.com/office/drawing/2014/main" id="{248A919E-1CCF-464E-965A-7ED01930DC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4032" y="283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</p:spPr>
              <p:txBody>
                <a:bodyPr/>
                <a:lstStyle/>
                <a:p>
                  <a:endParaRPr lang="en-US" sz="1400"/>
                </a:p>
              </p:txBody>
            </p:sp>
            <p:grpSp>
              <p:nvGrpSpPr>
                <p:cNvPr id="82" name="Group 8">
                  <a:extLst>
                    <a:ext uri="{FF2B5EF4-FFF2-40B4-BE49-F238E27FC236}">
                      <a16:creationId xmlns:a16="http://schemas.microsoft.com/office/drawing/2014/main" id="{08A86659-F99D-455B-8200-36DDA38C9DE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984" y="2832"/>
                  <a:ext cx="288" cy="816"/>
                  <a:chOff x="3984" y="2832"/>
                  <a:chExt cx="288" cy="816"/>
                </a:xfrm>
              </p:grpSpPr>
              <p:sp>
                <p:nvSpPr>
                  <p:cNvPr id="85" name="Freeform 9">
                    <a:extLst>
                      <a:ext uri="{FF2B5EF4-FFF2-40B4-BE49-F238E27FC236}">
                        <a16:creationId xmlns:a16="http://schemas.microsoft.com/office/drawing/2014/main" id="{4F57CB89-4A74-4665-BFFB-08774693D4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84" y="2832"/>
                    <a:ext cx="288" cy="81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88" y="192"/>
                      </a:cxn>
                      <a:cxn ang="0">
                        <a:pos x="288" y="624"/>
                      </a:cxn>
                      <a:cxn ang="0">
                        <a:pos x="0" y="816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88" h="816">
                        <a:moveTo>
                          <a:pt x="0" y="0"/>
                        </a:moveTo>
                        <a:lnTo>
                          <a:pt x="288" y="192"/>
                        </a:lnTo>
                        <a:lnTo>
                          <a:pt x="288" y="624"/>
                        </a:lnTo>
                        <a:lnTo>
                          <a:pt x="0" y="81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99FF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 sz="1400"/>
                  </a:p>
                </p:txBody>
              </p:sp>
              <p:sp>
                <p:nvSpPr>
                  <p:cNvPr id="86" name="Text Box 10">
                    <a:extLst>
                      <a:ext uri="{FF2B5EF4-FFF2-40B4-BE49-F238E27FC236}">
                        <a16:creationId xmlns:a16="http://schemas.microsoft.com/office/drawing/2014/main" id="{8417093F-B7A5-422E-9395-14F894E8A7F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2976"/>
                    <a:ext cx="240" cy="54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l" eaLnBrk="1" hangingPunct="1">
                      <a:lnSpc>
                        <a:spcPct val="100000"/>
                      </a:lnSpc>
                    </a:pPr>
                    <a:r>
                      <a:rPr lang="en-US" sz="1200" b="0" dirty="0"/>
                      <a:t>A</a:t>
                    </a:r>
                  </a:p>
                  <a:p>
                    <a:pPr algn="l" eaLnBrk="1" hangingPunct="1">
                      <a:lnSpc>
                        <a:spcPct val="100000"/>
                      </a:lnSpc>
                    </a:pPr>
                    <a:r>
                      <a:rPr lang="en-US" sz="1200" b="0" dirty="0"/>
                      <a:t>L</a:t>
                    </a:r>
                  </a:p>
                  <a:p>
                    <a:pPr algn="l" eaLnBrk="1" hangingPunct="1">
                      <a:lnSpc>
                        <a:spcPct val="100000"/>
                      </a:lnSpc>
                    </a:pPr>
                    <a:r>
                      <a:rPr lang="en-US" sz="1200" b="0" dirty="0"/>
                      <a:t>U</a:t>
                    </a:r>
                  </a:p>
                </p:txBody>
              </p:sp>
            </p:grpSp>
            <p:sp>
              <p:nvSpPr>
                <p:cNvPr id="83" name="Line 11">
                  <a:extLst>
                    <a:ext uri="{FF2B5EF4-FFF2-40B4-BE49-F238E27FC236}">
                      <a16:creationId xmlns:a16="http://schemas.microsoft.com/office/drawing/2014/main" id="{E2FC235F-BBEF-49D6-986A-BDE741F921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3888" y="3408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84" name="Line 12">
                  <a:extLst>
                    <a:ext uri="{FF2B5EF4-FFF2-40B4-BE49-F238E27FC236}">
                      <a16:creationId xmlns:a16="http://schemas.microsoft.com/office/drawing/2014/main" id="{A38F2CDE-3413-4F00-898C-400592A34F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4368" y="3120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  <p:grpSp>
            <p:nvGrpSpPr>
              <p:cNvPr id="87" name="Group 56">
                <a:extLst>
                  <a:ext uri="{FF2B5EF4-FFF2-40B4-BE49-F238E27FC236}">
                    <a16:creationId xmlns:a16="http://schemas.microsoft.com/office/drawing/2014/main" id="{5CFB353D-A892-4311-BCA0-5D45864356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39995" y="3636533"/>
                <a:ext cx="285750" cy="1106488"/>
                <a:chOff x="504" y="960"/>
                <a:chExt cx="180" cy="697"/>
              </a:xfrm>
            </p:grpSpPr>
            <p:sp>
              <p:nvSpPr>
                <p:cNvPr id="88" name="Rectangle 57">
                  <a:extLst>
                    <a:ext uri="{FF2B5EF4-FFF2-40B4-BE49-F238E27FC236}">
                      <a16:creationId xmlns:a16="http://schemas.microsoft.com/office/drawing/2014/main" id="{918B80C8-94FD-43B5-96FC-809F0F2314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960"/>
                  <a:ext cx="180" cy="1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800" b="0"/>
                    <a:t>A</a:t>
                  </a:r>
                </a:p>
              </p:txBody>
            </p:sp>
            <p:sp>
              <p:nvSpPr>
                <p:cNvPr id="89" name="Rectangle 58">
                  <a:extLst>
                    <a:ext uri="{FF2B5EF4-FFF2-40B4-BE49-F238E27FC236}">
                      <a16:creationId xmlns:a16="http://schemas.microsoft.com/office/drawing/2014/main" id="{53C81B34-4AE0-4685-8F0A-DF98D03F42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1478"/>
                  <a:ext cx="178" cy="1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800" b="0"/>
                    <a:t>B</a:t>
                  </a:r>
                </a:p>
              </p:txBody>
            </p:sp>
          </p:grpSp>
        </p:grp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4AAC40A5-473D-4F85-94C8-FA7797D768C5}"/>
              </a:ext>
            </a:extLst>
          </p:cNvPr>
          <p:cNvSpPr txBox="1"/>
          <p:nvPr/>
        </p:nvSpPr>
        <p:spPr>
          <a:xfrm>
            <a:off x="3898033" y="791244"/>
            <a:ext cx="134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Compilation</a:t>
            </a:r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1505A72F-19DF-4D33-92C2-3B0B429053E4}"/>
              </a:ext>
            </a:extLst>
          </p:cNvPr>
          <p:cNvSpPr/>
          <p:nvPr/>
        </p:nvSpPr>
        <p:spPr>
          <a:xfrm>
            <a:off x="2633958" y="1982550"/>
            <a:ext cx="991274" cy="404602"/>
          </a:xfrm>
          <a:prstGeom prst="rightArrow">
            <a:avLst>
              <a:gd name="adj1" fmla="val 50000"/>
              <a:gd name="adj2" fmla="val 101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LEC04,05</a:t>
            </a:r>
          </a:p>
        </p:txBody>
      </p: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991A6C00-5D05-477E-8DD4-3C3F37ABC049}"/>
              </a:ext>
            </a:extLst>
          </p:cNvPr>
          <p:cNvSpPr/>
          <p:nvPr/>
        </p:nvSpPr>
        <p:spPr>
          <a:xfrm>
            <a:off x="5510595" y="1982550"/>
            <a:ext cx="991274" cy="404602"/>
          </a:xfrm>
          <a:prstGeom prst="rightArrow">
            <a:avLst>
              <a:gd name="adj1" fmla="val 50000"/>
              <a:gd name="adj2" fmla="val 101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LEC06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E0EB5DD-E93D-40F4-BF9F-035A45505E25}"/>
              </a:ext>
            </a:extLst>
          </p:cNvPr>
          <p:cNvGrpSpPr/>
          <p:nvPr/>
        </p:nvGrpSpPr>
        <p:grpSpPr>
          <a:xfrm>
            <a:off x="1145754" y="1573785"/>
            <a:ext cx="1459348" cy="1576041"/>
            <a:chOff x="1145754" y="1573785"/>
            <a:chExt cx="1459348" cy="157604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6B99BD5-94C0-4FAD-9BD2-798EF00A1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45754" y="1573785"/>
              <a:ext cx="1459348" cy="1216123"/>
            </a:xfrm>
            <a:prstGeom prst="rect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6F649DF-88E3-468C-868E-3B8384D5BE4A}"/>
                </a:ext>
              </a:extLst>
            </p:cNvPr>
            <p:cNvSpPr txBox="1"/>
            <p:nvPr/>
          </p:nvSpPr>
          <p:spPr>
            <a:xfrm>
              <a:off x="1341756" y="2811272"/>
              <a:ext cx="10673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C program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06EE0369-B5D5-4A86-A6BD-84F10F4C852B}"/>
              </a:ext>
            </a:extLst>
          </p:cNvPr>
          <p:cNvSpPr txBox="1"/>
          <p:nvPr/>
        </p:nvSpPr>
        <p:spPr>
          <a:xfrm>
            <a:off x="3843787" y="3024663"/>
            <a:ext cx="1456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Assembly code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13FBE3C-83FE-4B7E-90FB-A581B652A04C}"/>
              </a:ext>
            </a:extLst>
          </p:cNvPr>
          <p:cNvSpPr txBox="1"/>
          <p:nvPr/>
        </p:nvSpPr>
        <p:spPr>
          <a:xfrm>
            <a:off x="6632964" y="2787403"/>
            <a:ext cx="1381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Machine code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5A75B39-8329-40A1-9772-3AB6EF8EB471}"/>
              </a:ext>
            </a:extLst>
          </p:cNvPr>
          <p:cNvSpPr txBox="1"/>
          <p:nvPr/>
        </p:nvSpPr>
        <p:spPr>
          <a:xfrm>
            <a:off x="1232754" y="5716909"/>
            <a:ext cx="1919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Machine code</a:t>
            </a:r>
          </a:p>
          <a:p>
            <a:pPr algn="ctr"/>
            <a:r>
              <a:rPr lang="en-US" sz="1600" b="1" dirty="0"/>
              <a:t>loaded into memory</a:t>
            </a:r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C16D6623-1F6D-4E26-9ADA-1A45D973CD9F}"/>
              </a:ext>
            </a:extLst>
          </p:cNvPr>
          <p:cNvSpPr/>
          <p:nvPr/>
        </p:nvSpPr>
        <p:spPr>
          <a:xfrm>
            <a:off x="3373938" y="5193272"/>
            <a:ext cx="1966077" cy="404602"/>
          </a:xfrm>
          <a:prstGeom prst="rightArrow">
            <a:avLst>
              <a:gd name="adj1" fmla="val 50000"/>
              <a:gd name="adj2" fmla="val 1010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LEC06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59DDB1E-8ECD-4E8E-BF2D-69D05AE52017}"/>
              </a:ext>
            </a:extLst>
          </p:cNvPr>
          <p:cNvSpPr txBox="1"/>
          <p:nvPr/>
        </p:nvSpPr>
        <p:spPr>
          <a:xfrm>
            <a:off x="4014346" y="3448294"/>
            <a:ext cx="111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Execution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045149E-1EBC-4453-83F9-FDB4E87186BA}"/>
              </a:ext>
            </a:extLst>
          </p:cNvPr>
          <p:cNvSpPr txBox="1"/>
          <p:nvPr/>
        </p:nvSpPr>
        <p:spPr>
          <a:xfrm>
            <a:off x="3451752" y="4406219"/>
            <a:ext cx="1803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How the machine instructions are executed on CPU?</a:t>
            </a:r>
          </a:p>
        </p:txBody>
      </p:sp>
    </p:spTree>
    <p:extLst>
      <p:ext uri="{BB962C8B-B14F-4D97-AF65-F5344CB8AC3E}">
        <p14:creationId xmlns:p14="http://schemas.microsoft.com/office/powerpoint/2010/main" val="254223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6" grpId="0"/>
      <p:bldP spid="97" grpId="0"/>
      <p:bldP spid="98" grpId="0"/>
      <p:bldP spid="99" grpId="0" animBg="1"/>
      <p:bldP spid="10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CA06E-4F26-4428-8801-803C164A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Stages of instruction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DFEBD-0C9D-4ACC-B8A4-223133C05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71" y="1153116"/>
            <a:ext cx="4763466" cy="5328605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Instructions are executed by multiple stages on the CPU</a:t>
            </a:r>
          </a:p>
          <a:p>
            <a:r>
              <a:rPr lang="en-US" altLang="zh-CN" sz="1800" dirty="0"/>
              <a:t>Different instructions follow the same stages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3428C-5A2F-4D5E-9FF5-B47D4A78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8A3231-57B6-46CF-A6C8-E97A7D5B7989}"/>
              </a:ext>
            </a:extLst>
          </p:cNvPr>
          <p:cNvGrpSpPr/>
          <p:nvPr/>
        </p:nvGrpSpPr>
        <p:grpSpPr>
          <a:xfrm>
            <a:off x="5276375" y="881022"/>
            <a:ext cx="3236768" cy="5600699"/>
            <a:chOff x="609600" y="4495800"/>
            <a:chExt cx="6781800" cy="11734800"/>
          </a:xfrm>
        </p:grpSpPr>
        <p:sp>
          <p:nvSpPr>
            <p:cNvPr id="6" name="Freeform 343">
              <a:extLst>
                <a:ext uri="{FF2B5EF4-FFF2-40B4-BE49-F238E27FC236}">
                  <a16:creationId xmlns:a16="http://schemas.microsoft.com/office/drawing/2014/main" id="{577AF31E-685F-4DDD-8308-94A70E27B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600" y="144780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7" name="Freeform 346">
              <a:extLst>
                <a:ext uri="{FF2B5EF4-FFF2-40B4-BE49-F238E27FC236}">
                  <a16:creationId xmlns:a16="http://schemas.microsoft.com/office/drawing/2014/main" id="{112DC6CB-3671-43A9-A068-D44B78A03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800" y="144780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8" name="Rectangle 296">
              <a:extLst>
                <a:ext uri="{FF2B5EF4-FFF2-40B4-BE49-F238E27FC236}">
                  <a16:creationId xmlns:a16="http://schemas.microsoft.com/office/drawing/2014/main" id="{C13D5ABE-0060-48C7-9F8E-69920948F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4800600"/>
              <a:ext cx="304800" cy="9067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DC8D19-8550-4948-8D2C-1F777F65B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3868400"/>
              <a:ext cx="2057400" cy="6096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 algn="ctr">
                <a:defRPr/>
              </a:pPr>
              <a:r>
                <a:rPr lang="en-US" sz="700" dirty="0">
                  <a:latin typeface="Helvetica" pitchFamily="34" charset="0"/>
                  <a:ea typeface="+mn-ea"/>
                </a:rPr>
                <a:t>Instruction</a:t>
              </a:r>
            </a:p>
            <a:p>
              <a:pPr algn="ctr">
                <a:defRPr/>
              </a:pPr>
              <a:r>
                <a:rPr lang="en-US" sz="700" dirty="0">
                  <a:latin typeface="Helvetica" pitchFamily="34" charset="0"/>
                  <a:ea typeface="+mn-ea"/>
                </a:rPr>
                <a:t>memory</a:t>
              </a:r>
            </a:p>
          </p:txBody>
        </p:sp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13265282-83AF-48D6-A054-6B479F8FA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13868400"/>
              <a:ext cx="914400" cy="6096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sz="600" dirty="0">
                  <a:latin typeface="Helvetica" pitchFamily="34" charset="0"/>
                  <a:ea typeface="+mn-ea"/>
                </a:rPr>
                <a:t>PC</a:t>
              </a:r>
            </a:p>
            <a:p>
              <a:pPr>
                <a:defRPr/>
              </a:pPr>
              <a:r>
                <a:rPr lang="en-US" sz="600" dirty="0">
                  <a:latin typeface="Helvetica" pitchFamily="34" charset="0"/>
                  <a:ea typeface="+mn-ea"/>
                </a:rPr>
                <a:t>increment</a:t>
              </a:r>
            </a:p>
          </p:txBody>
        </p:sp>
        <p:sp>
          <p:nvSpPr>
            <p:cNvPr id="11" name="Rectangle 67">
              <a:extLst>
                <a:ext uri="{FF2B5EF4-FFF2-40B4-BE49-F238E27FC236}">
                  <a16:creationId xmlns:a16="http://schemas.microsoft.com/office/drawing/2014/main" id="{847A20A3-7AAB-49A8-A22C-77075AF23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9296400"/>
              <a:ext cx="5334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sz="700">
                  <a:latin typeface="Helvetica" pitchFamily="34" charset="0"/>
                  <a:ea typeface="+mn-ea"/>
                </a:rPr>
                <a:t>CC</a:t>
              </a:r>
            </a:p>
          </p:txBody>
        </p:sp>
        <p:sp>
          <p:nvSpPr>
            <p:cNvPr id="12" name="AutoShape 56">
              <a:extLst>
                <a:ext uri="{FF2B5EF4-FFF2-40B4-BE49-F238E27FC236}">
                  <a16:creationId xmlns:a16="http://schemas.microsoft.com/office/drawing/2014/main" id="{0B79BEDD-7764-4C41-8ADF-221A2F247A8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114800" y="9372600"/>
              <a:ext cx="1295400" cy="457200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rot="10800000" wrap="none" lIns="91430" tIns="45715" rIns="91430" bIns="45715" anchor="ctr"/>
            <a:lstStyle/>
            <a:p>
              <a:pPr>
                <a:defRPr/>
              </a:pPr>
              <a:r>
                <a:rPr lang="en-US" sz="700">
                  <a:latin typeface="Helvetica" pitchFamily="34" charset="0"/>
                  <a:ea typeface="+mn-ea"/>
                </a:rPr>
                <a:t>ALU</a:t>
              </a:r>
            </a:p>
          </p:txBody>
        </p:sp>
        <p:sp>
          <p:nvSpPr>
            <p:cNvPr id="13" name="Rectangle 78">
              <a:extLst>
                <a:ext uri="{FF2B5EF4-FFF2-40B4-BE49-F238E27FC236}">
                  <a16:creationId xmlns:a16="http://schemas.microsoft.com/office/drawing/2014/main" id="{32AAA7B8-EB9D-4452-92B6-120EBAA5A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6781800"/>
              <a:ext cx="1066800" cy="6858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sz="700">
                  <a:latin typeface="Helvetica" pitchFamily="34" charset="0"/>
                  <a:ea typeface="+mn-ea"/>
                </a:rPr>
                <a:t>Data</a:t>
              </a:r>
            </a:p>
            <a:p>
              <a:pPr>
                <a:defRPr/>
              </a:pPr>
              <a:r>
                <a:rPr lang="en-US" sz="700">
                  <a:latin typeface="Helvetica" pitchFamily="34" charset="0"/>
                  <a:ea typeface="+mn-ea"/>
                </a:rPr>
                <a:t>memory</a:t>
              </a:r>
            </a:p>
          </p:txBody>
        </p:sp>
        <p:sp>
          <p:nvSpPr>
            <p:cNvPr id="14" name="Line 2">
              <a:extLst>
                <a:ext uri="{FF2B5EF4-FFF2-40B4-BE49-F238E27FC236}">
                  <a16:creationId xmlns:a16="http://schemas.microsoft.com/office/drawing/2014/main" id="{E19C1A80-F260-4FFA-9349-FA25454FB85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4216400" y="9271000"/>
              <a:ext cx="0" cy="355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15" name="Text Box 163">
              <a:extLst>
                <a:ext uri="{FF2B5EF4-FFF2-40B4-BE49-F238E27FC236}">
                  <a16:creationId xmlns:a16="http://schemas.microsoft.com/office/drawing/2014/main" id="{2F4B2518-2576-46E3-9F70-B7D6E5295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14097000"/>
              <a:ext cx="1031785" cy="483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900" b="1"/>
                <a:t>Fetch</a:t>
              </a:r>
            </a:p>
          </p:txBody>
        </p:sp>
        <p:sp>
          <p:nvSpPr>
            <p:cNvPr id="16" name="Text Box 164">
              <a:extLst>
                <a:ext uri="{FF2B5EF4-FFF2-40B4-BE49-F238E27FC236}">
                  <a16:creationId xmlns:a16="http://schemas.microsoft.com/office/drawing/2014/main" id="{2226BBF3-EF33-442C-B631-080E3BEA9F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12039599"/>
              <a:ext cx="1260175" cy="483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900" b="1"/>
                <a:t>Decode</a:t>
              </a:r>
            </a:p>
          </p:txBody>
        </p:sp>
        <p:sp>
          <p:nvSpPr>
            <p:cNvPr id="17" name="Text Box 165">
              <a:extLst>
                <a:ext uri="{FF2B5EF4-FFF2-40B4-BE49-F238E27FC236}">
                  <a16:creationId xmlns:a16="http://schemas.microsoft.com/office/drawing/2014/main" id="{29263142-4E96-4CB1-BB38-DC5F3C91D3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9448799"/>
              <a:ext cx="1313913" cy="483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900" b="1"/>
                <a:t>Execute</a:t>
              </a:r>
            </a:p>
          </p:txBody>
        </p:sp>
        <p:sp>
          <p:nvSpPr>
            <p:cNvPr id="18" name="Text Box 166">
              <a:extLst>
                <a:ext uri="{FF2B5EF4-FFF2-40B4-BE49-F238E27FC236}">
                  <a16:creationId xmlns:a16="http://schemas.microsoft.com/office/drawing/2014/main" id="{CAC95596-C646-4BEC-AB7B-C25254AA4A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7010400"/>
              <a:ext cx="1313913" cy="483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900" b="1"/>
                <a:t>Memory</a:t>
              </a:r>
            </a:p>
          </p:txBody>
        </p:sp>
        <p:sp>
          <p:nvSpPr>
            <p:cNvPr id="19" name="Text Box 167">
              <a:extLst>
                <a:ext uri="{FF2B5EF4-FFF2-40B4-BE49-F238E27FC236}">
                  <a16:creationId xmlns:a16="http://schemas.microsoft.com/office/drawing/2014/main" id="{D09897AD-12E6-4A0C-BED3-69F90DF8C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5562599"/>
              <a:ext cx="1609476" cy="483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900" b="1"/>
                <a:t>Write back</a:t>
              </a:r>
            </a:p>
          </p:txBody>
        </p:sp>
        <p:sp>
          <p:nvSpPr>
            <p:cNvPr id="20" name="Text Box 179">
              <a:extLst>
                <a:ext uri="{FF2B5EF4-FFF2-40B4-BE49-F238E27FC236}">
                  <a16:creationId xmlns:a16="http://schemas.microsoft.com/office/drawing/2014/main" id="{237264F7-0534-4701-9057-58D336748F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13030199"/>
              <a:ext cx="1295398" cy="773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600" b="1"/>
                <a:t>icode, ifun</a:t>
              </a:r>
            </a:p>
            <a:p>
              <a:pPr algn="r" eaLnBrk="1" hangingPunct="1"/>
              <a:r>
                <a:rPr lang="en-US" sz="600" b="1"/>
                <a:t>rA, rB</a:t>
              </a:r>
            </a:p>
            <a:p>
              <a:pPr algn="r" eaLnBrk="1" hangingPunct="1"/>
              <a:r>
                <a:rPr lang="en-US" sz="600" b="1"/>
                <a:t>valC</a:t>
              </a:r>
            </a:p>
          </p:txBody>
        </p:sp>
        <p:grpSp>
          <p:nvGrpSpPr>
            <p:cNvPr id="21" name="Group 244">
              <a:extLst>
                <a:ext uri="{FF2B5EF4-FFF2-40B4-BE49-F238E27FC236}">
                  <a16:creationId xmlns:a16="http://schemas.microsoft.com/office/drawing/2014/main" id="{EEEB3996-481C-461F-A4A1-33FD0A176B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5800" y="12028515"/>
              <a:ext cx="1006475" cy="844552"/>
              <a:chOff x="2496" y="7577"/>
              <a:chExt cx="634" cy="532"/>
            </a:xfrm>
          </p:grpSpPr>
          <p:sp>
            <p:nvSpPr>
              <p:cNvPr id="75" name="Rectangle 23">
                <a:extLst>
                  <a:ext uri="{FF2B5EF4-FFF2-40B4-BE49-F238E27FC236}">
                    <a16:creationId xmlns:a16="http://schemas.microsoft.com/office/drawing/2014/main" id="{58DEA02D-6083-41D8-8383-AF8810946E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7632"/>
                <a:ext cx="624" cy="43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1430" tIns="45715" rIns="91430" bIns="45715" anchor="ctr"/>
              <a:lstStyle/>
              <a:p>
                <a:pPr>
                  <a:defRPr/>
                </a:pPr>
                <a:r>
                  <a:rPr lang="en-US" sz="700" dirty="0">
                    <a:latin typeface="Helvetica" pitchFamily="34" charset="0"/>
                    <a:ea typeface="+mn-ea"/>
                  </a:rPr>
                  <a:t>Reg</a:t>
                </a:r>
                <a:r>
                  <a:rPr lang="en-US" altLang="zh-CN" sz="700" dirty="0">
                    <a:latin typeface="Helvetica" pitchFamily="34" charset="0"/>
                    <a:ea typeface="+mn-ea"/>
                  </a:rPr>
                  <a:t>ister</a:t>
                </a:r>
                <a:endParaRPr lang="en-US" sz="700" dirty="0">
                  <a:latin typeface="Helvetica" pitchFamily="34" charset="0"/>
                  <a:ea typeface="+mn-ea"/>
                </a:endParaRPr>
              </a:p>
              <a:p>
                <a:pPr>
                  <a:defRPr/>
                </a:pPr>
                <a:r>
                  <a:rPr lang="en-US" sz="700" dirty="0">
                    <a:latin typeface="Helvetica" pitchFamily="34" charset="0"/>
                    <a:ea typeface="+mn-ea"/>
                  </a:rPr>
                  <a:t>file</a:t>
                </a:r>
              </a:p>
            </p:txBody>
          </p:sp>
          <p:sp>
            <p:nvSpPr>
              <p:cNvPr id="76" name="Text Box 181">
                <a:extLst>
                  <a:ext uri="{FF2B5EF4-FFF2-40B4-BE49-F238E27FC236}">
                    <a16:creationId xmlns:a16="http://schemas.microsoft.com/office/drawing/2014/main" id="{8464EAA3-D2C7-4C8B-98AE-D40DC0643B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7578"/>
                <a:ext cx="192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600"/>
                  <a:t>A</a:t>
                </a:r>
              </a:p>
            </p:txBody>
          </p:sp>
          <p:sp>
            <p:nvSpPr>
              <p:cNvPr id="77" name="Text Box 182">
                <a:extLst>
                  <a:ext uri="{FF2B5EF4-FFF2-40B4-BE49-F238E27FC236}">
                    <a16:creationId xmlns:a16="http://schemas.microsoft.com/office/drawing/2014/main" id="{3F55402B-355E-4233-9D3D-19E3DE66FF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2" y="7577"/>
                <a:ext cx="192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600"/>
                  <a:t>B</a:t>
                </a:r>
              </a:p>
            </p:txBody>
          </p:sp>
          <p:sp>
            <p:nvSpPr>
              <p:cNvPr id="78" name="Text Box 183">
                <a:extLst>
                  <a:ext uri="{FF2B5EF4-FFF2-40B4-BE49-F238E27FC236}">
                    <a16:creationId xmlns:a16="http://schemas.microsoft.com/office/drawing/2014/main" id="{E8533F84-F155-4F1F-9D47-7EE7781A9F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4" y="7577"/>
                <a:ext cx="192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600" dirty="0"/>
                  <a:t>M</a:t>
                </a:r>
              </a:p>
            </p:txBody>
          </p:sp>
          <p:sp>
            <p:nvSpPr>
              <p:cNvPr id="79" name="Text Box 184">
                <a:extLst>
                  <a:ext uri="{FF2B5EF4-FFF2-40B4-BE49-F238E27FC236}">
                    <a16:creationId xmlns:a16="http://schemas.microsoft.com/office/drawing/2014/main" id="{857EFE48-FA4B-46FA-8654-30EA011260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8" y="7865"/>
                <a:ext cx="192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600" dirty="0"/>
                  <a:t>E</a:t>
                </a:r>
              </a:p>
            </p:txBody>
          </p:sp>
        </p:grpSp>
        <p:sp>
          <p:nvSpPr>
            <p:cNvPr id="22" name="Rectangle 231">
              <a:extLst>
                <a:ext uri="{FF2B5EF4-FFF2-40B4-BE49-F238E27FC236}">
                  <a16:creationId xmlns:a16="http://schemas.microsoft.com/office/drawing/2014/main" id="{FB977218-26AD-478C-8577-51860B53E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15240000"/>
              <a:ext cx="762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000"/>
                <a:t>PC</a:t>
              </a:r>
            </a:p>
          </p:txBody>
        </p:sp>
        <p:sp>
          <p:nvSpPr>
            <p:cNvPr id="23" name="Line 271">
              <a:extLst>
                <a:ext uri="{FF2B5EF4-FFF2-40B4-BE49-F238E27FC236}">
                  <a16:creationId xmlns:a16="http://schemas.microsoft.com/office/drawing/2014/main" id="{0802D694-2DCD-4876-927F-A39805665FD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3200400" y="9144000"/>
              <a:ext cx="0" cy="60960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24" name="Rectangle 298">
              <a:extLst>
                <a:ext uri="{FF2B5EF4-FFF2-40B4-BE49-F238E27FC236}">
                  <a16:creationId xmlns:a16="http://schemas.microsoft.com/office/drawing/2014/main" id="{8CEADE04-0521-4B36-BD29-9DD61BBBB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13335000"/>
              <a:ext cx="152400" cy="53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25" name="Rectangle 299">
              <a:extLst>
                <a:ext uri="{FF2B5EF4-FFF2-40B4-BE49-F238E27FC236}">
                  <a16:creationId xmlns:a16="http://schemas.microsoft.com/office/drawing/2014/main" id="{6A231B07-DF73-4E71-91C0-6521BC45EA3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657600" y="12725400"/>
              <a:ext cx="152400" cy="1371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26" name="Freeform 300">
              <a:extLst>
                <a:ext uri="{FF2B5EF4-FFF2-40B4-BE49-F238E27FC236}">
                  <a16:creationId xmlns:a16="http://schemas.microsoft.com/office/drawing/2014/main" id="{0EC57967-67A9-4051-B90B-3EB46540BEA5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819400" y="132588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27" name="Text Box 301">
              <a:extLst>
                <a:ext uri="{FF2B5EF4-FFF2-40B4-BE49-F238E27FC236}">
                  <a16:creationId xmlns:a16="http://schemas.microsoft.com/office/drawing/2014/main" id="{0F6A8CF7-5BE2-4127-A578-E1E4B483C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13030199"/>
              <a:ext cx="1387926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600" b="1" dirty="0" err="1"/>
                <a:t>valP</a:t>
              </a:r>
              <a:endParaRPr lang="en-US" sz="600" b="1" dirty="0"/>
            </a:p>
          </p:txBody>
        </p:sp>
        <p:sp>
          <p:nvSpPr>
            <p:cNvPr id="28" name="Rectangle 302">
              <a:extLst>
                <a:ext uri="{FF2B5EF4-FFF2-40B4-BE49-F238E27FC236}">
                  <a16:creationId xmlns:a16="http://schemas.microsoft.com/office/drawing/2014/main" id="{05938A0B-8F37-49D8-ADA3-A1EAFEB66C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3505200" y="11811000"/>
              <a:ext cx="152400" cy="1371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29" name="Freeform 303">
              <a:extLst>
                <a:ext uri="{FF2B5EF4-FFF2-40B4-BE49-F238E27FC236}">
                  <a16:creationId xmlns:a16="http://schemas.microsoft.com/office/drawing/2014/main" id="{9CDE73B6-1298-44E0-86F3-88B90112E84D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4114800" y="123444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30" name="Text Box 304">
              <a:extLst>
                <a:ext uri="{FF2B5EF4-FFF2-40B4-BE49-F238E27FC236}">
                  <a16:creationId xmlns:a16="http://schemas.microsoft.com/office/drawing/2014/main" id="{FECC776F-080E-42E9-95D0-53E628030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1" y="11887200"/>
              <a:ext cx="1295398" cy="580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600" b="1"/>
                <a:t>srcA, srcB</a:t>
              </a:r>
            </a:p>
            <a:p>
              <a:pPr algn="l" eaLnBrk="1" hangingPunct="1"/>
              <a:r>
                <a:rPr lang="en-US" sz="600" b="1"/>
                <a:t>dstE, dstM</a:t>
              </a:r>
            </a:p>
          </p:txBody>
        </p:sp>
        <p:sp>
          <p:nvSpPr>
            <p:cNvPr id="31" name="Rectangle 305">
              <a:extLst>
                <a:ext uri="{FF2B5EF4-FFF2-40B4-BE49-F238E27FC236}">
                  <a16:creationId xmlns:a16="http://schemas.microsoft.com/office/drawing/2014/main" id="{0CBD464E-A34B-42B2-A99E-DC3EC684A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11506200"/>
              <a:ext cx="152400" cy="609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32" name="Rectangle 306">
              <a:extLst>
                <a:ext uri="{FF2B5EF4-FFF2-40B4-BE49-F238E27FC236}">
                  <a16:creationId xmlns:a16="http://schemas.microsoft.com/office/drawing/2014/main" id="{088ABF6B-E895-4844-B291-6C7ADAC5959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038600" y="10668000"/>
              <a:ext cx="152400" cy="18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33" name="Freeform 307">
              <a:extLst>
                <a:ext uri="{FF2B5EF4-FFF2-40B4-BE49-F238E27FC236}">
                  <a16:creationId xmlns:a16="http://schemas.microsoft.com/office/drawing/2014/main" id="{E301484F-FA37-4996-A802-3CAB5A062788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819400" y="114300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34" name="Text Box 308">
              <a:extLst>
                <a:ext uri="{FF2B5EF4-FFF2-40B4-BE49-F238E27FC236}">
                  <a16:creationId xmlns:a16="http://schemas.microsoft.com/office/drawing/2014/main" id="{1A0E7C2E-10A8-43DC-88F6-1B65BC93E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1" y="11125199"/>
              <a:ext cx="1387926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600" b="1"/>
                <a:t>valA, valB</a:t>
              </a:r>
            </a:p>
          </p:txBody>
        </p:sp>
        <p:sp>
          <p:nvSpPr>
            <p:cNvPr id="35" name="Rectangle 309">
              <a:extLst>
                <a:ext uri="{FF2B5EF4-FFF2-40B4-BE49-F238E27FC236}">
                  <a16:creationId xmlns:a16="http://schemas.microsoft.com/office/drawing/2014/main" id="{5CF05DC4-2A09-46CA-98A8-726A74A2CD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771900" y="9410700"/>
              <a:ext cx="152400" cy="190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36" name="Rectangle 310">
              <a:extLst>
                <a:ext uri="{FF2B5EF4-FFF2-40B4-BE49-F238E27FC236}">
                  <a16:creationId xmlns:a16="http://schemas.microsoft.com/office/drawing/2014/main" id="{6FBAA86F-8E8B-4ABB-BCDB-BE198F36D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10134600"/>
              <a:ext cx="1524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37" name="Freeform 311">
              <a:extLst>
                <a:ext uri="{FF2B5EF4-FFF2-40B4-BE49-F238E27FC236}">
                  <a16:creationId xmlns:a16="http://schemas.microsoft.com/office/drawing/2014/main" id="{7A50D11C-96D0-457E-AC06-306B8174F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5800" y="98298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38" name="Text Box 312">
              <a:extLst>
                <a:ext uri="{FF2B5EF4-FFF2-40B4-BE49-F238E27FC236}">
                  <a16:creationId xmlns:a16="http://schemas.microsoft.com/office/drawing/2014/main" id="{914FAF1C-84CB-4544-A13A-7B25DDA8B5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1" y="9906001"/>
              <a:ext cx="1387926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600" b="1"/>
                <a:t>aluA, aluB</a:t>
              </a:r>
            </a:p>
          </p:txBody>
        </p:sp>
        <p:sp>
          <p:nvSpPr>
            <p:cNvPr id="39" name="Text Box 314">
              <a:extLst>
                <a:ext uri="{FF2B5EF4-FFF2-40B4-BE49-F238E27FC236}">
                  <a16:creationId xmlns:a16="http://schemas.microsoft.com/office/drawing/2014/main" id="{3E8ED446-9BBB-490F-AD4B-995E012DDC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1" y="9524999"/>
              <a:ext cx="1387926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600" b="1"/>
                <a:t>Cnd</a:t>
              </a:r>
            </a:p>
          </p:txBody>
        </p:sp>
        <p:sp>
          <p:nvSpPr>
            <p:cNvPr id="40" name="Rectangle 315">
              <a:extLst>
                <a:ext uri="{FF2B5EF4-FFF2-40B4-BE49-F238E27FC236}">
                  <a16:creationId xmlns:a16="http://schemas.microsoft.com/office/drawing/2014/main" id="{80DB1DE9-508B-409F-916E-965C7F6E3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8839200"/>
              <a:ext cx="152400" cy="53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41" name="Rectangle 316">
              <a:extLst>
                <a:ext uri="{FF2B5EF4-FFF2-40B4-BE49-F238E27FC236}">
                  <a16:creationId xmlns:a16="http://schemas.microsoft.com/office/drawing/2014/main" id="{A9F47C72-08AD-45F4-AA46-104C8CB9EF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886200" y="8077200"/>
              <a:ext cx="152400" cy="167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42" name="Freeform 317">
              <a:extLst>
                <a:ext uri="{FF2B5EF4-FFF2-40B4-BE49-F238E27FC236}">
                  <a16:creationId xmlns:a16="http://schemas.microsoft.com/office/drawing/2014/main" id="{619472DA-BD0F-4E9F-880C-9E8512B02C46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819400" y="87630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43" name="Text Box 318">
              <a:extLst>
                <a:ext uri="{FF2B5EF4-FFF2-40B4-BE49-F238E27FC236}">
                  <a16:creationId xmlns:a16="http://schemas.microsoft.com/office/drawing/2014/main" id="{69158A38-8BCC-4744-9C8B-42A45B79BA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400" y="8458202"/>
              <a:ext cx="1387926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600" b="1"/>
                <a:t>valE</a:t>
              </a:r>
            </a:p>
          </p:txBody>
        </p:sp>
        <p:sp>
          <p:nvSpPr>
            <p:cNvPr id="44" name="Rectangle 319">
              <a:extLst>
                <a:ext uri="{FF2B5EF4-FFF2-40B4-BE49-F238E27FC236}">
                  <a16:creationId xmlns:a16="http://schemas.microsoft.com/office/drawing/2014/main" id="{A7E4E78E-F7B1-42EF-841C-395B4C0A31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6134100" y="12077700"/>
              <a:ext cx="152400" cy="838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45" name="Freeform 320">
              <a:extLst>
                <a:ext uri="{FF2B5EF4-FFF2-40B4-BE49-F238E27FC236}">
                  <a16:creationId xmlns:a16="http://schemas.microsoft.com/office/drawing/2014/main" id="{595A9706-6755-4386-8118-3C269BDF99CD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5410200" y="123444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46" name="Rectangle 322">
              <a:extLst>
                <a:ext uri="{FF2B5EF4-FFF2-40B4-BE49-F238E27FC236}">
                  <a16:creationId xmlns:a16="http://schemas.microsoft.com/office/drawing/2014/main" id="{A60D00BC-9689-4DFA-BF51-2FE11C875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791200"/>
              <a:ext cx="304800" cy="6781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47" name="Rectangle 323">
              <a:extLst>
                <a:ext uri="{FF2B5EF4-FFF2-40B4-BE49-F238E27FC236}">
                  <a16:creationId xmlns:a16="http://schemas.microsoft.com/office/drawing/2014/main" id="{169897D9-2682-4D22-A318-A0D237C963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57700" y="3695700"/>
              <a:ext cx="304800" cy="403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48" name="Rectangle 324">
              <a:extLst>
                <a:ext uri="{FF2B5EF4-FFF2-40B4-BE49-F238E27FC236}">
                  <a16:creationId xmlns:a16="http://schemas.microsoft.com/office/drawing/2014/main" id="{14EBD273-0F22-4999-8E62-384FB61CAB8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876800" y="13944600"/>
              <a:ext cx="152400" cy="4419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49" name="Rectangle 325">
              <a:extLst>
                <a:ext uri="{FF2B5EF4-FFF2-40B4-BE49-F238E27FC236}">
                  <a16:creationId xmlns:a16="http://schemas.microsoft.com/office/drawing/2014/main" id="{E67B3A7D-B156-4710-A2C8-4BC748085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15925800"/>
              <a:ext cx="1524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50" name="Freeform 326">
              <a:extLst>
                <a:ext uri="{FF2B5EF4-FFF2-40B4-BE49-F238E27FC236}">
                  <a16:creationId xmlns:a16="http://schemas.microsoft.com/office/drawing/2014/main" id="{175B59AB-0CFD-4C84-A04B-55917A2DA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600" y="156210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51" name="Rectangle 327">
              <a:extLst>
                <a:ext uri="{FF2B5EF4-FFF2-40B4-BE49-F238E27FC236}">
                  <a16:creationId xmlns:a16="http://schemas.microsoft.com/office/drawing/2014/main" id="{60AEB600-859A-4206-91AB-455B642091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543300" y="7353300"/>
              <a:ext cx="152400" cy="1447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52" name="Rectangle 328">
              <a:extLst>
                <a:ext uri="{FF2B5EF4-FFF2-40B4-BE49-F238E27FC236}">
                  <a16:creationId xmlns:a16="http://schemas.microsoft.com/office/drawing/2014/main" id="{DBA54F1B-4515-458C-A19C-3FEFC99C4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7772400"/>
              <a:ext cx="1524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53" name="Freeform 329">
              <a:extLst>
                <a:ext uri="{FF2B5EF4-FFF2-40B4-BE49-F238E27FC236}">
                  <a16:creationId xmlns:a16="http://schemas.microsoft.com/office/drawing/2014/main" id="{619D3BA4-41F9-4E12-BEE9-958FBA8D52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8600" y="74676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54" name="Text Box 330">
              <a:extLst>
                <a:ext uri="{FF2B5EF4-FFF2-40B4-BE49-F238E27FC236}">
                  <a16:creationId xmlns:a16="http://schemas.microsoft.com/office/drawing/2014/main" id="{BB3172D7-C17F-4D09-BBEB-B77D5BAB7F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599" y="7620002"/>
              <a:ext cx="1387926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600" b="1"/>
                <a:t>Addr, Data</a:t>
              </a:r>
            </a:p>
          </p:txBody>
        </p:sp>
        <p:sp>
          <p:nvSpPr>
            <p:cNvPr id="55" name="Rectangle 331">
              <a:extLst>
                <a:ext uri="{FF2B5EF4-FFF2-40B4-BE49-F238E27FC236}">
                  <a16:creationId xmlns:a16="http://schemas.microsoft.com/office/drawing/2014/main" id="{82C7F667-B584-402A-9B85-DE0569A92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6248400"/>
              <a:ext cx="152400" cy="53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56" name="Rectangle 332">
              <a:extLst>
                <a:ext uri="{FF2B5EF4-FFF2-40B4-BE49-F238E27FC236}">
                  <a16:creationId xmlns:a16="http://schemas.microsoft.com/office/drawing/2014/main" id="{AEE5509D-DB2E-458C-9727-27C78076AB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695700" y="5753100"/>
              <a:ext cx="152400" cy="1143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57" name="Freeform 333">
              <a:extLst>
                <a:ext uri="{FF2B5EF4-FFF2-40B4-BE49-F238E27FC236}">
                  <a16:creationId xmlns:a16="http://schemas.microsoft.com/office/drawing/2014/main" id="{424500E5-E352-4B55-9A83-E3CE3A787B89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819400" y="61722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58" name="Text Box 334">
              <a:extLst>
                <a:ext uri="{FF2B5EF4-FFF2-40B4-BE49-F238E27FC236}">
                  <a16:creationId xmlns:a16="http://schemas.microsoft.com/office/drawing/2014/main" id="{79BF5481-2C4B-4419-9A28-47AC2C2F5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5867400"/>
              <a:ext cx="1387926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600" b="1"/>
                <a:t>valM</a:t>
              </a:r>
            </a:p>
          </p:txBody>
        </p:sp>
        <p:sp>
          <p:nvSpPr>
            <p:cNvPr id="59" name="Rectangle 336">
              <a:extLst>
                <a:ext uri="{FF2B5EF4-FFF2-40B4-BE49-F238E27FC236}">
                  <a16:creationId xmlns:a16="http://schemas.microsoft.com/office/drawing/2014/main" id="{1B84FEC3-AD31-4B6F-83A9-3C6695823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4800600"/>
              <a:ext cx="152400" cy="1143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grpSp>
          <p:nvGrpSpPr>
            <p:cNvPr id="60" name="Group 338">
              <a:extLst>
                <a:ext uri="{FF2B5EF4-FFF2-40B4-BE49-F238E27FC236}">
                  <a16:creationId xmlns:a16="http://schemas.microsoft.com/office/drawing/2014/main" id="{DC16A10B-BDB7-4867-8741-B6D9D8D896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6000" y="7086600"/>
              <a:ext cx="914400" cy="304800"/>
              <a:chOff x="1440" y="4560"/>
              <a:chExt cx="576" cy="192"/>
            </a:xfrm>
            <a:solidFill>
              <a:schemeClr val="bg1">
                <a:lumMod val="75000"/>
              </a:schemeClr>
            </a:solidFill>
          </p:grpSpPr>
          <p:sp>
            <p:nvSpPr>
              <p:cNvPr id="73" name="Freeform 297">
                <a:extLst>
                  <a:ext uri="{FF2B5EF4-FFF2-40B4-BE49-F238E27FC236}">
                    <a16:creationId xmlns:a16="http://schemas.microsoft.com/office/drawing/2014/main" id="{28614C62-7E22-419E-9C62-F69C1C01B8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0" y="4560"/>
                <a:ext cx="384" cy="192"/>
              </a:xfrm>
              <a:custGeom>
                <a:avLst/>
                <a:gdLst>
                  <a:gd name="T0" fmla="*/ 0 w 384"/>
                  <a:gd name="T1" fmla="*/ 192 h 192"/>
                  <a:gd name="T2" fmla="*/ 192 w 384"/>
                  <a:gd name="T3" fmla="*/ 0 h 192"/>
                  <a:gd name="T4" fmla="*/ 384 w 384"/>
                  <a:gd name="T5" fmla="*/ 192 h 192"/>
                  <a:gd name="T6" fmla="*/ 0 w 384"/>
                  <a:gd name="T7" fmla="*/ 192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192"/>
                  <a:gd name="T14" fmla="*/ 384 w 384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192">
                    <a:moveTo>
                      <a:pt x="0" y="192"/>
                    </a:moveTo>
                    <a:lnTo>
                      <a:pt x="192" y="0"/>
                    </a:lnTo>
                    <a:lnTo>
                      <a:pt x="384" y="192"/>
                    </a:lnTo>
                    <a:lnTo>
                      <a:pt x="0" y="192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700"/>
              </a:p>
            </p:txBody>
          </p:sp>
          <p:sp>
            <p:nvSpPr>
              <p:cNvPr id="74" name="Freeform 337">
                <a:extLst>
                  <a:ext uri="{FF2B5EF4-FFF2-40B4-BE49-F238E27FC236}">
                    <a16:creationId xmlns:a16="http://schemas.microsoft.com/office/drawing/2014/main" id="{27A27C1C-7E7F-42D6-B50E-3D8FDA7BF3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560"/>
                <a:ext cx="384" cy="192"/>
              </a:xfrm>
              <a:custGeom>
                <a:avLst/>
                <a:gdLst>
                  <a:gd name="T0" fmla="*/ 0 w 384"/>
                  <a:gd name="T1" fmla="*/ 192 h 192"/>
                  <a:gd name="T2" fmla="*/ 192 w 384"/>
                  <a:gd name="T3" fmla="*/ 0 h 192"/>
                  <a:gd name="T4" fmla="*/ 384 w 384"/>
                  <a:gd name="T5" fmla="*/ 192 h 192"/>
                  <a:gd name="T6" fmla="*/ 0 w 384"/>
                  <a:gd name="T7" fmla="*/ 192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192"/>
                  <a:gd name="T14" fmla="*/ 384 w 384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192">
                    <a:moveTo>
                      <a:pt x="0" y="192"/>
                    </a:moveTo>
                    <a:lnTo>
                      <a:pt x="192" y="0"/>
                    </a:lnTo>
                    <a:lnTo>
                      <a:pt x="384" y="192"/>
                    </a:lnTo>
                    <a:lnTo>
                      <a:pt x="0" y="192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700"/>
              </a:p>
            </p:txBody>
          </p:sp>
        </p:grpSp>
        <p:grpSp>
          <p:nvGrpSpPr>
            <p:cNvPr id="61" name="Group 339">
              <a:extLst>
                <a:ext uri="{FF2B5EF4-FFF2-40B4-BE49-F238E27FC236}">
                  <a16:creationId xmlns:a16="http://schemas.microsoft.com/office/drawing/2014/main" id="{5E64B4A3-CC4C-486F-8F60-C3D43BF13D56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6019800" y="8534400"/>
              <a:ext cx="914400" cy="304800"/>
              <a:chOff x="1440" y="4560"/>
              <a:chExt cx="576" cy="192"/>
            </a:xfrm>
            <a:solidFill>
              <a:schemeClr val="bg1">
                <a:lumMod val="75000"/>
              </a:schemeClr>
            </a:solidFill>
          </p:grpSpPr>
          <p:sp>
            <p:nvSpPr>
              <p:cNvPr id="71" name="Freeform 340">
                <a:extLst>
                  <a:ext uri="{FF2B5EF4-FFF2-40B4-BE49-F238E27FC236}">
                    <a16:creationId xmlns:a16="http://schemas.microsoft.com/office/drawing/2014/main" id="{1EC1C54F-F079-42D2-9EA7-BB8D2E21DC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0" y="4560"/>
                <a:ext cx="384" cy="192"/>
              </a:xfrm>
              <a:custGeom>
                <a:avLst/>
                <a:gdLst>
                  <a:gd name="T0" fmla="*/ 0 w 384"/>
                  <a:gd name="T1" fmla="*/ 192 h 192"/>
                  <a:gd name="T2" fmla="*/ 192 w 384"/>
                  <a:gd name="T3" fmla="*/ 0 h 192"/>
                  <a:gd name="T4" fmla="*/ 384 w 384"/>
                  <a:gd name="T5" fmla="*/ 192 h 192"/>
                  <a:gd name="T6" fmla="*/ 0 w 384"/>
                  <a:gd name="T7" fmla="*/ 192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192"/>
                  <a:gd name="T14" fmla="*/ 384 w 384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192">
                    <a:moveTo>
                      <a:pt x="0" y="192"/>
                    </a:moveTo>
                    <a:lnTo>
                      <a:pt x="192" y="0"/>
                    </a:lnTo>
                    <a:lnTo>
                      <a:pt x="384" y="192"/>
                    </a:lnTo>
                    <a:lnTo>
                      <a:pt x="0" y="192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700"/>
              </a:p>
            </p:txBody>
          </p:sp>
          <p:sp>
            <p:nvSpPr>
              <p:cNvPr id="72" name="Freeform 341">
                <a:extLst>
                  <a:ext uri="{FF2B5EF4-FFF2-40B4-BE49-F238E27FC236}">
                    <a16:creationId xmlns:a16="http://schemas.microsoft.com/office/drawing/2014/main" id="{8EEC8A8F-8DCC-4ADC-8BEF-8D0219C752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560"/>
                <a:ext cx="384" cy="192"/>
              </a:xfrm>
              <a:custGeom>
                <a:avLst/>
                <a:gdLst>
                  <a:gd name="T0" fmla="*/ 0 w 384"/>
                  <a:gd name="T1" fmla="*/ 192 h 192"/>
                  <a:gd name="T2" fmla="*/ 192 w 384"/>
                  <a:gd name="T3" fmla="*/ 0 h 192"/>
                  <a:gd name="T4" fmla="*/ 384 w 384"/>
                  <a:gd name="T5" fmla="*/ 192 h 192"/>
                  <a:gd name="T6" fmla="*/ 0 w 384"/>
                  <a:gd name="T7" fmla="*/ 192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192"/>
                  <a:gd name="T14" fmla="*/ 384 w 384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192">
                    <a:moveTo>
                      <a:pt x="0" y="192"/>
                    </a:moveTo>
                    <a:lnTo>
                      <a:pt x="192" y="0"/>
                    </a:lnTo>
                    <a:lnTo>
                      <a:pt x="384" y="192"/>
                    </a:lnTo>
                    <a:lnTo>
                      <a:pt x="0" y="192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700"/>
              </a:p>
            </p:txBody>
          </p:sp>
        </p:grpSp>
        <p:sp>
          <p:nvSpPr>
            <p:cNvPr id="62" name="Rectangle 342">
              <a:extLst>
                <a:ext uri="{FF2B5EF4-FFF2-40B4-BE49-F238E27FC236}">
                  <a16:creationId xmlns:a16="http://schemas.microsoft.com/office/drawing/2014/main" id="{7EDE3363-AAA9-4D2A-8F46-65E9BC198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14782800"/>
              <a:ext cx="152400" cy="457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63" name="Rectangle 344">
              <a:extLst>
                <a:ext uri="{FF2B5EF4-FFF2-40B4-BE49-F238E27FC236}">
                  <a16:creationId xmlns:a16="http://schemas.microsoft.com/office/drawing/2014/main" id="{81C61954-2D31-4BA3-9077-C58FC5BA6F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543300" y="14287500"/>
              <a:ext cx="152400" cy="1600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64" name="Rectangle 345">
              <a:extLst>
                <a:ext uri="{FF2B5EF4-FFF2-40B4-BE49-F238E27FC236}">
                  <a16:creationId xmlns:a16="http://schemas.microsoft.com/office/drawing/2014/main" id="{EAF30C62-8D69-41F6-BB72-C2A0432D8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14782800"/>
              <a:ext cx="152400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65" name="Text Box 347">
              <a:extLst>
                <a:ext uri="{FF2B5EF4-FFF2-40B4-BE49-F238E27FC236}">
                  <a16:creationId xmlns:a16="http://schemas.microsoft.com/office/drawing/2014/main" id="{4D16E556-2BD5-47E2-A78F-1C2407380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4648199"/>
              <a:ext cx="1582607" cy="483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900" b="1" dirty="0"/>
                <a:t>PC update</a:t>
              </a:r>
            </a:p>
          </p:txBody>
        </p:sp>
        <p:sp>
          <p:nvSpPr>
            <p:cNvPr id="66" name="Text Box 348">
              <a:extLst>
                <a:ext uri="{FF2B5EF4-FFF2-40B4-BE49-F238E27FC236}">
                  <a16:creationId xmlns:a16="http://schemas.microsoft.com/office/drawing/2014/main" id="{B800A539-9076-4E85-A720-ED74AE3C4B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597" y="5257801"/>
              <a:ext cx="3238490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600" b="1"/>
                <a:t>valE, valM</a:t>
              </a:r>
            </a:p>
          </p:txBody>
        </p:sp>
        <p:sp>
          <p:nvSpPr>
            <p:cNvPr id="67" name="Rectangle 349">
              <a:extLst>
                <a:ext uri="{FF2B5EF4-FFF2-40B4-BE49-F238E27FC236}">
                  <a16:creationId xmlns:a16="http://schemas.microsoft.com/office/drawing/2014/main" id="{4EE42A90-F942-414D-A51B-5AB409530F5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800600" y="2590800"/>
              <a:ext cx="152400" cy="457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68" name="Freeform 350">
              <a:extLst>
                <a:ext uri="{FF2B5EF4-FFF2-40B4-BE49-F238E27FC236}">
                  <a16:creationId xmlns:a16="http://schemas.microsoft.com/office/drawing/2014/main" id="{09716672-5114-4834-B780-92AF390576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781800" y="106680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69" name="Freeform 351">
              <a:extLst>
                <a:ext uri="{FF2B5EF4-FFF2-40B4-BE49-F238E27FC236}">
                  <a16:creationId xmlns:a16="http://schemas.microsoft.com/office/drawing/2014/main" id="{5DF56EBD-1ADC-44A0-BC54-A6064BF242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34200" y="106680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70" name="Text Box 352">
              <a:extLst>
                <a:ext uri="{FF2B5EF4-FFF2-40B4-BE49-F238E27FC236}">
                  <a16:creationId xmlns:a16="http://schemas.microsoft.com/office/drawing/2014/main" id="{EBB95129-F94D-4172-B900-9376B27ED5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597" y="4495800"/>
              <a:ext cx="3238490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600" b="1"/>
                <a:t>newPC</a:t>
              </a:r>
            </a:p>
          </p:txBody>
        </p:sp>
      </p:grpSp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1466F4F2-3F0D-490F-9490-E6A8E3DE5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715549"/>
              </p:ext>
            </p:extLst>
          </p:nvPr>
        </p:nvGraphicFramePr>
        <p:xfrm>
          <a:off x="561156" y="2464451"/>
          <a:ext cx="4387906" cy="318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48">
                  <a:extLst>
                    <a:ext uri="{9D8B030D-6E8A-4147-A177-3AD203B41FA5}">
                      <a16:colId xmlns:a16="http://schemas.microsoft.com/office/drawing/2014/main" val="2686175318"/>
                    </a:ext>
                  </a:extLst>
                </a:gridCol>
                <a:gridCol w="2862558">
                  <a:extLst>
                    <a:ext uri="{9D8B030D-6E8A-4147-A177-3AD203B41FA5}">
                      <a16:colId xmlns:a16="http://schemas.microsoft.com/office/drawing/2014/main" val="3747677302"/>
                    </a:ext>
                  </a:extLst>
                </a:gridCol>
              </a:tblGrid>
              <a:tr h="2948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35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Fetch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Read an instruction from the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56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Read operands from registers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539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Execute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Compute value/address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757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Memory access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Read or write data from/to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26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Write results to registers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10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PC update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Update PC, get ready for the next instruction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718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413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D41B-15E1-4406-B6F0-0737F63B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C2395-4F4A-4667-848A-F526C5017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Stored in CPU on hardware lines/pins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EDB89-8287-4AC2-A21F-C8ECF930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9A0F8BF5-B463-4825-B9E4-B6EA845EC8B4}"/>
              </a:ext>
            </a:extLst>
          </p:cNvPr>
          <p:cNvSpPr txBox="1">
            <a:spLocks noChangeArrowheads="1"/>
          </p:cNvSpPr>
          <p:nvPr/>
        </p:nvSpPr>
        <p:spPr>
          <a:xfrm>
            <a:off x="622173" y="1688259"/>
            <a:ext cx="4281487" cy="4890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tabLst>
                <a:tab pos="1485900" algn="l"/>
              </a:tabLst>
            </a:pPr>
            <a:r>
              <a:rPr lang="en-US" sz="2000" dirty="0"/>
              <a:t>Fetch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icode</a:t>
            </a:r>
            <a:r>
              <a:rPr lang="en-US" sz="1800" dirty="0"/>
              <a:t>	Instruction code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ifun</a:t>
            </a:r>
            <a:r>
              <a:rPr lang="en-US" sz="1800" dirty="0"/>
              <a:t>	Instruction function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rA</a:t>
            </a:r>
            <a:r>
              <a:rPr lang="en-US" sz="1800" dirty="0"/>
              <a:t>	Instr. 	Register A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rB</a:t>
            </a:r>
            <a:r>
              <a:rPr lang="en-US" sz="1800" dirty="0"/>
              <a:t>	Instr. 	Register B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valC</a:t>
            </a:r>
            <a:r>
              <a:rPr lang="en-US" sz="1800" dirty="0"/>
              <a:t>	Instruction constant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valP</a:t>
            </a:r>
            <a:r>
              <a:rPr lang="en-US" sz="1800" dirty="0"/>
              <a:t>	Incremented PC</a:t>
            </a:r>
          </a:p>
          <a:p>
            <a:pPr marL="0" indent="0">
              <a:tabLst>
                <a:tab pos="1485900" algn="l"/>
              </a:tabLst>
            </a:pPr>
            <a:r>
              <a:rPr lang="en-US" sz="2000" dirty="0"/>
              <a:t>Decode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srcA</a:t>
            </a:r>
            <a:r>
              <a:rPr lang="en-US" sz="1800" dirty="0"/>
              <a:t>	Register ID A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srcB</a:t>
            </a:r>
            <a:r>
              <a:rPr lang="en-US" sz="1800" dirty="0"/>
              <a:t>	Register ID B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dstE</a:t>
            </a:r>
            <a:r>
              <a:rPr lang="en-US" sz="1800" dirty="0"/>
              <a:t>	Destination Register E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dstM</a:t>
            </a:r>
            <a:r>
              <a:rPr lang="en-US" sz="1800" dirty="0"/>
              <a:t>	Destination Register M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valA</a:t>
            </a:r>
            <a:r>
              <a:rPr lang="en-US" sz="1800" dirty="0"/>
              <a:t>	Register value A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valB</a:t>
            </a:r>
            <a:r>
              <a:rPr lang="en-US" sz="1800" dirty="0"/>
              <a:t>	Register value B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endParaRPr lang="en-US" sz="1800" dirty="0"/>
          </a:p>
        </p:txBody>
      </p:sp>
      <p:sp>
        <p:nvSpPr>
          <p:cNvPr id="6" name="Rectangle 1028">
            <a:extLst>
              <a:ext uri="{FF2B5EF4-FFF2-40B4-BE49-F238E27FC236}">
                <a16:creationId xmlns:a16="http://schemas.microsoft.com/office/drawing/2014/main" id="{8D1D9F6E-366D-4370-B35C-082DAA7B9BEE}"/>
              </a:ext>
            </a:extLst>
          </p:cNvPr>
          <p:cNvSpPr txBox="1">
            <a:spLocks noChangeArrowheads="1"/>
          </p:cNvSpPr>
          <p:nvPr/>
        </p:nvSpPr>
        <p:spPr>
          <a:xfrm>
            <a:off x="4798746" y="1688259"/>
            <a:ext cx="3784600" cy="48300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tabLst>
                <a:tab pos="1485900" algn="l"/>
              </a:tabLst>
            </a:pPr>
            <a:r>
              <a:rPr lang="en-US" sz="2000" dirty="0"/>
              <a:t>Execute</a:t>
            </a:r>
          </a:p>
          <a:p>
            <a:pPr lvl="1">
              <a:tabLst>
                <a:tab pos="1485900" algn="l"/>
              </a:tabLst>
            </a:pPr>
            <a:r>
              <a:rPr lang="en-US" sz="1800" dirty="0" err="1"/>
              <a:t>valE</a:t>
            </a:r>
            <a:r>
              <a:rPr lang="en-US" sz="1800" dirty="0"/>
              <a:t>	ALU result</a:t>
            </a:r>
          </a:p>
          <a:p>
            <a:pPr lvl="1">
              <a:tabLst>
                <a:tab pos="1485900" algn="l"/>
              </a:tabLst>
            </a:pPr>
            <a:r>
              <a:rPr lang="en-US" sz="1800" dirty="0" err="1"/>
              <a:t>Cnd</a:t>
            </a:r>
            <a:r>
              <a:rPr lang="en-US" sz="1800" dirty="0"/>
              <a:t>	Branch/move flag</a:t>
            </a:r>
          </a:p>
          <a:p>
            <a:pPr marL="0" indent="0">
              <a:tabLst>
                <a:tab pos="1485900" algn="l"/>
              </a:tabLst>
            </a:pPr>
            <a:r>
              <a:rPr lang="en-US" sz="2000" dirty="0"/>
              <a:t>Memory	</a:t>
            </a:r>
          </a:p>
          <a:p>
            <a:pPr lvl="1">
              <a:tabLst>
                <a:tab pos="1485900" algn="l"/>
              </a:tabLst>
            </a:pPr>
            <a:r>
              <a:rPr lang="en-US" sz="1800" dirty="0" err="1"/>
              <a:t>valM</a:t>
            </a:r>
            <a:r>
              <a:rPr lang="en-US" sz="1800" dirty="0"/>
              <a:t>	Value from memory</a:t>
            </a:r>
          </a:p>
        </p:txBody>
      </p:sp>
    </p:spTree>
    <p:extLst>
      <p:ext uri="{BB962C8B-B14F-4D97-AF65-F5344CB8AC3E}">
        <p14:creationId xmlns:p14="http://schemas.microsoft.com/office/powerpoint/2010/main" val="928802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B07A7-9E71-4FEF-9D25-BB4A2FB2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machine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5F704-334E-4E2E-A2DC-05C3869C1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an example program to show how the CPU runs a program in the machine code 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BB016-9D7C-43D6-9B4C-EE59EC69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5DC21E4-B4AF-4FDA-95C3-55016C20ACF7}"/>
              </a:ext>
            </a:extLst>
          </p:cNvPr>
          <p:cNvGrpSpPr/>
          <p:nvPr/>
        </p:nvGrpSpPr>
        <p:grpSpPr>
          <a:xfrm>
            <a:off x="680462" y="2787403"/>
            <a:ext cx="1459348" cy="1576041"/>
            <a:chOff x="1145754" y="1573785"/>
            <a:chExt cx="1459348" cy="157604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28FEE0F-C53E-4979-B4F6-91016F2C4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5754" y="1573785"/>
              <a:ext cx="1459348" cy="1216123"/>
            </a:xfrm>
            <a:prstGeom prst="rect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3D9FCAC-D9FE-421A-845A-26C065A6B437}"/>
                </a:ext>
              </a:extLst>
            </p:cNvPr>
            <p:cNvSpPr txBox="1"/>
            <p:nvPr/>
          </p:nvSpPr>
          <p:spPr>
            <a:xfrm>
              <a:off x="1341756" y="2811272"/>
              <a:ext cx="10673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C program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F3EEA8-9C87-4A14-AB4B-72C4C7E28B3B}"/>
              </a:ext>
            </a:extLst>
          </p:cNvPr>
          <p:cNvGrpSpPr/>
          <p:nvPr/>
        </p:nvGrpSpPr>
        <p:grpSpPr>
          <a:xfrm>
            <a:off x="3415530" y="2507496"/>
            <a:ext cx="1803140" cy="2008837"/>
            <a:chOff x="3670429" y="1354380"/>
            <a:chExt cx="1803140" cy="200883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27CA4E9-5D8E-4915-96DE-64B12177E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0429" y="1354380"/>
              <a:ext cx="1803140" cy="1654937"/>
            </a:xfrm>
            <a:prstGeom prst="rect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75B2D9-0BEF-4C3B-A892-C47296A7F1C5}"/>
                </a:ext>
              </a:extLst>
            </p:cNvPr>
            <p:cNvSpPr txBox="1"/>
            <p:nvPr/>
          </p:nvSpPr>
          <p:spPr>
            <a:xfrm>
              <a:off x="3843787" y="3024663"/>
              <a:ext cx="14564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Assembly code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6E4DA0D-41C3-422B-9AB3-5EE9532D2797}"/>
              </a:ext>
            </a:extLst>
          </p:cNvPr>
          <p:cNvGrpSpPr/>
          <p:nvPr/>
        </p:nvGrpSpPr>
        <p:grpSpPr>
          <a:xfrm>
            <a:off x="6253626" y="2735213"/>
            <a:ext cx="2202378" cy="1895465"/>
            <a:chOff x="1091219" y="4406219"/>
            <a:chExt cx="2202378" cy="189546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6BAF666-6B7C-4413-B141-A8229D312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1219" y="4406219"/>
              <a:ext cx="2202378" cy="1294351"/>
            </a:xfrm>
            <a:prstGeom prst="rect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835236-0328-4278-A7A7-DB0BF4A50044}"/>
                </a:ext>
              </a:extLst>
            </p:cNvPr>
            <p:cNvSpPr txBox="1"/>
            <p:nvPr/>
          </p:nvSpPr>
          <p:spPr>
            <a:xfrm>
              <a:off x="1232754" y="5716909"/>
              <a:ext cx="19193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Machine code</a:t>
              </a:r>
            </a:p>
            <a:p>
              <a:pPr algn="ctr"/>
              <a:r>
                <a:rPr lang="en-US" sz="1600" b="1" dirty="0"/>
                <a:t>loaded into memory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241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6092-C78D-428C-BBEB-2123C55FB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machine codes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167A1-3B33-49AA-BBF4-FB218B28D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30FA5C-BE19-4B39-B79A-7C273404A7E9}"/>
              </a:ext>
            </a:extLst>
          </p:cNvPr>
          <p:cNvGrpSpPr/>
          <p:nvPr/>
        </p:nvGrpSpPr>
        <p:grpSpPr>
          <a:xfrm>
            <a:off x="5693115" y="881022"/>
            <a:ext cx="3236768" cy="5600699"/>
            <a:chOff x="609600" y="4495800"/>
            <a:chExt cx="6781800" cy="11734800"/>
          </a:xfrm>
        </p:grpSpPr>
        <p:sp>
          <p:nvSpPr>
            <p:cNvPr id="6" name="Freeform 343">
              <a:extLst>
                <a:ext uri="{FF2B5EF4-FFF2-40B4-BE49-F238E27FC236}">
                  <a16:creationId xmlns:a16="http://schemas.microsoft.com/office/drawing/2014/main" id="{75017F62-8037-498A-8AE3-F5B9CAA08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600" y="144780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7" name="Freeform 346">
              <a:extLst>
                <a:ext uri="{FF2B5EF4-FFF2-40B4-BE49-F238E27FC236}">
                  <a16:creationId xmlns:a16="http://schemas.microsoft.com/office/drawing/2014/main" id="{9EC3B24F-5035-43BA-9399-E933E4404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800" y="144780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8" name="Rectangle 296">
              <a:extLst>
                <a:ext uri="{FF2B5EF4-FFF2-40B4-BE49-F238E27FC236}">
                  <a16:creationId xmlns:a16="http://schemas.microsoft.com/office/drawing/2014/main" id="{EE00A2A2-EB0F-463E-9579-E604E8B6F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4800600"/>
              <a:ext cx="304800" cy="9067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2DEA90-8905-4511-8D03-66DE52789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3868400"/>
              <a:ext cx="2057400" cy="6096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 algn="ctr">
                <a:defRPr/>
              </a:pPr>
              <a:r>
                <a:rPr lang="en-US" sz="700" dirty="0">
                  <a:latin typeface="Helvetica" pitchFamily="34" charset="0"/>
                  <a:ea typeface="+mn-ea"/>
                </a:rPr>
                <a:t>Instruction</a:t>
              </a:r>
            </a:p>
            <a:p>
              <a:pPr algn="ctr">
                <a:defRPr/>
              </a:pPr>
              <a:r>
                <a:rPr lang="en-US" sz="700" dirty="0">
                  <a:latin typeface="Helvetica" pitchFamily="34" charset="0"/>
                  <a:ea typeface="+mn-ea"/>
                </a:rPr>
                <a:t>memory</a:t>
              </a:r>
            </a:p>
          </p:txBody>
        </p:sp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C4DD78D1-18F4-4BEB-9963-27F5160EF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13868400"/>
              <a:ext cx="914400" cy="6096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sz="600" dirty="0">
                  <a:latin typeface="Helvetica" pitchFamily="34" charset="0"/>
                  <a:ea typeface="+mn-ea"/>
                </a:rPr>
                <a:t>PC</a:t>
              </a:r>
            </a:p>
            <a:p>
              <a:pPr>
                <a:defRPr/>
              </a:pPr>
              <a:r>
                <a:rPr lang="en-US" sz="600" dirty="0">
                  <a:latin typeface="Helvetica" pitchFamily="34" charset="0"/>
                  <a:ea typeface="+mn-ea"/>
                </a:rPr>
                <a:t>increment</a:t>
              </a:r>
            </a:p>
          </p:txBody>
        </p:sp>
        <p:sp>
          <p:nvSpPr>
            <p:cNvPr id="11" name="Rectangle 67">
              <a:extLst>
                <a:ext uri="{FF2B5EF4-FFF2-40B4-BE49-F238E27FC236}">
                  <a16:creationId xmlns:a16="http://schemas.microsoft.com/office/drawing/2014/main" id="{A10718D6-612D-4773-A134-69694E0BE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9296400"/>
              <a:ext cx="5334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sz="700">
                  <a:latin typeface="Helvetica" pitchFamily="34" charset="0"/>
                  <a:ea typeface="+mn-ea"/>
                </a:rPr>
                <a:t>CC</a:t>
              </a:r>
            </a:p>
          </p:txBody>
        </p:sp>
        <p:sp>
          <p:nvSpPr>
            <p:cNvPr id="12" name="AutoShape 56">
              <a:extLst>
                <a:ext uri="{FF2B5EF4-FFF2-40B4-BE49-F238E27FC236}">
                  <a16:creationId xmlns:a16="http://schemas.microsoft.com/office/drawing/2014/main" id="{065C41BC-3138-4E37-B056-701F067DC06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114800" y="9372600"/>
              <a:ext cx="1295400" cy="457200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rot="10800000" wrap="none" lIns="91430" tIns="45715" rIns="91430" bIns="45715" anchor="ctr"/>
            <a:lstStyle/>
            <a:p>
              <a:pPr>
                <a:defRPr/>
              </a:pPr>
              <a:r>
                <a:rPr lang="en-US" sz="700">
                  <a:latin typeface="Helvetica" pitchFamily="34" charset="0"/>
                  <a:ea typeface="+mn-ea"/>
                </a:rPr>
                <a:t>ALU</a:t>
              </a:r>
            </a:p>
          </p:txBody>
        </p:sp>
        <p:sp>
          <p:nvSpPr>
            <p:cNvPr id="13" name="Rectangle 78">
              <a:extLst>
                <a:ext uri="{FF2B5EF4-FFF2-40B4-BE49-F238E27FC236}">
                  <a16:creationId xmlns:a16="http://schemas.microsoft.com/office/drawing/2014/main" id="{76595BBD-E74A-4924-B9C8-CDCE86B31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6781800"/>
              <a:ext cx="1066800" cy="6858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sz="700">
                  <a:latin typeface="Helvetica" pitchFamily="34" charset="0"/>
                  <a:ea typeface="+mn-ea"/>
                </a:rPr>
                <a:t>Data</a:t>
              </a:r>
            </a:p>
            <a:p>
              <a:pPr>
                <a:defRPr/>
              </a:pPr>
              <a:r>
                <a:rPr lang="en-US" sz="700">
                  <a:latin typeface="Helvetica" pitchFamily="34" charset="0"/>
                  <a:ea typeface="+mn-ea"/>
                </a:rPr>
                <a:t>memory</a:t>
              </a:r>
            </a:p>
          </p:txBody>
        </p:sp>
        <p:sp>
          <p:nvSpPr>
            <p:cNvPr id="14" name="Line 2">
              <a:extLst>
                <a:ext uri="{FF2B5EF4-FFF2-40B4-BE49-F238E27FC236}">
                  <a16:creationId xmlns:a16="http://schemas.microsoft.com/office/drawing/2014/main" id="{970E5CED-E9BC-46C4-BCAD-3D9DB80B59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4216400" y="9271000"/>
              <a:ext cx="0" cy="355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15" name="Text Box 163">
              <a:extLst>
                <a:ext uri="{FF2B5EF4-FFF2-40B4-BE49-F238E27FC236}">
                  <a16:creationId xmlns:a16="http://schemas.microsoft.com/office/drawing/2014/main" id="{99623F27-43CF-4E0E-9A6E-6D90DA662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14097000"/>
              <a:ext cx="1031785" cy="483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900" b="1"/>
                <a:t>Fetch</a:t>
              </a:r>
            </a:p>
          </p:txBody>
        </p:sp>
        <p:sp>
          <p:nvSpPr>
            <p:cNvPr id="16" name="Text Box 164">
              <a:extLst>
                <a:ext uri="{FF2B5EF4-FFF2-40B4-BE49-F238E27FC236}">
                  <a16:creationId xmlns:a16="http://schemas.microsoft.com/office/drawing/2014/main" id="{0A22418A-131C-44B7-B24B-D74E999203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12039599"/>
              <a:ext cx="1260175" cy="483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900" b="1"/>
                <a:t>Decode</a:t>
              </a:r>
            </a:p>
          </p:txBody>
        </p:sp>
        <p:sp>
          <p:nvSpPr>
            <p:cNvPr id="17" name="Text Box 165">
              <a:extLst>
                <a:ext uri="{FF2B5EF4-FFF2-40B4-BE49-F238E27FC236}">
                  <a16:creationId xmlns:a16="http://schemas.microsoft.com/office/drawing/2014/main" id="{35AE7702-9EAB-4740-BA65-D448584096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9448799"/>
              <a:ext cx="1313913" cy="483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900" b="1"/>
                <a:t>Execute</a:t>
              </a:r>
            </a:p>
          </p:txBody>
        </p:sp>
        <p:sp>
          <p:nvSpPr>
            <p:cNvPr id="18" name="Text Box 166">
              <a:extLst>
                <a:ext uri="{FF2B5EF4-FFF2-40B4-BE49-F238E27FC236}">
                  <a16:creationId xmlns:a16="http://schemas.microsoft.com/office/drawing/2014/main" id="{69B3937D-DB12-4006-BF01-550431143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7010400"/>
              <a:ext cx="1313913" cy="483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900" b="1"/>
                <a:t>Memory</a:t>
              </a:r>
            </a:p>
          </p:txBody>
        </p:sp>
        <p:sp>
          <p:nvSpPr>
            <p:cNvPr id="19" name="Text Box 167">
              <a:extLst>
                <a:ext uri="{FF2B5EF4-FFF2-40B4-BE49-F238E27FC236}">
                  <a16:creationId xmlns:a16="http://schemas.microsoft.com/office/drawing/2014/main" id="{54ADC93F-C362-49EE-A315-5BBC0CC31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5562599"/>
              <a:ext cx="1609476" cy="483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900" b="1"/>
                <a:t>Write back</a:t>
              </a:r>
            </a:p>
          </p:txBody>
        </p:sp>
        <p:sp>
          <p:nvSpPr>
            <p:cNvPr id="20" name="Text Box 179">
              <a:extLst>
                <a:ext uri="{FF2B5EF4-FFF2-40B4-BE49-F238E27FC236}">
                  <a16:creationId xmlns:a16="http://schemas.microsoft.com/office/drawing/2014/main" id="{BE86E61E-C30E-4CE8-8032-D897F4816F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13030199"/>
              <a:ext cx="1295398" cy="773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600" b="1"/>
                <a:t>icode, ifun</a:t>
              </a:r>
            </a:p>
            <a:p>
              <a:pPr algn="r" eaLnBrk="1" hangingPunct="1"/>
              <a:r>
                <a:rPr lang="en-US" sz="600" b="1"/>
                <a:t>rA, rB</a:t>
              </a:r>
            </a:p>
            <a:p>
              <a:pPr algn="r" eaLnBrk="1" hangingPunct="1"/>
              <a:r>
                <a:rPr lang="en-US" sz="600" b="1"/>
                <a:t>valC</a:t>
              </a:r>
            </a:p>
          </p:txBody>
        </p:sp>
        <p:grpSp>
          <p:nvGrpSpPr>
            <p:cNvPr id="21" name="Group 244">
              <a:extLst>
                <a:ext uri="{FF2B5EF4-FFF2-40B4-BE49-F238E27FC236}">
                  <a16:creationId xmlns:a16="http://schemas.microsoft.com/office/drawing/2014/main" id="{37D23A21-073D-45C0-9BB3-526EE93458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5800" y="12028515"/>
              <a:ext cx="1006475" cy="844552"/>
              <a:chOff x="2496" y="7577"/>
              <a:chExt cx="634" cy="532"/>
            </a:xfrm>
          </p:grpSpPr>
          <p:sp>
            <p:nvSpPr>
              <p:cNvPr id="75" name="Rectangle 23">
                <a:extLst>
                  <a:ext uri="{FF2B5EF4-FFF2-40B4-BE49-F238E27FC236}">
                    <a16:creationId xmlns:a16="http://schemas.microsoft.com/office/drawing/2014/main" id="{018AFA0D-1219-486F-88BB-BD2D91E08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7632"/>
                <a:ext cx="624" cy="43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1430" tIns="45715" rIns="91430" bIns="45715" anchor="ctr"/>
              <a:lstStyle/>
              <a:p>
                <a:pPr>
                  <a:defRPr/>
                </a:pPr>
                <a:r>
                  <a:rPr lang="en-US" sz="700" dirty="0">
                    <a:latin typeface="Helvetica" pitchFamily="34" charset="0"/>
                    <a:ea typeface="+mn-ea"/>
                  </a:rPr>
                  <a:t>Reg</a:t>
                </a:r>
                <a:r>
                  <a:rPr lang="en-US" altLang="zh-CN" sz="700" dirty="0">
                    <a:latin typeface="Helvetica" pitchFamily="34" charset="0"/>
                    <a:ea typeface="+mn-ea"/>
                  </a:rPr>
                  <a:t>ister</a:t>
                </a:r>
                <a:endParaRPr lang="en-US" sz="700" dirty="0">
                  <a:latin typeface="Helvetica" pitchFamily="34" charset="0"/>
                  <a:ea typeface="+mn-ea"/>
                </a:endParaRPr>
              </a:p>
              <a:p>
                <a:pPr>
                  <a:defRPr/>
                </a:pPr>
                <a:r>
                  <a:rPr lang="en-US" sz="700" dirty="0">
                    <a:latin typeface="Helvetica" pitchFamily="34" charset="0"/>
                    <a:ea typeface="+mn-ea"/>
                  </a:rPr>
                  <a:t>file</a:t>
                </a:r>
              </a:p>
            </p:txBody>
          </p:sp>
          <p:sp>
            <p:nvSpPr>
              <p:cNvPr id="76" name="Text Box 181">
                <a:extLst>
                  <a:ext uri="{FF2B5EF4-FFF2-40B4-BE49-F238E27FC236}">
                    <a16:creationId xmlns:a16="http://schemas.microsoft.com/office/drawing/2014/main" id="{84F6C0B1-0492-4D3C-9313-BE4043F0F2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7578"/>
                <a:ext cx="192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600"/>
                  <a:t>A</a:t>
                </a:r>
              </a:p>
            </p:txBody>
          </p:sp>
          <p:sp>
            <p:nvSpPr>
              <p:cNvPr id="77" name="Text Box 182">
                <a:extLst>
                  <a:ext uri="{FF2B5EF4-FFF2-40B4-BE49-F238E27FC236}">
                    <a16:creationId xmlns:a16="http://schemas.microsoft.com/office/drawing/2014/main" id="{0A8D6CA6-C12C-470A-B240-9B2DF0A6FD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2" y="7577"/>
                <a:ext cx="192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600"/>
                  <a:t>B</a:t>
                </a:r>
              </a:p>
            </p:txBody>
          </p:sp>
          <p:sp>
            <p:nvSpPr>
              <p:cNvPr id="78" name="Text Box 183">
                <a:extLst>
                  <a:ext uri="{FF2B5EF4-FFF2-40B4-BE49-F238E27FC236}">
                    <a16:creationId xmlns:a16="http://schemas.microsoft.com/office/drawing/2014/main" id="{D65F6E60-5EF3-47B0-BD54-EA522C7253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4" y="7577"/>
                <a:ext cx="192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600" dirty="0"/>
                  <a:t>M</a:t>
                </a:r>
              </a:p>
            </p:txBody>
          </p:sp>
          <p:sp>
            <p:nvSpPr>
              <p:cNvPr id="79" name="Text Box 184">
                <a:extLst>
                  <a:ext uri="{FF2B5EF4-FFF2-40B4-BE49-F238E27FC236}">
                    <a16:creationId xmlns:a16="http://schemas.microsoft.com/office/drawing/2014/main" id="{1F04B623-8C4C-43F4-BB36-F024189617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8" y="7865"/>
                <a:ext cx="192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600" dirty="0"/>
                  <a:t>E</a:t>
                </a:r>
              </a:p>
            </p:txBody>
          </p:sp>
        </p:grpSp>
        <p:sp>
          <p:nvSpPr>
            <p:cNvPr id="22" name="Rectangle 231">
              <a:extLst>
                <a:ext uri="{FF2B5EF4-FFF2-40B4-BE49-F238E27FC236}">
                  <a16:creationId xmlns:a16="http://schemas.microsoft.com/office/drawing/2014/main" id="{B52FF089-9154-472B-A3B3-ED4C9AEB6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15240000"/>
              <a:ext cx="762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000"/>
                <a:t>PC</a:t>
              </a:r>
            </a:p>
          </p:txBody>
        </p:sp>
        <p:sp>
          <p:nvSpPr>
            <p:cNvPr id="23" name="Line 271">
              <a:extLst>
                <a:ext uri="{FF2B5EF4-FFF2-40B4-BE49-F238E27FC236}">
                  <a16:creationId xmlns:a16="http://schemas.microsoft.com/office/drawing/2014/main" id="{70D02327-8793-4073-8362-E25EC55AD26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3200400" y="9144000"/>
              <a:ext cx="0" cy="60960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24" name="Rectangle 298">
              <a:extLst>
                <a:ext uri="{FF2B5EF4-FFF2-40B4-BE49-F238E27FC236}">
                  <a16:creationId xmlns:a16="http://schemas.microsoft.com/office/drawing/2014/main" id="{B7AB717D-3744-4EB4-9CAF-685C980B5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13335000"/>
              <a:ext cx="152400" cy="53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25" name="Rectangle 299">
              <a:extLst>
                <a:ext uri="{FF2B5EF4-FFF2-40B4-BE49-F238E27FC236}">
                  <a16:creationId xmlns:a16="http://schemas.microsoft.com/office/drawing/2014/main" id="{6FC60B5E-C9FC-43FA-B95C-83EB6031E6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657600" y="12725400"/>
              <a:ext cx="152400" cy="1371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26" name="Freeform 300">
              <a:extLst>
                <a:ext uri="{FF2B5EF4-FFF2-40B4-BE49-F238E27FC236}">
                  <a16:creationId xmlns:a16="http://schemas.microsoft.com/office/drawing/2014/main" id="{8AE39EFC-04D9-48BD-8756-27ACA8B4C4AF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819400" y="132588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27" name="Text Box 301">
              <a:extLst>
                <a:ext uri="{FF2B5EF4-FFF2-40B4-BE49-F238E27FC236}">
                  <a16:creationId xmlns:a16="http://schemas.microsoft.com/office/drawing/2014/main" id="{B7E940CC-9B6A-401B-8AA1-F1C1AF0D22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13030199"/>
              <a:ext cx="1387926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600" b="1" dirty="0" err="1"/>
                <a:t>valP</a:t>
              </a:r>
              <a:endParaRPr lang="en-US" sz="600" b="1" dirty="0"/>
            </a:p>
          </p:txBody>
        </p:sp>
        <p:sp>
          <p:nvSpPr>
            <p:cNvPr id="28" name="Rectangle 302">
              <a:extLst>
                <a:ext uri="{FF2B5EF4-FFF2-40B4-BE49-F238E27FC236}">
                  <a16:creationId xmlns:a16="http://schemas.microsoft.com/office/drawing/2014/main" id="{4F575BBD-7C65-4499-8B03-4200509185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3505200" y="11811000"/>
              <a:ext cx="152400" cy="1371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29" name="Freeform 303">
              <a:extLst>
                <a:ext uri="{FF2B5EF4-FFF2-40B4-BE49-F238E27FC236}">
                  <a16:creationId xmlns:a16="http://schemas.microsoft.com/office/drawing/2014/main" id="{86DFC30E-2A36-4871-A704-9A993F8607A4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4114800" y="123444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30" name="Text Box 304">
              <a:extLst>
                <a:ext uri="{FF2B5EF4-FFF2-40B4-BE49-F238E27FC236}">
                  <a16:creationId xmlns:a16="http://schemas.microsoft.com/office/drawing/2014/main" id="{1C68B719-2A07-408C-8960-00C6F60FF9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1" y="11887200"/>
              <a:ext cx="1295398" cy="580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600" b="1"/>
                <a:t>srcA, srcB</a:t>
              </a:r>
            </a:p>
            <a:p>
              <a:pPr algn="l" eaLnBrk="1" hangingPunct="1"/>
              <a:r>
                <a:rPr lang="en-US" sz="600" b="1"/>
                <a:t>dstE, dstM</a:t>
              </a:r>
            </a:p>
          </p:txBody>
        </p:sp>
        <p:sp>
          <p:nvSpPr>
            <p:cNvPr id="31" name="Rectangle 305">
              <a:extLst>
                <a:ext uri="{FF2B5EF4-FFF2-40B4-BE49-F238E27FC236}">
                  <a16:creationId xmlns:a16="http://schemas.microsoft.com/office/drawing/2014/main" id="{536CCCD3-4DB1-409B-B655-9C4D5F94D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11506200"/>
              <a:ext cx="152400" cy="609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32" name="Rectangle 306">
              <a:extLst>
                <a:ext uri="{FF2B5EF4-FFF2-40B4-BE49-F238E27FC236}">
                  <a16:creationId xmlns:a16="http://schemas.microsoft.com/office/drawing/2014/main" id="{BF0FD565-F405-4AA4-8D30-FA0EAC4C11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038600" y="10668000"/>
              <a:ext cx="152400" cy="18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33" name="Freeform 307">
              <a:extLst>
                <a:ext uri="{FF2B5EF4-FFF2-40B4-BE49-F238E27FC236}">
                  <a16:creationId xmlns:a16="http://schemas.microsoft.com/office/drawing/2014/main" id="{24C3D78C-FD1E-4D04-90A6-79129581AA4B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819400" y="114300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34" name="Text Box 308">
              <a:extLst>
                <a:ext uri="{FF2B5EF4-FFF2-40B4-BE49-F238E27FC236}">
                  <a16:creationId xmlns:a16="http://schemas.microsoft.com/office/drawing/2014/main" id="{CB834D32-D2EB-446C-9429-EE4294199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1" y="11125199"/>
              <a:ext cx="1387926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600" b="1"/>
                <a:t>valA, valB</a:t>
              </a:r>
            </a:p>
          </p:txBody>
        </p:sp>
        <p:sp>
          <p:nvSpPr>
            <p:cNvPr id="35" name="Rectangle 309">
              <a:extLst>
                <a:ext uri="{FF2B5EF4-FFF2-40B4-BE49-F238E27FC236}">
                  <a16:creationId xmlns:a16="http://schemas.microsoft.com/office/drawing/2014/main" id="{66D65769-1F9C-4738-81DE-1A3A8B39CC2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771900" y="9410700"/>
              <a:ext cx="152400" cy="190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36" name="Rectangle 310">
              <a:extLst>
                <a:ext uri="{FF2B5EF4-FFF2-40B4-BE49-F238E27FC236}">
                  <a16:creationId xmlns:a16="http://schemas.microsoft.com/office/drawing/2014/main" id="{4C39B2CC-8171-4F2A-B8C3-1BD69B262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10134600"/>
              <a:ext cx="1524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37" name="Freeform 311">
              <a:extLst>
                <a:ext uri="{FF2B5EF4-FFF2-40B4-BE49-F238E27FC236}">
                  <a16:creationId xmlns:a16="http://schemas.microsoft.com/office/drawing/2014/main" id="{EB21B505-98FF-4FA9-9E5F-B745BF526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5800" y="98298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38" name="Text Box 312">
              <a:extLst>
                <a:ext uri="{FF2B5EF4-FFF2-40B4-BE49-F238E27FC236}">
                  <a16:creationId xmlns:a16="http://schemas.microsoft.com/office/drawing/2014/main" id="{A35B8A56-681C-4BA7-9272-85972BE789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1" y="9906001"/>
              <a:ext cx="1387926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600" b="1"/>
                <a:t>aluA, aluB</a:t>
              </a:r>
            </a:p>
          </p:txBody>
        </p:sp>
        <p:sp>
          <p:nvSpPr>
            <p:cNvPr id="39" name="Text Box 314">
              <a:extLst>
                <a:ext uri="{FF2B5EF4-FFF2-40B4-BE49-F238E27FC236}">
                  <a16:creationId xmlns:a16="http://schemas.microsoft.com/office/drawing/2014/main" id="{88B62658-6213-447C-A19F-A7E269C03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1" y="9524999"/>
              <a:ext cx="1387926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600" b="1"/>
                <a:t>Cnd</a:t>
              </a:r>
            </a:p>
          </p:txBody>
        </p:sp>
        <p:sp>
          <p:nvSpPr>
            <p:cNvPr id="40" name="Rectangle 315">
              <a:extLst>
                <a:ext uri="{FF2B5EF4-FFF2-40B4-BE49-F238E27FC236}">
                  <a16:creationId xmlns:a16="http://schemas.microsoft.com/office/drawing/2014/main" id="{C0690709-7309-46E6-BF35-D500C34A6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8839200"/>
              <a:ext cx="152400" cy="53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41" name="Rectangle 316">
              <a:extLst>
                <a:ext uri="{FF2B5EF4-FFF2-40B4-BE49-F238E27FC236}">
                  <a16:creationId xmlns:a16="http://schemas.microsoft.com/office/drawing/2014/main" id="{6DCDAF9E-662C-4BCB-A060-2D9CFC1D2F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886200" y="8077200"/>
              <a:ext cx="152400" cy="167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42" name="Freeform 317">
              <a:extLst>
                <a:ext uri="{FF2B5EF4-FFF2-40B4-BE49-F238E27FC236}">
                  <a16:creationId xmlns:a16="http://schemas.microsoft.com/office/drawing/2014/main" id="{EAC7E036-0252-4658-A77D-15C20B8A6A04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819400" y="87630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43" name="Text Box 318">
              <a:extLst>
                <a:ext uri="{FF2B5EF4-FFF2-40B4-BE49-F238E27FC236}">
                  <a16:creationId xmlns:a16="http://schemas.microsoft.com/office/drawing/2014/main" id="{714191DF-84AB-43D3-A52B-6403E4B8A8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400" y="8458202"/>
              <a:ext cx="1387926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600" b="1"/>
                <a:t>valE</a:t>
              </a:r>
            </a:p>
          </p:txBody>
        </p:sp>
        <p:sp>
          <p:nvSpPr>
            <p:cNvPr id="44" name="Rectangle 319">
              <a:extLst>
                <a:ext uri="{FF2B5EF4-FFF2-40B4-BE49-F238E27FC236}">
                  <a16:creationId xmlns:a16="http://schemas.microsoft.com/office/drawing/2014/main" id="{ED9C548E-612B-430E-997F-29DABD2690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6134100" y="12077700"/>
              <a:ext cx="152400" cy="838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45" name="Freeform 320">
              <a:extLst>
                <a:ext uri="{FF2B5EF4-FFF2-40B4-BE49-F238E27FC236}">
                  <a16:creationId xmlns:a16="http://schemas.microsoft.com/office/drawing/2014/main" id="{EE44119A-CDC5-4A93-A162-C349C7D5EF2D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5410200" y="123444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46" name="Rectangle 322">
              <a:extLst>
                <a:ext uri="{FF2B5EF4-FFF2-40B4-BE49-F238E27FC236}">
                  <a16:creationId xmlns:a16="http://schemas.microsoft.com/office/drawing/2014/main" id="{2761F082-7509-4F8D-9B19-3F8171C3C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791200"/>
              <a:ext cx="304800" cy="6781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47" name="Rectangle 323">
              <a:extLst>
                <a:ext uri="{FF2B5EF4-FFF2-40B4-BE49-F238E27FC236}">
                  <a16:creationId xmlns:a16="http://schemas.microsoft.com/office/drawing/2014/main" id="{D99E198B-9F3B-4C22-ADEC-21F3E6EF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57700" y="3695700"/>
              <a:ext cx="304800" cy="403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48" name="Rectangle 324">
              <a:extLst>
                <a:ext uri="{FF2B5EF4-FFF2-40B4-BE49-F238E27FC236}">
                  <a16:creationId xmlns:a16="http://schemas.microsoft.com/office/drawing/2014/main" id="{2CFFF17E-B939-4821-87C4-536D69229E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876800" y="13944600"/>
              <a:ext cx="152400" cy="4419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49" name="Rectangle 325">
              <a:extLst>
                <a:ext uri="{FF2B5EF4-FFF2-40B4-BE49-F238E27FC236}">
                  <a16:creationId xmlns:a16="http://schemas.microsoft.com/office/drawing/2014/main" id="{4555BD6E-240C-4402-8D12-5C32A770F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15925800"/>
              <a:ext cx="1524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50" name="Freeform 326">
              <a:extLst>
                <a:ext uri="{FF2B5EF4-FFF2-40B4-BE49-F238E27FC236}">
                  <a16:creationId xmlns:a16="http://schemas.microsoft.com/office/drawing/2014/main" id="{5AB5898E-42D4-40DD-B87B-F30990ACF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600" y="156210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51" name="Rectangle 327">
              <a:extLst>
                <a:ext uri="{FF2B5EF4-FFF2-40B4-BE49-F238E27FC236}">
                  <a16:creationId xmlns:a16="http://schemas.microsoft.com/office/drawing/2014/main" id="{A9B059BE-91FB-45FE-9802-0AC50CF586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543300" y="7353300"/>
              <a:ext cx="152400" cy="1447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52" name="Rectangle 328">
              <a:extLst>
                <a:ext uri="{FF2B5EF4-FFF2-40B4-BE49-F238E27FC236}">
                  <a16:creationId xmlns:a16="http://schemas.microsoft.com/office/drawing/2014/main" id="{A85EA28B-9C58-417E-8687-6AAF32EF7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7772400"/>
              <a:ext cx="1524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53" name="Freeform 329">
              <a:extLst>
                <a:ext uri="{FF2B5EF4-FFF2-40B4-BE49-F238E27FC236}">
                  <a16:creationId xmlns:a16="http://schemas.microsoft.com/office/drawing/2014/main" id="{432ACA49-4F12-44E8-ACDF-16ABED68F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8600" y="74676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54" name="Text Box 330">
              <a:extLst>
                <a:ext uri="{FF2B5EF4-FFF2-40B4-BE49-F238E27FC236}">
                  <a16:creationId xmlns:a16="http://schemas.microsoft.com/office/drawing/2014/main" id="{CD00E9C2-26D1-48A1-B2FD-751A9AF4B5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599" y="7620002"/>
              <a:ext cx="1387926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600" b="1"/>
                <a:t>Addr, Data</a:t>
              </a:r>
            </a:p>
          </p:txBody>
        </p:sp>
        <p:sp>
          <p:nvSpPr>
            <p:cNvPr id="55" name="Rectangle 331">
              <a:extLst>
                <a:ext uri="{FF2B5EF4-FFF2-40B4-BE49-F238E27FC236}">
                  <a16:creationId xmlns:a16="http://schemas.microsoft.com/office/drawing/2014/main" id="{B2B4087E-8146-4891-AC56-57DE8D316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6248400"/>
              <a:ext cx="152400" cy="53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56" name="Rectangle 332">
              <a:extLst>
                <a:ext uri="{FF2B5EF4-FFF2-40B4-BE49-F238E27FC236}">
                  <a16:creationId xmlns:a16="http://schemas.microsoft.com/office/drawing/2014/main" id="{DBEF21F9-1CB3-4028-80AC-8F36AC314BC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695700" y="5753100"/>
              <a:ext cx="152400" cy="1143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57" name="Freeform 333">
              <a:extLst>
                <a:ext uri="{FF2B5EF4-FFF2-40B4-BE49-F238E27FC236}">
                  <a16:creationId xmlns:a16="http://schemas.microsoft.com/office/drawing/2014/main" id="{550C31D9-D58D-4FD0-94C8-034C1D20B09D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819400" y="61722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58" name="Text Box 334">
              <a:extLst>
                <a:ext uri="{FF2B5EF4-FFF2-40B4-BE49-F238E27FC236}">
                  <a16:creationId xmlns:a16="http://schemas.microsoft.com/office/drawing/2014/main" id="{897BF8F4-A0BB-4106-8758-D0752D4EC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5867400"/>
              <a:ext cx="1387926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600" b="1"/>
                <a:t>valM</a:t>
              </a:r>
            </a:p>
          </p:txBody>
        </p:sp>
        <p:sp>
          <p:nvSpPr>
            <p:cNvPr id="59" name="Rectangle 336">
              <a:extLst>
                <a:ext uri="{FF2B5EF4-FFF2-40B4-BE49-F238E27FC236}">
                  <a16:creationId xmlns:a16="http://schemas.microsoft.com/office/drawing/2014/main" id="{78C3F8BF-6BEB-40DE-AFCE-280852E63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4800600"/>
              <a:ext cx="152400" cy="1143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grpSp>
          <p:nvGrpSpPr>
            <p:cNvPr id="60" name="Group 338">
              <a:extLst>
                <a:ext uri="{FF2B5EF4-FFF2-40B4-BE49-F238E27FC236}">
                  <a16:creationId xmlns:a16="http://schemas.microsoft.com/office/drawing/2014/main" id="{B5244B28-884F-42EF-8A4C-209C572BC8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6000" y="7086600"/>
              <a:ext cx="914400" cy="304800"/>
              <a:chOff x="1440" y="4560"/>
              <a:chExt cx="576" cy="192"/>
            </a:xfrm>
            <a:solidFill>
              <a:schemeClr val="bg1">
                <a:lumMod val="75000"/>
              </a:schemeClr>
            </a:solidFill>
          </p:grpSpPr>
          <p:sp>
            <p:nvSpPr>
              <p:cNvPr id="73" name="Freeform 297">
                <a:extLst>
                  <a:ext uri="{FF2B5EF4-FFF2-40B4-BE49-F238E27FC236}">
                    <a16:creationId xmlns:a16="http://schemas.microsoft.com/office/drawing/2014/main" id="{2CF0591C-CFA0-4F98-8E22-012AA2F39D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0" y="4560"/>
                <a:ext cx="384" cy="192"/>
              </a:xfrm>
              <a:custGeom>
                <a:avLst/>
                <a:gdLst>
                  <a:gd name="T0" fmla="*/ 0 w 384"/>
                  <a:gd name="T1" fmla="*/ 192 h 192"/>
                  <a:gd name="T2" fmla="*/ 192 w 384"/>
                  <a:gd name="T3" fmla="*/ 0 h 192"/>
                  <a:gd name="T4" fmla="*/ 384 w 384"/>
                  <a:gd name="T5" fmla="*/ 192 h 192"/>
                  <a:gd name="T6" fmla="*/ 0 w 384"/>
                  <a:gd name="T7" fmla="*/ 192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192"/>
                  <a:gd name="T14" fmla="*/ 384 w 384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192">
                    <a:moveTo>
                      <a:pt x="0" y="192"/>
                    </a:moveTo>
                    <a:lnTo>
                      <a:pt x="192" y="0"/>
                    </a:lnTo>
                    <a:lnTo>
                      <a:pt x="384" y="192"/>
                    </a:lnTo>
                    <a:lnTo>
                      <a:pt x="0" y="192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700"/>
              </a:p>
            </p:txBody>
          </p:sp>
          <p:sp>
            <p:nvSpPr>
              <p:cNvPr id="74" name="Freeform 337">
                <a:extLst>
                  <a:ext uri="{FF2B5EF4-FFF2-40B4-BE49-F238E27FC236}">
                    <a16:creationId xmlns:a16="http://schemas.microsoft.com/office/drawing/2014/main" id="{3BAC1EF4-3457-4EA7-9140-AB6CA7575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560"/>
                <a:ext cx="384" cy="192"/>
              </a:xfrm>
              <a:custGeom>
                <a:avLst/>
                <a:gdLst>
                  <a:gd name="T0" fmla="*/ 0 w 384"/>
                  <a:gd name="T1" fmla="*/ 192 h 192"/>
                  <a:gd name="T2" fmla="*/ 192 w 384"/>
                  <a:gd name="T3" fmla="*/ 0 h 192"/>
                  <a:gd name="T4" fmla="*/ 384 w 384"/>
                  <a:gd name="T5" fmla="*/ 192 h 192"/>
                  <a:gd name="T6" fmla="*/ 0 w 384"/>
                  <a:gd name="T7" fmla="*/ 192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192"/>
                  <a:gd name="T14" fmla="*/ 384 w 384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192">
                    <a:moveTo>
                      <a:pt x="0" y="192"/>
                    </a:moveTo>
                    <a:lnTo>
                      <a:pt x="192" y="0"/>
                    </a:lnTo>
                    <a:lnTo>
                      <a:pt x="384" y="192"/>
                    </a:lnTo>
                    <a:lnTo>
                      <a:pt x="0" y="192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700"/>
              </a:p>
            </p:txBody>
          </p:sp>
        </p:grpSp>
        <p:grpSp>
          <p:nvGrpSpPr>
            <p:cNvPr id="61" name="Group 339">
              <a:extLst>
                <a:ext uri="{FF2B5EF4-FFF2-40B4-BE49-F238E27FC236}">
                  <a16:creationId xmlns:a16="http://schemas.microsoft.com/office/drawing/2014/main" id="{A769E76A-1BB9-4F8A-B60E-1548FD81B6D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6019800" y="8534400"/>
              <a:ext cx="914400" cy="304800"/>
              <a:chOff x="1440" y="4560"/>
              <a:chExt cx="576" cy="192"/>
            </a:xfrm>
            <a:solidFill>
              <a:schemeClr val="bg1">
                <a:lumMod val="75000"/>
              </a:schemeClr>
            </a:solidFill>
          </p:grpSpPr>
          <p:sp>
            <p:nvSpPr>
              <p:cNvPr id="71" name="Freeform 340">
                <a:extLst>
                  <a:ext uri="{FF2B5EF4-FFF2-40B4-BE49-F238E27FC236}">
                    <a16:creationId xmlns:a16="http://schemas.microsoft.com/office/drawing/2014/main" id="{5DD87BAD-FED2-4BD0-8F9D-DAB0945147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0" y="4560"/>
                <a:ext cx="384" cy="192"/>
              </a:xfrm>
              <a:custGeom>
                <a:avLst/>
                <a:gdLst>
                  <a:gd name="T0" fmla="*/ 0 w 384"/>
                  <a:gd name="T1" fmla="*/ 192 h 192"/>
                  <a:gd name="T2" fmla="*/ 192 w 384"/>
                  <a:gd name="T3" fmla="*/ 0 h 192"/>
                  <a:gd name="T4" fmla="*/ 384 w 384"/>
                  <a:gd name="T5" fmla="*/ 192 h 192"/>
                  <a:gd name="T6" fmla="*/ 0 w 384"/>
                  <a:gd name="T7" fmla="*/ 192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192"/>
                  <a:gd name="T14" fmla="*/ 384 w 384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192">
                    <a:moveTo>
                      <a:pt x="0" y="192"/>
                    </a:moveTo>
                    <a:lnTo>
                      <a:pt x="192" y="0"/>
                    </a:lnTo>
                    <a:lnTo>
                      <a:pt x="384" y="192"/>
                    </a:lnTo>
                    <a:lnTo>
                      <a:pt x="0" y="192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700"/>
              </a:p>
            </p:txBody>
          </p:sp>
          <p:sp>
            <p:nvSpPr>
              <p:cNvPr id="72" name="Freeform 341">
                <a:extLst>
                  <a:ext uri="{FF2B5EF4-FFF2-40B4-BE49-F238E27FC236}">
                    <a16:creationId xmlns:a16="http://schemas.microsoft.com/office/drawing/2014/main" id="{D8841BF8-9679-4EED-A20B-06AC87CCF8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560"/>
                <a:ext cx="384" cy="192"/>
              </a:xfrm>
              <a:custGeom>
                <a:avLst/>
                <a:gdLst>
                  <a:gd name="T0" fmla="*/ 0 w 384"/>
                  <a:gd name="T1" fmla="*/ 192 h 192"/>
                  <a:gd name="T2" fmla="*/ 192 w 384"/>
                  <a:gd name="T3" fmla="*/ 0 h 192"/>
                  <a:gd name="T4" fmla="*/ 384 w 384"/>
                  <a:gd name="T5" fmla="*/ 192 h 192"/>
                  <a:gd name="T6" fmla="*/ 0 w 384"/>
                  <a:gd name="T7" fmla="*/ 192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192"/>
                  <a:gd name="T14" fmla="*/ 384 w 384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192">
                    <a:moveTo>
                      <a:pt x="0" y="192"/>
                    </a:moveTo>
                    <a:lnTo>
                      <a:pt x="192" y="0"/>
                    </a:lnTo>
                    <a:lnTo>
                      <a:pt x="384" y="192"/>
                    </a:lnTo>
                    <a:lnTo>
                      <a:pt x="0" y="192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700"/>
              </a:p>
            </p:txBody>
          </p:sp>
        </p:grpSp>
        <p:sp>
          <p:nvSpPr>
            <p:cNvPr id="62" name="Rectangle 342">
              <a:extLst>
                <a:ext uri="{FF2B5EF4-FFF2-40B4-BE49-F238E27FC236}">
                  <a16:creationId xmlns:a16="http://schemas.microsoft.com/office/drawing/2014/main" id="{FD5D0865-F976-4F29-BD8F-8B8B1144C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14782800"/>
              <a:ext cx="152400" cy="457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63" name="Rectangle 344">
              <a:extLst>
                <a:ext uri="{FF2B5EF4-FFF2-40B4-BE49-F238E27FC236}">
                  <a16:creationId xmlns:a16="http://schemas.microsoft.com/office/drawing/2014/main" id="{AF6D2628-7B51-43B0-ACC5-2C88CDB2F7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543300" y="14287500"/>
              <a:ext cx="152400" cy="1600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64" name="Rectangle 345">
              <a:extLst>
                <a:ext uri="{FF2B5EF4-FFF2-40B4-BE49-F238E27FC236}">
                  <a16:creationId xmlns:a16="http://schemas.microsoft.com/office/drawing/2014/main" id="{0E870FB7-0FAA-4887-AECC-6DF3DFDF1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14782800"/>
              <a:ext cx="152400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65" name="Text Box 347">
              <a:extLst>
                <a:ext uri="{FF2B5EF4-FFF2-40B4-BE49-F238E27FC236}">
                  <a16:creationId xmlns:a16="http://schemas.microsoft.com/office/drawing/2014/main" id="{478A2915-94AC-4B56-A65A-E4620C750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4648199"/>
              <a:ext cx="1582607" cy="483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900" b="1" dirty="0"/>
                <a:t>PC update</a:t>
              </a:r>
            </a:p>
          </p:txBody>
        </p:sp>
        <p:sp>
          <p:nvSpPr>
            <p:cNvPr id="66" name="Text Box 348">
              <a:extLst>
                <a:ext uri="{FF2B5EF4-FFF2-40B4-BE49-F238E27FC236}">
                  <a16:creationId xmlns:a16="http://schemas.microsoft.com/office/drawing/2014/main" id="{54C591BD-0FDC-4A86-A13C-AFEB456991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597" y="5257801"/>
              <a:ext cx="3238490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600" b="1"/>
                <a:t>valE, valM</a:t>
              </a:r>
            </a:p>
          </p:txBody>
        </p:sp>
        <p:sp>
          <p:nvSpPr>
            <p:cNvPr id="67" name="Rectangle 349">
              <a:extLst>
                <a:ext uri="{FF2B5EF4-FFF2-40B4-BE49-F238E27FC236}">
                  <a16:creationId xmlns:a16="http://schemas.microsoft.com/office/drawing/2014/main" id="{BD89CFD8-5D63-4E91-A9E0-EF139559A6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800600" y="2590800"/>
              <a:ext cx="152400" cy="457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68" name="Freeform 350">
              <a:extLst>
                <a:ext uri="{FF2B5EF4-FFF2-40B4-BE49-F238E27FC236}">
                  <a16:creationId xmlns:a16="http://schemas.microsoft.com/office/drawing/2014/main" id="{84DEBE58-86F6-411F-94F6-649F03D182F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781800" y="106680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69" name="Freeform 351">
              <a:extLst>
                <a:ext uri="{FF2B5EF4-FFF2-40B4-BE49-F238E27FC236}">
                  <a16:creationId xmlns:a16="http://schemas.microsoft.com/office/drawing/2014/main" id="{39E27EFD-A6EC-4C58-BFDD-8828A81CD8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34200" y="106680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70" name="Text Box 352">
              <a:extLst>
                <a:ext uri="{FF2B5EF4-FFF2-40B4-BE49-F238E27FC236}">
                  <a16:creationId xmlns:a16="http://schemas.microsoft.com/office/drawing/2014/main" id="{A012C045-0215-4960-9FA3-C0322C3DE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597" y="4495800"/>
              <a:ext cx="3238490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600" b="1"/>
                <a:t>newPC</a:t>
              </a:r>
            </a:p>
          </p:txBody>
        </p:sp>
      </p:grpSp>
      <p:pic>
        <p:nvPicPr>
          <p:cNvPr id="80" name="Picture 79">
            <a:extLst>
              <a:ext uri="{FF2B5EF4-FFF2-40B4-BE49-F238E27FC236}">
                <a16:creationId xmlns:a16="http://schemas.microsoft.com/office/drawing/2014/main" id="{4B7C4A1A-319B-49DA-AAC1-945CB0FCF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802" y="1203419"/>
            <a:ext cx="2202378" cy="1294351"/>
          </a:xfrm>
          <a:prstGeom prst="rec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CAD6474B-A1D3-4E95-8626-5AE5F8B840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966" r="10603"/>
          <a:stretch/>
        </p:blipFill>
        <p:spPr>
          <a:xfrm>
            <a:off x="439207" y="1203420"/>
            <a:ext cx="2377239" cy="1294351"/>
          </a:xfrm>
          <a:prstGeom prst="rec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D7E2A7A2-D533-47BB-B6B2-BFFC756FC78D}"/>
              </a:ext>
            </a:extLst>
          </p:cNvPr>
          <p:cNvSpPr/>
          <p:nvPr/>
        </p:nvSpPr>
        <p:spPr>
          <a:xfrm>
            <a:off x="439207" y="1239317"/>
            <a:ext cx="2377239" cy="241176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52FEC678-CDA7-4AD7-A788-5D54F28C3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873886"/>
              </p:ext>
            </p:extLst>
          </p:nvPr>
        </p:nvGraphicFramePr>
        <p:xfrm>
          <a:off x="438450" y="2787407"/>
          <a:ext cx="4998759" cy="31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2056">
                  <a:extLst>
                    <a:ext uri="{9D8B030D-6E8A-4147-A177-3AD203B41FA5}">
                      <a16:colId xmlns:a16="http://schemas.microsoft.com/office/drawing/2014/main" val="3463250579"/>
                    </a:ext>
                  </a:extLst>
                </a:gridCol>
                <a:gridCol w="1760018">
                  <a:extLst>
                    <a:ext uri="{9D8B030D-6E8A-4147-A177-3AD203B41FA5}">
                      <a16:colId xmlns:a16="http://schemas.microsoft.com/office/drawing/2014/main" val="3253380354"/>
                    </a:ext>
                  </a:extLst>
                </a:gridCol>
                <a:gridCol w="2136685">
                  <a:extLst>
                    <a:ext uri="{9D8B030D-6E8A-4147-A177-3AD203B41FA5}">
                      <a16:colId xmlns:a16="http://schemas.microsoft.com/office/drawing/2014/main" val="788067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/>
                        <a:t>i</a:t>
                      </a:r>
                      <a:r>
                        <a:rPr lang="en-US" sz="1400" b="1" dirty="0" err="1"/>
                        <a:t>rmovq</a:t>
                      </a:r>
                      <a:r>
                        <a:rPr lang="en-US" sz="1400" b="1" dirty="0"/>
                        <a:t> V, </a:t>
                      </a:r>
                      <a:r>
                        <a:rPr lang="en-US" sz="1400" b="1" dirty="0" err="1"/>
                        <a:t>rB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/>
                        <a:t>irmovq</a:t>
                      </a:r>
                      <a:r>
                        <a:rPr lang="en-US" sz="1400" b="1" dirty="0"/>
                        <a:t> $5, %</a:t>
                      </a:r>
                      <a:r>
                        <a:rPr lang="en-US" sz="1400" b="1" dirty="0" err="1"/>
                        <a:t>rsi</a:t>
                      </a:r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153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icode</a:t>
                      </a:r>
                      <a:r>
                        <a:rPr lang="en-US" sz="1400" dirty="0"/>
                        <a:t>: </a:t>
                      </a:r>
                      <a:r>
                        <a:rPr lang="en-US" sz="1400" dirty="0" err="1"/>
                        <a:t>ifun</a:t>
                      </a:r>
                      <a:r>
                        <a:rPr lang="en-US" sz="1400" dirty="0"/>
                        <a:t>  ← M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dirty="0"/>
                        <a:t>[PC]</a:t>
                      </a:r>
                    </a:p>
                    <a:p>
                      <a:r>
                        <a:rPr lang="en-US" sz="1400" dirty="0" err="1"/>
                        <a:t>rA:rB</a:t>
                      </a:r>
                      <a:r>
                        <a:rPr lang="en-US" sz="1400" dirty="0"/>
                        <a:t>  ←  M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dirty="0"/>
                        <a:t>[PC+1]</a:t>
                      </a:r>
                    </a:p>
                    <a:p>
                      <a:r>
                        <a:rPr lang="en-US" sz="1400" dirty="0" err="1"/>
                        <a:t>valC</a:t>
                      </a:r>
                      <a:r>
                        <a:rPr lang="en-US" sz="1400" dirty="0"/>
                        <a:t>  ←  M</a:t>
                      </a:r>
                      <a:r>
                        <a:rPr lang="en-US" sz="1400" baseline="-25000" dirty="0"/>
                        <a:t>8</a:t>
                      </a:r>
                      <a:r>
                        <a:rPr lang="en-US" sz="1400" dirty="0"/>
                        <a:t>[PC+2]</a:t>
                      </a:r>
                    </a:p>
                    <a:p>
                      <a:r>
                        <a:rPr lang="en-US" sz="1400" dirty="0" err="1"/>
                        <a:t>valP</a:t>
                      </a:r>
                      <a:r>
                        <a:rPr lang="en-US" sz="1400" dirty="0"/>
                        <a:t>  ←  PC+10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icode</a:t>
                      </a:r>
                      <a:r>
                        <a:rPr lang="en-US" sz="1200" dirty="0"/>
                        <a:t>: </a:t>
                      </a:r>
                      <a:r>
                        <a:rPr lang="en-US" sz="1200" dirty="0" err="1"/>
                        <a:t>ifun</a:t>
                      </a:r>
                      <a:r>
                        <a:rPr lang="en-US" sz="1200" dirty="0"/>
                        <a:t>  ←  M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[0x018] = 3:0</a:t>
                      </a:r>
                    </a:p>
                    <a:p>
                      <a:r>
                        <a:rPr lang="en-US" sz="1200" dirty="0" err="1"/>
                        <a:t>rA:rB</a:t>
                      </a:r>
                      <a:r>
                        <a:rPr lang="en-US" sz="1200" dirty="0"/>
                        <a:t>  ←  M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[0x019] = F:6</a:t>
                      </a:r>
                    </a:p>
                    <a:p>
                      <a:r>
                        <a:rPr lang="en-US" sz="1200" dirty="0" err="1"/>
                        <a:t>valC</a:t>
                      </a:r>
                      <a:r>
                        <a:rPr lang="en-US" sz="1200" dirty="0"/>
                        <a:t>  ←  M</a:t>
                      </a:r>
                      <a:r>
                        <a:rPr lang="en-US" sz="1200" baseline="-25000" dirty="0"/>
                        <a:t>8</a:t>
                      </a:r>
                      <a:r>
                        <a:rPr lang="en-US" sz="1200" dirty="0"/>
                        <a:t>[0x01A] = 5</a:t>
                      </a:r>
                    </a:p>
                    <a:p>
                      <a:r>
                        <a:rPr lang="en-US" sz="1200" dirty="0" err="1"/>
                        <a:t>valP</a:t>
                      </a:r>
                      <a:r>
                        <a:rPr lang="en-US" sz="1200" dirty="0"/>
                        <a:t>  ←  0x018 + 10 = 0x022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5515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101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Execute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valE</a:t>
                      </a:r>
                      <a:r>
                        <a:rPr lang="en-US" sz="1400" dirty="0"/>
                        <a:t>  ←  0 + </a:t>
                      </a:r>
                      <a:r>
                        <a:rPr lang="en-US" sz="1400" dirty="0" err="1"/>
                        <a:t>valC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valE</a:t>
                      </a:r>
                      <a:r>
                        <a:rPr lang="en-US" sz="1200" dirty="0"/>
                        <a:t>  ←  0 + 5 =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943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Memory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7945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R[</a:t>
                      </a:r>
                      <a:r>
                        <a:rPr lang="en-US" sz="1400" dirty="0" err="1"/>
                        <a:t>rB</a:t>
                      </a:r>
                      <a:r>
                        <a:rPr lang="en-US" sz="1400" dirty="0"/>
                        <a:t>] ←  </a:t>
                      </a:r>
                      <a:r>
                        <a:rPr lang="en-US" sz="1400" dirty="0" err="1"/>
                        <a:t>valE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R[%</a:t>
                      </a:r>
                      <a:r>
                        <a:rPr lang="en-US" sz="1200" dirty="0" err="1"/>
                        <a:t>rsi</a:t>
                      </a:r>
                      <a:r>
                        <a:rPr lang="en-US" sz="1200" dirty="0"/>
                        <a:t>] ←  </a:t>
                      </a:r>
                      <a:r>
                        <a:rPr lang="en-US" sz="1200" dirty="0" err="1"/>
                        <a:t>valE</a:t>
                      </a:r>
                      <a:r>
                        <a:rPr lang="en-US" sz="1200" dirty="0"/>
                        <a:t> =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295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 update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PC  ←  </a:t>
                      </a:r>
                      <a:r>
                        <a:rPr lang="en-US" sz="1400" dirty="0" err="1"/>
                        <a:t>valP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PC ←  </a:t>
                      </a:r>
                      <a:r>
                        <a:rPr lang="en-US" sz="1200" dirty="0" err="1"/>
                        <a:t>valP</a:t>
                      </a:r>
                      <a:r>
                        <a:rPr lang="en-US" sz="1200" dirty="0"/>
                        <a:t> = 0x022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9693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02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6092-C78D-428C-BBEB-2123C55FB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machine codes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167A1-3B33-49AA-BBF4-FB218B28D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30FA5C-BE19-4B39-B79A-7C273404A7E9}"/>
              </a:ext>
            </a:extLst>
          </p:cNvPr>
          <p:cNvGrpSpPr/>
          <p:nvPr/>
        </p:nvGrpSpPr>
        <p:grpSpPr>
          <a:xfrm>
            <a:off x="5693115" y="881022"/>
            <a:ext cx="3236768" cy="5600699"/>
            <a:chOff x="609600" y="4495800"/>
            <a:chExt cx="6781800" cy="11734800"/>
          </a:xfrm>
        </p:grpSpPr>
        <p:sp>
          <p:nvSpPr>
            <p:cNvPr id="6" name="Freeform 343">
              <a:extLst>
                <a:ext uri="{FF2B5EF4-FFF2-40B4-BE49-F238E27FC236}">
                  <a16:creationId xmlns:a16="http://schemas.microsoft.com/office/drawing/2014/main" id="{75017F62-8037-498A-8AE3-F5B9CAA08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600" y="144780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7" name="Freeform 346">
              <a:extLst>
                <a:ext uri="{FF2B5EF4-FFF2-40B4-BE49-F238E27FC236}">
                  <a16:creationId xmlns:a16="http://schemas.microsoft.com/office/drawing/2014/main" id="{9EC3B24F-5035-43BA-9399-E933E4404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800" y="144780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8" name="Rectangle 296">
              <a:extLst>
                <a:ext uri="{FF2B5EF4-FFF2-40B4-BE49-F238E27FC236}">
                  <a16:creationId xmlns:a16="http://schemas.microsoft.com/office/drawing/2014/main" id="{EE00A2A2-EB0F-463E-9579-E604E8B6F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4800600"/>
              <a:ext cx="304800" cy="9067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2DEA90-8905-4511-8D03-66DE52789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3868400"/>
              <a:ext cx="2057400" cy="6096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 algn="ctr">
                <a:defRPr/>
              </a:pPr>
              <a:r>
                <a:rPr lang="en-US" sz="700" dirty="0">
                  <a:latin typeface="Helvetica" pitchFamily="34" charset="0"/>
                  <a:ea typeface="+mn-ea"/>
                </a:rPr>
                <a:t>Instruction</a:t>
              </a:r>
            </a:p>
            <a:p>
              <a:pPr algn="ctr">
                <a:defRPr/>
              </a:pPr>
              <a:r>
                <a:rPr lang="en-US" sz="700" dirty="0">
                  <a:latin typeface="Helvetica" pitchFamily="34" charset="0"/>
                  <a:ea typeface="+mn-ea"/>
                </a:rPr>
                <a:t>memory</a:t>
              </a:r>
            </a:p>
          </p:txBody>
        </p:sp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C4DD78D1-18F4-4BEB-9963-27F5160EF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13868400"/>
              <a:ext cx="914400" cy="6096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sz="600" dirty="0">
                  <a:latin typeface="Helvetica" pitchFamily="34" charset="0"/>
                  <a:ea typeface="+mn-ea"/>
                </a:rPr>
                <a:t>PC</a:t>
              </a:r>
            </a:p>
            <a:p>
              <a:pPr>
                <a:defRPr/>
              </a:pPr>
              <a:r>
                <a:rPr lang="en-US" sz="600" dirty="0">
                  <a:latin typeface="Helvetica" pitchFamily="34" charset="0"/>
                  <a:ea typeface="+mn-ea"/>
                </a:rPr>
                <a:t>increment</a:t>
              </a:r>
            </a:p>
          </p:txBody>
        </p:sp>
        <p:sp>
          <p:nvSpPr>
            <p:cNvPr id="11" name="Rectangle 67">
              <a:extLst>
                <a:ext uri="{FF2B5EF4-FFF2-40B4-BE49-F238E27FC236}">
                  <a16:creationId xmlns:a16="http://schemas.microsoft.com/office/drawing/2014/main" id="{A10718D6-612D-4773-A134-69694E0BE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9296400"/>
              <a:ext cx="5334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sz="700">
                  <a:latin typeface="Helvetica" pitchFamily="34" charset="0"/>
                  <a:ea typeface="+mn-ea"/>
                </a:rPr>
                <a:t>CC</a:t>
              </a:r>
            </a:p>
          </p:txBody>
        </p:sp>
        <p:sp>
          <p:nvSpPr>
            <p:cNvPr id="12" name="AutoShape 56">
              <a:extLst>
                <a:ext uri="{FF2B5EF4-FFF2-40B4-BE49-F238E27FC236}">
                  <a16:creationId xmlns:a16="http://schemas.microsoft.com/office/drawing/2014/main" id="{065C41BC-3138-4E37-B056-701F067DC06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114800" y="9372600"/>
              <a:ext cx="1295400" cy="457200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rot="10800000" wrap="none" lIns="91430" tIns="45715" rIns="91430" bIns="45715" anchor="ctr"/>
            <a:lstStyle/>
            <a:p>
              <a:pPr>
                <a:defRPr/>
              </a:pPr>
              <a:r>
                <a:rPr lang="en-US" sz="700">
                  <a:latin typeface="Helvetica" pitchFamily="34" charset="0"/>
                  <a:ea typeface="+mn-ea"/>
                </a:rPr>
                <a:t>ALU</a:t>
              </a:r>
            </a:p>
          </p:txBody>
        </p:sp>
        <p:sp>
          <p:nvSpPr>
            <p:cNvPr id="13" name="Rectangle 78">
              <a:extLst>
                <a:ext uri="{FF2B5EF4-FFF2-40B4-BE49-F238E27FC236}">
                  <a16:creationId xmlns:a16="http://schemas.microsoft.com/office/drawing/2014/main" id="{76595BBD-E74A-4924-B9C8-CDCE86B31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6781800"/>
              <a:ext cx="1066800" cy="6858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sz="700">
                  <a:latin typeface="Helvetica" pitchFamily="34" charset="0"/>
                  <a:ea typeface="+mn-ea"/>
                </a:rPr>
                <a:t>Data</a:t>
              </a:r>
            </a:p>
            <a:p>
              <a:pPr>
                <a:defRPr/>
              </a:pPr>
              <a:r>
                <a:rPr lang="en-US" sz="700">
                  <a:latin typeface="Helvetica" pitchFamily="34" charset="0"/>
                  <a:ea typeface="+mn-ea"/>
                </a:rPr>
                <a:t>memory</a:t>
              </a:r>
            </a:p>
          </p:txBody>
        </p:sp>
        <p:sp>
          <p:nvSpPr>
            <p:cNvPr id="14" name="Line 2">
              <a:extLst>
                <a:ext uri="{FF2B5EF4-FFF2-40B4-BE49-F238E27FC236}">
                  <a16:creationId xmlns:a16="http://schemas.microsoft.com/office/drawing/2014/main" id="{970E5CED-E9BC-46C4-BCAD-3D9DB80B59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4216400" y="9271000"/>
              <a:ext cx="0" cy="355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15" name="Text Box 163">
              <a:extLst>
                <a:ext uri="{FF2B5EF4-FFF2-40B4-BE49-F238E27FC236}">
                  <a16:creationId xmlns:a16="http://schemas.microsoft.com/office/drawing/2014/main" id="{99623F27-43CF-4E0E-9A6E-6D90DA662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14097000"/>
              <a:ext cx="1031785" cy="483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900" b="1"/>
                <a:t>Fetch</a:t>
              </a:r>
            </a:p>
          </p:txBody>
        </p:sp>
        <p:sp>
          <p:nvSpPr>
            <p:cNvPr id="16" name="Text Box 164">
              <a:extLst>
                <a:ext uri="{FF2B5EF4-FFF2-40B4-BE49-F238E27FC236}">
                  <a16:creationId xmlns:a16="http://schemas.microsoft.com/office/drawing/2014/main" id="{0A22418A-131C-44B7-B24B-D74E999203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12039599"/>
              <a:ext cx="1260175" cy="483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900" b="1"/>
                <a:t>Decode</a:t>
              </a:r>
            </a:p>
          </p:txBody>
        </p:sp>
        <p:sp>
          <p:nvSpPr>
            <p:cNvPr id="17" name="Text Box 165">
              <a:extLst>
                <a:ext uri="{FF2B5EF4-FFF2-40B4-BE49-F238E27FC236}">
                  <a16:creationId xmlns:a16="http://schemas.microsoft.com/office/drawing/2014/main" id="{35AE7702-9EAB-4740-BA65-D448584096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9448799"/>
              <a:ext cx="1313913" cy="483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900" b="1"/>
                <a:t>Execute</a:t>
              </a:r>
            </a:p>
          </p:txBody>
        </p:sp>
        <p:sp>
          <p:nvSpPr>
            <p:cNvPr id="18" name="Text Box 166">
              <a:extLst>
                <a:ext uri="{FF2B5EF4-FFF2-40B4-BE49-F238E27FC236}">
                  <a16:creationId xmlns:a16="http://schemas.microsoft.com/office/drawing/2014/main" id="{69B3937D-DB12-4006-BF01-550431143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7010400"/>
              <a:ext cx="1313913" cy="483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900" b="1"/>
                <a:t>Memory</a:t>
              </a:r>
            </a:p>
          </p:txBody>
        </p:sp>
        <p:sp>
          <p:nvSpPr>
            <p:cNvPr id="19" name="Text Box 167">
              <a:extLst>
                <a:ext uri="{FF2B5EF4-FFF2-40B4-BE49-F238E27FC236}">
                  <a16:creationId xmlns:a16="http://schemas.microsoft.com/office/drawing/2014/main" id="{54ADC93F-C362-49EE-A315-5BBC0CC31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5562599"/>
              <a:ext cx="1609476" cy="483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900" b="1"/>
                <a:t>Write back</a:t>
              </a:r>
            </a:p>
          </p:txBody>
        </p:sp>
        <p:sp>
          <p:nvSpPr>
            <p:cNvPr id="20" name="Text Box 179">
              <a:extLst>
                <a:ext uri="{FF2B5EF4-FFF2-40B4-BE49-F238E27FC236}">
                  <a16:creationId xmlns:a16="http://schemas.microsoft.com/office/drawing/2014/main" id="{BE86E61E-C30E-4CE8-8032-D897F4816F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13030199"/>
              <a:ext cx="1295398" cy="773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600" b="1"/>
                <a:t>icode, ifun</a:t>
              </a:r>
            </a:p>
            <a:p>
              <a:pPr algn="r" eaLnBrk="1" hangingPunct="1"/>
              <a:r>
                <a:rPr lang="en-US" sz="600" b="1"/>
                <a:t>rA, rB</a:t>
              </a:r>
            </a:p>
            <a:p>
              <a:pPr algn="r" eaLnBrk="1" hangingPunct="1"/>
              <a:r>
                <a:rPr lang="en-US" sz="600" b="1"/>
                <a:t>valC</a:t>
              </a:r>
            </a:p>
          </p:txBody>
        </p:sp>
        <p:grpSp>
          <p:nvGrpSpPr>
            <p:cNvPr id="21" name="Group 244">
              <a:extLst>
                <a:ext uri="{FF2B5EF4-FFF2-40B4-BE49-F238E27FC236}">
                  <a16:creationId xmlns:a16="http://schemas.microsoft.com/office/drawing/2014/main" id="{37D23A21-073D-45C0-9BB3-526EE93458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5800" y="12028515"/>
              <a:ext cx="1006475" cy="844552"/>
              <a:chOff x="2496" y="7577"/>
              <a:chExt cx="634" cy="532"/>
            </a:xfrm>
          </p:grpSpPr>
          <p:sp>
            <p:nvSpPr>
              <p:cNvPr id="75" name="Rectangle 23">
                <a:extLst>
                  <a:ext uri="{FF2B5EF4-FFF2-40B4-BE49-F238E27FC236}">
                    <a16:creationId xmlns:a16="http://schemas.microsoft.com/office/drawing/2014/main" id="{018AFA0D-1219-486F-88BB-BD2D91E08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7632"/>
                <a:ext cx="624" cy="43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1430" tIns="45715" rIns="91430" bIns="45715" anchor="ctr"/>
              <a:lstStyle/>
              <a:p>
                <a:pPr>
                  <a:defRPr/>
                </a:pPr>
                <a:r>
                  <a:rPr lang="en-US" sz="700" dirty="0">
                    <a:latin typeface="Helvetica" pitchFamily="34" charset="0"/>
                    <a:ea typeface="+mn-ea"/>
                  </a:rPr>
                  <a:t>Reg</a:t>
                </a:r>
                <a:r>
                  <a:rPr lang="en-US" altLang="zh-CN" sz="700" dirty="0">
                    <a:latin typeface="Helvetica" pitchFamily="34" charset="0"/>
                    <a:ea typeface="+mn-ea"/>
                  </a:rPr>
                  <a:t>ister</a:t>
                </a:r>
                <a:endParaRPr lang="en-US" sz="700" dirty="0">
                  <a:latin typeface="Helvetica" pitchFamily="34" charset="0"/>
                  <a:ea typeface="+mn-ea"/>
                </a:endParaRPr>
              </a:p>
              <a:p>
                <a:pPr>
                  <a:defRPr/>
                </a:pPr>
                <a:r>
                  <a:rPr lang="en-US" sz="700" dirty="0">
                    <a:latin typeface="Helvetica" pitchFamily="34" charset="0"/>
                    <a:ea typeface="+mn-ea"/>
                  </a:rPr>
                  <a:t>file</a:t>
                </a:r>
              </a:p>
            </p:txBody>
          </p:sp>
          <p:sp>
            <p:nvSpPr>
              <p:cNvPr id="76" name="Text Box 181">
                <a:extLst>
                  <a:ext uri="{FF2B5EF4-FFF2-40B4-BE49-F238E27FC236}">
                    <a16:creationId xmlns:a16="http://schemas.microsoft.com/office/drawing/2014/main" id="{84F6C0B1-0492-4D3C-9313-BE4043F0F2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7578"/>
                <a:ext cx="192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600"/>
                  <a:t>A</a:t>
                </a:r>
              </a:p>
            </p:txBody>
          </p:sp>
          <p:sp>
            <p:nvSpPr>
              <p:cNvPr id="77" name="Text Box 182">
                <a:extLst>
                  <a:ext uri="{FF2B5EF4-FFF2-40B4-BE49-F238E27FC236}">
                    <a16:creationId xmlns:a16="http://schemas.microsoft.com/office/drawing/2014/main" id="{0A8D6CA6-C12C-470A-B240-9B2DF0A6FD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2" y="7577"/>
                <a:ext cx="192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600"/>
                  <a:t>B</a:t>
                </a:r>
              </a:p>
            </p:txBody>
          </p:sp>
          <p:sp>
            <p:nvSpPr>
              <p:cNvPr id="78" name="Text Box 183">
                <a:extLst>
                  <a:ext uri="{FF2B5EF4-FFF2-40B4-BE49-F238E27FC236}">
                    <a16:creationId xmlns:a16="http://schemas.microsoft.com/office/drawing/2014/main" id="{D65F6E60-5EF3-47B0-BD54-EA522C7253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4" y="7577"/>
                <a:ext cx="192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600" dirty="0"/>
                  <a:t>M</a:t>
                </a:r>
              </a:p>
            </p:txBody>
          </p:sp>
          <p:sp>
            <p:nvSpPr>
              <p:cNvPr id="79" name="Text Box 184">
                <a:extLst>
                  <a:ext uri="{FF2B5EF4-FFF2-40B4-BE49-F238E27FC236}">
                    <a16:creationId xmlns:a16="http://schemas.microsoft.com/office/drawing/2014/main" id="{1F04B623-8C4C-43F4-BB36-F024189617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8" y="7865"/>
                <a:ext cx="192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600" dirty="0"/>
                  <a:t>E</a:t>
                </a:r>
              </a:p>
            </p:txBody>
          </p:sp>
        </p:grpSp>
        <p:sp>
          <p:nvSpPr>
            <p:cNvPr id="22" name="Rectangle 231">
              <a:extLst>
                <a:ext uri="{FF2B5EF4-FFF2-40B4-BE49-F238E27FC236}">
                  <a16:creationId xmlns:a16="http://schemas.microsoft.com/office/drawing/2014/main" id="{B52FF089-9154-472B-A3B3-ED4C9AEB6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15240000"/>
              <a:ext cx="762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000"/>
                <a:t>PC</a:t>
              </a:r>
            </a:p>
          </p:txBody>
        </p:sp>
        <p:sp>
          <p:nvSpPr>
            <p:cNvPr id="23" name="Line 271">
              <a:extLst>
                <a:ext uri="{FF2B5EF4-FFF2-40B4-BE49-F238E27FC236}">
                  <a16:creationId xmlns:a16="http://schemas.microsoft.com/office/drawing/2014/main" id="{70D02327-8793-4073-8362-E25EC55AD26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3200400" y="9144000"/>
              <a:ext cx="0" cy="60960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24" name="Rectangle 298">
              <a:extLst>
                <a:ext uri="{FF2B5EF4-FFF2-40B4-BE49-F238E27FC236}">
                  <a16:creationId xmlns:a16="http://schemas.microsoft.com/office/drawing/2014/main" id="{B7AB717D-3744-4EB4-9CAF-685C980B5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13335000"/>
              <a:ext cx="152400" cy="53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25" name="Rectangle 299">
              <a:extLst>
                <a:ext uri="{FF2B5EF4-FFF2-40B4-BE49-F238E27FC236}">
                  <a16:creationId xmlns:a16="http://schemas.microsoft.com/office/drawing/2014/main" id="{6FC60B5E-C9FC-43FA-B95C-83EB6031E6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657600" y="12725400"/>
              <a:ext cx="152400" cy="1371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26" name="Freeform 300">
              <a:extLst>
                <a:ext uri="{FF2B5EF4-FFF2-40B4-BE49-F238E27FC236}">
                  <a16:creationId xmlns:a16="http://schemas.microsoft.com/office/drawing/2014/main" id="{8AE39EFC-04D9-48BD-8756-27ACA8B4C4AF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819400" y="132588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27" name="Text Box 301">
              <a:extLst>
                <a:ext uri="{FF2B5EF4-FFF2-40B4-BE49-F238E27FC236}">
                  <a16:creationId xmlns:a16="http://schemas.microsoft.com/office/drawing/2014/main" id="{B7E940CC-9B6A-401B-8AA1-F1C1AF0D22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13030199"/>
              <a:ext cx="1387926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600" b="1" dirty="0" err="1"/>
                <a:t>valP</a:t>
              </a:r>
              <a:endParaRPr lang="en-US" sz="600" b="1" dirty="0"/>
            </a:p>
          </p:txBody>
        </p:sp>
        <p:sp>
          <p:nvSpPr>
            <p:cNvPr id="28" name="Rectangle 302">
              <a:extLst>
                <a:ext uri="{FF2B5EF4-FFF2-40B4-BE49-F238E27FC236}">
                  <a16:creationId xmlns:a16="http://schemas.microsoft.com/office/drawing/2014/main" id="{4F575BBD-7C65-4499-8B03-4200509185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3505200" y="11811000"/>
              <a:ext cx="152400" cy="1371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29" name="Freeform 303">
              <a:extLst>
                <a:ext uri="{FF2B5EF4-FFF2-40B4-BE49-F238E27FC236}">
                  <a16:creationId xmlns:a16="http://schemas.microsoft.com/office/drawing/2014/main" id="{86DFC30E-2A36-4871-A704-9A993F8607A4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4114800" y="123444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30" name="Text Box 304">
              <a:extLst>
                <a:ext uri="{FF2B5EF4-FFF2-40B4-BE49-F238E27FC236}">
                  <a16:creationId xmlns:a16="http://schemas.microsoft.com/office/drawing/2014/main" id="{1C68B719-2A07-408C-8960-00C6F60FF9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1" y="11887200"/>
              <a:ext cx="1295398" cy="580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600" b="1"/>
                <a:t>srcA, srcB</a:t>
              </a:r>
            </a:p>
            <a:p>
              <a:pPr algn="l" eaLnBrk="1" hangingPunct="1"/>
              <a:r>
                <a:rPr lang="en-US" sz="600" b="1"/>
                <a:t>dstE, dstM</a:t>
              </a:r>
            </a:p>
          </p:txBody>
        </p:sp>
        <p:sp>
          <p:nvSpPr>
            <p:cNvPr id="31" name="Rectangle 305">
              <a:extLst>
                <a:ext uri="{FF2B5EF4-FFF2-40B4-BE49-F238E27FC236}">
                  <a16:creationId xmlns:a16="http://schemas.microsoft.com/office/drawing/2014/main" id="{536CCCD3-4DB1-409B-B655-9C4D5F94D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11506200"/>
              <a:ext cx="152400" cy="609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32" name="Rectangle 306">
              <a:extLst>
                <a:ext uri="{FF2B5EF4-FFF2-40B4-BE49-F238E27FC236}">
                  <a16:creationId xmlns:a16="http://schemas.microsoft.com/office/drawing/2014/main" id="{BF0FD565-F405-4AA4-8D30-FA0EAC4C11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038600" y="10668000"/>
              <a:ext cx="152400" cy="18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33" name="Freeform 307">
              <a:extLst>
                <a:ext uri="{FF2B5EF4-FFF2-40B4-BE49-F238E27FC236}">
                  <a16:creationId xmlns:a16="http://schemas.microsoft.com/office/drawing/2014/main" id="{24C3D78C-FD1E-4D04-90A6-79129581AA4B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819400" y="114300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34" name="Text Box 308">
              <a:extLst>
                <a:ext uri="{FF2B5EF4-FFF2-40B4-BE49-F238E27FC236}">
                  <a16:creationId xmlns:a16="http://schemas.microsoft.com/office/drawing/2014/main" id="{CB834D32-D2EB-446C-9429-EE4294199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1" y="11125199"/>
              <a:ext cx="1387926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600" b="1"/>
                <a:t>valA, valB</a:t>
              </a:r>
            </a:p>
          </p:txBody>
        </p:sp>
        <p:sp>
          <p:nvSpPr>
            <p:cNvPr id="35" name="Rectangle 309">
              <a:extLst>
                <a:ext uri="{FF2B5EF4-FFF2-40B4-BE49-F238E27FC236}">
                  <a16:creationId xmlns:a16="http://schemas.microsoft.com/office/drawing/2014/main" id="{66D65769-1F9C-4738-81DE-1A3A8B39CC2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771900" y="9410700"/>
              <a:ext cx="152400" cy="190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36" name="Rectangle 310">
              <a:extLst>
                <a:ext uri="{FF2B5EF4-FFF2-40B4-BE49-F238E27FC236}">
                  <a16:creationId xmlns:a16="http://schemas.microsoft.com/office/drawing/2014/main" id="{4C39B2CC-8171-4F2A-B8C3-1BD69B262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10134600"/>
              <a:ext cx="1524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37" name="Freeform 311">
              <a:extLst>
                <a:ext uri="{FF2B5EF4-FFF2-40B4-BE49-F238E27FC236}">
                  <a16:creationId xmlns:a16="http://schemas.microsoft.com/office/drawing/2014/main" id="{EB21B505-98FF-4FA9-9E5F-B745BF526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5800" y="98298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38" name="Text Box 312">
              <a:extLst>
                <a:ext uri="{FF2B5EF4-FFF2-40B4-BE49-F238E27FC236}">
                  <a16:creationId xmlns:a16="http://schemas.microsoft.com/office/drawing/2014/main" id="{A35B8A56-681C-4BA7-9272-85972BE789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1" y="9906001"/>
              <a:ext cx="1387926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600" b="1"/>
                <a:t>aluA, aluB</a:t>
              </a:r>
            </a:p>
          </p:txBody>
        </p:sp>
        <p:sp>
          <p:nvSpPr>
            <p:cNvPr id="39" name="Text Box 314">
              <a:extLst>
                <a:ext uri="{FF2B5EF4-FFF2-40B4-BE49-F238E27FC236}">
                  <a16:creationId xmlns:a16="http://schemas.microsoft.com/office/drawing/2014/main" id="{88B62658-6213-447C-A19F-A7E269C03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1" y="9524999"/>
              <a:ext cx="1387926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600" b="1"/>
                <a:t>Cnd</a:t>
              </a:r>
            </a:p>
          </p:txBody>
        </p:sp>
        <p:sp>
          <p:nvSpPr>
            <p:cNvPr id="40" name="Rectangle 315">
              <a:extLst>
                <a:ext uri="{FF2B5EF4-FFF2-40B4-BE49-F238E27FC236}">
                  <a16:creationId xmlns:a16="http://schemas.microsoft.com/office/drawing/2014/main" id="{C0690709-7309-46E6-BF35-D500C34A6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8839200"/>
              <a:ext cx="152400" cy="53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41" name="Rectangle 316">
              <a:extLst>
                <a:ext uri="{FF2B5EF4-FFF2-40B4-BE49-F238E27FC236}">
                  <a16:creationId xmlns:a16="http://schemas.microsoft.com/office/drawing/2014/main" id="{6DCDAF9E-662C-4BCB-A060-2D9CFC1D2F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886200" y="8077200"/>
              <a:ext cx="152400" cy="167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42" name="Freeform 317">
              <a:extLst>
                <a:ext uri="{FF2B5EF4-FFF2-40B4-BE49-F238E27FC236}">
                  <a16:creationId xmlns:a16="http://schemas.microsoft.com/office/drawing/2014/main" id="{EAC7E036-0252-4658-A77D-15C20B8A6A04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819400" y="87630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43" name="Text Box 318">
              <a:extLst>
                <a:ext uri="{FF2B5EF4-FFF2-40B4-BE49-F238E27FC236}">
                  <a16:creationId xmlns:a16="http://schemas.microsoft.com/office/drawing/2014/main" id="{714191DF-84AB-43D3-A52B-6403E4B8A8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400" y="8458202"/>
              <a:ext cx="1387926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600" b="1"/>
                <a:t>valE</a:t>
              </a:r>
            </a:p>
          </p:txBody>
        </p:sp>
        <p:sp>
          <p:nvSpPr>
            <p:cNvPr id="44" name="Rectangle 319">
              <a:extLst>
                <a:ext uri="{FF2B5EF4-FFF2-40B4-BE49-F238E27FC236}">
                  <a16:creationId xmlns:a16="http://schemas.microsoft.com/office/drawing/2014/main" id="{ED9C548E-612B-430E-997F-29DABD2690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6134100" y="12077700"/>
              <a:ext cx="152400" cy="838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45" name="Freeform 320">
              <a:extLst>
                <a:ext uri="{FF2B5EF4-FFF2-40B4-BE49-F238E27FC236}">
                  <a16:creationId xmlns:a16="http://schemas.microsoft.com/office/drawing/2014/main" id="{EE44119A-CDC5-4A93-A162-C349C7D5EF2D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5410200" y="123444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46" name="Rectangle 322">
              <a:extLst>
                <a:ext uri="{FF2B5EF4-FFF2-40B4-BE49-F238E27FC236}">
                  <a16:creationId xmlns:a16="http://schemas.microsoft.com/office/drawing/2014/main" id="{2761F082-7509-4F8D-9B19-3F8171C3C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791200"/>
              <a:ext cx="304800" cy="6781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47" name="Rectangle 323">
              <a:extLst>
                <a:ext uri="{FF2B5EF4-FFF2-40B4-BE49-F238E27FC236}">
                  <a16:creationId xmlns:a16="http://schemas.microsoft.com/office/drawing/2014/main" id="{D99E198B-9F3B-4C22-ADEC-21F3E6EF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57700" y="3695700"/>
              <a:ext cx="304800" cy="403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48" name="Rectangle 324">
              <a:extLst>
                <a:ext uri="{FF2B5EF4-FFF2-40B4-BE49-F238E27FC236}">
                  <a16:creationId xmlns:a16="http://schemas.microsoft.com/office/drawing/2014/main" id="{2CFFF17E-B939-4821-87C4-536D69229E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876800" y="13944600"/>
              <a:ext cx="152400" cy="4419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49" name="Rectangle 325">
              <a:extLst>
                <a:ext uri="{FF2B5EF4-FFF2-40B4-BE49-F238E27FC236}">
                  <a16:creationId xmlns:a16="http://schemas.microsoft.com/office/drawing/2014/main" id="{4555BD6E-240C-4402-8D12-5C32A770F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15925800"/>
              <a:ext cx="1524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50" name="Freeform 326">
              <a:extLst>
                <a:ext uri="{FF2B5EF4-FFF2-40B4-BE49-F238E27FC236}">
                  <a16:creationId xmlns:a16="http://schemas.microsoft.com/office/drawing/2014/main" id="{5AB5898E-42D4-40DD-B87B-F30990ACF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600" y="156210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51" name="Rectangle 327">
              <a:extLst>
                <a:ext uri="{FF2B5EF4-FFF2-40B4-BE49-F238E27FC236}">
                  <a16:creationId xmlns:a16="http://schemas.microsoft.com/office/drawing/2014/main" id="{A9B059BE-91FB-45FE-9802-0AC50CF586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543300" y="7353300"/>
              <a:ext cx="152400" cy="1447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52" name="Rectangle 328">
              <a:extLst>
                <a:ext uri="{FF2B5EF4-FFF2-40B4-BE49-F238E27FC236}">
                  <a16:creationId xmlns:a16="http://schemas.microsoft.com/office/drawing/2014/main" id="{A85EA28B-9C58-417E-8687-6AAF32EF7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7772400"/>
              <a:ext cx="1524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53" name="Freeform 329">
              <a:extLst>
                <a:ext uri="{FF2B5EF4-FFF2-40B4-BE49-F238E27FC236}">
                  <a16:creationId xmlns:a16="http://schemas.microsoft.com/office/drawing/2014/main" id="{432ACA49-4F12-44E8-ACDF-16ABED68F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8600" y="74676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54" name="Text Box 330">
              <a:extLst>
                <a:ext uri="{FF2B5EF4-FFF2-40B4-BE49-F238E27FC236}">
                  <a16:creationId xmlns:a16="http://schemas.microsoft.com/office/drawing/2014/main" id="{CD00E9C2-26D1-48A1-B2FD-751A9AF4B5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599" y="7620002"/>
              <a:ext cx="1387926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600" b="1"/>
                <a:t>Addr, Data</a:t>
              </a:r>
            </a:p>
          </p:txBody>
        </p:sp>
        <p:sp>
          <p:nvSpPr>
            <p:cNvPr id="55" name="Rectangle 331">
              <a:extLst>
                <a:ext uri="{FF2B5EF4-FFF2-40B4-BE49-F238E27FC236}">
                  <a16:creationId xmlns:a16="http://schemas.microsoft.com/office/drawing/2014/main" id="{B2B4087E-8146-4891-AC56-57DE8D316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6248400"/>
              <a:ext cx="152400" cy="53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56" name="Rectangle 332">
              <a:extLst>
                <a:ext uri="{FF2B5EF4-FFF2-40B4-BE49-F238E27FC236}">
                  <a16:creationId xmlns:a16="http://schemas.microsoft.com/office/drawing/2014/main" id="{DBEF21F9-1CB3-4028-80AC-8F36AC314BC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695700" y="5753100"/>
              <a:ext cx="152400" cy="1143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57" name="Freeform 333">
              <a:extLst>
                <a:ext uri="{FF2B5EF4-FFF2-40B4-BE49-F238E27FC236}">
                  <a16:creationId xmlns:a16="http://schemas.microsoft.com/office/drawing/2014/main" id="{550C31D9-D58D-4FD0-94C8-034C1D20B09D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819400" y="61722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58" name="Text Box 334">
              <a:extLst>
                <a:ext uri="{FF2B5EF4-FFF2-40B4-BE49-F238E27FC236}">
                  <a16:creationId xmlns:a16="http://schemas.microsoft.com/office/drawing/2014/main" id="{897BF8F4-A0BB-4106-8758-D0752D4EC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5867400"/>
              <a:ext cx="1387926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600" b="1"/>
                <a:t>valM</a:t>
              </a:r>
            </a:p>
          </p:txBody>
        </p:sp>
        <p:sp>
          <p:nvSpPr>
            <p:cNvPr id="59" name="Rectangle 336">
              <a:extLst>
                <a:ext uri="{FF2B5EF4-FFF2-40B4-BE49-F238E27FC236}">
                  <a16:creationId xmlns:a16="http://schemas.microsoft.com/office/drawing/2014/main" id="{78C3F8BF-6BEB-40DE-AFCE-280852E63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4800600"/>
              <a:ext cx="152400" cy="1143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grpSp>
          <p:nvGrpSpPr>
            <p:cNvPr id="60" name="Group 338">
              <a:extLst>
                <a:ext uri="{FF2B5EF4-FFF2-40B4-BE49-F238E27FC236}">
                  <a16:creationId xmlns:a16="http://schemas.microsoft.com/office/drawing/2014/main" id="{B5244B28-884F-42EF-8A4C-209C572BC8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6000" y="7086600"/>
              <a:ext cx="914400" cy="304800"/>
              <a:chOff x="1440" y="4560"/>
              <a:chExt cx="576" cy="192"/>
            </a:xfrm>
            <a:solidFill>
              <a:schemeClr val="bg1">
                <a:lumMod val="75000"/>
              </a:schemeClr>
            </a:solidFill>
          </p:grpSpPr>
          <p:sp>
            <p:nvSpPr>
              <p:cNvPr id="73" name="Freeform 297">
                <a:extLst>
                  <a:ext uri="{FF2B5EF4-FFF2-40B4-BE49-F238E27FC236}">
                    <a16:creationId xmlns:a16="http://schemas.microsoft.com/office/drawing/2014/main" id="{2CF0591C-CFA0-4F98-8E22-012AA2F39D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0" y="4560"/>
                <a:ext cx="384" cy="192"/>
              </a:xfrm>
              <a:custGeom>
                <a:avLst/>
                <a:gdLst>
                  <a:gd name="T0" fmla="*/ 0 w 384"/>
                  <a:gd name="T1" fmla="*/ 192 h 192"/>
                  <a:gd name="T2" fmla="*/ 192 w 384"/>
                  <a:gd name="T3" fmla="*/ 0 h 192"/>
                  <a:gd name="T4" fmla="*/ 384 w 384"/>
                  <a:gd name="T5" fmla="*/ 192 h 192"/>
                  <a:gd name="T6" fmla="*/ 0 w 384"/>
                  <a:gd name="T7" fmla="*/ 192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192"/>
                  <a:gd name="T14" fmla="*/ 384 w 384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192">
                    <a:moveTo>
                      <a:pt x="0" y="192"/>
                    </a:moveTo>
                    <a:lnTo>
                      <a:pt x="192" y="0"/>
                    </a:lnTo>
                    <a:lnTo>
                      <a:pt x="384" y="192"/>
                    </a:lnTo>
                    <a:lnTo>
                      <a:pt x="0" y="192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700"/>
              </a:p>
            </p:txBody>
          </p:sp>
          <p:sp>
            <p:nvSpPr>
              <p:cNvPr id="74" name="Freeform 337">
                <a:extLst>
                  <a:ext uri="{FF2B5EF4-FFF2-40B4-BE49-F238E27FC236}">
                    <a16:creationId xmlns:a16="http://schemas.microsoft.com/office/drawing/2014/main" id="{3BAC1EF4-3457-4EA7-9140-AB6CA7575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560"/>
                <a:ext cx="384" cy="192"/>
              </a:xfrm>
              <a:custGeom>
                <a:avLst/>
                <a:gdLst>
                  <a:gd name="T0" fmla="*/ 0 w 384"/>
                  <a:gd name="T1" fmla="*/ 192 h 192"/>
                  <a:gd name="T2" fmla="*/ 192 w 384"/>
                  <a:gd name="T3" fmla="*/ 0 h 192"/>
                  <a:gd name="T4" fmla="*/ 384 w 384"/>
                  <a:gd name="T5" fmla="*/ 192 h 192"/>
                  <a:gd name="T6" fmla="*/ 0 w 384"/>
                  <a:gd name="T7" fmla="*/ 192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192"/>
                  <a:gd name="T14" fmla="*/ 384 w 384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192">
                    <a:moveTo>
                      <a:pt x="0" y="192"/>
                    </a:moveTo>
                    <a:lnTo>
                      <a:pt x="192" y="0"/>
                    </a:lnTo>
                    <a:lnTo>
                      <a:pt x="384" y="192"/>
                    </a:lnTo>
                    <a:lnTo>
                      <a:pt x="0" y="192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700"/>
              </a:p>
            </p:txBody>
          </p:sp>
        </p:grpSp>
        <p:grpSp>
          <p:nvGrpSpPr>
            <p:cNvPr id="61" name="Group 339">
              <a:extLst>
                <a:ext uri="{FF2B5EF4-FFF2-40B4-BE49-F238E27FC236}">
                  <a16:creationId xmlns:a16="http://schemas.microsoft.com/office/drawing/2014/main" id="{A769E76A-1BB9-4F8A-B60E-1548FD81B6D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6019800" y="8534400"/>
              <a:ext cx="914400" cy="304800"/>
              <a:chOff x="1440" y="4560"/>
              <a:chExt cx="576" cy="192"/>
            </a:xfrm>
            <a:solidFill>
              <a:schemeClr val="bg1">
                <a:lumMod val="75000"/>
              </a:schemeClr>
            </a:solidFill>
          </p:grpSpPr>
          <p:sp>
            <p:nvSpPr>
              <p:cNvPr id="71" name="Freeform 340">
                <a:extLst>
                  <a:ext uri="{FF2B5EF4-FFF2-40B4-BE49-F238E27FC236}">
                    <a16:creationId xmlns:a16="http://schemas.microsoft.com/office/drawing/2014/main" id="{5DD87BAD-FED2-4BD0-8F9D-DAB0945147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0" y="4560"/>
                <a:ext cx="384" cy="192"/>
              </a:xfrm>
              <a:custGeom>
                <a:avLst/>
                <a:gdLst>
                  <a:gd name="T0" fmla="*/ 0 w 384"/>
                  <a:gd name="T1" fmla="*/ 192 h 192"/>
                  <a:gd name="T2" fmla="*/ 192 w 384"/>
                  <a:gd name="T3" fmla="*/ 0 h 192"/>
                  <a:gd name="T4" fmla="*/ 384 w 384"/>
                  <a:gd name="T5" fmla="*/ 192 h 192"/>
                  <a:gd name="T6" fmla="*/ 0 w 384"/>
                  <a:gd name="T7" fmla="*/ 192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192"/>
                  <a:gd name="T14" fmla="*/ 384 w 384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192">
                    <a:moveTo>
                      <a:pt x="0" y="192"/>
                    </a:moveTo>
                    <a:lnTo>
                      <a:pt x="192" y="0"/>
                    </a:lnTo>
                    <a:lnTo>
                      <a:pt x="384" y="192"/>
                    </a:lnTo>
                    <a:lnTo>
                      <a:pt x="0" y="192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700"/>
              </a:p>
            </p:txBody>
          </p:sp>
          <p:sp>
            <p:nvSpPr>
              <p:cNvPr id="72" name="Freeform 341">
                <a:extLst>
                  <a:ext uri="{FF2B5EF4-FFF2-40B4-BE49-F238E27FC236}">
                    <a16:creationId xmlns:a16="http://schemas.microsoft.com/office/drawing/2014/main" id="{D8841BF8-9679-4EED-A20B-06AC87CCF8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560"/>
                <a:ext cx="384" cy="192"/>
              </a:xfrm>
              <a:custGeom>
                <a:avLst/>
                <a:gdLst>
                  <a:gd name="T0" fmla="*/ 0 w 384"/>
                  <a:gd name="T1" fmla="*/ 192 h 192"/>
                  <a:gd name="T2" fmla="*/ 192 w 384"/>
                  <a:gd name="T3" fmla="*/ 0 h 192"/>
                  <a:gd name="T4" fmla="*/ 384 w 384"/>
                  <a:gd name="T5" fmla="*/ 192 h 192"/>
                  <a:gd name="T6" fmla="*/ 0 w 384"/>
                  <a:gd name="T7" fmla="*/ 192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192"/>
                  <a:gd name="T14" fmla="*/ 384 w 384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192">
                    <a:moveTo>
                      <a:pt x="0" y="192"/>
                    </a:moveTo>
                    <a:lnTo>
                      <a:pt x="192" y="0"/>
                    </a:lnTo>
                    <a:lnTo>
                      <a:pt x="384" y="192"/>
                    </a:lnTo>
                    <a:lnTo>
                      <a:pt x="0" y="192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700"/>
              </a:p>
            </p:txBody>
          </p:sp>
        </p:grpSp>
        <p:sp>
          <p:nvSpPr>
            <p:cNvPr id="62" name="Rectangle 342">
              <a:extLst>
                <a:ext uri="{FF2B5EF4-FFF2-40B4-BE49-F238E27FC236}">
                  <a16:creationId xmlns:a16="http://schemas.microsoft.com/office/drawing/2014/main" id="{FD5D0865-F976-4F29-BD8F-8B8B1144C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14782800"/>
              <a:ext cx="152400" cy="457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63" name="Rectangle 344">
              <a:extLst>
                <a:ext uri="{FF2B5EF4-FFF2-40B4-BE49-F238E27FC236}">
                  <a16:creationId xmlns:a16="http://schemas.microsoft.com/office/drawing/2014/main" id="{AF6D2628-7B51-43B0-ACC5-2C88CDB2F7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543300" y="14287500"/>
              <a:ext cx="152400" cy="1600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64" name="Rectangle 345">
              <a:extLst>
                <a:ext uri="{FF2B5EF4-FFF2-40B4-BE49-F238E27FC236}">
                  <a16:creationId xmlns:a16="http://schemas.microsoft.com/office/drawing/2014/main" id="{0E870FB7-0FAA-4887-AECC-6DF3DFDF1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14782800"/>
              <a:ext cx="152400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65" name="Text Box 347">
              <a:extLst>
                <a:ext uri="{FF2B5EF4-FFF2-40B4-BE49-F238E27FC236}">
                  <a16:creationId xmlns:a16="http://schemas.microsoft.com/office/drawing/2014/main" id="{478A2915-94AC-4B56-A65A-E4620C750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4648199"/>
              <a:ext cx="1582607" cy="483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900" b="1" dirty="0"/>
                <a:t>PC update</a:t>
              </a:r>
            </a:p>
          </p:txBody>
        </p:sp>
        <p:sp>
          <p:nvSpPr>
            <p:cNvPr id="66" name="Text Box 348">
              <a:extLst>
                <a:ext uri="{FF2B5EF4-FFF2-40B4-BE49-F238E27FC236}">
                  <a16:creationId xmlns:a16="http://schemas.microsoft.com/office/drawing/2014/main" id="{54C591BD-0FDC-4A86-A13C-AFEB456991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597" y="5257801"/>
              <a:ext cx="3238490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600" b="1"/>
                <a:t>valE, valM</a:t>
              </a:r>
            </a:p>
          </p:txBody>
        </p:sp>
        <p:sp>
          <p:nvSpPr>
            <p:cNvPr id="67" name="Rectangle 349">
              <a:extLst>
                <a:ext uri="{FF2B5EF4-FFF2-40B4-BE49-F238E27FC236}">
                  <a16:creationId xmlns:a16="http://schemas.microsoft.com/office/drawing/2014/main" id="{BD89CFD8-5D63-4E91-A9E0-EF139559A6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800600" y="2590800"/>
              <a:ext cx="152400" cy="457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68" name="Freeform 350">
              <a:extLst>
                <a:ext uri="{FF2B5EF4-FFF2-40B4-BE49-F238E27FC236}">
                  <a16:creationId xmlns:a16="http://schemas.microsoft.com/office/drawing/2014/main" id="{84DEBE58-86F6-411F-94F6-649F03D182F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781800" y="106680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69" name="Freeform 351">
              <a:extLst>
                <a:ext uri="{FF2B5EF4-FFF2-40B4-BE49-F238E27FC236}">
                  <a16:creationId xmlns:a16="http://schemas.microsoft.com/office/drawing/2014/main" id="{39E27EFD-A6EC-4C58-BFDD-8828A81CD8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34200" y="106680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70" name="Text Box 352">
              <a:extLst>
                <a:ext uri="{FF2B5EF4-FFF2-40B4-BE49-F238E27FC236}">
                  <a16:creationId xmlns:a16="http://schemas.microsoft.com/office/drawing/2014/main" id="{A012C045-0215-4960-9FA3-C0322C3DE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597" y="4495800"/>
              <a:ext cx="3238490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600" b="1"/>
                <a:t>newPC</a:t>
              </a:r>
            </a:p>
          </p:txBody>
        </p:sp>
      </p:grpSp>
      <p:pic>
        <p:nvPicPr>
          <p:cNvPr id="80" name="Picture 79">
            <a:extLst>
              <a:ext uri="{FF2B5EF4-FFF2-40B4-BE49-F238E27FC236}">
                <a16:creationId xmlns:a16="http://schemas.microsoft.com/office/drawing/2014/main" id="{4B7C4A1A-319B-49DA-AAC1-945CB0FCF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802" y="1203419"/>
            <a:ext cx="2202378" cy="1294351"/>
          </a:xfrm>
          <a:prstGeom prst="rec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CAD6474B-A1D3-4E95-8626-5AE5F8B840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966" r="10603"/>
          <a:stretch/>
        </p:blipFill>
        <p:spPr>
          <a:xfrm>
            <a:off x="439207" y="1203420"/>
            <a:ext cx="2377239" cy="1294351"/>
          </a:xfrm>
          <a:prstGeom prst="rec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D7E2A7A2-D533-47BB-B6B2-BFFC756FC78D}"/>
              </a:ext>
            </a:extLst>
          </p:cNvPr>
          <p:cNvSpPr/>
          <p:nvPr/>
        </p:nvSpPr>
        <p:spPr>
          <a:xfrm>
            <a:off x="439207" y="1494215"/>
            <a:ext cx="2377239" cy="241176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52FEC678-CDA7-4AD7-A788-5D54F28C3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322187"/>
              </p:ext>
            </p:extLst>
          </p:nvPr>
        </p:nvGraphicFramePr>
        <p:xfrm>
          <a:off x="438450" y="2787407"/>
          <a:ext cx="4998759" cy="31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2056">
                  <a:extLst>
                    <a:ext uri="{9D8B030D-6E8A-4147-A177-3AD203B41FA5}">
                      <a16:colId xmlns:a16="http://schemas.microsoft.com/office/drawing/2014/main" val="3463250579"/>
                    </a:ext>
                  </a:extLst>
                </a:gridCol>
                <a:gridCol w="1760018">
                  <a:extLst>
                    <a:ext uri="{9D8B030D-6E8A-4147-A177-3AD203B41FA5}">
                      <a16:colId xmlns:a16="http://schemas.microsoft.com/office/drawing/2014/main" val="3253380354"/>
                    </a:ext>
                  </a:extLst>
                </a:gridCol>
                <a:gridCol w="2136685">
                  <a:extLst>
                    <a:ext uri="{9D8B030D-6E8A-4147-A177-3AD203B41FA5}">
                      <a16:colId xmlns:a16="http://schemas.microsoft.com/office/drawing/2014/main" val="788067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/>
                        <a:t>i</a:t>
                      </a:r>
                      <a:r>
                        <a:rPr lang="en-US" sz="1400" b="1" dirty="0" err="1"/>
                        <a:t>rmovq</a:t>
                      </a:r>
                      <a:r>
                        <a:rPr lang="en-US" sz="1400" b="1" dirty="0"/>
                        <a:t> V, </a:t>
                      </a:r>
                      <a:r>
                        <a:rPr lang="en-US" sz="1400" b="1" dirty="0" err="1"/>
                        <a:t>rB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/>
                        <a:t>irmovq</a:t>
                      </a:r>
                      <a:r>
                        <a:rPr lang="en-US" sz="1400" b="1" dirty="0"/>
                        <a:t> $10, %</a:t>
                      </a:r>
                      <a:r>
                        <a:rPr lang="en-US" sz="1400" b="1" dirty="0" err="1"/>
                        <a:t>rdi</a:t>
                      </a:r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153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icode</a:t>
                      </a:r>
                      <a:r>
                        <a:rPr lang="en-US" sz="1400" dirty="0"/>
                        <a:t>: </a:t>
                      </a:r>
                      <a:r>
                        <a:rPr lang="en-US" sz="1400" dirty="0" err="1"/>
                        <a:t>ifun</a:t>
                      </a:r>
                      <a:r>
                        <a:rPr lang="en-US" sz="1400" dirty="0"/>
                        <a:t>  ← M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dirty="0"/>
                        <a:t>[PC]</a:t>
                      </a:r>
                    </a:p>
                    <a:p>
                      <a:r>
                        <a:rPr lang="en-US" sz="1400" dirty="0" err="1"/>
                        <a:t>rA:rB</a:t>
                      </a:r>
                      <a:r>
                        <a:rPr lang="en-US" sz="1400" dirty="0"/>
                        <a:t>  ←  M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dirty="0"/>
                        <a:t>[PC+1]</a:t>
                      </a:r>
                    </a:p>
                    <a:p>
                      <a:r>
                        <a:rPr lang="en-US" sz="1400" dirty="0" err="1"/>
                        <a:t>valC</a:t>
                      </a:r>
                      <a:r>
                        <a:rPr lang="en-US" sz="1400" dirty="0"/>
                        <a:t>  ←  M</a:t>
                      </a:r>
                      <a:r>
                        <a:rPr lang="en-US" sz="1400" baseline="-25000" dirty="0"/>
                        <a:t>8</a:t>
                      </a:r>
                      <a:r>
                        <a:rPr lang="en-US" sz="1400" dirty="0"/>
                        <a:t>[PC+2]</a:t>
                      </a:r>
                    </a:p>
                    <a:p>
                      <a:r>
                        <a:rPr lang="en-US" sz="1400" dirty="0" err="1"/>
                        <a:t>valP</a:t>
                      </a:r>
                      <a:r>
                        <a:rPr lang="en-US" sz="1400" dirty="0"/>
                        <a:t>  ←  PC+10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icode</a:t>
                      </a:r>
                      <a:r>
                        <a:rPr lang="en-US" sz="1200" dirty="0"/>
                        <a:t>: </a:t>
                      </a:r>
                      <a:r>
                        <a:rPr lang="en-US" sz="1200" dirty="0" err="1"/>
                        <a:t>ifun</a:t>
                      </a:r>
                      <a:r>
                        <a:rPr lang="en-US" sz="1200" dirty="0"/>
                        <a:t>  ←  M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[0x022] = 3:0</a:t>
                      </a:r>
                    </a:p>
                    <a:p>
                      <a:r>
                        <a:rPr lang="en-US" sz="1200" dirty="0" err="1"/>
                        <a:t>rA:rB</a:t>
                      </a:r>
                      <a:r>
                        <a:rPr lang="en-US" sz="1200" dirty="0"/>
                        <a:t>  ←  M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[0x023] = F:7</a:t>
                      </a:r>
                    </a:p>
                    <a:p>
                      <a:r>
                        <a:rPr lang="en-US" sz="1200" dirty="0" err="1"/>
                        <a:t>valC</a:t>
                      </a:r>
                      <a:r>
                        <a:rPr lang="en-US" sz="1200" dirty="0"/>
                        <a:t>  ←  M</a:t>
                      </a:r>
                      <a:r>
                        <a:rPr lang="en-US" sz="1200" baseline="-25000" dirty="0"/>
                        <a:t>8</a:t>
                      </a:r>
                      <a:r>
                        <a:rPr lang="en-US" sz="1200" dirty="0"/>
                        <a:t>[0x024] = 10</a:t>
                      </a:r>
                    </a:p>
                    <a:p>
                      <a:r>
                        <a:rPr lang="en-US" sz="1200" dirty="0" err="1"/>
                        <a:t>valP</a:t>
                      </a:r>
                      <a:r>
                        <a:rPr lang="en-US" sz="1200" dirty="0"/>
                        <a:t>  ←  0x022 + 10 = 0x02C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5515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101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Execute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valE</a:t>
                      </a:r>
                      <a:r>
                        <a:rPr lang="en-US" sz="1400" dirty="0"/>
                        <a:t>  ←  0 + </a:t>
                      </a:r>
                      <a:r>
                        <a:rPr lang="en-US" sz="1400" dirty="0" err="1"/>
                        <a:t>valC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valE</a:t>
                      </a:r>
                      <a:r>
                        <a:rPr lang="en-US" sz="1200" dirty="0"/>
                        <a:t>  ←  0 + 10 = 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943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Memory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7945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R[</a:t>
                      </a:r>
                      <a:r>
                        <a:rPr lang="en-US" sz="1400" dirty="0" err="1"/>
                        <a:t>rB</a:t>
                      </a:r>
                      <a:r>
                        <a:rPr lang="en-US" sz="1400" dirty="0"/>
                        <a:t>] ←  </a:t>
                      </a:r>
                      <a:r>
                        <a:rPr lang="en-US" sz="1400" dirty="0" err="1"/>
                        <a:t>valE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R[%</a:t>
                      </a:r>
                      <a:r>
                        <a:rPr lang="en-US" sz="1200" dirty="0" err="1"/>
                        <a:t>rdi</a:t>
                      </a:r>
                      <a:r>
                        <a:rPr lang="en-US" sz="1200" dirty="0"/>
                        <a:t>] ←  </a:t>
                      </a:r>
                      <a:r>
                        <a:rPr lang="en-US" sz="1200" dirty="0" err="1"/>
                        <a:t>valE</a:t>
                      </a:r>
                      <a:r>
                        <a:rPr lang="en-US" sz="1200" dirty="0"/>
                        <a:t> = 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295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 update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PC  ←  </a:t>
                      </a:r>
                      <a:r>
                        <a:rPr lang="en-US" sz="1400" dirty="0" err="1"/>
                        <a:t>valP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PC ←  </a:t>
                      </a:r>
                      <a:r>
                        <a:rPr lang="en-US" sz="1200" dirty="0" err="1"/>
                        <a:t>valP</a:t>
                      </a:r>
                      <a:r>
                        <a:rPr lang="en-US" sz="1200" dirty="0"/>
                        <a:t> = 0x02C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9693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871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6092-C78D-428C-BBEB-2123C55FB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machine codes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167A1-3B33-49AA-BBF4-FB218B28D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30FA5C-BE19-4B39-B79A-7C273404A7E9}"/>
              </a:ext>
            </a:extLst>
          </p:cNvPr>
          <p:cNvGrpSpPr/>
          <p:nvPr/>
        </p:nvGrpSpPr>
        <p:grpSpPr>
          <a:xfrm>
            <a:off x="5693115" y="881022"/>
            <a:ext cx="3236768" cy="5600699"/>
            <a:chOff x="609600" y="4495800"/>
            <a:chExt cx="6781800" cy="11734800"/>
          </a:xfrm>
        </p:grpSpPr>
        <p:sp>
          <p:nvSpPr>
            <p:cNvPr id="6" name="Freeform 343">
              <a:extLst>
                <a:ext uri="{FF2B5EF4-FFF2-40B4-BE49-F238E27FC236}">
                  <a16:creationId xmlns:a16="http://schemas.microsoft.com/office/drawing/2014/main" id="{75017F62-8037-498A-8AE3-F5B9CAA08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600" y="144780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7" name="Freeform 346">
              <a:extLst>
                <a:ext uri="{FF2B5EF4-FFF2-40B4-BE49-F238E27FC236}">
                  <a16:creationId xmlns:a16="http://schemas.microsoft.com/office/drawing/2014/main" id="{9EC3B24F-5035-43BA-9399-E933E4404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800" y="144780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8" name="Rectangle 296">
              <a:extLst>
                <a:ext uri="{FF2B5EF4-FFF2-40B4-BE49-F238E27FC236}">
                  <a16:creationId xmlns:a16="http://schemas.microsoft.com/office/drawing/2014/main" id="{EE00A2A2-EB0F-463E-9579-E604E8B6F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4800600"/>
              <a:ext cx="304800" cy="9067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2DEA90-8905-4511-8D03-66DE52789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3868400"/>
              <a:ext cx="2057400" cy="6096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 algn="ctr">
                <a:defRPr/>
              </a:pPr>
              <a:r>
                <a:rPr lang="en-US" sz="700" dirty="0">
                  <a:latin typeface="Helvetica" pitchFamily="34" charset="0"/>
                  <a:ea typeface="+mn-ea"/>
                </a:rPr>
                <a:t>Instruction</a:t>
              </a:r>
            </a:p>
            <a:p>
              <a:pPr algn="ctr">
                <a:defRPr/>
              </a:pPr>
              <a:r>
                <a:rPr lang="en-US" sz="700" dirty="0">
                  <a:latin typeface="Helvetica" pitchFamily="34" charset="0"/>
                  <a:ea typeface="+mn-ea"/>
                </a:rPr>
                <a:t>memory</a:t>
              </a:r>
            </a:p>
          </p:txBody>
        </p:sp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C4DD78D1-18F4-4BEB-9963-27F5160EF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13868400"/>
              <a:ext cx="914400" cy="6096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sz="600" dirty="0">
                  <a:latin typeface="Helvetica" pitchFamily="34" charset="0"/>
                  <a:ea typeface="+mn-ea"/>
                </a:rPr>
                <a:t>PC</a:t>
              </a:r>
            </a:p>
            <a:p>
              <a:pPr>
                <a:defRPr/>
              </a:pPr>
              <a:r>
                <a:rPr lang="en-US" sz="600" dirty="0">
                  <a:latin typeface="Helvetica" pitchFamily="34" charset="0"/>
                  <a:ea typeface="+mn-ea"/>
                </a:rPr>
                <a:t>increment</a:t>
              </a:r>
            </a:p>
          </p:txBody>
        </p:sp>
        <p:sp>
          <p:nvSpPr>
            <p:cNvPr id="11" name="Rectangle 67">
              <a:extLst>
                <a:ext uri="{FF2B5EF4-FFF2-40B4-BE49-F238E27FC236}">
                  <a16:creationId xmlns:a16="http://schemas.microsoft.com/office/drawing/2014/main" id="{A10718D6-612D-4773-A134-69694E0BE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9296400"/>
              <a:ext cx="5334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sz="700">
                  <a:latin typeface="Helvetica" pitchFamily="34" charset="0"/>
                  <a:ea typeface="+mn-ea"/>
                </a:rPr>
                <a:t>CC</a:t>
              </a:r>
            </a:p>
          </p:txBody>
        </p:sp>
        <p:sp>
          <p:nvSpPr>
            <p:cNvPr id="12" name="AutoShape 56">
              <a:extLst>
                <a:ext uri="{FF2B5EF4-FFF2-40B4-BE49-F238E27FC236}">
                  <a16:creationId xmlns:a16="http://schemas.microsoft.com/office/drawing/2014/main" id="{065C41BC-3138-4E37-B056-701F067DC06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114800" y="9372600"/>
              <a:ext cx="1295400" cy="457200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rot="10800000" wrap="none" lIns="91430" tIns="45715" rIns="91430" bIns="45715" anchor="ctr"/>
            <a:lstStyle/>
            <a:p>
              <a:pPr>
                <a:defRPr/>
              </a:pPr>
              <a:r>
                <a:rPr lang="en-US" sz="700">
                  <a:latin typeface="Helvetica" pitchFamily="34" charset="0"/>
                  <a:ea typeface="+mn-ea"/>
                </a:rPr>
                <a:t>ALU</a:t>
              </a:r>
            </a:p>
          </p:txBody>
        </p:sp>
        <p:sp>
          <p:nvSpPr>
            <p:cNvPr id="13" name="Rectangle 78">
              <a:extLst>
                <a:ext uri="{FF2B5EF4-FFF2-40B4-BE49-F238E27FC236}">
                  <a16:creationId xmlns:a16="http://schemas.microsoft.com/office/drawing/2014/main" id="{76595BBD-E74A-4924-B9C8-CDCE86B31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6781800"/>
              <a:ext cx="1066800" cy="6858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sz="700">
                  <a:latin typeface="Helvetica" pitchFamily="34" charset="0"/>
                  <a:ea typeface="+mn-ea"/>
                </a:rPr>
                <a:t>Data</a:t>
              </a:r>
            </a:p>
            <a:p>
              <a:pPr>
                <a:defRPr/>
              </a:pPr>
              <a:r>
                <a:rPr lang="en-US" sz="700">
                  <a:latin typeface="Helvetica" pitchFamily="34" charset="0"/>
                  <a:ea typeface="+mn-ea"/>
                </a:rPr>
                <a:t>memory</a:t>
              </a:r>
            </a:p>
          </p:txBody>
        </p:sp>
        <p:sp>
          <p:nvSpPr>
            <p:cNvPr id="14" name="Line 2">
              <a:extLst>
                <a:ext uri="{FF2B5EF4-FFF2-40B4-BE49-F238E27FC236}">
                  <a16:creationId xmlns:a16="http://schemas.microsoft.com/office/drawing/2014/main" id="{970E5CED-E9BC-46C4-BCAD-3D9DB80B59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4216400" y="9271000"/>
              <a:ext cx="0" cy="355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15" name="Text Box 163">
              <a:extLst>
                <a:ext uri="{FF2B5EF4-FFF2-40B4-BE49-F238E27FC236}">
                  <a16:creationId xmlns:a16="http://schemas.microsoft.com/office/drawing/2014/main" id="{99623F27-43CF-4E0E-9A6E-6D90DA662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14097000"/>
              <a:ext cx="1031785" cy="483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900" b="1"/>
                <a:t>Fetch</a:t>
              </a:r>
            </a:p>
          </p:txBody>
        </p:sp>
        <p:sp>
          <p:nvSpPr>
            <p:cNvPr id="16" name="Text Box 164">
              <a:extLst>
                <a:ext uri="{FF2B5EF4-FFF2-40B4-BE49-F238E27FC236}">
                  <a16:creationId xmlns:a16="http://schemas.microsoft.com/office/drawing/2014/main" id="{0A22418A-131C-44B7-B24B-D74E999203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12039599"/>
              <a:ext cx="1260175" cy="483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900" b="1"/>
                <a:t>Decode</a:t>
              </a:r>
            </a:p>
          </p:txBody>
        </p:sp>
        <p:sp>
          <p:nvSpPr>
            <p:cNvPr id="17" name="Text Box 165">
              <a:extLst>
                <a:ext uri="{FF2B5EF4-FFF2-40B4-BE49-F238E27FC236}">
                  <a16:creationId xmlns:a16="http://schemas.microsoft.com/office/drawing/2014/main" id="{35AE7702-9EAB-4740-BA65-D448584096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9448799"/>
              <a:ext cx="1313913" cy="483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900" b="1"/>
                <a:t>Execute</a:t>
              </a:r>
            </a:p>
          </p:txBody>
        </p:sp>
        <p:sp>
          <p:nvSpPr>
            <p:cNvPr id="18" name="Text Box 166">
              <a:extLst>
                <a:ext uri="{FF2B5EF4-FFF2-40B4-BE49-F238E27FC236}">
                  <a16:creationId xmlns:a16="http://schemas.microsoft.com/office/drawing/2014/main" id="{69B3937D-DB12-4006-BF01-550431143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7010400"/>
              <a:ext cx="1313913" cy="483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900" b="1"/>
                <a:t>Memory</a:t>
              </a:r>
            </a:p>
          </p:txBody>
        </p:sp>
        <p:sp>
          <p:nvSpPr>
            <p:cNvPr id="19" name="Text Box 167">
              <a:extLst>
                <a:ext uri="{FF2B5EF4-FFF2-40B4-BE49-F238E27FC236}">
                  <a16:creationId xmlns:a16="http://schemas.microsoft.com/office/drawing/2014/main" id="{54ADC93F-C362-49EE-A315-5BBC0CC31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5562599"/>
              <a:ext cx="1609476" cy="483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900" b="1"/>
                <a:t>Write back</a:t>
              </a:r>
            </a:p>
          </p:txBody>
        </p:sp>
        <p:sp>
          <p:nvSpPr>
            <p:cNvPr id="20" name="Text Box 179">
              <a:extLst>
                <a:ext uri="{FF2B5EF4-FFF2-40B4-BE49-F238E27FC236}">
                  <a16:creationId xmlns:a16="http://schemas.microsoft.com/office/drawing/2014/main" id="{BE86E61E-C30E-4CE8-8032-D897F4816F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13030199"/>
              <a:ext cx="1295398" cy="773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600" b="1"/>
                <a:t>icode, ifun</a:t>
              </a:r>
            </a:p>
            <a:p>
              <a:pPr algn="r" eaLnBrk="1" hangingPunct="1"/>
              <a:r>
                <a:rPr lang="en-US" sz="600" b="1"/>
                <a:t>rA, rB</a:t>
              </a:r>
            </a:p>
            <a:p>
              <a:pPr algn="r" eaLnBrk="1" hangingPunct="1"/>
              <a:r>
                <a:rPr lang="en-US" sz="600" b="1"/>
                <a:t>valC</a:t>
              </a:r>
            </a:p>
          </p:txBody>
        </p:sp>
        <p:grpSp>
          <p:nvGrpSpPr>
            <p:cNvPr id="21" name="Group 244">
              <a:extLst>
                <a:ext uri="{FF2B5EF4-FFF2-40B4-BE49-F238E27FC236}">
                  <a16:creationId xmlns:a16="http://schemas.microsoft.com/office/drawing/2014/main" id="{37D23A21-073D-45C0-9BB3-526EE93458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5800" y="12028515"/>
              <a:ext cx="1006475" cy="844552"/>
              <a:chOff x="2496" y="7577"/>
              <a:chExt cx="634" cy="532"/>
            </a:xfrm>
          </p:grpSpPr>
          <p:sp>
            <p:nvSpPr>
              <p:cNvPr id="75" name="Rectangle 23">
                <a:extLst>
                  <a:ext uri="{FF2B5EF4-FFF2-40B4-BE49-F238E27FC236}">
                    <a16:creationId xmlns:a16="http://schemas.microsoft.com/office/drawing/2014/main" id="{018AFA0D-1219-486F-88BB-BD2D91E08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7632"/>
                <a:ext cx="624" cy="43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1430" tIns="45715" rIns="91430" bIns="45715" anchor="ctr"/>
              <a:lstStyle/>
              <a:p>
                <a:pPr>
                  <a:defRPr/>
                </a:pPr>
                <a:r>
                  <a:rPr lang="en-US" sz="700" dirty="0">
                    <a:latin typeface="Helvetica" pitchFamily="34" charset="0"/>
                    <a:ea typeface="+mn-ea"/>
                  </a:rPr>
                  <a:t>Reg</a:t>
                </a:r>
                <a:r>
                  <a:rPr lang="en-US" altLang="zh-CN" sz="700" dirty="0">
                    <a:latin typeface="Helvetica" pitchFamily="34" charset="0"/>
                    <a:ea typeface="+mn-ea"/>
                  </a:rPr>
                  <a:t>ister</a:t>
                </a:r>
                <a:endParaRPr lang="en-US" sz="700" dirty="0">
                  <a:latin typeface="Helvetica" pitchFamily="34" charset="0"/>
                  <a:ea typeface="+mn-ea"/>
                </a:endParaRPr>
              </a:p>
              <a:p>
                <a:pPr>
                  <a:defRPr/>
                </a:pPr>
                <a:r>
                  <a:rPr lang="en-US" sz="700" dirty="0">
                    <a:latin typeface="Helvetica" pitchFamily="34" charset="0"/>
                    <a:ea typeface="+mn-ea"/>
                  </a:rPr>
                  <a:t>file</a:t>
                </a:r>
              </a:p>
            </p:txBody>
          </p:sp>
          <p:sp>
            <p:nvSpPr>
              <p:cNvPr id="76" name="Text Box 181">
                <a:extLst>
                  <a:ext uri="{FF2B5EF4-FFF2-40B4-BE49-F238E27FC236}">
                    <a16:creationId xmlns:a16="http://schemas.microsoft.com/office/drawing/2014/main" id="{84F6C0B1-0492-4D3C-9313-BE4043F0F2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7578"/>
                <a:ext cx="192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600"/>
                  <a:t>A</a:t>
                </a:r>
              </a:p>
            </p:txBody>
          </p:sp>
          <p:sp>
            <p:nvSpPr>
              <p:cNvPr id="77" name="Text Box 182">
                <a:extLst>
                  <a:ext uri="{FF2B5EF4-FFF2-40B4-BE49-F238E27FC236}">
                    <a16:creationId xmlns:a16="http://schemas.microsoft.com/office/drawing/2014/main" id="{0A8D6CA6-C12C-470A-B240-9B2DF0A6FD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2" y="7577"/>
                <a:ext cx="192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600"/>
                  <a:t>B</a:t>
                </a:r>
              </a:p>
            </p:txBody>
          </p:sp>
          <p:sp>
            <p:nvSpPr>
              <p:cNvPr id="78" name="Text Box 183">
                <a:extLst>
                  <a:ext uri="{FF2B5EF4-FFF2-40B4-BE49-F238E27FC236}">
                    <a16:creationId xmlns:a16="http://schemas.microsoft.com/office/drawing/2014/main" id="{D65F6E60-5EF3-47B0-BD54-EA522C7253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4" y="7577"/>
                <a:ext cx="192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600" dirty="0"/>
                  <a:t>M</a:t>
                </a:r>
              </a:p>
            </p:txBody>
          </p:sp>
          <p:sp>
            <p:nvSpPr>
              <p:cNvPr id="79" name="Text Box 184">
                <a:extLst>
                  <a:ext uri="{FF2B5EF4-FFF2-40B4-BE49-F238E27FC236}">
                    <a16:creationId xmlns:a16="http://schemas.microsoft.com/office/drawing/2014/main" id="{1F04B623-8C4C-43F4-BB36-F024189617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8" y="7865"/>
                <a:ext cx="192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600" dirty="0"/>
                  <a:t>E</a:t>
                </a:r>
              </a:p>
            </p:txBody>
          </p:sp>
        </p:grpSp>
        <p:sp>
          <p:nvSpPr>
            <p:cNvPr id="22" name="Rectangle 231">
              <a:extLst>
                <a:ext uri="{FF2B5EF4-FFF2-40B4-BE49-F238E27FC236}">
                  <a16:creationId xmlns:a16="http://schemas.microsoft.com/office/drawing/2014/main" id="{B52FF089-9154-472B-A3B3-ED4C9AEB6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15240000"/>
              <a:ext cx="762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000"/>
                <a:t>PC</a:t>
              </a:r>
            </a:p>
          </p:txBody>
        </p:sp>
        <p:sp>
          <p:nvSpPr>
            <p:cNvPr id="23" name="Line 271">
              <a:extLst>
                <a:ext uri="{FF2B5EF4-FFF2-40B4-BE49-F238E27FC236}">
                  <a16:creationId xmlns:a16="http://schemas.microsoft.com/office/drawing/2014/main" id="{70D02327-8793-4073-8362-E25EC55AD26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3200400" y="9144000"/>
              <a:ext cx="0" cy="60960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24" name="Rectangle 298">
              <a:extLst>
                <a:ext uri="{FF2B5EF4-FFF2-40B4-BE49-F238E27FC236}">
                  <a16:creationId xmlns:a16="http://schemas.microsoft.com/office/drawing/2014/main" id="{B7AB717D-3744-4EB4-9CAF-685C980B5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13335000"/>
              <a:ext cx="152400" cy="53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25" name="Rectangle 299">
              <a:extLst>
                <a:ext uri="{FF2B5EF4-FFF2-40B4-BE49-F238E27FC236}">
                  <a16:creationId xmlns:a16="http://schemas.microsoft.com/office/drawing/2014/main" id="{6FC60B5E-C9FC-43FA-B95C-83EB6031E6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657600" y="12725400"/>
              <a:ext cx="152400" cy="1371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26" name="Freeform 300">
              <a:extLst>
                <a:ext uri="{FF2B5EF4-FFF2-40B4-BE49-F238E27FC236}">
                  <a16:creationId xmlns:a16="http://schemas.microsoft.com/office/drawing/2014/main" id="{8AE39EFC-04D9-48BD-8756-27ACA8B4C4AF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819400" y="132588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27" name="Text Box 301">
              <a:extLst>
                <a:ext uri="{FF2B5EF4-FFF2-40B4-BE49-F238E27FC236}">
                  <a16:creationId xmlns:a16="http://schemas.microsoft.com/office/drawing/2014/main" id="{B7E940CC-9B6A-401B-8AA1-F1C1AF0D22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13030199"/>
              <a:ext cx="1387926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600" b="1" dirty="0" err="1"/>
                <a:t>valP</a:t>
              </a:r>
              <a:endParaRPr lang="en-US" sz="600" b="1" dirty="0"/>
            </a:p>
          </p:txBody>
        </p:sp>
        <p:sp>
          <p:nvSpPr>
            <p:cNvPr id="28" name="Rectangle 302">
              <a:extLst>
                <a:ext uri="{FF2B5EF4-FFF2-40B4-BE49-F238E27FC236}">
                  <a16:creationId xmlns:a16="http://schemas.microsoft.com/office/drawing/2014/main" id="{4F575BBD-7C65-4499-8B03-4200509185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3505200" y="11811000"/>
              <a:ext cx="152400" cy="1371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29" name="Freeform 303">
              <a:extLst>
                <a:ext uri="{FF2B5EF4-FFF2-40B4-BE49-F238E27FC236}">
                  <a16:creationId xmlns:a16="http://schemas.microsoft.com/office/drawing/2014/main" id="{86DFC30E-2A36-4871-A704-9A993F8607A4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4114800" y="123444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30" name="Text Box 304">
              <a:extLst>
                <a:ext uri="{FF2B5EF4-FFF2-40B4-BE49-F238E27FC236}">
                  <a16:creationId xmlns:a16="http://schemas.microsoft.com/office/drawing/2014/main" id="{1C68B719-2A07-408C-8960-00C6F60FF9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1" y="11887200"/>
              <a:ext cx="1295398" cy="580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600" b="1"/>
                <a:t>srcA, srcB</a:t>
              </a:r>
            </a:p>
            <a:p>
              <a:pPr algn="l" eaLnBrk="1" hangingPunct="1"/>
              <a:r>
                <a:rPr lang="en-US" sz="600" b="1"/>
                <a:t>dstE, dstM</a:t>
              </a:r>
            </a:p>
          </p:txBody>
        </p:sp>
        <p:sp>
          <p:nvSpPr>
            <p:cNvPr id="31" name="Rectangle 305">
              <a:extLst>
                <a:ext uri="{FF2B5EF4-FFF2-40B4-BE49-F238E27FC236}">
                  <a16:creationId xmlns:a16="http://schemas.microsoft.com/office/drawing/2014/main" id="{536CCCD3-4DB1-409B-B655-9C4D5F94D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11506200"/>
              <a:ext cx="152400" cy="609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32" name="Rectangle 306">
              <a:extLst>
                <a:ext uri="{FF2B5EF4-FFF2-40B4-BE49-F238E27FC236}">
                  <a16:creationId xmlns:a16="http://schemas.microsoft.com/office/drawing/2014/main" id="{BF0FD565-F405-4AA4-8D30-FA0EAC4C11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038600" y="10668000"/>
              <a:ext cx="152400" cy="18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33" name="Freeform 307">
              <a:extLst>
                <a:ext uri="{FF2B5EF4-FFF2-40B4-BE49-F238E27FC236}">
                  <a16:creationId xmlns:a16="http://schemas.microsoft.com/office/drawing/2014/main" id="{24C3D78C-FD1E-4D04-90A6-79129581AA4B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819400" y="114300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34" name="Text Box 308">
              <a:extLst>
                <a:ext uri="{FF2B5EF4-FFF2-40B4-BE49-F238E27FC236}">
                  <a16:creationId xmlns:a16="http://schemas.microsoft.com/office/drawing/2014/main" id="{CB834D32-D2EB-446C-9429-EE4294199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1" y="11125199"/>
              <a:ext cx="1387926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600" b="1"/>
                <a:t>valA, valB</a:t>
              </a:r>
            </a:p>
          </p:txBody>
        </p:sp>
        <p:sp>
          <p:nvSpPr>
            <p:cNvPr id="35" name="Rectangle 309">
              <a:extLst>
                <a:ext uri="{FF2B5EF4-FFF2-40B4-BE49-F238E27FC236}">
                  <a16:creationId xmlns:a16="http://schemas.microsoft.com/office/drawing/2014/main" id="{66D65769-1F9C-4738-81DE-1A3A8B39CC2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771900" y="9410700"/>
              <a:ext cx="152400" cy="190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36" name="Rectangle 310">
              <a:extLst>
                <a:ext uri="{FF2B5EF4-FFF2-40B4-BE49-F238E27FC236}">
                  <a16:creationId xmlns:a16="http://schemas.microsoft.com/office/drawing/2014/main" id="{4C39B2CC-8171-4F2A-B8C3-1BD69B262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10134600"/>
              <a:ext cx="1524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37" name="Freeform 311">
              <a:extLst>
                <a:ext uri="{FF2B5EF4-FFF2-40B4-BE49-F238E27FC236}">
                  <a16:creationId xmlns:a16="http://schemas.microsoft.com/office/drawing/2014/main" id="{EB21B505-98FF-4FA9-9E5F-B745BF526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5800" y="98298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38" name="Text Box 312">
              <a:extLst>
                <a:ext uri="{FF2B5EF4-FFF2-40B4-BE49-F238E27FC236}">
                  <a16:creationId xmlns:a16="http://schemas.microsoft.com/office/drawing/2014/main" id="{A35B8A56-681C-4BA7-9272-85972BE789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1" y="9906001"/>
              <a:ext cx="1387926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600" b="1"/>
                <a:t>aluA, aluB</a:t>
              </a:r>
            </a:p>
          </p:txBody>
        </p:sp>
        <p:sp>
          <p:nvSpPr>
            <p:cNvPr id="39" name="Text Box 314">
              <a:extLst>
                <a:ext uri="{FF2B5EF4-FFF2-40B4-BE49-F238E27FC236}">
                  <a16:creationId xmlns:a16="http://schemas.microsoft.com/office/drawing/2014/main" id="{88B62658-6213-447C-A19F-A7E269C03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1" y="9524999"/>
              <a:ext cx="1387926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600" b="1"/>
                <a:t>Cnd</a:t>
              </a:r>
            </a:p>
          </p:txBody>
        </p:sp>
        <p:sp>
          <p:nvSpPr>
            <p:cNvPr id="40" name="Rectangle 315">
              <a:extLst>
                <a:ext uri="{FF2B5EF4-FFF2-40B4-BE49-F238E27FC236}">
                  <a16:creationId xmlns:a16="http://schemas.microsoft.com/office/drawing/2014/main" id="{C0690709-7309-46E6-BF35-D500C34A6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8839200"/>
              <a:ext cx="152400" cy="53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41" name="Rectangle 316">
              <a:extLst>
                <a:ext uri="{FF2B5EF4-FFF2-40B4-BE49-F238E27FC236}">
                  <a16:creationId xmlns:a16="http://schemas.microsoft.com/office/drawing/2014/main" id="{6DCDAF9E-662C-4BCB-A060-2D9CFC1D2F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886200" y="8077200"/>
              <a:ext cx="152400" cy="167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42" name="Freeform 317">
              <a:extLst>
                <a:ext uri="{FF2B5EF4-FFF2-40B4-BE49-F238E27FC236}">
                  <a16:creationId xmlns:a16="http://schemas.microsoft.com/office/drawing/2014/main" id="{EAC7E036-0252-4658-A77D-15C20B8A6A04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819400" y="87630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43" name="Text Box 318">
              <a:extLst>
                <a:ext uri="{FF2B5EF4-FFF2-40B4-BE49-F238E27FC236}">
                  <a16:creationId xmlns:a16="http://schemas.microsoft.com/office/drawing/2014/main" id="{714191DF-84AB-43D3-A52B-6403E4B8A8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400" y="8458202"/>
              <a:ext cx="1387926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600" b="1"/>
                <a:t>valE</a:t>
              </a:r>
            </a:p>
          </p:txBody>
        </p:sp>
        <p:sp>
          <p:nvSpPr>
            <p:cNvPr id="44" name="Rectangle 319">
              <a:extLst>
                <a:ext uri="{FF2B5EF4-FFF2-40B4-BE49-F238E27FC236}">
                  <a16:creationId xmlns:a16="http://schemas.microsoft.com/office/drawing/2014/main" id="{ED9C548E-612B-430E-997F-29DABD2690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6134100" y="12077700"/>
              <a:ext cx="152400" cy="838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45" name="Freeform 320">
              <a:extLst>
                <a:ext uri="{FF2B5EF4-FFF2-40B4-BE49-F238E27FC236}">
                  <a16:creationId xmlns:a16="http://schemas.microsoft.com/office/drawing/2014/main" id="{EE44119A-CDC5-4A93-A162-C349C7D5EF2D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5410200" y="123444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46" name="Rectangle 322">
              <a:extLst>
                <a:ext uri="{FF2B5EF4-FFF2-40B4-BE49-F238E27FC236}">
                  <a16:creationId xmlns:a16="http://schemas.microsoft.com/office/drawing/2014/main" id="{2761F082-7509-4F8D-9B19-3F8171C3C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791200"/>
              <a:ext cx="304800" cy="6781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47" name="Rectangle 323">
              <a:extLst>
                <a:ext uri="{FF2B5EF4-FFF2-40B4-BE49-F238E27FC236}">
                  <a16:creationId xmlns:a16="http://schemas.microsoft.com/office/drawing/2014/main" id="{D99E198B-9F3B-4C22-ADEC-21F3E6EF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57700" y="3695700"/>
              <a:ext cx="304800" cy="403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48" name="Rectangle 324">
              <a:extLst>
                <a:ext uri="{FF2B5EF4-FFF2-40B4-BE49-F238E27FC236}">
                  <a16:creationId xmlns:a16="http://schemas.microsoft.com/office/drawing/2014/main" id="{2CFFF17E-B939-4821-87C4-536D69229E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876800" y="13944600"/>
              <a:ext cx="152400" cy="4419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49" name="Rectangle 325">
              <a:extLst>
                <a:ext uri="{FF2B5EF4-FFF2-40B4-BE49-F238E27FC236}">
                  <a16:creationId xmlns:a16="http://schemas.microsoft.com/office/drawing/2014/main" id="{4555BD6E-240C-4402-8D12-5C32A770F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15925800"/>
              <a:ext cx="1524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50" name="Freeform 326">
              <a:extLst>
                <a:ext uri="{FF2B5EF4-FFF2-40B4-BE49-F238E27FC236}">
                  <a16:creationId xmlns:a16="http://schemas.microsoft.com/office/drawing/2014/main" id="{5AB5898E-42D4-40DD-B87B-F30990ACF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600" y="156210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51" name="Rectangle 327">
              <a:extLst>
                <a:ext uri="{FF2B5EF4-FFF2-40B4-BE49-F238E27FC236}">
                  <a16:creationId xmlns:a16="http://schemas.microsoft.com/office/drawing/2014/main" id="{A9B059BE-91FB-45FE-9802-0AC50CF586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543300" y="7353300"/>
              <a:ext cx="152400" cy="1447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52" name="Rectangle 328">
              <a:extLst>
                <a:ext uri="{FF2B5EF4-FFF2-40B4-BE49-F238E27FC236}">
                  <a16:creationId xmlns:a16="http://schemas.microsoft.com/office/drawing/2014/main" id="{A85EA28B-9C58-417E-8687-6AAF32EF7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7772400"/>
              <a:ext cx="1524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53" name="Freeform 329">
              <a:extLst>
                <a:ext uri="{FF2B5EF4-FFF2-40B4-BE49-F238E27FC236}">
                  <a16:creationId xmlns:a16="http://schemas.microsoft.com/office/drawing/2014/main" id="{432ACA49-4F12-44E8-ACDF-16ABED68F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8600" y="74676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54" name="Text Box 330">
              <a:extLst>
                <a:ext uri="{FF2B5EF4-FFF2-40B4-BE49-F238E27FC236}">
                  <a16:creationId xmlns:a16="http://schemas.microsoft.com/office/drawing/2014/main" id="{CD00E9C2-26D1-48A1-B2FD-751A9AF4B5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599" y="7620002"/>
              <a:ext cx="1387926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600" b="1"/>
                <a:t>Addr, Data</a:t>
              </a:r>
            </a:p>
          </p:txBody>
        </p:sp>
        <p:sp>
          <p:nvSpPr>
            <p:cNvPr id="55" name="Rectangle 331">
              <a:extLst>
                <a:ext uri="{FF2B5EF4-FFF2-40B4-BE49-F238E27FC236}">
                  <a16:creationId xmlns:a16="http://schemas.microsoft.com/office/drawing/2014/main" id="{B2B4087E-8146-4891-AC56-57DE8D316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6248400"/>
              <a:ext cx="152400" cy="53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56" name="Rectangle 332">
              <a:extLst>
                <a:ext uri="{FF2B5EF4-FFF2-40B4-BE49-F238E27FC236}">
                  <a16:creationId xmlns:a16="http://schemas.microsoft.com/office/drawing/2014/main" id="{DBEF21F9-1CB3-4028-80AC-8F36AC314BC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695700" y="5753100"/>
              <a:ext cx="152400" cy="1143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57" name="Freeform 333">
              <a:extLst>
                <a:ext uri="{FF2B5EF4-FFF2-40B4-BE49-F238E27FC236}">
                  <a16:creationId xmlns:a16="http://schemas.microsoft.com/office/drawing/2014/main" id="{550C31D9-D58D-4FD0-94C8-034C1D20B09D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819400" y="61722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58" name="Text Box 334">
              <a:extLst>
                <a:ext uri="{FF2B5EF4-FFF2-40B4-BE49-F238E27FC236}">
                  <a16:creationId xmlns:a16="http://schemas.microsoft.com/office/drawing/2014/main" id="{897BF8F4-A0BB-4106-8758-D0752D4EC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5867400"/>
              <a:ext cx="1387926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600" b="1"/>
                <a:t>valM</a:t>
              </a:r>
            </a:p>
          </p:txBody>
        </p:sp>
        <p:sp>
          <p:nvSpPr>
            <p:cNvPr id="59" name="Rectangle 336">
              <a:extLst>
                <a:ext uri="{FF2B5EF4-FFF2-40B4-BE49-F238E27FC236}">
                  <a16:creationId xmlns:a16="http://schemas.microsoft.com/office/drawing/2014/main" id="{78C3F8BF-6BEB-40DE-AFCE-280852E63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4800600"/>
              <a:ext cx="152400" cy="1143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grpSp>
          <p:nvGrpSpPr>
            <p:cNvPr id="60" name="Group 338">
              <a:extLst>
                <a:ext uri="{FF2B5EF4-FFF2-40B4-BE49-F238E27FC236}">
                  <a16:creationId xmlns:a16="http://schemas.microsoft.com/office/drawing/2014/main" id="{B5244B28-884F-42EF-8A4C-209C572BC8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6000" y="7086600"/>
              <a:ext cx="914400" cy="304800"/>
              <a:chOff x="1440" y="4560"/>
              <a:chExt cx="576" cy="192"/>
            </a:xfrm>
            <a:solidFill>
              <a:schemeClr val="bg1">
                <a:lumMod val="75000"/>
              </a:schemeClr>
            </a:solidFill>
          </p:grpSpPr>
          <p:sp>
            <p:nvSpPr>
              <p:cNvPr id="73" name="Freeform 297">
                <a:extLst>
                  <a:ext uri="{FF2B5EF4-FFF2-40B4-BE49-F238E27FC236}">
                    <a16:creationId xmlns:a16="http://schemas.microsoft.com/office/drawing/2014/main" id="{2CF0591C-CFA0-4F98-8E22-012AA2F39D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0" y="4560"/>
                <a:ext cx="384" cy="192"/>
              </a:xfrm>
              <a:custGeom>
                <a:avLst/>
                <a:gdLst>
                  <a:gd name="T0" fmla="*/ 0 w 384"/>
                  <a:gd name="T1" fmla="*/ 192 h 192"/>
                  <a:gd name="T2" fmla="*/ 192 w 384"/>
                  <a:gd name="T3" fmla="*/ 0 h 192"/>
                  <a:gd name="T4" fmla="*/ 384 w 384"/>
                  <a:gd name="T5" fmla="*/ 192 h 192"/>
                  <a:gd name="T6" fmla="*/ 0 w 384"/>
                  <a:gd name="T7" fmla="*/ 192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192"/>
                  <a:gd name="T14" fmla="*/ 384 w 384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192">
                    <a:moveTo>
                      <a:pt x="0" y="192"/>
                    </a:moveTo>
                    <a:lnTo>
                      <a:pt x="192" y="0"/>
                    </a:lnTo>
                    <a:lnTo>
                      <a:pt x="384" y="192"/>
                    </a:lnTo>
                    <a:lnTo>
                      <a:pt x="0" y="192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700"/>
              </a:p>
            </p:txBody>
          </p:sp>
          <p:sp>
            <p:nvSpPr>
              <p:cNvPr id="74" name="Freeform 337">
                <a:extLst>
                  <a:ext uri="{FF2B5EF4-FFF2-40B4-BE49-F238E27FC236}">
                    <a16:creationId xmlns:a16="http://schemas.microsoft.com/office/drawing/2014/main" id="{3BAC1EF4-3457-4EA7-9140-AB6CA7575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560"/>
                <a:ext cx="384" cy="192"/>
              </a:xfrm>
              <a:custGeom>
                <a:avLst/>
                <a:gdLst>
                  <a:gd name="T0" fmla="*/ 0 w 384"/>
                  <a:gd name="T1" fmla="*/ 192 h 192"/>
                  <a:gd name="T2" fmla="*/ 192 w 384"/>
                  <a:gd name="T3" fmla="*/ 0 h 192"/>
                  <a:gd name="T4" fmla="*/ 384 w 384"/>
                  <a:gd name="T5" fmla="*/ 192 h 192"/>
                  <a:gd name="T6" fmla="*/ 0 w 384"/>
                  <a:gd name="T7" fmla="*/ 192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192"/>
                  <a:gd name="T14" fmla="*/ 384 w 384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192">
                    <a:moveTo>
                      <a:pt x="0" y="192"/>
                    </a:moveTo>
                    <a:lnTo>
                      <a:pt x="192" y="0"/>
                    </a:lnTo>
                    <a:lnTo>
                      <a:pt x="384" y="192"/>
                    </a:lnTo>
                    <a:lnTo>
                      <a:pt x="0" y="192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700"/>
              </a:p>
            </p:txBody>
          </p:sp>
        </p:grpSp>
        <p:grpSp>
          <p:nvGrpSpPr>
            <p:cNvPr id="61" name="Group 339">
              <a:extLst>
                <a:ext uri="{FF2B5EF4-FFF2-40B4-BE49-F238E27FC236}">
                  <a16:creationId xmlns:a16="http://schemas.microsoft.com/office/drawing/2014/main" id="{A769E76A-1BB9-4F8A-B60E-1548FD81B6D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6019800" y="8534400"/>
              <a:ext cx="914400" cy="304800"/>
              <a:chOff x="1440" y="4560"/>
              <a:chExt cx="576" cy="192"/>
            </a:xfrm>
            <a:solidFill>
              <a:schemeClr val="bg1">
                <a:lumMod val="75000"/>
              </a:schemeClr>
            </a:solidFill>
          </p:grpSpPr>
          <p:sp>
            <p:nvSpPr>
              <p:cNvPr id="71" name="Freeform 340">
                <a:extLst>
                  <a:ext uri="{FF2B5EF4-FFF2-40B4-BE49-F238E27FC236}">
                    <a16:creationId xmlns:a16="http://schemas.microsoft.com/office/drawing/2014/main" id="{5DD87BAD-FED2-4BD0-8F9D-DAB0945147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0" y="4560"/>
                <a:ext cx="384" cy="192"/>
              </a:xfrm>
              <a:custGeom>
                <a:avLst/>
                <a:gdLst>
                  <a:gd name="T0" fmla="*/ 0 w 384"/>
                  <a:gd name="T1" fmla="*/ 192 h 192"/>
                  <a:gd name="T2" fmla="*/ 192 w 384"/>
                  <a:gd name="T3" fmla="*/ 0 h 192"/>
                  <a:gd name="T4" fmla="*/ 384 w 384"/>
                  <a:gd name="T5" fmla="*/ 192 h 192"/>
                  <a:gd name="T6" fmla="*/ 0 w 384"/>
                  <a:gd name="T7" fmla="*/ 192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192"/>
                  <a:gd name="T14" fmla="*/ 384 w 384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192">
                    <a:moveTo>
                      <a:pt x="0" y="192"/>
                    </a:moveTo>
                    <a:lnTo>
                      <a:pt x="192" y="0"/>
                    </a:lnTo>
                    <a:lnTo>
                      <a:pt x="384" y="192"/>
                    </a:lnTo>
                    <a:lnTo>
                      <a:pt x="0" y="192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700"/>
              </a:p>
            </p:txBody>
          </p:sp>
          <p:sp>
            <p:nvSpPr>
              <p:cNvPr id="72" name="Freeform 341">
                <a:extLst>
                  <a:ext uri="{FF2B5EF4-FFF2-40B4-BE49-F238E27FC236}">
                    <a16:creationId xmlns:a16="http://schemas.microsoft.com/office/drawing/2014/main" id="{D8841BF8-9679-4EED-A20B-06AC87CCF8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560"/>
                <a:ext cx="384" cy="192"/>
              </a:xfrm>
              <a:custGeom>
                <a:avLst/>
                <a:gdLst>
                  <a:gd name="T0" fmla="*/ 0 w 384"/>
                  <a:gd name="T1" fmla="*/ 192 h 192"/>
                  <a:gd name="T2" fmla="*/ 192 w 384"/>
                  <a:gd name="T3" fmla="*/ 0 h 192"/>
                  <a:gd name="T4" fmla="*/ 384 w 384"/>
                  <a:gd name="T5" fmla="*/ 192 h 192"/>
                  <a:gd name="T6" fmla="*/ 0 w 384"/>
                  <a:gd name="T7" fmla="*/ 192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192"/>
                  <a:gd name="T14" fmla="*/ 384 w 384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192">
                    <a:moveTo>
                      <a:pt x="0" y="192"/>
                    </a:moveTo>
                    <a:lnTo>
                      <a:pt x="192" y="0"/>
                    </a:lnTo>
                    <a:lnTo>
                      <a:pt x="384" y="192"/>
                    </a:lnTo>
                    <a:lnTo>
                      <a:pt x="0" y="192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700"/>
              </a:p>
            </p:txBody>
          </p:sp>
        </p:grpSp>
        <p:sp>
          <p:nvSpPr>
            <p:cNvPr id="62" name="Rectangle 342">
              <a:extLst>
                <a:ext uri="{FF2B5EF4-FFF2-40B4-BE49-F238E27FC236}">
                  <a16:creationId xmlns:a16="http://schemas.microsoft.com/office/drawing/2014/main" id="{FD5D0865-F976-4F29-BD8F-8B8B1144C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14782800"/>
              <a:ext cx="152400" cy="457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63" name="Rectangle 344">
              <a:extLst>
                <a:ext uri="{FF2B5EF4-FFF2-40B4-BE49-F238E27FC236}">
                  <a16:creationId xmlns:a16="http://schemas.microsoft.com/office/drawing/2014/main" id="{AF6D2628-7B51-43B0-ACC5-2C88CDB2F7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543300" y="14287500"/>
              <a:ext cx="152400" cy="1600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64" name="Rectangle 345">
              <a:extLst>
                <a:ext uri="{FF2B5EF4-FFF2-40B4-BE49-F238E27FC236}">
                  <a16:creationId xmlns:a16="http://schemas.microsoft.com/office/drawing/2014/main" id="{0E870FB7-0FAA-4887-AECC-6DF3DFDF1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14782800"/>
              <a:ext cx="152400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65" name="Text Box 347">
              <a:extLst>
                <a:ext uri="{FF2B5EF4-FFF2-40B4-BE49-F238E27FC236}">
                  <a16:creationId xmlns:a16="http://schemas.microsoft.com/office/drawing/2014/main" id="{478A2915-94AC-4B56-A65A-E4620C750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4648199"/>
              <a:ext cx="1582607" cy="483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900" b="1" dirty="0"/>
                <a:t>PC update</a:t>
              </a:r>
            </a:p>
          </p:txBody>
        </p:sp>
        <p:sp>
          <p:nvSpPr>
            <p:cNvPr id="66" name="Text Box 348">
              <a:extLst>
                <a:ext uri="{FF2B5EF4-FFF2-40B4-BE49-F238E27FC236}">
                  <a16:creationId xmlns:a16="http://schemas.microsoft.com/office/drawing/2014/main" id="{54C591BD-0FDC-4A86-A13C-AFEB456991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597" y="5257801"/>
              <a:ext cx="3238490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600" b="1"/>
                <a:t>valE, valM</a:t>
              </a:r>
            </a:p>
          </p:txBody>
        </p:sp>
        <p:sp>
          <p:nvSpPr>
            <p:cNvPr id="67" name="Rectangle 349">
              <a:extLst>
                <a:ext uri="{FF2B5EF4-FFF2-40B4-BE49-F238E27FC236}">
                  <a16:creationId xmlns:a16="http://schemas.microsoft.com/office/drawing/2014/main" id="{BD89CFD8-5D63-4E91-A9E0-EF139559A6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800600" y="2590800"/>
              <a:ext cx="152400" cy="457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68" name="Freeform 350">
              <a:extLst>
                <a:ext uri="{FF2B5EF4-FFF2-40B4-BE49-F238E27FC236}">
                  <a16:creationId xmlns:a16="http://schemas.microsoft.com/office/drawing/2014/main" id="{84DEBE58-86F6-411F-94F6-649F03D182F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781800" y="106680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69" name="Freeform 351">
              <a:extLst>
                <a:ext uri="{FF2B5EF4-FFF2-40B4-BE49-F238E27FC236}">
                  <a16:creationId xmlns:a16="http://schemas.microsoft.com/office/drawing/2014/main" id="{39E27EFD-A6EC-4C58-BFDD-8828A81CD8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34200" y="106680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70" name="Text Box 352">
              <a:extLst>
                <a:ext uri="{FF2B5EF4-FFF2-40B4-BE49-F238E27FC236}">
                  <a16:creationId xmlns:a16="http://schemas.microsoft.com/office/drawing/2014/main" id="{A012C045-0215-4960-9FA3-C0322C3DE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597" y="4495800"/>
              <a:ext cx="3238490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600" b="1"/>
                <a:t>newPC</a:t>
              </a:r>
            </a:p>
          </p:txBody>
        </p:sp>
      </p:grpSp>
      <p:pic>
        <p:nvPicPr>
          <p:cNvPr id="80" name="Picture 79">
            <a:extLst>
              <a:ext uri="{FF2B5EF4-FFF2-40B4-BE49-F238E27FC236}">
                <a16:creationId xmlns:a16="http://schemas.microsoft.com/office/drawing/2014/main" id="{4B7C4A1A-319B-49DA-AAC1-945CB0FCF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802" y="1203419"/>
            <a:ext cx="2202378" cy="1294351"/>
          </a:xfrm>
          <a:prstGeom prst="rec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CAD6474B-A1D3-4E95-8626-5AE5F8B840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966" r="10603"/>
          <a:stretch/>
        </p:blipFill>
        <p:spPr>
          <a:xfrm>
            <a:off x="439207" y="1203420"/>
            <a:ext cx="2377239" cy="1294351"/>
          </a:xfrm>
          <a:prstGeom prst="rec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D7E2A7A2-D533-47BB-B6B2-BFFC756FC78D}"/>
              </a:ext>
            </a:extLst>
          </p:cNvPr>
          <p:cNvSpPr/>
          <p:nvPr/>
        </p:nvSpPr>
        <p:spPr>
          <a:xfrm>
            <a:off x="439207" y="1745067"/>
            <a:ext cx="2377239" cy="241176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52FEC678-CDA7-4AD7-A788-5D54F28C3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825343"/>
              </p:ext>
            </p:extLst>
          </p:nvPr>
        </p:nvGraphicFramePr>
        <p:xfrm>
          <a:off x="438450" y="2787407"/>
          <a:ext cx="4998759" cy="295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2056">
                  <a:extLst>
                    <a:ext uri="{9D8B030D-6E8A-4147-A177-3AD203B41FA5}">
                      <a16:colId xmlns:a16="http://schemas.microsoft.com/office/drawing/2014/main" val="3463250579"/>
                    </a:ext>
                  </a:extLst>
                </a:gridCol>
                <a:gridCol w="1760018">
                  <a:extLst>
                    <a:ext uri="{9D8B030D-6E8A-4147-A177-3AD203B41FA5}">
                      <a16:colId xmlns:a16="http://schemas.microsoft.com/office/drawing/2014/main" val="3253380354"/>
                    </a:ext>
                  </a:extLst>
                </a:gridCol>
                <a:gridCol w="2136685">
                  <a:extLst>
                    <a:ext uri="{9D8B030D-6E8A-4147-A177-3AD203B41FA5}">
                      <a16:colId xmlns:a16="http://schemas.microsoft.com/office/drawing/2014/main" val="788067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rrmovq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rA</a:t>
                      </a:r>
                      <a:r>
                        <a:rPr lang="en-US" sz="1400" b="1" dirty="0"/>
                        <a:t>, </a:t>
                      </a:r>
                      <a:r>
                        <a:rPr lang="en-US" sz="1400" b="1" dirty="0" err="1"/>
                        <a:t>rB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/>
                        <a:t>rrmovq</a:t>
                      </a:r>
                      <a:r>
                        <a:rPr lang="en-US" sz="1400" b="1" dirty="0"/>
                        <a:t> $</a:t>
                      </a:r>
                      <a:r>
                        <a:rPr lang="en-US" sz="1400" b="1" dirty="0" err="1"/>
                        <a:t>rdi</a:t>
                      </a:r>
                      <a:r>
                        <a:rPr lang="en-US" sz="1400" b="1" dirty="0"/>
                        <a:t>, %</a:t>
                      </a:r>
                      <a:r>
                        <a:rPr lang="en-US" sz="1400" b="1" dirty="0" err="1"/>
                        <a:t>rax</a:t>
                      </a:r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153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icode</a:t>
                      </a:r>
                      <a:r>
                        <a:rPr lang="en-US" sz="1400" dirty="0"/>
                        <a:t>: </a:t>
                      </a:r>
                      <a:r>
                        <a:rPr lang="en-US" sz="1400" dirty="0" err="1"/>
                        <a:t>ifun</a:t>
                      </a:r>
                      <a:r>
                        <a:rPr lang="en-US" sz="1400" dirty="0"/>
                        <a:t>  ← M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dirty="0"/>
                        <a:t>[PC]</a:t>
                      </a:r>
                    </a:p>
                    <a:p>
                      <a:r>
                        <a:rPr lang="en-US" sz="1400" dirty="0" err="1"/>
                        <a:t>rA:rB</a:t>
                      </a:r>
                      <a:r>
                        <a:rPr lang="en-US" sz="1400" dirty="0"/>
                        <a:t>  ←  M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dirty="0"/>
                        <a:t>[PC+1]</a:t>
                      </a:r>
                    </a:p>
                    <a:p>
                      <a:r>
                        <a:rPr lang="en-US" sz="1400" dirty="0" err="1"/>
                        <a:t>valP</a:t>
                      </a:r>
                      <a:r>
                        <a:rPr lang="en-US" sz="1400" dirty="0"/>
                        <a:t>  ←  PC+2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icode</a:t>
                      </a:r>
                      <a:r>
                        <a:rPr lang="en-US" sz="1200" dirty="0"/>
                        <a:t>: </a:t>
                      </a:r>
                      <a:r>
                        <a:rPr lang="en-US" sz="1200" dirty="0" err="1"/>
                        <a:t>ifun</a:t>
                      </a:r>
                      <a:r>
                        <a:rPr lang="en-US" sz="1200" dirty="0"/>
                        <a:t>  ←  M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[0x02C] = 2:0</a:t>
                      </a:r>
                    </a:p>
                    <a:p>
                      <a:r>
                        <a:rPr lang="en-US" sz="1200" dirty="0" err="1"/>
                        <a:t>rA:rB</a:t>
                      </a:r>
                      <a:r>
                        <a:rPr lang="en-US" sz="1200" dirty="0"/>
                        <a:t>  ←  M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[0x02D] = 7:0</a:t>
                      </a:r>
                    </a:p>
                    <a:p>
                      <a:r>
                        <a:rPr lang="en-US" sz="1200" dirty="0" err="1"/>
                        <a:t>valP</a:t>
                      </a:r>
                      <a:r>
                        <a:rPr lang="en-US" sz="1200" dirty="0"/>
                        <a:t>  ←  0x02C + 2 = 0x02E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5515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valA</a:t>
                      </a:r>
                      <a:r>
                        <a:rPr lang="en-US" sz="1400" dirty="0"/>
                        <a:t>  ←  R[</a:t>
                      </a:r>
                      <a:r>
                        <a:rPr lang="en-US" sz="1400" dirty="0" err="1"/>
                        <a:t>rA</a:t>
                      </a:r>
                      <a:r>
                        <a:rPr lang="en-US" sz="1400" dirty="0"/>
                        <a:t>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valA</a:t>
                      </a:r>
                      <a:r>
                        <a:rPr lang="en-US" sz="1200" dirty="0"/>
                        <a:t>  ←  R[%</a:t>
                      </a:r>
                      <a:r>
                        <a:rPr lang="en-US" sz="1200" dirty="0" err="1"/>
                        <a:t>rdi</a:t>
                      </a:r>
                      <a:r>
                        <a:rPr lang="en-US" sz="1200" dirty="0"/>
                        <a:t>] = 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101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Execute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valE</a:t>
                      </a:r>
                      <a:r>
                        <a:rPr lang="en-US" sz="1400" dirty="0"/>
                        <a:t>  ←  0 + </a:t>
                      </a:r>
                      <a:r>
                        <a:rPr lang="en-US" sz="1400" dirty="0" err="1"/>
                        <a:t>valA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valE</a:t>
                      </a:r>
                      <a:r>
                        <a:rPr lang="en-US" sz="1200" dirty="0"/>
                        <a:t>  ←  0 + 10 = 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943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Memory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7945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R[</a:t>
                      </a:r>
                      <a:r>
                        <a:rPr lang="en-US" sz="1400" dirty="0" err="1"/>
                        <a:t>rB</a:t>
                      </a:r>
                      <a:r>
                        <a:rPr lang="en-US" sz="1400" dirty="0"/>
                        <a:t>] ←  </a:t>
                      </a:r>
                      <a:r>
                        <a:rPr lang="en-US" sz="1400" dirty="0" err="1"/>
                        <a:t>valE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R[%</a:t>
                      </a:r>
                      <a:r>
                        <a:rPr lang="en-US" sz="1200" dirty="0" err="1"/>
                        <a:t>rax</a:t>
                      </a:r>
                      <a:r>
                        <a:rPr lang="en-US" sz="1200" dirty="0"/>
                        <a:t>] ←  </a:t>
                      </a:r>
                      <a:r>
                        <a:rPr lang="en-US" sz="1200" dirty="0" err="1"/>
                        <a:t>valE</a:t>
                      </a:r>
                      <a:r>
                        <a:rPr lang="en-US" sz="1200" dirty="0"/>
                        <a:t> = 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295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 update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PC  ←  </a:t>
                      </a:r>
                      <a:r>
                        <a:rPr lang="en-US" sz="1400" dirty="0" err="1"/>
                        <a:t>valP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PC ←  </a:t>
                      </a:r>
                      <a:r>
                        <a:rPr lang="en-US" sz="1200" dirty="0" err="1"/>
                        <a:t>valP</a:t>
                      </a:r>
                      <a:r>
                        <a:rPr lang="en-US" sz="1200" dirty="0"/>
                        <a:t> = 0x02E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9693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570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6092-C78D-428C-BBEB-2123C55FB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machine codes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167A1-3B33-49AA-BBF4-FB218B28D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30FA5C-BE19-4B39-B79A-7C273404A7E9}"/>
              </a:ext>
            </a:extLst>
          </p:cNvPr>
          <p:cNvGrpSpPr/>
          <p:nvPr/>
        </p:nvGrpSpPr>
        <p:grpSpPr>
          <a:xfrm>
            <a:off x="5693115" y="881022"/>
            <a:ext cx="3236768" cy="5600699"/>
            <a:chOff x="609600" y="4495800"/>
            <a:chExt cx="6781800" cy="11734800"/>
          </a:xfrm>
        </p:grpSpPr>
        <p:sp>
          <p:nvSpPr>
            <p:cNvPr id="6" name="Freeform 343">
              <a:extLst>
                <a:ext uri="{FF2B5EF4-FFF2-40B4-BE49-F238E27FC236}">
                  <a16:creationId xmlns:a16="http://schemas.microsoft.com/office/drawing/2014/main" id="{75017F62-8037-498A-8AE3-F5B9CAA08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600" y="144780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7" name="Freeform 346">
              <a:extLst>
                <a:ext uri="{FF2B5EF4-FFF2-40B4-BE49-F238E27FC236}">
                  <a16:creationId xmlns:a16="http://schemas.microsoft.com/office/drawing/2014/main" id="{9EC3B24F-5035-43BA-9399-E933E4404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800" y="144780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8" name="Rectangle 296">
              <a:extLst>
                <a:ext uri="{FF2B5EF4-FFF2-40B4-BE49-F238E27FC236}">
                  <a16:creationId xmlns:a16="http://schemas.microsoft.com/office/drawing/2014/main" id="{EE00A2A2-EB0F-463E-9579-E604E8B6F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4800600"/>
              <a:ext cx="304800" cy="9067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2DEA90-8905-4511-8D03-66DE52789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3868400"/>
              <a:ext cx="2057400" cy="6096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 algn="ctr">
                <a:defRPr/>
              </a:pPr>
              <a:r>
                <a:rPr lang="en-US" sz="700" dirty="0">
                  <a:latin typeface="Helvetica" pitchFamily="34" charset="0"/>
                  <a:ea typeface="+mn-ea"/>
                </a:rPr>
                <a:t>Instruction</a:t>
              </a:r>
            </a:p>
            <a:p>
              <a:pPr algn="ctr">
                <a:defRPr/>
              </a:pPr>
              <a:r>
                <a:rPr lang="en-US" sz="700" dirty="0">
                  <a:latin typeface="Helvetica" pitchFamily="34" charset="0"/>
                  <a:ea typeface="+mn-ea"/>
                </a:rPr>
                <a:t>memory</a:t>
              </a:r>
            </a:p>
          </p:txBody>
        </p:sp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C4DD78D1-18F4-4BEB-9963-27F5160EF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13868400"/>
              <a:ext cx="914400" cy="6096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sz="600" dirty="0">
                  <a:latin typeface="Helvetica" pitchFamily="34" charset="0"/>
                  <a:ea typeface="+mn-ea"/>
                </a:rPr>
                <a:t>PC</a:t>
              </a:r>
            </a:p>
            <a:p>
              <a:pPr>
                <a:defRPr/>
              </a:pPr>
              <a:r>
                <a:rPr lang="en-US" sz="600" dirty="0">
                  <a:latin typeface="Helvetica" pitchFamily="34" charset="0"/>
                  <a:ea typeface="+mn-ea"/>
                </a:rPr>
                <a:t>increment</a:t>
              </a:r>
            </a:p>
          </p:txBody>
        </p:sp>
        <p:sp>
          <p:nvSpPr>
            <p:cNvPr id="11" name="Rectangle 67">
              <a:extLst>
                <a:ext uri="{FF2B5EF4-FFF2-40B4-BE49-F238E27FC236}">
                  <a16:creationId xmlns:a16="http://schemas.microsoft.com/office/drawing/2014/main" id="{A10718D6-612D-4773-A134-69694E0BE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9296400"/>
              <a:ext cx="5334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sz="700">
                  <a:latin typeface="Helvetica" pitchFamily="34" charset="0"/>
                  <a:ea typeface="+mn-ea"/>
                </a:rPr>
                <a:t>CC</a:t>
              </a:r>
            </a:p>
          </p:txBody>
        </p:sp>
        <p:sp>
          <p:nvSpPr>
            <p:cNvPr id="12" name="AutoShape 56">
              <a:extLst>
                <a:ext uri="{FF2B5EF4-FFF2-40B4-BE49-F238E27FC236}">
                  <a16:creationId xmlns:a16="http://schemas.microsoft.com/office/drawing/2014/main" id="{065C41BC-3138-4E37-B056-701F067DC06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114800" y="9372600"/>
              <a:ext cx="1295400" cy="457200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rot="10800000" wrap="none" lIns="91430" tIns="45715" rIns="91430" bIns="45715" anchor="ctr"/>
            <a:lstStyle/>
            <a:p>
              <a:pPr>
                <a:defRPr/>
              </a:pPr>
              <a:r>
                <a:rPr lang="en-US" sz="700">
                  <a:latin typeface="Helvetica" pitchFamily="34" charset="0"/>
                  <a:ea typeface="+mn-ea"/>
                </a:rPr>
                <a:t>ALU</a:t>
              </a:r>
            </a:p>
          </p:txBody>
        </p:sp>
        <p:sp>
          <p:nvSpPr>
            <p:cNvPr id="13" name="Rectangle 78">
              <a:extLst>
                <a:ext uri="{FF2B5EF4-FFF2-40B4-BE49-F238E27FC236}">
                  <a16:creationId xmlns:a16="http://schemas.microsoft.com/office/drawing/2014/main" id="{76595BBD-E74A-4924-B9C8-CDCE86B31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6781800"/>
              <a:ext cx="1066800" cy="6858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sz="700">
                  <a:latin typeface="Helvetica" pitchFamily="34" charset="0"/>
                  <a:ea typeface="+mn-ea"/>
                </a:rPr>
                <a:t>Data</a:t>
              </a:r>
            </a:p>
            <a:p>
              <a:pPr>
                <a:defRPr/>
              </a:pPr>
              <a:r>
                <a:rPr lang="en-US" sz="700">
                  <a:latin typeface="Helvetica" pitchFamily="34" charset="0"/>
                  <a:ea typeface="+mn-ea"/>
                </a:rPr>
                <a:t>memory</a:t>
              </a:r>
            </a:p>
          </p:txBody>
        </p:sp>
        <p:sp>
          <p:nvSpPr>
            <p:cNvPr id="14" name="Line 2">
              <a:extLst>
                <a:ext uri="{FF2B5EF4-FFF2-40B4-BE49-F238E27FC236}">
                  <a16:creationId xmlns:a16="http://schemas.microsoft.com/office/drawing/2014/main" id="{970E5CED-E9BC-46C4-BCAD-3D9DB80B59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4216400" y="9271000"/>
              <a:ext cx="0" cy="355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15" name="Text Box 163">
              <a:extLst>
                <a:ext uri="{FF2B5EF4-FFF2-40B4-BE49-F238E27FC236}">
                  <a16:creationId xmlns:a16="http://schemas.microsoft.com/office/drawing/2014/main" id="{99623F27-43CF-4E0E-9A6E-6D90DA662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14097000"/>
              <a:ext cx="1031785" cy="483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900" b="1"/>
                <a:t>Fetch</a:t>
              </a:r>
            </a:p>
          </p:txBody>
        </p:sp>
        <p:sp>
          <p:nvSpPr>
            <p:cNvPr id="16" name="Text Box 164">
              <a:extLst>
                <a:ext uri="{FF2B5EF4-FFF2-40B4-BE49-F238E27FC236}">
                  <a16:creationId xmlns:a16="http://schemas.microsoft.com/office/drawing/2014/main" id="{0A22418A-131C-44B7-B24B-D74E999203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12039599"/>
              <a:ext cx="1260175" cy="483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900" b="1"/>
                <a:t>Decode</a:t>
              </a:r>
            </a:p>
          </p:txBody>
        </p:sp>
        <p:sp>
          <p:nvSpPr>
            <p:cNvPr id="17" name="Text Box 165">
              <a:extLst>
                <a:ext uri="{FF2B5EF4-FFF2-40B4-BE49-F238E27FC236}">
                  <a16:creationId xmlns:a16="http://schemas.microsoft.com/office/drawing/2014/main" id="{35AE7702-9EAB-4740-BA65-D448584096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9448799"/>
              <a:ext cx="1313913" cy="483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900" b="1"/>
                <a:t>Execute</a:t>
              </a:r>
            </a:p>
          </p:txBody>
        </p:sp>
        <p:sp>
          <p:nvSpPr>
            <p:cNvPr id="18" name="Text Box 166">
              <a:extLst>
                <a:ext uri="{FF2B5EF4-FFF2-40B4-BE49-F238E27FC236}">
                  <a16:creationId xmlns:a16="http://schemas.microsoft.com/office/drawing/2014/main" id="{69B3937D-DB12-4006-BF01-550431143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7010400"/>
              <a:ext cx="1313913" cy="483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900" b="1"/>
                <a:t>Memory</a:t>
              </a:r>
            </a:p>
          </p:txBody>
        </p:sp>
        <p:sp>
          <p:nvSpPr>
            <p:cNvPr id="19" name="Text Box 167">
              <a:extLst>
                <a:ext uri="{FF2B5EF4-FFF2-40B4-BE49-F238E27FC236}">
                  <a16:creationId xmlns:a16="http://schemas.microsoft.com/office/drawing/2014/main" id="{54ADC93F-C362-49EE-A315-5BBC0CC31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5562599"/>
              <a:ext cx="1609476" cy="483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900" b="1"/>
                <a:t>Write back</a:t>
              </a:r>
            </a:p>
          </p:txBody>
        </p:sp>
        <p:sp>
          <p:nvSpPr>
            <p:cNvPr id="20" name="Text Box 179">
              <a:extLst>
                <a:ext uri="{FF2B5EF4-FFF2-40B4-BE49-F238E27FC236}">
                  <a16:creationId xmlns:a16="http://schemas.microsoft.com/office/drawing/2014/main" id="{BE86E61E-C30E-4CE8-8032-D897F4816F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13030199"/>
              <a:ext cx="1295398" cy="773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600" b="1"/>
                <a:t>icode, ifun</a:t>
              </a:r>
            </a:p>
            <a:p>
              <a:pPr algn="r" eaLnBrk="1" hangingPunct="1"/>
              <a:r>
                <a:rPr lang="en-US" sz="600" b="1"/>
                <a:t>rA, rB</a:t>
              </a:r>
            </a:p>
            <a:p>
              <a:pPr algn="r" eaLnBrk="1" hangingPunct="1"/>
              <a:r>
                <a:rPr lang="en-US" sz="600" b="1"/>
                <a:t>valC</a:t>
              </a:r>
            </a:p>
          </p:txBody>
        </p:sp>
        <p:grpSp>
          <p:nvGrpSpPr>
            <p:cNvPr id="21" name="Group 244">
              <a:extLst>
                <a:ext uri="{FF2B5EF4-FFF2-40B4-BE49-F238E27FC236}">
                  <a16:creationId xmlns:a16="http://schemas.microsoft.com/office/drawing/2014/main" id="{37D23A21-073D-45C0-9BB3-526EE93458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5800" y="12028515"/>
              <a:ext cx="1006475" cy="844552"/>
              <a:chOff x="2496" y="7577"/>
              <a:chExt cx="634" cy="532"/>
            </a:xfrm>
          </p:grpSpPr>
          <p:sp>
            <p:nvSpPr>
              <p:cNvPr id="75" name="Rectangle 23">
                <a:extLst>
                  <a:ext uri="{FF2B5EF4-FFF2-40B4-BE49-F238E27FC236}">
                    <a16:creationId xmlns:a16="http://schemas.microsoft.com/office/drawing/2014/main" id="{018AFA0D-1219-486F-88BB-BD2D91E08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7632"/>
                <a:ext cx="624" cy="43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1430" tIns="45715" rIns="91430" bIns="45715" anchor="ctr"/>
              <a:lstStyle/>
              <a:p>
                <a:pPr>
                  <a:defRPr/>
                </a:pPr>
                <a:r>
                  <a:rPr lang="en-US" sz="700" dirty="0">
                    <a:latin typeface="Helvetica" pitchFamily="34" charset="0"/>
                    <a:ea typeface="+mn-ea"/>
                  </a:rPr>
                  <a:t>Reg</a:t>
                </a:r>
                <a:r>
                  <a:rPr lang="en-US" altLang="zh-CN" sz="700" dirty="0">
                    <a:latin typeface="Helvetica" pitchFamily="34" charset="0"/>
                    <a:ea typeface="+mn-ea"/>
                  </a:rPr>
                  <a:t>ister</a:t>
                </a:r>
                <a:endParaRPr lang="en-US" sz="700" dirty="0">
                  <a:latin typeface="Helvetica" pitchFamily="34" charset="0"/>
                  <a:ea typeface="+mn-ea"/>
                </a:endParaRPr>
              </a:p>
              <a:p>
                <a:pPr>
                  <a:defRPr/>
                </a:pPr>
                <a:r>
                  <a:rPr lang="en-US" sz="700" dirty="0">
                    <a:latin typeface="Helvetica" pitchFamily="34" charset="0"/>
                    <a:ea typeface="+mn-ea"/>
                  </a:rPr>
                  <a:t>file</a:t>
                </a:r>
              </a:p>
            </p:txBody>
          </p:sp>
          <p:sp>
            <p:nvSpPr>
              <p:cNvPr id="76" name="Text Box 181">
                <a:extLst>
                  <a:ext uri="{FF2B5EF4-FFF2-40B4-BE49-F238E27FC236}">
                    <a16:creationId xmlns:a16="http://schemas.microsoft.com/office/drawing/2014/main" id="{84F6C0B1-0492-4D3C-9313-BE4043F0F2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7578"/>
                <a:ext cx="192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600"/>
                  <a:t>A</a:t>
                </a:r>
              </a:p>
            </p:txBody>
          </p:sp>
          <p:sp>
            <p:nvSpPr>
              <p:cNvPr id="77" name="Text Box 182">
                <a:extLst>
                  <a:ext uri="{FF2B5EF4-FFF2-40B4-BE49-F238E27FC236}">
                    <a16:creationId xmlns:a16="http://schemas.microsoft.com/office/drawing/2014/main" id="{0A8D6CA6-C12C-470A-B240-9B2DF0A6FD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2" y="7577"/>
                <a:ext cx="192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600"/>
                  <a:t>B</a:t>
                </a:r>
              </a:p>
            </p:txBody>
          </p:sp>
          <p:sp>
            <p:nvSpPr>
              <p:cNvPr id="78" name="Text Box 183">
                <a:extLst>
                  <a:ext uri="{FF2B5EF4-FFF2-40B4-BE49-F238E27FC236}">
                    <a16:creationId xmlns:a16="http://schemas.microsoft.com/office/drawing/2014/main" id="{D65F6E60-5EF3-47B0-BD54-EA522C7253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4" y="7577"/>
                <a:ext cx="192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600" dirty="0"/>
                  <a:t>M</a:t>
                </a:r>
              </a:p>
            </p:txBody>
          </p:sp>
          <p:sp>
            <p:nvSpPr>
              <p:cNvPr id="79" name="Text Box 184">
                <a:extLst>
                  <a:ext uri="{FF2B5EF4-FFF2-40B4-BE49-F238E27FC236}">
                    <a16:creationId xmlns:a16="http://schemas.microsoft.com/office/drawing/2014/main" id="{1F04B623-8C4C-43F4-BB36-F024189617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8" y="7865"/>
                <a:ext cx="192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600" dirty="0"/>
                  <a:t>E</a:t>
                </a:r>
              </a:p>
            </p:txBody>
          </p:sp>
        </p:grpSp>
        <p:sp>
          <p:nvSpPr>
            <p:cNvPr id="22" name="Rectangle 231">
              <a:extLst>
                <a:ext uri="{FF2B5EF4-FFF2-40B4-BE49-F238E27FC236}">
                  <a16:creationId xmlns:a16="http://schemas.microsoft.com/office/drawing/2014/main" id="{B52FF089-9154-472B-A3B3-ED4C9AEB6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15240000"/>
              <a:ext cx="762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000"/>
                <a:t>PC</a:t>
              </a:r>
            </a:p>
          </p:txBody>
        </p:sp>
        <p:sp>
          <p:nvSpPr>
            <p:cNvPr id="23" name="Line 271">
              <a:extLst>
                <a:ext uri="{FF2B5EF4-FFF2-40B4-BE49-F238E27FC236}">
                  <a16:creationId xmlns:a16="http://schemas.microsoft.com/office/drawing/2014/main" id="{70D02327-8793-4073-8362-E25EC55AD26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3200400" y="9144000"/>
              <a:ext cx="0" cy="60960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24" name="Rectangle 298">
              <a:extLst>
                <a:ext uri="{FF2B5EF4-FFF2-40B4-BE49-F238E27FC236}">
                  <a16:creationId xmlns:a16="http://schemas.microsoft.com/office/drawing/2014/main" id="{B7AB717D-3744-4EB4-9CAF-685C980B5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13335000"/>
              <a:ext cx="152400" cy="53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25" name="Rectangle 299">
              <a:extLst>
                <a:ext uri="{FF2B5EF4-FFF2-40B4-BE49-F238E27FC236}">
                  <a16:creationId xmlns:a16="http://schemas.microsoft.com/office/drawing/2014/main" id="{6FC60B5E-C9FC-43FA-B95C-83EB6031E6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657600" y="12725400"/>
              <a:ext cx="152400" cy="1371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26" name="Freeform 300">
              <a:extLst>
                <a:ext uri="{FF2B5EF4-FFF2-40B4-BE49-F238E27FC236}">
                  <a16:creationId xmlns:a16="http://schemas.microsoft.com/office/drawing/2014/main" id="{8AE39EFC-04D9-48BD-8756-27ACA8B4C4AF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819400" y="132588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27" name="Text Box 301">
              <a:extLst>
                <a:ext uri="{FF2B5EF4-FFF2-40B4-BE49-F238E27FC236}">
                  <a16:creationId xmlns:a16="http://schemas.microsoft.com/office/drawing/2014/main" id="{B7E940CC-9B6A-401B-8AA1-F1C1AF0D22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13030199"/>
              <a:ext cx="1387926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600" b="1" dirty="0" err="1"/>
                <a:t>valP</a:t>
              </a:r>
              <a:endParaRPr lang="en-US" sz="600" b="1" dirty="0"/>
            </a:p>
          </p:txBody>
        </p:sp>
        <p:sp>
          <p:nvSpPr>
            <p:cNvPr id="28" name="Rectangle 302">
              <a:extLst>
                <a:ext uri="{FF2B5EF4-FFF2-40B4-BE49-F238E27FC236}">
                  <a16:creationId xmlns:a16="http://schemas.microsoft.com/office/drawing/2014/main" id="{4F575BBD-7C65-4499-8B03-4200509185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3505200" y="11811000"/>
              <a:ext cx="152400" cy="1371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29" name="Freeform 303">
              <a:extLst>
                <a:ext uri="{FF2B5EF4-FFF2-40B4-BE49-F238E27FC236}">
                  <a16:creationId xmlns:a16="http://schemas.microsoft.com/office/drawing/2014/main" id="{86DFC30E-2A36-4871-A704-9A993F8607A4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4114800" y="123444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30" name="Text Box 304">
              <a:extLst>
                <a:ext uri="{FF2B5EF4-FFF2-40B4-BE49-F238E27FC236}">
                  <a16:creationId xmlns:a16="http://schemas.microsoft.com/office/drawing/2014/main" id="{1C68B719-2A07-408C-8960-00C6F60FF9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1" y="11887200"/>
              <a:ext cx="1295398" cy="580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600" b="1"/>
                <a:t>srcA, srcB</a:t>
              </a:r>
            </a:p>
            <a:p>
              <a:pPr algn="l" eaLnBrk="1" hangingPunct="1"/>
              <a:r>
                <a:rPr lang="en-US" sz="600" b="1"/>
                <a:t>dstE, dstM</a:t>
              </a:r>
            </a:p>
          </p:txBody>
        </p:sp>
        <p:sp>
          <p:nvSpPr>
            <p:cNvPr id="31" name="Rectangle 305">
              <a:extLst>
                <a:ext uri="{FF2B5EF4-FFF2-40B4-BE49-F238E27FC236}">
                  <a16:creationId xmlns:a16="http://schemas.microsoft.com/office/drawing/2014/main" id="{536CCCD3-4DB1-409B-B655-9C4D5F94D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11506200"/>
              <a:ext cx="152400" cy="609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32" name="Rectangle 306">
              <a:extLst>
                <a:ext uri="{FF2B5EF4-FFF2-40B4-BE49-F238E27FC236}">
                  <a16:creationId xmlns:a16="http://schemas.microsoft.com/office/drawing/2014/main" id="{BF0FD565-F405-4AA4-8D30-FA0EAC4C11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038600" y="10668000"/>
              <a:ext cx="152400" cy="18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33" name="Freeform 307">
              <a:extLst>
                <a:ext uri="{FF2B5EF4-FFF2-40B4-BE49-F238E27FC236}">
                  <a16:creationId xmlns:a16="http://schemas.microsoft.com/office/drawing/2014/main" id="{24C3D78C-FD1E-4D04-90A6-79129581AA4B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819400" y="114300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34" name="Text Box 308">
              <a:extLst>
                <a:ext uri="{FF2B5EF4-FFF2-40B4-BE49-F238E27FC236}">
                  <a16:creationId xmlns:a16="http://schemas.microsoft.com/office/drawing/2014/main" id="{CB834D32-D2EB-446C-9429-EE4294199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1" y="11125199"/>
              <a:ext cx="1387926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600" b="1"/>
                <a:t>valA, valB</a:t>
              </a:r>
            </a:p>
          </p:txBody>
        </p:sp>
        <p:sp>
          <p:nvSpPr>
            <p:cNvPr id="35" name="Rectangle 309">
              <a:extLst>
                <a:ext uri="{FF2B5EF4-FFF2-40B4-BE49-F238E27FC236}">
                  <a16:creationId xmlns:a16="http://schemas.microsoft.com/office/drawing/2014/main" id="{66D65769-1F9C-4738-81DE-1A3A8B39CC2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771900" y="9410700"/>
              <a:ext cx="152400" cy="190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36" name="Rectangle 310">
              <a:extLst>
                <a:ext uri="{FF2B5EF4-FFF2-40B4-BE49-F238E27FC236}">
                  <a16:creationId xmlns:a16="http://schemas.microsoft.com/office/drawing/2014/main" id="{4C39B2CC-8171-4F2A-B8C3-1BD69B262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10134600"/>
              <a:ext cx="1524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37" name="Freeform 311">
              <a:extLst>
                <a:ext uri="{FF2B5EF4-FFF2-40B4-BE49-F238E27FC236}">
                  <a16:creationId xmlns:a16="http://schemas.microsoft.com/office/drawing/2014/main" id="{EB21B505-98FF-4FA9-9E5F-B745BF526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5800" y="98298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38" name="Text Box 312">
              <a:extLst>
                <a:ext uri="{FF2B5EF4-FFF2-40B4-BE49-F238E27FC236}">
                  <a16:creationId xmlns:a16="http://schemas.microsoft.com/office/drawing/2014/main" id="{A35B8A56-681C-4BA7-9272-85972BE789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1" y="9906001"/>
              <a:ext cx="1387926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600" b="1"/>
                <a:t>aluA, aluB</a:t>
              </a:r>
            </a:p>
          </p:txBody>
        </p:sp>
        <p:sp>
          <p:nvSpPr>
            <p:cNvPr id="39" name="Text Box 314">
              <a:extLst>
                <a:ext uri="{FF2B5EF4-FFF2-40B4-BE49-F238E27FC236}">
                  <a16:creationId xmlns:a16="http://schemas.microsoft.com/office/drawing/2014/main" id="{88B62658-6213-447C-A19F-A7E269C03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1" y="9524999"/>
              <a:ext cx="1387926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600" b="1"/>
                <a:t>Cnd</a:t>
              </a:r>
            </a:p>
          </p:txBody>
        </p:sp>
        <p:sp>
          <p:nvSpPr>
            <p:cNvPr id="40" name="Rectangle 315">
              <a:extLst>
                <a:ext uri="{FF2B5EF4-FFF2-40B4-BE49-F238E27FC236}">
                  <a16:creationId xmlns:a16="http://schemas.microsoft.com/office/drawing/2014/main" id="{C0690709-7309-46E6-BF35-D500C34A6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8839200"/>
              <a:ext cx="152400" cy="53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41" name="Rectangle 316">
              <a:extLst>
                <a:ext uri="{FF2B5EF4-FFF2-40B4-BE49-F238E27FC236}">
                  <a16:creationId xmlns:a16="http://schemas.microsoft.com/office/drawing/2014/main" id="{6DCDAF9E-662C-4BCB-A060-2D9CFC1D2F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886200" y="8077200"/>
              <a:ext cx="152400" cy="167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42" name="Freeform 317">
              <a:extLst>
                <a:ext uri="{FF2B5EF4-FFF2-40B4-BE49-F238E27FC236}">
                  <a16:creationId xmlns:a16="http://schemas.microsoft.com/office/drawing/2014/main" id="{EAC7E036-0252-4658-A77D-15C20B8A6A04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819400" y="87630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43" name="Text Box 318">
              <a:extLst>
                <a:ext uri="{FF2B5EF4-FFF2-40B4-BE49-F238E27FC236}">
                  <a16:creationId xmlns:a16="http://schemas.microsoft.com/office/drawing/2014/main" id="{714191DF-84AB-43D3-A52B-6403E4B8A8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400" y="8458202"/>
              <a:ext cx="1387926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600" b="1"/>
                <a:t>valE</a:t>
              </a:r>
            </a:p>
          </p:txBody>
        </p:sp>
        <p:sp>
          <p:nvSpPr>
            <p:cNvPr id="44" name="Rectangle 319">
              <a:extLst>
                <a:ext uri="{FF2B5EF4-FFF2-40B4-BE49-F238E27FC236}">
                  <a16:creationId xmlns:a16="http://schemas.microsoft.com/office/drawing/2014/main" id="{ED9C548E-612B-430E-997F-29DABD2690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6134100" y="12077700"/>
              <a:ext cx="152400" cy="838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45" name="Freeform 320">
              <a:extLst>
                <a:ext uri="{FF2B5EF4-FFF2-40B4-BE49-F238E27FC236}">
                  <a16:creationId xmlns:a16="http://schemas.microsoft.com/office/drawing/2014/main" id="{EE44119A-CDC5-4A93-A162-C349C7D5EF2D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5410200" y="123444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46" name="Rectangle 322">
              <a:extLst>
                <a:ext uri="{FF2B5EF4-FFF2-40B4-BE49-F238E27FC236}">
                  <a16:creationId xmlns:a16="http://schemas.microsoft.com/office/drawing/2014/main" id="{2761F082-7509-4F8D-9B19-3F8171C3C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791200"/>
              <a:ext cx="304800" cy="6781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47" name="Rectangle 323">
              <a:extLst>
                <a:ext uri="{FF2B5EF4-FFF2-40B4-BE49-F238E27FC236}">
                  <a16:creationId xmlns:a16="http://schemas.microsoft.com/office/drawing/2014/main" id="{D99E198B-9F3B-4C22-ADEC-21F3E6EF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57700" y="3695700"/>
              <a:ext cx="304800" cy="403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48" name="Rectangle 324">
              <a:extLst>
                <a:ext uri="{FF2B5EF4-FFF2-40B4-BE49-F238E27FC236}">
                  <a16:creationId xmlns:a16="http://schemas.microsoft.com/office/drawing/2014/main" id="{2CFFF17E-B939-4821-87C4-536D69229E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876800" y="13944600"/>
              <a:ext cx="152400" cy="4419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49" name="Rectangle 325">
              <a:extLst>
                <a:ext uri="{FF2B5EF4-FFF2-40B4-BE49-F238E27FC236}">
                  <a16:creationId xmlns:a16="http://schemas.microsoft.com/office/drawing/2014/main" id="{4555BD6E-240C-4402-8D12-5C32A770F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15925800"/>
              <a:ext cx="1524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50" name="Freeform 326">
              <a:extLst>
                <a:ext uri="{FF2B5EF4-FFF2-40B4-BE49-F238E27FC236}">
                  <a16:creationId xmlns:a16="http://schemas.microsoft.com/office/drawing/2014/main" id="{5AB5898E-42D4-40DD-B87B-F30990ACF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600" y="156210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51" name="Rectangle 327">
              <a:extLst>
                <a:ext uri="{FF2B5EF4-FFF2-40B4-BE49-F238E27FC236}">
                  <a16:creationId xmlns:a16="http://schemas.microsoft.com/office/drawing/2014/main" id="{A9B059BE-91FB-45FE-9802-0AC50CF586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543300" y="7353300"/>
              <a:ext cx="152400" cy="1447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52" name="Rectangle 328">
              <a:extLst>
                <a:ext uri="{FF2B5EF4-FFF2-40B4-BE49-F238E27FC236}">
                  <a16:creationId xmlns:a16="http://schemas.microsoft.com/office/drawing/2014/main" id="{A85EA28B-9C58-417E-8687-6AAF32EF7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7772400"/>
              <a:ext cx="1524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53" name="Freeform 329">
              <a:extLst>
                <a:ext uri="{FF2B5EF4-FFF2-40B4-BE49-F238E27FC236}">
                  <a16:creationId xmlns:a16="http://schemas.microsoft.com/office/drawing/2014/main" id="{432ACA49-4F12-44E8-ACDF-16ABED68F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8600" y="74676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54" name="Text Box 330">
              <a:extLst>
                <a:ext uri="{FF2B5EF4-FFF2-40B4-BE49-F238E27FC236}">
                  <a16:creationId xmlns:a16="http://schemas.microsoft.com/office/drawing/2014/main" id="{CD00E9C2-26D1-48A1-B2FD-751A9AF4B5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599" y="7620002"/>
              <a:ext cx="1387926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600" b="1"/>
                <a:t>Addr, Data</a:t>
              </a:r>
            </a:p>
          </p:txBody>
        </p:sp>
        <p:sp>
          <p:nvSpPr>
            <p:cNvPr id="55" name="Rectangle 331">
              <a:extLst>
                <a:ext uri="{FF2B5EF4-FFF2-40B4-BE49-F238E27FC236}">
                  <a16:creationId xmlns:a16="http://schemas.microsoft.com/office/drawing/2014/main" id="{B2B4087E-8146-4891-AC56-57DE8D316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6248400"/>
              <a:ext cx="152400" cy="53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56" name="Rectangle 332">
              <a:extLst>
                <a:ext uri="{FF2B5EF4-FFF2-40B4-BE49-F238E27FC236}">
                  <a16:creationId xmlns:a16="http://schemas.microsoft.com/office/drawing/2014/main" id="{DBEF21F9-1CB3-4028-80AC-8F36AC314BC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695700" y="5753100"/>
              <a:ext cx="152400" cy="1143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57" name="Freeform 333">
              <a:extLst>
                <a:ext uri="{FF2B5EF4-FFF2-40B4-BE49-F238E27FC236}">
                  <a16:creationId xmlns:a16="http://schemas.microsoft.com/office/drawing/2014/main" id="{550C31D9-D58D-4FD0-94C8-034C1D20B09D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819400" y="61722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58" name="Text Box 334">
              <a:extLst>
                <a:ext uri="{FF2B5EF4-FFF2-40B4-BE49-F238E27FC236}">
                  <a16:creationId xmlns:a16="http://schemas.microsoft.com/office/drawing/2014/main" id="{897BF8F4-A0BB-4106-8758-D0752D4EC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5867400"/>
              <a:ext cx="1387926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600" b="1"/>
                <a:t>valM</a:t>
              </a:r>
            </a:p>
          </p:txBody>
        </p:sp>
        <p:sp>
          <p:nvSpPr>
            <p:cNvPr id="59" name="Rectangle 336">
              <a:extLst>
                <a:ext uri="{FF2B5EF4-FFF2-40B4-BE49-F238E27FC236}">
                  <a16:creationId xmlns:a16="http://schemas.microsoft.com/office/drawing/2014/main" id="{78C3F8BF-6BEB-40DE-AFCE-280852E63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4800600"/>
              <a:ext cx="152400" cy="1143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grpSp>
          <p:nvGrpSpPr>
            <p:cNvPr id="60" name="Group 338">
              <a:extLst>
                <a:ext uri="{FF2B5EF4-FFF2-40B4-BE49-F238E27FC236}">
                  <a16:creationId xmlns:a16="http://schemas.microsoft.com/office/drawing/2014/main" id="{B5244B28-884F-42EF-8A4C-209C572BC8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6000" y="7086600"/>
              <a:ext cx="914400" cy="304800"/>
              <a:chOff x="1440" y="4560"/>
              <a:chExt cx="576" cy="192"/>
            </a:xfrm>
            <a:solidFill>
              <a:schemeClr val="bg1">
                <a:lumMod val="75000"/>
              </a:schemeClr>
            </a:solidFill>
          </p:grpSpPr>
          <p:sp>
            <p:nvSpPr>
              <p:cNvPr id="73" name="Freeform 297">
                <a:extLst>
                  <a:ext uri="{FF2B5EF4-FFF2-40B4-BE49-F238E27FC236}">
                    <a16:creationId xmlns:a16="http://schemas.microsoft.com/office/drawing/2014/main" id="{2CF0591C-CFA0-4F98-8E22-012AA2F39D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0" y="4560"/>
                <a:ext cx="384" cy="192"/>
              </a:xfrm>
              <a:custGeom>
                <a:avLst/>
                <a:gdLst>
                  <a:gd name="T0" fmla="*/ 0 w 384"/>
                  <a:gd name="T1" fmla="*/ 192 h 192"/>
                  <a:gd name="T2" fmla="*/ 192 w 384"/>
                  <a:gd name="T3" fmla="*/ 0 h 192"/>
                  <a:gd name="T4" fmla="*/ 384 w 384"/>
                  <a:gd name="T5" fmla="*/ 192 h 192"/>
                  <a:gd name="T6" fmla="*/ 0 w 384"/>
                  <a:gd name="T7" fmla="*/ 192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192"/>
                  <a:gd name="T14" fmla="*/ 384 w 384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192">
                    <a:moveTo>
                      <a:pt x="0" y="192"/>
                    </a:moveTo>
                    <a:lnTo>
                      <a:pt x="192" y="0"/>
                    </a:lnTo>
                    <a:lnTo>
                      <a:pt x="384" y="192"/>
                    </a:lnTo>
                    <a:lnTo>
                      <a:pt x="0" y="192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700"/>
              </a:p>
            </p:txBody>
          </p:sp>
          <p:sp>
            <p:nvSpPr>
              <p:cNvPr id="74" name="Freeform 337">
                <a:extLst>
                  <a:ext uri="{FF2B5EF4-FFF2-40B4-BE49-F238E27FC236}">
                    <a16:creationId xmlns:a16="http://schemas.microsoft.com/office/drawing/2014/main" id="{3BAC1EF4-3457-4EA7-9140-AB6CA7575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560"/>
                <a:ext cx="384" cy="192"/>
              </a:xfrm>
              <a:custGeom>
                <a:avLst/>
                <a:gdLst>
                  <a:gd name="T0" fmla="*/ 0 w 384"/>
                  <a:gd name="T1" fmla="*/ 192 h 192"/>
                  <a:gd name="T2" fmla="*/ 192 w 384"/>
                  <a:gd name="T3" fmla="*/ 0 h 192"/>
                  <a:gd name="T4" fmla="*/ 384 w 384"/>
                  <a:gd name="T5" fmla="*/ 192 h 192"/>
                  <a:gd name="T6" fmla="*/ 0 w 384"/>
                  <a:gd name="T7" fmla="*/ 192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192"/>
                  <a:gd name="T14" fmla="*/ 384 w 384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192">
                    <a:moveTo>
                      <a:pt x="0" y="192"/>
                    </a:moveTo>
                    <a:lnTo>
                      <a:pt x="192" y="0"/>
                    </a:lnTo>
                    <a:lnTo>
                      <a:pt x="384" y="192"/>
                    </a:lnTo>
                    <a:lnTo>
                      <a:pt x="0" y="192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700"/>
              </a:p>
            </p:txBody>
          </p:sp>
        </p:grpSp>
        <p:grpSp>
          <p:nvGrpSpPr>
            <p:cNvPr id="61" name="Group 339">
              <a:extLst>
                <a:ext uri="{FF2B5EF4-FFF2-40B4-BE49-F238E27FC236}">
                  <a16:creationId xmlns:a16="http://schemas.microsoft.com/office/drawing/2014/main" id="{A769E76A-1BB9-4F8A-B60E-1548FD81B6D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6019800" y="8534400"/>
              <a:ext cx="914400" cy="304800"/>
              <a:chOff x="1440" y="4560"/>
              <a:chExt cx="576" cy="192"/>
            </a:xfrm>
            <a:solidFill>
              <a:schemeClr val="bg1">
                <a:lumMod val="75000"/>
              </a:schemeClr>
            </a:solidFill>
          </p:grpSpPr>
          <p:sp>
            <p:nvSpPr>
              <p:cNvPr id="71" name="Freeform 340">
                <a:extLst>
                  <a:ext uri="{FF2B5EF4-FFF2-40B4-BE49-F238E27FC236}">
                    <a16:creationId xmlns:a16="http://schemas.microsoft.com/office/drawing/2014/main" id="{5DD87BAD-FED2-4BD0-8F9D-DAB0945147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0" y="4560"/>
                <a:ext cx="384" cy="192"/>
              </a:xfrm>
              <a:custGeom>
                <a:avLst/>
                <a:gdLst>
                  <a:gd name="T0" fmla="*/ 0 w 384"/>
                  <a:gd name="T1" fmla="*/ 192 h 192"/>
                  <a:gd name="T2" fmla="*/ 192 w 384"/>
                  <a:gd name="T3" fmla="*/ 0 h 192"/>
                  <a:gd name="T4" fmla="*/ 384 w 384"/>
                  <a:gd name="T5" fmla="*/ 192 h 192"/>
                  <a:gd name="T6" fmla="*/ 0 w 384"/>
                  <a:gd name="T7" fmla="*/ 192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192"/>
                  <a:gd name="T14" fmla="*/ 384 w 384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192">
                    <a:moveTo>
                      <a:pt x="0" y="192"/>
                    </a:moveTo>
                    <a:lnTo>
                      <a:pt x="192" y="0"/>
                    </a:lnTo>
                    <a:lnTo>
                      <a:pt x="384" y="192"/>
                    </a:lnTo>
                    <a:lnTo>
                      <a:pt x="0" y="192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700"/>
              </a:p>
            </p:txBody>
          </p:sp>
          <p:sp>
            <p:nvSpPr>
              <p:cNvPr id="72" name="Freeform 341">
                <a:extLst>
                  <a:ext uri="{FF2B5EF4-FFF2-40B4-BE49-F238E27FC236}">
                    <a16:creationId xmlns:a16="http://schemas.microsoft.com/office/drawing/2014/main" id="{D8841BF8-9679-4EED-A20B-06AC87CCF8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560"/>
                <a:ext cx="384" cy="192"/>
              </a:xfrm>
              <a:custGeom>
                <a:avLst/>
                <a:gdLst>
                  <a:gd name="T0" fmla="*/ 0 w 384"/>
                  <a:gd name="T1" fmla="*/ 192 h 192"/>
                  <a:gd name="T2" fmla="*/ 192 w 384"/>
                  <a:gd name="T3" fmla="*/ 0 h 192"/>
                  <a:gd name="T4" fmla="*/ 384 w 384"/>
                  <a:gd name="T5" fmla="*/ 192 h 192"/>
                  <a:gd name="T6" fmla="*/ 0 w 384"/>
                  <a:gd name="T7" fmla="*/ 192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192"/>
                  <a:gd name="T14" fmla="*/ 384 w 384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192">
                    <a:moveTo>
                      <a:pt x="0" y="192"/>
                    </a:moveTo>
                    <a:lnTo>
                      <a:pt x="192" y="0"/>
                    </a:lnTo>
                    <a:lnTo>
                      <a:pt x="384" y="192"/>
                    </a:lnTo>
                    <a:lnTo>
                      <a:pt x="0" y="192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700"/>
              </a:p>
            </p:txBody>
          </p:sp>
        </p:grpSp>
        <p:sp>
          <p:nvSpPr>
            <p:cNvPr id="62" name="Rectangle 342">
              <a:extLst>
                <a:ext uri="{FF2B5EF4-FFF2-40B4-BE49-F238E27FC236}">
                  <a16:creationId xmlns:a16="http://schemas.microsoft.com/office/drawing/2014/main" id="{FD5D0865-F976-4F29-BD8F-8B8B1144C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14782800"/>
              <a:ext cx="152400" cy="457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63" name="Rectangle 344">
              <a:extLst>
                <a:ext uri="{FF2B5EF4-FFF2-40B4-BE49-F238E27FC236}">
                  <a16:creationId xmlns:a16="http://schemas.microsoft.com/office/drawing/2014/main" id="{AF6D2628-7B51-43B0-ACC5-2C88CDB2F7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543300" y="14287500"/>
              <a:ext cx="152400" cy="1600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64" name="Rectangle 345">
              <a:extLst>
                <a:ext uri="{FF2B5EF4-FFF2-40B4-BE49-F238E27FC236}">
                  <a16:creationId xmlns:a16="http://schemas.microsoft.com/office/drawing/2014/main" id="{0E870FB7-0FAA-4887-AECC-6DF3DFDF1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14782800"/>
              <a:ext cx="152400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65" name="Text Box 347">
              <a:extLst>
                <a:ext uri="{FF2B5EF4-FFF2-40B4-BE49-F238E27FC236}">
                  <a16:creationId xmlns:a16="http://schemas.microsoft.com/office/drawing/2014/main" id="{478A2915-94AC-4B56-A65A-E4620C750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4648199"/>
              <a:ext cx="1582607" cy="483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900" b="1" dirty="0"/>
                <a:t>PC update</a:t>
              </a:r>
            </a:p>
          </p:txBody>
        </p:sp>
        <p:sp>
          <p:nvSpPr>
            <p:cNvPr id="66" name="Text Box 348">
              <a:extLst>
                <a:ext uri="{FF2B5EF4-FFF2-40B4-BE49-F238E27FC236}">
                  <a16:creationId xmlns:a16="http://schemas.microsoft.com/office/drawing/2014/main" id="{54C591BD-0FDC-4A86-A13C-AFEB456991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597" y="5257801"/>
              <a:ext cx="3238490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600" b="1"/>
                <a:t>valE, valM</a:t>
              </a:r>
            </a:p>
          </p:txBody>
        </p:sp>
        <p:sp>
          <p:nvSpPr>
            <p:cNvPr id="67" name="Rectangle 349">
              <a:extLst>
                <a:ext uri="{FF2B5EF4-FFF2-40B4-BE49-F238E27FC236}">
                  <a16:creationId xmlns:a16="http://schemas.microsoft.com/office/drawing/2014/main" id="{BD89CFD8-5D63-4E91-A9E0-EF139559A6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800600" y="2590800"/>
              <a:ext cx="152400" cy="457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68" name="Freeform 350">
              <a:extLst>
                <a:ext uri="{FF2B5EF4-FFF2-40B4-BE49-F238E27FC236}">
                  <a16:creationId xmlns:a16="http://schemas.microsoft.com/office/drawing/2014/main" id="{84DEBE58-86F6-411F-94F6-649F03D182F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781800" y="106680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69" name="Freeform 351">
              <a:extLst>
                <a:ext uri="{FF2B5EF4-FFF2-40B4-BE49-F238E27FC236}">
                  <a16:creationId xmlns:a16="http://schemas.microsoft.com/office/drawing/2014/main" id="{39E27EFD-A6EC-4C58-BFDD-8828A81CD8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34200" y="106680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70" name="Text Box 352">
              <a:extLst>
                <a:ext uri="{FF2B5EF4-FFF2-40B4-BE49-F238E27FC236}">
                  <a16:creationId xmlns:a16="http://schemas.microsoft.com/office/drawing/2014/main" id="{A012C045-0215-4960-9FA3-C0322C3DE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597" y="4495800"/>
              <a:ext cx="3238490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600" b="1"/>
                <a:t>newPC</a:t>
              </a:r>
            </a:p>
          </p:txBody>
        </p:sp>
      </p:grpSp>
      <p:pic>
        <p:nvPicPr>
          <p:cNvPr id="80" name="Picture 79">
            <a:extLst>
              <a:ext uri="{FF2B5EF4-FFF2-40B4-BE49-F238E27FC236}">
                <a16:creationId xmlns:a16="http://schemas.microsoft.com/office/drawing/2014/main" id="{4B7C4A1A-319B-49DA-AAC1-945CB0FCF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802" y="1203419"/>
            <a:ext cx="2202378" cy="1294351"/>
          </a:xfrm>
          <a:prstGeom prst="rec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CAD6474B-A1D3-4E95-8626-5AE5F8B840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966" r="10603"/>
          <a:stretch/>
        </p:blipFill>
        <p:spPr>
          <a:xfrm>
            <a:off x="439207" y="1203420"/>
            <a:ext cx="2377239" cy="1294351"/>
          </a:xfrm>
          <a:prstGeom prst="rec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D7E2A7A2-D533-47BB-B6B2-BFFC756FC78D}"/>
              </a:ext>
            </a:extLst>
          </p:cNvPr>
          <p:cNvSpPr/>
          <p:nvPr/>
        </p:nvSpPr>
        <p:spPr>
          <a:xfrm>
            <a:off x="439207" y="1999965"/>
            <a:ext cx="2377239" cy="241176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52FEC678-CDA7-4AD7-A788-5D54F28C3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224193"/>
              </p:ext>
            </p:extLst>
          </p:nvPr>
        </p:nvGraphicFramePr>
        <p:xfrm>
          <a:off x="438450" y="2787407"/>
          <a:ext cx="4998759" cy="325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2056">
                  <a:extLst>
                    <a:ext uri="{9D8B030D-6E8A-4147-A177-3AD203B41FA5}">
                      <a16:colId xmlns:a16="http://schemas.microsoft.com/office/drawing/2014/main" val="3463250579"/>
                    </a:ext>
                  </a:extLst>
                </a:gridCol>
                <a:gridCol w="1760018">
                  <a:extLst>
                    <a:ext uri="{9D8B030D-6E8A-4147-A177-3AD203B41FA5}">
                      <a16:colId xmlns:a16="http://schemas.microsoft.com/office/drawing/2014/main" val="3253380354"/>
                    </a:ext>
                  </a:extLst>
                </a:gridCol>
                <a:gridCol w="2136685">
                  <a:extLst>
                    <a:ext uri="{9D8B030D-6E8A-4147-A177-3AD203B41FA5}">
                      <a16:colId xmlns:a16="http://schemas.microsoft.com/office/drawing/2014/main" val="788067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addq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rA</a:t>
                      </a:r>
                      <a:r>
                        <a:rPr lang="en-US" sz="1400" b="1" dirty="0"/>
                        <a:t>, </a:t>
                      </a:r>
                      <a:r>
                        <a:rPr lang="en-US" sz="1400" b="1" dirty="0" err="1"/>
                        <a:t>rB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/>
                        <a:t>addq</a:t>
                      </a:r>
                      <a:r>
                        <a:rPr lang="en-US" sz="1400" b="1" dirty="0"/>
                        <a:t> $</a:t>
                      </a:r>
                      <a:r>
                        <a:rPr lang="en-US" sz="1400" b="1" dirty="0" err="1"/>
                        <a:t>rsi</a:t>
                      </a:r>
                      <a:r>
                        <a:rPr lang="en-US" sz="1400" b="1" dirty="0"/>
                        <a:t>, %</a:t>
                      </a:r>
                      <a:r>
                        <a:rPr lang="en-US" sz="1400" b="1" dirty="0" err="1"/>
                        <a:t>rax</a:t>
                      </a:r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153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icode</a:t>
                      </a:r>
                      <a:r>
                        <a:rPr lang="en-US" sz="1400" dirty="0"/>
                        <a:t>: </a:t>
                      </a:r>
                      <a:r>
                        <a:rPr lang="en-US" sz="1400" dirty="0" err="1"/>
                        <a:t>ifun</a:t>
                      </a:r>
                      <a:r>
                        <a:rPr lang="en-US" sz="1400" dirty="0"/>
                        <a:t>  ← M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dirty="0"/>
                        <a:t>[PC]</a:t>
                      </a:r>
                    </a:p>
                    <a:p>
                      <a:r>
                        <a:rPr lang="en-US" sz="1400" dirty="0" err="1"/>
                        <a:t>rA:rB</a:t>
                      </a:r>
                      <a:r>
                        <a:rPr lang="en-US" sz="1400" dirty="0"/>
                        <a:t>  ←  M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dirty="0"/>
                        <a:t>[PC+1]</a:t>
                      </a:r>
                    </a:p>
                    <a:p>
                      <a:r>
                        <a:rPr lang="en-US" sz="1400" dirty="0" err="1"/>
                        <a:t>valP</a:t>
                      </a:r>
                      <a:r>
                        <a:rPr lang="en-US" sz="1400" dirty="0"/>
                        <a:t>  ←  PC+2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icode</a:t>
                      </a:r>
                      <a:r>
                        <a:rPr lang="en-US" sz="1200" dirty="0"/>
                        <a:t>: </a:t>
                      </a:r>
                      <a:r>
                        <a:rPr lang="en-US" sz="1200" dirty="0" err="1"/>
                        <a:t>ifun</a:t>
                      </a:r>
                      <a:r>
                        <a:rPr lang="en-US" sz="1200" dirty="0"/>
                        <a:t>  ←  M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[0x02E] = 6:0</a:t>
                      </a:r>
                    </a:p>
                    <a:p>
                      <a:r>
                        <a:rPr lang="en-US" sz="1200" dirty="0" err="1"/>
                        <a:t>rA:rB</a:t>
                      </a:r>
                      <a:r>
                        <a:rPr lang="en-US" sz="1200" dirty="0"/>
                        <a:t>  ←  M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[0x02F] = 6:0</a:t>
                      </a:r>
                    </a:p>
                    <a:p>
                      <a:r>
                        <a:rPr lang="en-US" sz="1200" dirty="0" err="1"/>
                        <a:t>valP</a:t>
                      </a:r>
                      <a:r>
                        <a:rPr lang="en-US" sz="1200" dirty="0"/>
                        <a:t>  ←  0x02E + 2 = 0x030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5515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valA</a:t>
                      </a:r>
                      <a:r>
                        <a:rPr lang="en-US" sz="1400" dirty="0"/>
                        <a:t>  ←  R[</a:t>
                      </a:r>
                      <a:r>
                        <a:rPr lang="en-US" sz="1400" dirty="0" err="1"/>
                        <a:t>rA</a:t>
                      </a:r>
                      <a:r>
                        <a:rPr lang="en-US" sz="1400" dirty="0"/>
                        <a:t>]</a:t>
                      </a:r>
                    </a:p>
                    <a:p>
                      <a:r>
                        <a:rPr lang="en-US" sz="1400" dirty="0" err="1"/>
                        <a:t>valB</a:t>
                      </a:r>
                      <a:r>
                        <a:rPr lang="en-US" sz="1400" dirty="0"/>
                        <a:t>  ←  R[</a:t>
                      </a:r>
                      <a:r>
                        <a:rPr lang="en-US" sz="1400" dirty="0" err="1"/>
                        <a:t>rB</a:t>
                      </a:r>
                      <a:r>
                        <a:rPr lang="en-US" sz="1400" dirty="0"/>
                        <a:t>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valA</a:t>
                      </a:r>
                      <a:r>
                        <a:rPr lang="en-US" sz="1200" dirty="0"/>
                        <a:t>  ←  R[%</a:t>
                      </a:r>
                      <a:r>
                        <a:rPr lang="en-US" sz="1200" dirty="0" err="1"/>
                        <a:t>rsi</a:t>
                      </a:r>
                      <a:r>
                        <a:rPr lang="en-US" sz="1200" dirty="0"/>
                        <a:t>] = 5</a:t>
                      </a:r>
                    </a:p>
                    <a:p>
                      <a:r>
                        <a:rPr lang="en-US" sz="1200" dirty="0" err="1"/>
                        <a:t>valB</a:t>
                      </a:r>
                      <a:r>
                        <a:rPr lang="en-US" sz="1200" dirty="0"/>
                        <a:t>  ←  R[%</a:t>
                      </a:r>
                      <a:r>
                        <a:rPr lang="en-US" sz="1200" dirty="0" err="1"/>
                        <a:t>rax</a:t>
                      </a:r>
                      <a:r>
                        <a:rPr lang="en-US" sz="1200" dirty="0"/>
                        <a:t>] = 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101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Execute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valE</a:t>
                      </a:r>
                      <a:r>
                        <a:rPr lang="en-US" sz="1400" dirty="0"/>
                        <a:t>  ←  </a:t>
                      </a:r>
                      <a:r>
                        <a:rPr lang="en-US" sz="1400" dirty="0" err="1"/>
                        <a:t>valA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dirty="0" err="1"/>
                        <a:t>valB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Set 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valE</a:t>
                      </a:r>
                      <a:r>
                        <a:rPr lang="en-US" sz="1200" dirty="0"/>
                        <a:t>  ←  5 + 10 = 15</a:t>
                      </a:r>
                    </a:p>
                    <a:p>
                      <a:r>
                        <a:rPr lang="en-US" sz="1200"/>
                        <a:t>SF  ←  0, ZF  ←  0,  OF  ←  0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943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Memory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7945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R[</a:t>
                      </a:r>
                      <a:r>
                        <a:rPr lang="en-US" sz="1400" dirty="0" err="1"/>
                        <a:t>rB</a:t>
                      </a:r>
                      <a:r>
                        <a:rPr lang="en-US" sz="1400" dirty="0"/>
                        <a:t>] ←  </a:t>
                      </a:r>
                      <a:r>
                        <a:rPr lang="en-US" sz="1400" dirty="0" err="1"/>
                        <a:t>valE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R[%</a:t>
                      </a:r>
                      <a:r>
                        <a:rPr lang="en-US" sz="1200" dirty="0" err="1"/>
                        <a:t>rax</a:t>
                      </a:r>
                      <a:r>
                        <a:rPr lang="en-US" sz="1200" dirty="0"/>
                        <a:t>] ←  </a:t>
                      </a:r>
                      <a:r>
                        <a:rPr lang="en-US" sz="1200" dirty="0" err="1"/>
                        <a:t>valE</a:t>
                      </a:r>
                      <a:r>
                        <a:rPr lang="en-US" sz="1200" dirty="0"/>
                        <a:t> = 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295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 update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PC  ←  </a:t>
                      </a:r>
                      <a:r>
                        <a:rPr lang="en-US" sz="1400" dirty="0" err="1"/>
                        <a:t>valP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PC ←  </a:t>
                      </a:r>
                      <a:r>
                        <a:rPr lang="en-US" sz="1200" dirty="0" err="1"/>
                        <a:t>valP</a:t>
                      </a:r>
                      <a:r>
                        <a:rPr lang="en-US" sz="1200" dirty="0"/>
                        <a:t> = 0x030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9693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06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CDE2C3A-39D2-45E5-8898-98EE04B81697}"/>
              </a:ext>
            </a:extLst>
          </p:cNvPr>
          <p:cNvGrpSpPr/>
          <p:nvPr/>
        </p:nvGrpSpPr>
        <p:grpSpPr>
          <a:xfrm>
            <a:off x="393068" y="3526104"/>
            <a:ext cx="6234640" cy="1682209"/>
            <a:chOff x="1249563" y="3244566"/>
            <a:chExt cx="6426064" cy="25237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118BD54-EC77-44EC-8D2A-9D662650A2EC}"/>
                </a:ext>
              </a:extLst>
            </p:cNvPr>
            <p:cNvSpPr/>
            <p:nvPr/>
          </p:nvSpPr>
          <p:spPr>
            <a:xfrm>
              <a:off x="1249563" y="3244566"/>
              <a:ext cx="6426064" cy="25237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b="1" dirty="0">
                  <a:solidFill>
                    <a:schemeClr val="tx1"/>
                  </a:solidFill>
                </a:rPr>
                <a:t>CPU</a:t>
              </a:r>
            </a:p>
            <a:p>
              <a:pPr algn="r"/>
              <a:r>
                <a:rPr lang="en-US" b="1" dirty="0">
                  <a:solidFill>
                    <a:schemeClr val="tx1"/>
                  </a:solidFill>
                </a:rPr>
                <a:t>Design</a:t>
              </a:r>
            </a:p>
            <a:p>
              <a:pPr algn="r"/>
              <a:r>
                <a:rPr lang="en-US" b="1" dirty="0">
                  <a:solidFill>
                    <a:schemeClr val="tx1"/>
                  </a:solidFill>
                </a:rPr>
                <a:t>(LEC06)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AE5817-DF94-4B1A-93AD-58FCAAD58DA5}"/>
                </a:ext>
              </a:extLst>
            </p:cNvPr>
            <p:cNvSpPr txBox="1"/>
            <p:nvPr/>
          </p:nvSpPr>
          <p:spPr>
            <a:xfrm>
              <a:off x="4352335" y="3489453"/>
              <a:ext cx="28895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How machine instructions are designed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8532E74-A167-4973-AAE7-D625FB74B29F}"/>
                </a:ext>
              </a:extLst>
            </p:cNvPr>
            <p:cNvSpPr txBox="1"/>
            <p:nvPr/>
          </p:nvSpPr>
          <p:spPr>
            <a:xfrm>
              <a:off x="4357988" y="4561566"/>
              <a:ext cx="2399267" cy="738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How execution instructions are executed on the HW components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43F9851-45E8-4F20-B920-4BB96A928FF9}"/>
              </a:ext>
            </a:extLst>
          </p:cNvPr>
          <p:cNvSpPr/>
          <p:nvPr/>
        </p:nvSpPr>
        <p:spPr>
          <a:xfrm>
            <a:off x="393068" y="1848489"/>
            <a:ext cx="6234639" cy="16827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Programmers work</a:t>
            </a:r>
          </a:p>
          <a:p>
            <a:pPr algn="r"/>
            <a:r>
              <a:rPr lang="en-US" b="1" dirty="0">
                <a:solidFill>
                  <a:schemeClr val="tx1"/>
                </a:solidFill>
              </a:rPr>
              <a:t>on these levels</a:t>
            </a:r>
          </a:p>
          <a:p>
            <a:pPr algn="r"/>
            <a:r>
              <a:rPr lang="en-US" b="1" dirty="0">
                <a:solidFill>
                  <a:schemeClr val="tx1"/>
                </a:solidFill>
              </a:rPr>
              <a:t>(LEC04, LEC05)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835E9-84E6-41C9-A604-90D35F9F8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67FB8-26EE-4166-BA25-AD4F93E51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BE046B-659E-4C35-AC2C-0E49288BD8F7}"/>
              </a:ext>
            </a:extLst>
          </p:cNvPr>
          <p:cNvSpPr/>
          <p:nvPr/>
        </p:nvSpPr>
        <p:spPr>
          <a:xfrm>
            <a:off x="393069" y="1848047"/>
            <a:ext cx="2811707" cy="8415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53B343-0C2B-42EE-ABBE-737CF15F00ED}"/>
              </a:ext>
            </a:extLst>
          </p:cNvPr>
          <p:cNvSpPr/>
          <p:nvPr/>
        </p:nvSpPr>
        <p:spPr>
          <a:xfrm>
            <a:off x="393069" y="2689618"/>
            <a:ext cx="2811707" cy="8415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Assembly (X86-64)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E29D70-C93B-4CF7-8755-61FC6BCD9A95}"/>
              </a:ext>
            </a:extLst>
          </p:cNvPr>
          <p:cNvSpPr/>
          <p:nvPr/>
        </p:nvSpPr>
        <p:spPr>
          <a:xfrm>
            <a:off x="393069" y="3530747"/>
            <a:ext cx="2811707" cy="8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78AD5A-297E-4C7A-B106-8FF3DF909F8B}"/>
              </a:ext>
            </a:extLst>
          </p:cNvPr>
          <p:cNvSpPr/>
          <p:nvPr/>
        </p:nvSpPr>
        <p:spPr>
          <a:xfrm>
            <a:off x="393069" y="4366742"/>
            <a:ext cx="2811707" cy="8415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Design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BC00142-5D89-4133-BF60-A467F698E8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695"/>
          <a:stretch/>
        </p:blipFill>
        <p:spPr>
          <a:xfrm>
            <a:off x="6857293" y="3723330"/>
            <a:ext cx="1889888" cy="1418843"/>
          </a:xfrm>
          <a:prstGeom prst="rect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D2BBB00-4985-4B1A-A793-DE58C19FD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293" y="1843200"/>
            <a:ext cx="1889888" cy="168220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030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6092-C78D-428C-BBEB-2123C55FB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machine codes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167A1-3B33-49AA-BBF4-FB218B28D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30FA5C-BE19-4B39-B79A-7C273404A7E9}"/>
              </a:ext>
            </a:extLst>
          </p:cNvPr>
          <p:cNvGrpSpPr/>
          <p:nvPr/>
        </p:nvGrpSpPr>
        <p:grpSpPr>
          <a:xfrm>
            <a:off x="5693115" y="881022"/>
            <a:ext cx="3236768" cy="5600699"/>
            <a:chOff x="609600" y="4495800"/>
            <a:chExt cx="6781800" cy="11734800"/>
          </a:xfrm>
        </p:grpSpPr>
        <p:sp>
          <p:nvSpPr>
            <p:cNvPr id="6" name="Freeform 343">
              <a:extLst>
                <a:ext uri="{FF2B5EF4-FFF2-40B4-BE49-F238E27FC236}">
                  <a16:creationId xmlns:a16="http://schemas.microsoft.com/office/drawing/2014/main" id="{75017F62-8037-498A-8AE3-F5B9CAA08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600" y="144780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7" name="Freeform 346">
              <a:extLst>
                <a:ext uri="{FF2B5EF4-FFF2-40B4-BE49-F238E27FC236}">
                  <a16:creationId xmlns:a16="http://schemas.microsoft.com/office/drawing/2014/main" id="{9EC3B24F-5035-43BA-9399-E933E4404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800" y="144780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8" name="Rectangle 296">
              <a:extLst>
                <a:ext uri="{FF2B5EF4-FFF2-40B4-BE49-F238E27FC236}">
                  <a16:creationId xmlns:a16="http://schemas.microsoft.com/office/drawing/2014/main" id="{EE00A2A2-EB0F-463E-9579-E604E8B6F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4800600"/>
              <a:ext cx="304800" cy="9067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2DEA90-8905-4511-8D03-66DE52789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3868400"/>
              <a:ext cx="2057400" cy="6096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 algn="ctr">
                <a:defRPr/>
              </a:pPr>
              <a:r>
                <a:rPr lang="en-US" sz="700" dirty="0">
                  <a:latin typeface="Helvetica" pitchFamily="34" charset="0"/>
                  <a:ea typeface="+mn-ea"/>
                </a:rPr>
                <a:t>Instruction</a:t>
              </a:r>
            </a:p>
            <a:p>
              <a:pPr algn="ctr">
                <a:defRPr/>
              </a:pPr>
              <a:r>
                <a:rPr lang="en-US" sz="700" dirty="0">
                  <a:latin typeface="Helvetica" pitchFamily="34" charset="0"/>
                  <a:ea typeface="+mn-ea"/>
                </a:rPr>
                <a:t>memory</a:t>
              </a:r>
            </a:p>
          </p:txBody>
        </p:sp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C4DD78D1-18F4-4BEB-9963-27F5160EF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13868400"/>
              <a:ext cx="914400" cy="6096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sz="600" dirty="0">
                  <a:latin typeface="Helvetica" pitchFamily="34" charset="0"/>
                  <a:ea typeface="+mn-ea"/>
                </a:rPr>
                <a:t>PC</a:t>
              </a:r>
            </a:p>
            <a:p>
              <a:pPr>
                <a:defRPr/>
              </a:pPr>
              <a:r>
                <a:rPr lang="en-US" sz="600" dirty="0">
                  <a:latin typeface="Helvetica" pitchFamily="34" charset="0"/>
                  <a:ea typeface="+mn-ea"/>
                </a:rPr>
                <a:t>increment</a:t>
              </a:r>
            </a:p>
          </p:txBody>
        </p:sp>
        <p:sp>
          <p:nvSpPr>
            <p:cNvPr id="11" name="Rectangle 67">
              <a:extLst>
                <a:ext uri="{FF2B5EF4-FFF2-40B4-BE49-F238E27FC236}">
                  <a16:creationId xmlns:a16="http://schemas.microsoft.com/office/drawing/2014/main" id="{A10718D6-612D-4773-A134-69694E0BE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9296400"/>
              <a:ext cx="5334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sz="700">
                  <a:latin typeface="Helvetica" pitchFamily="34" charset="0"/>
                  <a:ea typeface="+mn-ea"/>
                </a:rPr>
                <a:t>CC</a:t>
              </a:r>
            </a:p>
          </p:txBody>
        </p:sp>
        <p:sp>
          <p:nvSpPr>
            <p:cNvPr id="12" name="AutoShape 56">
              <a:extLst>
                <a:ext uri="{FF2B5EF4-FFF2-40B4-BE49-F238E27FC236}">
                  <a16:creationId xmlns:a16="http://schemas.microsoft.com/office/drawing/2014/main" id="{065C41BC-3138-4E37-B056-701F067DC06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114800" y="9372600"/>
              <a:ext cx="1295400" cy="457200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rot="10800000" wrap="none" lIns="91430" tIns="45715" rIns="91430" bIns="45715" anchor="ctr"/>
            <a:lstStyle/>
            <a:p>
              <a:pPr>
                <a:defRPr/>
              </a:pPr>
              <a:r>
                <a:rPr lang="en-US" sz="700">
                  <a:latin typeface="Helvetica" pitchFamily="34" charset="0"/>
                  <a:ea typeface="+mn-ea"/>
                </a:rPr>
                <a:t>ALU</a:t>
              </a:r>
            </a:p>
          </p:txBody>
        </p:sp>
        <p:sp>
          <p:nvSpPr>
            <p:cNvPr id="13" name="Rectangle 78">
              <a:extLst>
                <a:ext uri="{FF2B5EF4-FFF2-40B4-BE49-F238E27FC236}">
                  <a16:creationId xmlns:a16="http://schemas.microsoft.com/office/drawing/2014/main" id="{76595BBD-E74A-4924-B9C8-CDCE86B31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6781800"/>
              <a:ext cx="1066800" cy="6858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sz="700">
                  <a:latin typeface="Helvetica" pitchFamily="34" charset="0"/>
                  <a:ea typeface="+mn-ea"/>
                </a:rPr>
                <a:t>Data</a:t>
              </a:r>
            </a:p>
            <a:p>
              <a:pPr>
                <a:defRPr/>
              </a:pPr>
              <a:r>
                <a:rPr lang="en-US" sz="700">
                  <a:latin typeface="Helvetica" pitchFamily="34" charset="0"/>
                  <a:ea typeface="+mn-ea"/>
                </a:rPr>
                <a:t>memory</a:t>
              </a:r>
            </a:p>
          </p:txBody>
        </p:sp>
        <p:sp>
          <p:nvSpPr>
            <p:cNvPr id="14" name="Line 2">
              <a:extLst>
                <a:ext uri="{FF2B5EF4-FFF2-40B4-BE49-F238E27FC236}">
                  <a16:creationId xmlns:a16="http://schemas.microsoft.com/office/drawing/2014/main" id="{970E5CED-E9BC-46C4-BCAD-3D9DB80B59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4216400" y="9271000"/>
              <a:ext cx="0" cy="355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15" name="Text Box 163">
              <a:extLst>
                <a:ext uri="{FF2B5EF4-FFF2-40B4-BE49-F238E27FC236}">
                  <a16:creationId xmlns:a16="http://schemas.microsoft.com/office/drawing/2014/main" id="{99623F27-43CF-4E0E-9A6E-6D90DA662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14097000"/>
              <a:ext cx="1031785" cy="483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900" b="1"/>
                <a:t>Fetch</a:t>
              </a:r>
            </a:p>
          </p:txBody>
        </p:sp>
        <p:sp>
          <p:nvSpPr>
            <p:cNvPr id="16" name="Text Box 164">
              <a:extLst>
                <a:ext uri="{FF2B5EF4-FFF2-40B4-BE49-F238E27FC236}">
                  <a16:creationId xmlns:a16="http://schemas.microsoft.com/office/drawing/2014/main" id="{0A22418A-131C-44B7-B24B-D74E999203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12039599"/>
              <a:ext cx="1260175" cy="483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900" b="1"/>
                <a:t>Decode</a:t>
              </a:r>
            </a:p>
          </p:txBody>
        </p:sp>
        <p:sp>
          <p:nvSpPr>
            <p:cNvPr id="17" name="Text Box 165">
              <a:extLst>
                <a:ext uri="{FF2B5EF4-FFF2-40B4-BE49-F238E27FC236}">
                  <a16:creationId xmlns:a16="http://schemas.microsoft.com/office/drawing/2014/main" id="{35AE7702-9EAB-4740-BA65-D448584096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9448799"/>
              <a:ext cx="1313913" cy="483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900" b="1"/>
                <a:t>Execute</a:t>
              </a:r>
            </a:p>
          </p:txBody>
        </p:sp>
        <p:sp>
          <p:nvSpPr>
            <p:cNvPr id="18" name="Text Box 166">
              <a:extLst>
                <a:ext uri="{FF2B5EF4-FFF2-40B4-BE49-F238E27FC236}">
                  <a16:creationId xmlns:a16="http://schemas.microsoft.com/office/drawing/2014/main" id="{69B3937D-DB12-4006-BF01-550431143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7010400"/>
              <a:ext cx="1313913" cy="483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900" b="1"/>
                <a:t>Memory</a:t>
              </a:r>
            </a:p>
          </p:txBody>
        </p:sp>
        <p:sp>
          <p:nvSpPr>
            <p:cNvPr id="19" name="Text Box 167">
              <a:extLst>
                <a:ext uri="{FF2B5EF4-FFF2-40B4-BE49-F238E27FC236}">
                  <a16:creationId xmlns:a16="http://schemas.microsoft.com/office/drawing/2014/main" id="{54ADC93F-C362-49EE-A315-5BBC0CC31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5562599"/>
              <a:ext cx="1609476" cy="483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900" b="1"/>
                <a:t>Write back</a:t>
              </a:r>
            </a:p>
          </p:txBody>
        </p:sp>
        <p:sp>
          <p:nvSpPr>
            <p:cNvPr id="20" name="Text Box 179">
              <a:extLst>
                <a:ext uri="{FF2B5EF4-FFF2-40B4-BE49-F238E27FC236}">
                  <a16:creationId xmlns:a16="http://schemas.microsoft.com/office/drawing/2014/main" id="{BE86E61E-C30E-4CE8-8032-D897F4816F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13030199"/>
              <a:ext cx="1295398" cy="773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600" b="1"/>
                <a:t>icode, ifun</a:t>
              </a:r>
            </a:p>
            <a:p>
              <a:pPr algn="r" eaLnBrk="1" hangingPunct="1"/>
              <a:r>
                <a:rPr lang="en-US" sz="600" b="1"/>
                <a:t>rA, rB</a:t>
              </a:r>
            </a:p>
            <a:p>
              <a:pPr algn="r" eaLnBrk="1" hangingPunct="1"/>
              <a:r>
                <a:rPr lang="en-US" sz="600" b="1"/>
                <a:t>valC</a:t>
              </a:r>
            </a:p>
          </p:txBody>
        </p:sp>
        <p:grpSp>
          <p:nvGrpSpPr>
            <p:cNvPr id="21" name="Group 244">
              <a:extLst>
                <a:ext uri="{FF2B5EF4-FFF2-40B4-BE49-F238E27FC236}">
                  <a16:creationId xmlns:a16="http://schemas.microsoft.com/office/drawing/2014/main" id="{37D23A21-073D-45C0-9BB3-526EE93458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5800" y="12028515"/>
              <a:ext cx="1006475" cy="844552"/>
              <a:chOff x="2496" y="7577"/>
              <a:chExt cx="634" cy="532"/>
            </a:xfrm>
          </p:grpSpPr>
          <p:sp>
            <p:nvSpPr>
              <p:cNvPr id="75" name="Rectangle 23">
                <a:extLst>
                  <a:ext uri="{FF2B5EF4-FFF2-40B4-BE49-F238E27FC236}">
                    <a16:creationId xmlns:a16="http://schemas.microsoft.com/office/drawing/2014/main" id="{018AFA0D-1219-486F-88BB-BD2D91E08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7632"/>
                <a:ext cx="624" cy="43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1430" tIns="45715" rIns="91430" bIns="45715" anchor="ctr"/>
              <a:lstStyle/>
              <a:p>
                <a:pPr>
                  <a:defRPr/>
                </a:pPr>
                <a:r>
                  <a:rPr lang="en-US" sz="700" dirty="0">
                    <a:latin typeface="Helvetica" pitchFamily="34" charset="0"/>
                    <a:ea typeface="+mn-ea"/>
                  </a:rPr>
                  <a:t>Reg</a:t>
                </a:r>
                <a:r>
                  <a:rPr lang="en-US" altLang="zh-CN" sz="700" dirty="0">
                    <a:latin typeface="Helvetica" pitchFamily="34" charset="0"/>
                    <a:ea typeface="+mn-ea"/>
                  </a:rPr>
                  <a:t>ister</a:t>
                </a:r>
                <a:endParaRPr lang="en-US" sz="700" dirty="0">
                  <a:latin typeface="Helvetica" pitchFamily="34" charset="0"/>
                  <a:ea typeface="+mn-ea"/>
                </a:endParaRPr>
              </a:p>
              <a:p>
                <a:pPr>
                  <a:defRPr/>
                </a:pPr>
                <a:r>
                  <a:rPr lang="en-US" sz="700" dirty="0">
                    <a:latin typeface="Helvetica" pitchFamily="34" charset="0"/>
                    <a:ea typeface="+mn-ea"/>
                  </a:rPr>
                  <a:t>file</a:t>
                </a:r>
              </a:p>
            </p:txBody>
          </p:sp>
          <p:sp>
            <p:nvSpPr>
              <p:cNvPr id="76" name="Text Box 181">
                <a:extLst>
                  <a:ext uri="{FF2B5EF4-FFF2-40B4-BE49-F238E27FC236}">
                    <a16:creationId xmlns:a16="http://schemas.microsoft.com/office/drawing/2014/main" id="{84F6C0B1-0492-4D3C-9313-BE4043F0F2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7578"/>
                <a:ext cx="192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600"/>
                  <a:t>A</a:t>
                </a:r>
              </a:p>
            </p:txBody>
          </p:sp>
          <p:sp>
            <p:nvSpPr>
              <p:cNvPr id="77" name="Text Box 182">
                <a:extLst>
                  <a:ext uri="{FF2B5EF4-FFF2-40B4-BE49-F238E27FC236}">
                    <a16:creationId xmlns:a16="http://schemas.microsoft.com/office/drawing/2014/main" id="{0A8D6CA6-C12C-470A-B240-9B2DF0A6FD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2" y="7577"/>
                <a:ext cx="192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600"/>
                  <a:t>B</a:t>
                </a:r>
              </a:p>
            </p:txBody>
          </p:sp>
          <p:sp>
            <p:nvSpPr>
              <p:cNvPr id="78" name="Text Box 183">
                <a:extLst>
                  <a:ext uri="{FF2B5EF4-FFF2-40B4-BE49-F238E27FC236}">
                    <a16:creationId xmlns:a16="http://schemas.microsoft.com/office/drawing/2014/main" id="{D65F6E60-5EF3-47B0-BD54-EA522C7253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4" y="7577"/>
                <a:ext cx="192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600" dirty="0"/>
                  <a:t>M</a:t>
                </a:r>
              </a:p>
            </p:txBody>
          </p:sp>
          <p:sp>
            <p:nvSpPr>
              <p:cNvPr id="79" name="Text Box 184">
                <a:extLst>
                  <a:ext uri="{FF2B5EF4-FFF2-40B4-BE49-F238E27FC236}">
                    <a16:creationId xmlns:a16="http://schemas.microsoft.com/office/drawing/2014/main" id="{1F04B623-8C4C-43F4-BB36-F024189617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8" y="7865"/>
                <a:ext cx="192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600" dirty="0"/>
                  <a:t>E</a:t>
                </a:r>
              </a:p>
            </p:txBody>
          </p:sp>
        </p:grpSp>
        <p:sp>
          <p:nvSpPr>
            <p:cNvPr id="22" name="Rectangle 231">
              <a:extLst>
                <a:ext uri="{FF2B5EF4-FFF2-40B4-BE49-F238E27FC236}">
                  <a16:creationId xmlns:a16="http://schemas.microsoft.com/office/drawing/2014/main" id="{B52FF089-9154-472B-A3B3-ED4C9AEB6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15240000"/>
              <a:ext cx="762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000"/>
                <a:t>PC</a:t>
              </a:r>
            </a:p>
          </p:txBody>
        </p:sp>
        <p:sp>
          <p:nvSpPr>
            <p:cNvPr id="23" name="Line 271">
              <a:extLst>
                <a:ext uri="{FF2B5EF4-FFF2-40B4-BE49-F238E27FC236}">
                  <a16:creationId xmlns:a16="http://schemas.microsoft.com/office/drawing/2014/main" id="{70D02327-8793-4073-8362-E25EC55AD26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3200400" y="9144000"/>
              <a:ext cx="0" cy="60960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24" name="Rectangle 298">
              <a:extLst>
                <a:ext uri="{FF2B5EF4-FFF2-40B4-BE49-F238E27FC236}">
                  <a16:creationId xmlns:a16="http://schemas.microsoft.com/office/drawing/2014/main" id="{B7AB717D-3744-4EB4-9CAF-685C980B5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13335000"/>
              <a:ext cx="152400" cy="53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25" name="Rectangle 299">
              <a:extLst>
                <a:ext uri="{FF2B5EF4-FFF2-40B4-BE49-F238E27FC236}">
                  <a16:creationId xmlns:a16="http://schemas.microsoft.com/office/drawing/2014/main" id="{6FC60B5E-C9FC-43FA-B95C-83EB6031E6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657600" y="12725400"/>
              <a:ext cx="152400" cy="1371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26" name="Freeform 300">
              <a:extLst>
                <a:ext uri="{FF2B5EF4-FFF2-40B4-BE49-F238E27FC236}">
                  <a16:creationId xmlns:a16="http://schemas.microsoft.com/office/drawing/2014/main" id="{8AE39EFC-04D9-48BD-8756-27ACA8B4C4AF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819400" y="132588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27" name="Text Box 301">
              <a:extLst>
                <a:ext uri="{FF2B5EF4-FFF2-40B4-BE49-F238E27FC236}">
                  <a16:creationId xmlns:a16="http://schemas.microsoft.com/office/drawing/2014/main" id="{B7E940CC-9B6A-401B-8AA1-F1C1AF0D22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13030199"/>
              <a:ext cx="1387926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600" b="1" dirty="0" err="1"/>
                <a:t>valP</a:t>
              </a:r>
              <a:endParaRPr lang="en-US" sz="600" b="1" dirty="0"/>
            </a:p>
          </p:txBody>
        </p:sp>
        <p:sp>
          <p:nvSpPr>
            <p:cNvPr id="28" name="Rectangle 302">
              <a:extLst>
                <a:ext uri="{FF2B5EF4-FFF2-40B4-BE49-F238E27FC236}">
                  <a16:creationId xmlns:a16="http://schemas.microsoft.com/office/drawing/2014/main" id="{4F575BBD-7C65-4499-8B03-4200509185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3505200" y="11811000"/>
              <a:ext cx="152400" cy="1371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29" name="Freeform 303">
              <a:extLst>
                <a:ext uri="{FF2B5EF4-FFF2-40B4-BE49-F238E27FC236}">
                  <a16:creationId xmlns:a16="http://schemas.microsoft.com/office/drawing/2014/main" id="{86DFC30E-2A36-4871-A704-9A993F8607A4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4114800" y="123444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30" name="Text Box 304">
              <a:extLst>
                <a:ext uri="{FF2B5EF4-FFF2-40B4-BE49-F238E27FC236}">
                  <a16:creationId xmlns:a16="http://schemas.microsoft.com/office/drawing/2014/main" id="{1C68B719-2A07-408C-8960-00C6F60FF9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1" y="11887200"/>
              <a:ext cx="1295398" cy="580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600" b="1"/>
                <a:t>srcA, srcB</a:t>
              </a:r>
            </a:p>
            <a:p>
              <a:pPr algn="l" eaLnBrk="1" hangingPunct="1"/>
              <a:r>
                <a:rPr lang="en-US" sz="600" b="1"/>
                <a:t>dstE, dstM</a:t>
              </a:r>
            </a:p>
          </p:txBody>
        </p:sp>
        <p:sp>
          <p:nvSpPr>
            <p:cNvPr id="31" name="Rectangle 305">
              <a:extLst>
                <a:ext uri="{FF2B5EF4-FFF2-40B4-BE49-F238E27FC236}">
                  <a16:creationId xmlns:a16="http://schemas.microsoft.com/office/drawing/2014/main" id="{536CCCD3-4DB1-409B-B655-9C4D5F94D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11506200"/>
              <a:ext cx="152400" cy="609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32" name="Rectangle 306">
              <a:extLst>
                <a:ext uri="{FF2B5EF4-FFF2-40B4-BE49-F238E27FC236}">
                  <a16:creationId xmlns:a16="http://schemas.microsoft.com/office/drawing/2014/main" id="{BF0FD565-F405-4AA4-8D30-FA0EAC4C11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038600" y="10668000"/>
              <a:ext cx="152400" cy="18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33" name="Freeform 307">
              <a:extLst>
                <a:ext uri="{FF2B5EF4-FFF2-40B4-BE49-F238E27FC236}">
                  <a16:creationId xmlns:a16="http://schemas.microsoft.com/office/drawing/2014/main" id="{24C3D78C-FD1E-4D04-90A6-79129581AA4B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819400" y="114300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34" name="Text Box 308">
              <a:extLst>
                <a:ext uri="{FF2B5EF4-FFF2-40B4-BE49-F238E27FC236}">
                  <a16:creationId xmlns:a16="http://schemas.microsoft.com/office/drawing/2014/main" id="{CB834D32-D2EB-446C-9429-EE4294199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1" y="11125199"/>
              <a:ext cx="1387926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600" b="1"/>
                <a:t>valA, valB</a:t>
              </a:r>
            </a:p>
          </p:txBody>
        </p:sp>
        <p:sp>
          <p:nvSpPr>
            <p:cNvPr id="35" name="Rectangle 309">
              <a:extLst>
                <a:ext uri="{FF2B5EF4-FFF2-40B4-BE49-F238E27FC236}">
                  <a16:creationId xmlns:a16="http://schemas.microsoft.com/office/drawing/2014/main" id="{66D65769-1F9C-4738-81DE-1A3A8B39CC2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771900" y="9410700"/>
              <a:ext cx="152400" cy="190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36" name="Rectangle 310">
              <a:extLst>
                <a:ext uri="{FF2B5EF4-FFF2-40B4-BE49-F238E27FC236}">
                  <a16:creationId xmlns:a16="http://schemas.microsoft.com/office/drawing/2014/main" id="{4C39B2CC-8171-4F2A-B8C3-1BD69B262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10134600"/>
              <a:ext cx="1524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37" name="Freeform 311">
              <a:extLst>
                <a:ext uri="{FF2B5EF4-FFF2-40B4-BE49-F238E27FC236}">
                  <a16:creationId xmlns:a16="http://schemas.microsoft.com/office/drawing/2014/main" id="{EB21B505-98FF-4FA9-9E5F-B745BF526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5800" y="98298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38" name="Text Box 312">
              <a:extLst>
                <a:ext uri="{FF2B5EF4-FFF2-40B4-BE49-F238E27FC236}">
                  <a16:creationId xmlns:a16="http://schemas.microsoft.com/office/drawing/2014/main" id="{A35B8A56-681C-4BA7-9272-85972BE789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1" y="9906001"/>
              <a:ext cx="1387926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600" b="1"/>
                <a:t>aluA, aluB</a:t>
              </a:r>
            </a:p>
          </p:txBody>
        </p:sp>
        <p:sp>
          <p:nvSpPr>
            <p:cNvPr id="39" name="Text Box 314">
              <a:extLst>
                <a:ext uri="{FF2B5EF4-FFF2-40B4-BE49-F238E27FC236}">
                  <a16:creationId xmlns:a16="http://schemas.microsoft.com/office/drawing/2014/main" id="{88B62658-6213-447C-A19F-A7E269C03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1" y="9524999"/>
              <a:ext cx="1387926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600" b="1"/>
                <a:t>Cnd</a:t>
              </a:r>
            </a:p>
          </p:txBody>
        </p:sp>
        <p:sp>
          <p:nvSpPr>
            <p:cNvPr id="40" name="Rectangle 315">
              <a:extLst>
                <a:ext uri="{FF2B5EF4-FFF2-40B4-BE49-F238E27FC236}">
                  <a16:creationId xmlns:a16="http://schemas.microsoft.com/office/drawing/2014/main" id="{C0690709-7309-46E6-BF35-D500C34A6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8839200"/>
              <a:ext cx="152400" cy="53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41" name="Rectangle 316">
              <a:extLst>
                <a:ext uri="{FF2B5EF4-FFF2-40B4-BE49-F238E27FC236}">
                  <a16:creationId xmlns:a16="http://schemas.microsoft.com/office/drawing/2014/main" id="{6DCDAF9E-662C-4BCB-A060-2D9CFC1D2F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886200" y="8077200"/>
              <a:ext cx="152400" cy="167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42" name="Freeform 317">
              <a:extLst>
                <a:ext uri="{FF2B5EF4-FFF2-40B4-BE49-F238E27FC236}">
                  <a16:creationId xmlns:a16="http://schemas.microsoft.com/office/drawing/2014/main" id="{EAC7E036-0252-4658-A77D-15C20B8A6A04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819400" y="87630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43" name="Text Box 318">
              <a:extLst>
                <a:ext uri="{FF2B5EF4-FFF2-40B4-BE49-F238E27FC236}">
                  <a16:creationId xmlns:a16="http://schemas.microsoft.com/office/drawing/2014/main" id="{714191DF-84AB-43D3-A52B-6403E4B8A8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400" y="8458202"/>
              <a:ext cx="1387926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600" b="1"/>
                <a:t>valE</a:t>
              </a:r>
            </a:p>
          </p:txBody>
        </p:sp>
        <p:sp>
          <p:nvSpPr>
            <p:cNvPr id="44" name="Rectangle 319">
              <a:extLst>
                <a:ext uri="{FF2B5EF4-FFF2-40B4-BE49-F238E27FC236}">
                  <a16:creationId xmlns:a16="http://schemas.microsoft.com/office/drawing/2014/main" id="{ED9C548E-612B-430E-997F-29DABD2690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6134100" y="12077700"/>
              <a:ext cx="152400" cy="838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45" name="Freeform 320">
              <a:extLst>
                <a:ext uri="{FF2B5EF4-FFF2-40B4-BE49-F238E27FC236}">
                  <a16:creationId xmlns:a16="http://schemas.microsoft.com/office/drawing/2014/main" id="{EE44119A-CDC5-4A93-A162-C349C7D5EF2D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5410200" y="123444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46" name="Rectangle 322">
              <a:extLst>
                <a:ext uri="{FF2B5EF4-FFF2-40B4-BE49-F238E27FC236}">
                  <a16:creationId xmlns:a16="http://schemas.microsoft.com/office/drawing/2014/main" id="{2761F082-7509-4F8D-9B19-3F8171C3C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791200"/>
              <a:ext cx="304800" cy="6781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47" name="Rectangle 323">
              <a:extLst>
                <a:ext uri="{FF2B5EF4-FFF2-40B4-BE49-F238E27FC236}">
                  <a16:creationId xmlns:a16="http://schemas.microsoft.com/office/drawing/2014/main" id="{D99E198B-9F3B-4C22-ADEC-21F3E6EF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57700" y="3695700"/>
              <a:ext cx="304800" cy="403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48" name="Rectangle 324">
              <a:extLst>
                <a:ext uri="{FF2B5EF4-FFF2-40B4-BE49-F238E27FC236}">
                  <a16:creationId xmlns:a16="http://schemas.microsoft.com/office/drawing/2014/main" id="{2CFFF17E-B939-4821-87C4-536D69229E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876800" y="13944600"/>
              <a:ext cx="152400" cy="4419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49" name="Rectangle 325">
              <a:extLst>
                <a:ext uri="{FF2B5EF4-FFF2-40B4-BE49-F238E27FC236}">
                  <a16:creationId xmlns:a16="http://schemas.microsoft.com/office/drawing/2014/main" id="{4555BD6E-240C-4402-8D12-5C32A770F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15925800"/>
              <a:ext cx="1524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50" name="Freeform 326">
              <a:extLst>
                <a:ext uri="{FF2B5EF4-FFF2-40B4-BE49-F238E27FC236}">
                  <a16:creationId xmlns:a16="http://schemas.microsoft.com/office/drawing/2014/main" id="{5AB5898E-42D4-40DD-B87B-F30990ACF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600" y="156210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51" name="Rectangle 327">
              <a:extLst>
                <a:ext uri="{FF2B5EF4-FFF2-40B4-BE49-F238E27FC236}">
                  <a16:creationId xmlns:a16="http://schemas.microsoft.com/office/drawing/2014/main" id="{A9B059BE-91FB-45FE-9802-0AC50CF586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543300" y="7353300"/>
              <a:ext cx="152400" cy="1447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52" name="Rectangle 328">
              <a:extLst>
                <a:ext uri="{FF2B5EF4-FFF2-40B4-BE49-F238E27FC236}">
                  <a16:creationId xmlns:a16="http://schemas.microsoft.com/office/drawing/2014/main" id="{A85EA28B-9C58-417E-8687-6AAF32EF7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7772400"/>
              <a:ext cx="1524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53" name="Freeform 329">
              <a:extLst>
                <a:ext uri="{FF2B5EF4-FFF2-40B4-BE49-F238E27FC236}">
                  <a16:creationId xmlns:a16="http://schemas.microsoft.com/office/drawing/2014/main" id="{432ACA49-4F12-44E8-ACDF-16ABED68F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8600" y="74676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54" name="Text Box 330">
              <a:extLst>
                <a:ext uri="{FF2B5EF4-FFF2-40B4-BE49-F238E27FC236}">
                  <a16:creationId xmlns:a16="http://schemas.microsoft.com/office/drawing/2014/main" id="{CD00E9C2-26D1-48A1-B2FD-751A9AF4B5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599" y="7620002"/>
              <a:ext cx="1387926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600" b="1"/>
                <a:t>Addr, Data</a:t>
              </a:r>
            </a:p>
          </p:txBody>
        </p:sp>
        <p:sp>
          <p:nvSpPr>
            <p:cNvPr id="55" name="Rectangle 331">
              <a:extLst>
                <a:ext uri="{FF2B5EF4-FFF2-40B4-BE49-F238E27FC236}">
                  <a16:creationId xmlns:a16="http://schemas.microsoft.com/office/drawing/2014/main" id="{B2B4087E-8146-4891-AC56-57DE8D316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6248400"/>
              <a:ext cx="152400" cy="53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56" name="Rectangle 332">
              <a:extLst>
                <a:ext uri="{FF2B5EF4-FFF2-40B4-BE49-F238E27FC236}">
                  <a16:creationId xmlns:a16="http://schemas.microsoft.com/office/drawing/2014/main" id="{DBEF21F9-1CB3-4028-80AC-8F36AC314BC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695700" y="5753100"/>
              <a:ext cx="152400" cy="1143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57" name="Freeform 333">
              <a:extLst>
                <a:ext uri="{FF2B5EF4-FFF2-40B4-BE49-F238E27FC236}">
                  <a16:creationId xmlns:a16="http://schemas.microsoft.com/office/drawing/2014/main" id="{550C31D9-D58D-4FD0-94C8-034C1D20B09D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819400" y="61722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58" name="Text Box 334">
              <a:extLst>
                <a:ext uri="{FF2B5EF4-FFF2-40B4-BE49-F238E27FC236}">
                  <a16:creationId xmlns:a16="http://schemas.microsoft.com/office/drawing/2014/main" id="{897BF8F4-A0BB-4106-8758-D0752D4EC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5867400"/>
              <a:ext cx="1387926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600" b="1"/>
                <a:t>valM</a:t>
              </a:r>
            </a:p>
          </p:txBody>
        </p:sp>
        <p:sp>
          <p:nvSpPr>
            <p:cNvPr id="59" name="Rectangle 336">
              <a:extLst>
                <a:ext uri="{FF2B5EF4-FFF2-40B4-BE49-F238E27FC236}">
                  <a16:creationId xmlns:a16="http://schemas.microsoft.com/office/drawing/2014/main" id="{78C3F8BF-6BEB-40DE-AFCE-280852E63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4800600"/>
              <a:ext cx="152400" cy="1143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grpSp>
          <p:nvGrpSpPr>
            <p:cNvPr id="60" name="Group 338">
              <a:extLst>
                <a:ext uri="{FF2B5EF4-FFF2-40B4-BE49-F238E27FC236}">
                  <a16:creationId xmlns:a16="http://schemas.microsoft.com/office/drawing/2014/main" id="{B5244B28-884F-42EF-8A4C-209C572BC8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6000" y="7086600"/>
              <a:ext cx="914400" cy="304800"/>
              <a:chOff x="1440" y="4560"/>
              <a:chExt cx="576" cy="192"/>
            </a:xfrm>
            <a:solidFill>
              <a:schemeClr val="bg1">
                <a:lumMod val="75000"/>
              </a:schemeClr>
            </a:solidFill>
          </p:grpSpPr>
          <p:sp>
            <p:nvSpPr>
              <p:cNvPr id="73" name="Freeform 297">
                <a:extLst>
                  <a:ext uri="{FF2B5EF4-FFF2-40B4-BE49-F238E27FC236}">
                    <a16:creationId xmlns:a16="http://schemas.microsoft.com/office/drawing/2014/main" id="{2CF0591C-CFA0-4F98-8E22-012AA2F39D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0" y="4560"/>
                <a:ext cx="384" cy="192"/>
              </a:xfrm>
              <a:custGeom>
                <a:avLst/>
                <a:gdLst>
                  <a:gd name="T0" fmla="*/ 0 w 384"/>
                  <a:gd name="T1" fmla="*/ 192 h 192"/>
                  <a:gd name="T2" fmla="*/ 192 w 384"/>
                  <a:gd name="T3" fmla="*/ 0 h 192"/>
                  <a:gd name="T4" fmla="*/ 384 w 384"/>
                  <a:gd name="T5" fmla="*/ 192 h 192"/>
                  <a:gd name="T6" fmla="*/ 0 w 384"/>
                  <a:gd name="T7" fmla="*/ 192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192"/>
                  <a:gd name="T14" fmla="*/ 384 w 384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192">
                    <a:moveTo>
                      <a:pt x="0" y="192"/>
                    </a:moveTo>
                    <a:lnTo>
                      <a:pt x="192" y="0"/>
                    </a:lnTo>
                    <a:lnTo>
                      <a:pt x="384" y="192"/>
                    </a:lnTo>
                    <a:lnTo>
                      <a:pt x="0" y="192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700"/>
              </a:p>
            </p:txBody>
          </p:sp>
          <p:sp>
            <p:nvSpPr>
              <p:cNvPr id="74" name="Freeform 337">
                <a:extLst>
                  <a:ext uri="{FF2B5EF4-FFF2-40B4-BE49-F238E27FC236}">
                    <a16:creationId xmlns:a16="http://schemas.microsoft.com/office/drawing/2014/main" id="{3BAC1EF4-3457-4EA7-9140-AB6CA7575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560"/>
                <a:ext cx="384" cy="192"/>
              </a:xfrm>
              <a:custGeom>
                <a:avLst/>
                <a:gdLst>
                  <a:gd name="T0" fmla="*/ 0 w 384"/>
                  <a:gd name="T1" fmla="*/ 192 h 192"/>
                  <a:gd name="T2" fmla="*/ 192 w 384"/>
                  <a:gd name="T3" fmla="*/ 0 h 192"/>
                  <a:gd name="T4" fmla="*/ 384 w 384"/>
                  <a:gd name="T5" fmla="*/ 192 h 192"/>
                  <a:gd name="T6" fmla="*/ 0 w 384"/>
                  <a:gd name="T7" fmla="*/ 192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192"/>
                  <a:gd name="T14" fmla="*/ 384 w 384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192">
                    <a:moveTo>
                      <a:pt x="0" y="192"/>
                    </a:moveTo>
                    <a:lnTo>
                      <a:pt x="192" y="0"/>
                    </a:lnTo>
                    <a:lnTo>
                      <a:pt x="384" y="192"/>
                    </a:lnTo>
                    <a:lnTo>
                      <a:pt x="0" y="192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700"/>
              </a:p>
            </p:txBody>
          </p:sp>
        </p:grpSp>
        <p:grpSp>
          <p:nvGrpSpPr>
            <p:cNvPr id="61" name="Group 339">
              <a:extLst>
                <a:ext uri="{FF2B5EF4-FFF2-40B4-BE49-F238E27FC236}">
                  <a16:creationId xmlns:a16="http://schemas.microsoft.com/office/drawing/2014/main" id="{A769E76A-1BB9-4F8A-B60E-1548FD81B6D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6019800" y="8534400"/>
              <a:ext cx="914400" cy="304800"/>
              <a:chOff x="1440" y="4560"/>
              <a:chExt cx="576" cy="192"/>
            </a:xfrm>
            <a:solidFill>
              <a:schemeClr val="bg1">
                <a:lumMod val="75000"/>
              </a:schemeClr>
            </a:solidFill>
          </p:grpSpPr>
          <p:sp>
            <p:nvSpPr>
              <p:cNvPr id="71" name="Freeform 340">
                <a:extLst>
                  <a:ext uri="{FF2B5EF4-FFF2-40B4-BE49-F238E27FC236}">
                    <a16:creationId xmlns:a16="http://schemas.microsoft.com/office/drawing/2014/main" id="{5DD87BAD-FED2-4BD0-8F9D-DAB0945147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0" y="4560"/>
                <a:ext cx="384" cy="192"/>
              </a:xfrm>
              <a:custGeom>
                <a:avLst/>
                <a:gdLst>
                  <a:gd name="T0" fmla="*/ 0 w 384"/>
                  <a:gd name="T1" fmla="*/ 192 h 192"/>
                  <a:gd name="T2" fmla="*/ 192 w 384"/>
                  <a:gd name="T3" fmla="*/ 0 h 192"/>
                  <a:gd name="T4" fmla="*/ 384 w 384"/>
                  <a:gd name="T5" fmla="*/ 192 h 192"/>
                  <a:gd name="T6" fmla="*/ 0 w 384"/>
                  <a:gd name="T7" fmla="*/ 192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192"/>
                  <a:gd name="T14" fmla="*/ 384 w 384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192">
                    <a:moveTo>
                      <a:pt x="0" y="192"/>
                    </a:moveTo>
                    <a:lnTo>
                      <a:pt x="192" y="0"/>
                    </a:lnTo>
                    <a:lnTo>
                      <a:pt x="384" y="192"/>
                    </a:lnTo>
                    <a:lnTo>
                      <a:pt x="0" y="192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700"/>
              </a:p>
            </p:txBody>
          </p:sp>
          <p:sp>
            <p:nvSpPr>
              <p:cNvPr id="72" name="Freeform 341">
                <a:extLst>
                  <a:ext uri="{FF2B5EF4-FFF2-40B4-BE49-F238E27FC236}">
                    <a16:creationId xmlns:a16="http://schemas.microsoft.com/office/drawing/2014/main" id="{D8841BF8-9679-4EED-A20B-06AC87CCF8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560"/>
                <a:ext cx="384" cy="192"/>
              </a:xfrm>
              <a:custGeom>
                <a:avLst/>
                <a:gdLst>
                  <a:gd name="T0" fmla="*/ 0 w 384"/>
                  <a:gd name="T1" fmla="*/ 192 h 192"/>
                  <a:gd name="T2" fmla="*/ 192 w 384"/>
                  <a:gd name="T3" fmla="*/ 0 h 192"/>
                  <a:gd name="T4" fmla="*/ 384 w 384"/>
                  <a:gd name="T5" fmla="*/ 192 h 192"/>
                  <a:gd name="T6" fmla="*/ 0 w 384"/>
                  <a:gd name="T7" fmla="*/ 192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192"/>
                  <a:gd name="T14" fmla="*/ 384 w 384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192">
                    <a:moveTo>
                      <a:pt x="0" y="192"/>
                    </a:moveTo>
                    <a:lnTo>
                      <a:pt x="192" y="0"/>
                    </a:lnTo>
                    <a:lnTo>
                      <a:pt x="384" y="192"/>
                    </a:lnTo>
                    <a:lnTo>
                      <a:pt x="0" y="192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700"/>
              </a:p>
            </p:txBody>
          </p:sp>
        </p:grpSp>
        <p:sp>
          <p:nvSpPr>
            <p:cNvPr id="62" name="Rectangle 342">
              <a:extLst>
                <a:ext uri="{FF2B5EF4-FFF2-40B4-BE49-F238E27FC236}">
                  <a16:creationId xmlns:a16="http://schemas.microsoft.com/office/drawing/2014/main" id="{FD5D0865-F976-4F29-BD8F-8B8B1144C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14782800"/>
              <a:ext cx="152400" cy="457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63" name="Rectangle 344">
              <a:extLst>
                <a:ext uri="{FF2B5EF4-FFF2-40B4-BE49-F238E27FC236}">
                  <a16:creationId xmlns:a16="http://schemas.microsoft.com/office/drawing/2014/main" id="{AF6D2628-7B51-43B0-ACC5-2C88CDB2F7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543300" y="14287500"/>
              <a:ext cx="152400" cy="1600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64" name="Rectangle 345">
              <a:extLst>
                <a:ext uri="{FF2B5EF4-FFF2-40B4-BE49-F238E27FC236}">
                  <a16:creationId xmlns:a16="http://schemas.microsoft.com/office/drawing/2014/main" id="{0E870FB7-0FAA-4887-AECC-6DF3DFDF1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14782800"/>
              <a:ext cx="152400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65" name="Text Box 347">
              <a:extLst>
                <a:ext uri="{FF2B5EF4-FFF2-40B4-BE49-F238E27FC236}">
                  <a16:creationId xmlns:a16="http://schemas.microsoft.com/office/drawing/2014/main" id="{478A2915-94AC-4B56-A65A-E4620C750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4648199"/>
              <a:ext cx="1582607" cy="483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900" b="1" dirty="0"/>
                <a:t>PC update</a:t>
              </a:r>
            </a:p>
          </p:txBody>
        </p:sp>
        <p:sp>
          <p:nvSpPr>
            <p:cNvPr id="66" name="Text Box 348">
              <a:extLst>
                <a:ext uri="{FF2B5EF4-FFF2-40B4-BE49-F238E27FC236}">
                  <a16:creationId xmlns:a16="http://schemas.microsoft.com/office/drawing/2014/main" id="{54C591BD-0FDC-4A86-A13C-AFEB456991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597" y="5257801"/>
              <a:ext cx="3238490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600" b="1"/>
                <a:t>valE, valM</a:t>
              </a:r>
            </a:p>
          </p:txBody>
        </p:sp>
        <p:sp>
          <p:nvSpPr>
            <p:cNvPr id="67" name="Rectangle 349">
              <a:extLst>
                <a:ext uri="{FF2B5EF4-FFF2-40B4-BE49-F238E27FC236}">
                  <a16:creationId xmlns:a16="http://schemas.microsoft.com/office/drawing/2014/main" id="{BD89CFD8-5D63-4E91-A9E0-EF139559A6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800600" y="2590800"/>
              <a:ext cx="152400" cy="457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68" name="Freeform 350">
              <a:extLst>
                <a:ext uri="{FF2B5EF4-FFF2-40B4-BE49-F238E27FC236}">
                  <a16:creationId xmlns:a16="http://schemas.microsoft.com/office/drawing/2014/main" id="{84DEBE58-86F6-411F-94F6-649F03D182F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781800" y="106680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69" name="Freeform 351">
              <a:extLst>
                <a:ext uri="{FF2B5EF4-FFF2-40B4-BE49-F238E27FC236}">
                  <a16:creationId xmlns:a16="http://schemas.microsoft.com/office/drawing/2014/main" id="{39E27EFD-A6EC-4C58-BFDD-8828A81CD8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34200" y="106680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70" name="Text Box 352">
              <a:extLst>
                <a:ext uri="{FF2B5EF4-FFF2-40B4-BE49-F238E27FC236}">
                  <a16:creationId xmlns:a16="http://schemas.microsoft.com/office/drawing/2014/main" id="{A012C045-0215-4960-9FA3-C0322C3DE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597" y="4495800"/>
              <a:ext cx="3238490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600" b="1"/>
                <a:t>newPC</a:t>
              </a:r>
            </a:p>
          </p:txBody>
        </p:sp>
      </p:grpSp>
      <p:pic>
        <p:nvPicPr>
          <p:cNvPr id="80" name="Picture 79">
            <a:extLst>
              <a:ext uri="{FF2B5EF4-FFF2-40B4-BE49-F238E27FC236}">
                <a16:creationId xmlns:a16="http://schemas.microsoft.com/office/drawing/2014/main" id="{4B7C4A1A-319B-49DA-AAC1-945CB0FCF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802" y="1203419"/>
            <a:ext cx="2202378" cy="1294351"/>
          </a:xfrm>
          <a:prstGeom prst="rec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CAD6474B-A1D3-4E95-8626-5AE5F8B840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966" r="10603"/>
          <a:stretch/>
        </p:blipFill>
        <p:spPr>
          <a:xfrm>
            <a:off x="439207" y="1203420"/>
            <a:ext cx="2377239" cy="1294351"/>
          </a:xfrm>
          <a:prstGeom prst="rec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D7E2A7A2-D533-47BB-B6B2-BFFC756FC78D}"/>
              </a:ext>
            </a:extLst>
          </p:cNvPr>
          <p:cNvSpPr/>
          <p:nvPr/>
        </p:nvSpPr>
        <p:spPr>
          <a:xfrm>
            <a:off x="439207" y="2250817"/>
            <a:ext cx="2377239" cy="241176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52FEC678-CDA7-4AD7-A788-5D54F28C3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454802"/>
              </p:ext>
            </p:extLst>
          </p:nvPr>
        </p:nvGraphicFramePr>
        <p:xfrm>
          <a:off x="438450" y="2787407"/>
          <a:ext cx="4998759" cy="33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2056">
                  <a:extLst>
                    <a:ext uri="{9D8B030D-6E8A-4147-A177-3AD203B41FA5}">
                      <a16:colId xmlns:a16="http://schemas.microsoft.com/office/drawing/2014/main" val="3463250579"/>
                    </a:ext>
                  </a:extLst>
                </a:gridCol>
                <a:gridCol w="1760018">
                  <a:extLst>
                    <a:ext uri="{9D8B030D-6E8A-4147-A177-3AD203B41FA5}">
                      <a16:colId xmlns:a16="http://schemas.microsoft.com/office/drawing/2014/main" val="3253380354"/>
                    </a:ext>
                  </a:extLst>
                </a:gridCol>
                <a:gridCol w="2136685">
                  <a:extLst>
                    <a:ext uri="{9D8B030D-6E8A-4147-A177-3AD203B41FA5}">
                      <a16:colId xmlns:a16="http://schemas.microsoft.com/office/drawing/2014/main" val="788067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rmmovq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rA</a:t>
                      </a:r>
                      <a:r>
                        <a:rPr lang="en-US" sz="1400" b="1" dirty="0"/>
                        <a:t>, D(</a:t>
                      </a:r>
                      <a:r>
                        <a:rPr lang="en-US" sz="1400" b="1" dirty="0" err="1"/>
                        <a:t>rB</a:t>
                      </a:r>
                      <a:r>
                        <a:rPr lang="en-US" sz="1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/>
                        <a:t>rmmovq</a:t>
                      </a:r>
                      <a:r>
                        <a:rPr lang="en-US" sz="1400" b="1" dirty="0"/>
                        <a:t> %</a:t>
                      </a:r>
                      <a:r>
                        <a:rPr lang="en-US" sz="1400" b="1" dirty="0" err="1"/>
                        <a:t>rax</a:t>
                      </a:r>
                      <a:r>
                        <a:rPr lang="en-US" sz="1400" b="1" dirty="0"/>
                        <a:t>, 128(%</a:t>
                      </a:r>
                      <a:r>
                        <a:rPr lang="en-US" sz="1400" b="1" dirty="0" err="1"/>
                        <a:t>rbp</a:t>
                      </a:r>
                      <a:r>
                        <a:rPr lang="en-US" sz="1400" b="1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153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icode</a:t>
                      </a:r>
                      <a:r>
                        <a:rPr lang="en-US" sz="1400" dirty="0"/>
                        <a:t>: </a:t>
                      </a:r>
                      <a:r>
                        <a:rPr lang="en-US" sz="1400" dirty="0" err="1"/>
                        <a:t>ifun</a:t>
                      </a:r>
                      <a:r>
                        <a:rPr lang="en-US" sz="1400" dirty="0"/>
                        <a:t>  ← M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dirty="0"/>
                        <a:t>[PC]</a:t>
                      </a:r>
                    </a:p>
                    <a:p>
                      <a:r>
                        <a:rPr lang="en-US" sz="1400" dirty="0" err="1"/>
                        <a:t>rA:rB</a:t>
                      </a:r>
                      <a:r>
                        <a:rPr lang="en-US" sz="1400" dirty="0"/>
                        <a:t>  ←  M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dirty="0"/>
                        <a:t>[PC+1]</a:t>
                      </a:r>
                    </a:p>
                    <a:p>
                      <a:r>
                        <a:rPr lang="en-US" sz="1400" dirty="0" err="1"/>
                        <a:t>valC</a:t>
                      </a:r>
                      <a:r>
                        <a:rPr lang="en-US" sz="1400" dirty="0"/>
                        <a:t>  ←  M</a:t>
                      </a:r>
                      <a:r>
                        <a:rPr lang="en-US" sz="1400" baseline="-25000" dirty="0"/>
                        <a:t>8</a:t>
                      </a:r>
                      <a:r>
                        <a:rPr lang="en-US" sz="1400" dirty="0"/>
                        <a:t>[PC+2]</a:t>
                      </a:r>
                    </a:p>
                    <a:p>
                      <a:r>
                        <a:rPr lang="en-US" sz="1400" dirty="0" err="1"/>
                        <a:t>valP</a:t>
                      </a:r>
                      <a:r>
                        <a:rPr lang="en-US" sz="1400" dirty="0"/>
                        <a:t>  ←  PC+10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icode</a:t>
                      </a:r>
                      <a:r>
                        <a:rPr lang="en-US" sz="1200" dirty="0"/>
                        <a:t>: </a:t>
                      </a:r>
                      <a:r>
                        <a:rPr lang="en-US" sz="1200" dirty="0" err="1"/>
                        <a:t>ifun</a:t>
                      </a:r>
                      <a:r>
                        <a:rPr lang="en-US" sz="1200" dirty="0"/>
                        <a:t>  ←  M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[0x030] = 4:0</a:t>
                      </a:r>
                    </a:p>
                    <a:p>
                      <a:r>
                        <a:rPr lang="en-US" sz="1200" dirty="0" err="1"/>
                        <a:t>rA:rB</a:t>
                      </a:r>
                      <a:r>
                        <a:rPr lang="en-US" sz="1200" dirty="0"/>
                        <a:t>  ←  M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[0x031] = 0:5</a:t>
                      </a:r>
                    </a:p>
                    <a:p>
                      <a:r>
                        <a:rPr lang="en-US" sz="1200" dirty="0" err="1"/>
                        <a:t>valC</a:t>
                      </a:r>
                      <a:r>
                        <a:rPr lang="en-US" sz="1200" dirty="0"/>
                        <a:t>  ←  128</a:t>
                      </a:r>
                    </a:p>
                    <a:p>
                      <a:r>
                        <a:rPr lang="en-US" sz="1200" dirty="0" err="1"/>
                        <a:t>valP</a:t>
                      </a:r>
                      <a:r>
                        <a:rPr lang="en-US" sz="1200" dirty="0"/>
                        <a:t>  ←  0x030 + 10 = 0x03A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5515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valA</a:t>
                      </a:r>
                      <a:r>
                        <a:rPr lang="en-US" sz="1400" dirty="0"/>
                        <a:t>  ←  R[</a:t>
                      </a:r>
                      <a:r>
                        <a:rPr lang="en-US" sz="1400" dirty="0" err="1"/>
                        <a:t>rA</a:t>
                      </a:r>
                      <a:r>
                        <a:rPr lang="en-US" sz="1400" dirty="0"/>
                        <a:t>]</a:t>
                      </a:r>
                    </a:p>
                    <a:p>
                      <a:r>
                        <a:rPr lang="en-US" sz="1400" dirty="0" err="1"/>
                        <a:t>valB</a:t>
                      </a:r>
                      <a:r>
                        <a:rPr lang="en-US" sz="1400" dirty="0"/>
                        <a:t>  ←  R[</a:t>
                      </a:r>
                      <a:r>
                        <a:rPr lang="en-US" sz="1400" dirty="0" err="1"/>
                        <a:t>rB</a:t>
                      </a:r>
                      <a:r>
                        <a:rPr lang="en-US" sz="1400" dirty="0"/>
                        <a:t>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valA</a:t>
                      </a:r>
                      <a:r>
                        <a:rPr lang="en-US" sz="1200" dirty="0"/>
                        <a:t>  ←  R[%</a:t>
                      </a:r>
                      <a:r>
                        <a:rPr lang="en-US" sz="1200" dirty="0" err="1"/>
                        <a:t>rax</a:t>
                      </a:r>
                      <a:r>
                        <a:rPr lang="en-US" sz="1200" dirty="0"/>
                        <a:t>] = 15</a:t>
                      </a:r>
                    </a:p>
                    <a:p>
                      <a:r>
                        <a:rPr lang="en-US" sz="1200" dirty="0" err="1"/>
                        <a:t>valB</a:t>
                      </a:r>
                      <a:r>
                        <a:rPr lang="en-US" sz="1200" dirty="0"/>
                        <a:t>  ←  R[%</a:t>
                      </a:r>
                      <a:r>
                        <a:rPr lang="en-US" sz="1200" dirty="0" err="1"/>
                        <a:t>rbp</a:t>
                      </a:r>
                      <a:r>
                        <a:rPr lang="en-US" sz="1200" dirty="0"/>
                        <a:t>] = 0x018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101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Execute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valE</a:t>
                      </a:r>
                      <a:r>
                        <a:rPr lang="en-US" sz="1400" dirty="0"/>
                        <a:t>  ←  </a:t>
                      </a:r>
                      <a:r>
                        <a:rPr lang="en-US" sz="1400" dirty="0" err="1"/>
                        <a:t>valB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dirty="0" err="1"/>
                        <a:t>valC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valE</a:t>
                      </a:r>
                      <a:r>
                        <a:rPr lang="en-US" sz="1200" dirty="0"/>
                        <a:t>  ←  0x018 + 128 = 0x098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943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Memory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  <a:r>
                        <a:rPr lang="en-US" sz="1400" baseline="-25000" dirty="0"/>
                        <a:t>8</a:t>
                      </a:r>
                      <a:r>
                        <a:rPr lang="en-US" sz="1400" dirty="0"/>
                        <a:t>[</a:t>
                      </a:r>
                      <a:r>
                        <a:rPr lang="en-US" sz="1400" dirty="0" err="1"/>
                        <a:t>valE</a:t>
                      </a:r>
                      <a:r>
                        <a:rPr lang="en-US" sz="1400" dirty="0"/>
                        <a:t>] ←  </a:t>
                      </a:r>
                      <a:r>
                        <a:rPr lang="en-US" sz="1400" dirty="0" err="1"/>
                        <a:t>valA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</a:t>
                      </a:r>
                      <a:r>
                        <a:rPr lang="en-US" sz="1200" baseline="-25000" dirty="0"/>
                        <a:t>8</a:t>
                      </a:r>
                      <a:r>
                        <a:rPr lang="en-US" sz="1200" dirty="0"/>
                        <a:t>[0x098] ←  </a:t>
                      </a:r>
                      <a:r>
                        <a:rPr lang="en-US" sz="1200" dirty="0" err="1"/>
                        <a:t>valA</a:t>
                      </a:r>
                      <a:r>
                        <a:rPr lang="en-US" sz="1200" dirty="0"/>
                        <a:t> = 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7945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295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 update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PC  ←  </a:t>
                      </a:r>
                      <a:r>
                        <a:rPr lang="en-US" sz="1400" dirty="0" err="1"/>
                        <a:t>valP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PC ←  </a:t>
                      </a:r>
                      <a:r>
                        <a:rPr lang="en-US" sz="1200" dirty="0" err="1"/>
                        <a:t>valP</a:t>
                      </a:r>
                      <a:r>
                        <a:rPr lang="en-US" sz="1200" dirty="0"/>
                        <a:t> = 0x03A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9693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064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8121-B7D6-4CA8-92CE-0A85F885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909A9-B4F3-4BCF-8540-2689BD76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Instruction Set Design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Instruction encoding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exemplified by a miniature X86 ISA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Sequential implementation of processor</a:t>
            </a:r>
          </a:p>
          <a:p>
            <a:r>
              <a:rPr lang="en-US" dirty="0"/>
              <a:t>CPU Pipelining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F0056-9701-485E-BD58-548C38EE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67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709A7-6A0B-4925-B3CE-DD6985E16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1C846-3FEA-48CD-8126-678DFD5D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22</a:t>
            </a:fld>
            <a:endParaRPr lang="en-US"/>
          </a:p>
        </p:txBody>
      </p:sp>
      <p:pic>
        <p:nvPicPr>
          <p:cNvPr id="1026" name="Picture 2" descr="今年哪只兔子最累？ - 步行街主干道- 虎扑社区">
            <a:extLst>
              <a:ext uri="{FF2B5EF4-FFF2-40B4-BE49-F238E27FC236}">
                <a16:creationId xmlns:a16="http://schemas.microsoft.com/office/drawing/2014/main" id="{57A99AB3-250D-4924-B4B1-79B60D1354CC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374532"/>
            <a:ext cx="657225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3E960A-2EB3-45F3-990E-5D952B7DAF12}"/>
              </a:ext>
            </a:extLst>
          </p:cNvPr>
          <p:cNvSpPr txBox="1"/>
          <p:nvPr/>
        </p:nvSpPr>
        <p:spPr>
          <a:xfrm>
            <a:off x="1595383" y="5320513"/>
            <a:ext cx="5953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whole production process is composed of multiple stages</a:t>
            </a:r>
          </a:p>
          <a:p>
            <a:r>
              <a:rPr lang="en-US" dirty="0"/>
              <a:t>Worker on each stage do only ONE thing</a:t>
            </a:r>
          </a:p>
          <a:p>
            <a:r>
              <a:rPr lang="en-US" dirty="0"/>
              <a:t>Products line up on the pipeline, each goes through all stages</a:t>
            </a:r>
          </a:p>
        </p:txBody>
      </p:sp>
    </p:spTree>
    <p:extLst>
      <p:ext uri="{BB962C8B-B14F-4D97-AF65-F5344CB8AC3E}">
        <p14:creationId xmlns:p14="http://schemas.microsoft.com/office/powerpoint/2010/main" val="1176056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709A7-6A0B-4925-B3CE-DD6985E16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Rethinking the sequential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8BB85-FED6-4954-8785-40AFB5482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71" y="1153116"/>
            <a:ext cx="5180206" cy="5328605"/>
          </a:xfrm>
        </p:spPr>
        <p:txBody>
          <a:bodyPr/>
          <a:lstStyle/>
          <a:p>
            <a:r>
              <a:rPr lang="en-US" dirty="0"/>
              <a:t>Every </a:t>
            </a:r>
            <a:r>
              <a:rPr lang="en-US"/>
              <a:t>instruction must go </a:t>
            </a:r>
            <a:r>
              <a:rPr lang="en-US" dirty="0"/>
              <a:t>through 6 stages </a:t>
            </a:r>
            <a:r>
              <a:rPr lang="en-US" b="1" dirty="0">
                <a:solidFill>
                  <a:srgbClr val="FF0000"/>
                </a:solidFill>
              </a:rPr>
              <a:t>sequentially</a:t>
            </a:r>
          </a:p>
          <a:p>
            <a:endParaRPr lang="en-US" dirty="0"/>
          </a:p>
          <a:p>
            <a:r>
              <a:rPr lang="en-US" dirty="0"/>
              <a:t>In the sequential implementation, when the instruction is in one stage, e.g., execute, all the hardware components in </a:t>
            </a:r>
            <a:r>
              <a:rPr lang="en-US" b="1" dirty="0">
                <a:solidFill>
                  <a:srgbClr val="FF0000"/>
                </a:solidFill>
              </a:rPr>
              <a:t>other stages are </a:t>
            </a:r>
            <a:r>
              <a:rPr lang="en-US" altLang="zh-CN" b="1" dirty="0">
                <a:solidFill>
                  <a:srgbClr val="FF0000"/>
                </a:solidFill>
              </a:rPr>
              <a:t>idle</a:t>
            </a:r>
          </a:p>
          <a:p>
            <a:endParaRPr lang="en-US" dirty="0"/>
          </a:p>
          <a:p>
            <a:r>
              <a:rPr lang="en-US" dirty="0"/>
              <a:t>This is </a:t>
            </a:r>
            <a:r>
              <a:rPr lang="en-US" b="1" dirty="0">
                <a:solidFill>
                  <a:srgbClr val="FF0000"/>
                </a:solidFill>
              </a:rPr>
              <a:t>under-utilization</a:t>
            </a:r>
            <a:r>
              <a:rPr lang="en-US" dirty="0"/>
              <a:t> of the processor hardware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1C846-3FEA-48CD-8126-678DFD5D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3B9793-148E-49E5-9358-82F33C469C9F}"/>
              </a:ext>
            </a:extLst>
          </p:cNvPr>
          <p:cNvGrpSpPr/>
          <p:nvPr/>
        </p:nvGrpSpPr>
        <p:grpSpPr>
          <a:xfrm>
            <a:off x="5693115" y="881022"/>
            <a:ext cx="3236768" cy="5600699"/>
            <a:chOff x="609600" y="4495800"/>
            <a:chExt cx="6781800" cy="11734800"/>
          </a:xfrm>
        </p:grpSpPr>
        <p:sp>
          <p:nvSpPr>
            <p:cNvPr id="6" name="Freeform 343">
              <a:extLst>
                <a:ext uri="{FF2B5EF4-FFF2-40B4-BE49-F238E27FC236}">
                  <a16:creationId xmlns:a16="http://schemas.microsoft.com/office/drawing/2014/main" id="{76756F6D-C64F-4E4A-9C55-2131ED091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600" y="144780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7" name="Freeform 346">
              <a:extLst>
                <a:ext uri="{FF2B5EF4-FFF2-40B4-BE49-F238E27FC236}">
                  <a16:creationId xmlns:a16="http://schemas.microsoft.com/office/drawing/2014/main" id="{16765B73-2F7D-449B-8C1F-2B5CAAEE0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800" y="144780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8" name="Rectangle 296">
              <a:extLst>
                <a:ext uri="{FF2B5EF4-FFF2-40B4-BE49-F238E27FC236}">
                  <a16:creationId xmlns:a16="http://schemas.microsoft.com/office/drawing/2014/main" id="{12BD56AA-6122-47B6-9BBA-3B63968D4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4800600"/>
              <a:ext cx="304800" cy="9067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6B4BF50-AC74-409B-8341-B79C8C521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3868400"/>
              <a:ext cx="2057400" cy="6096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 algn="ctr">
                <a:defRPr/>
              </a:pPr>
              <a:r>
                <a:rPr lang="en-US" sz="700" dirty="0">
                  <a:latin typeface="Helvetica" pitchFamily="34" charset="0"/>
                  <a:ea typeface="+mn-ea"/>
                </a:rPr>
                <a:t>Instruction</a:t>
              </a:r>
            </a:p>
            <a:p>
              <a:pPr algn="ctr">
                <a:defRPr/>
              </a:pPr>
              <a:r>
                <a:rPr lang="en-US" sz="700" dirty="0">
                  <a:latin typeface="Helvetica" pitchFamily="34" charset="0"/>
                  <a:ea typeface="+mn-ea"/>
                </a:rPr>
                <a:t>memory</a:t>
              </a:r>
            </a:p>
          </p:txBody>
        </p:sp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26635C19-8041-44E7-96E0-3D49F8113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13868400"/>
              <a:ext cx="914400" cy="6096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sz="600" dirty="0">
                  <a:latin typeface="Helvetica" pitchFamily="34" charset="0"/>
                  <a:ea typeface="+mn-ea"/>
                </a:rPr>
                <a:t>PC</a:t>
              </a:r>
            </a:p>
            <a:p>
              <a:pPr>
                <a:defRPr/>
              </a:pPr>
              <a:r>
                <a:rPr lang="en-US" sz="600" dirty="0">
                  <a:latin typeface="Helvetica" pitchFamily="34" charset="0"/>
                  <a:ea typeface="+mn-ea"/>
                </a:rPr>
                <a:t>increment</a:t>
              </a:r>
            </a:p>
          </p:txBody>
        </p:sp>
        <p:sp>
          <p:nvSpPr>
            <p:cNvPr id="11" name="Rectangle 67">
              <a:extLst>
                <a:ext uri="{FF2B5EF4-FFF2-40B4-BE49-F238E27FC236}">
                  <a16:creationId xmlns:a16="http://schemas.microsoft.com/office/drawing/2014/main" id="{A46D13D4-11A5-4D0A-80E1-49E400867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9296400"/>
              <a:ext cx="5334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sz="700">
                  <a:latin typeface="Helvetica" pitchFamily="34" charset="0"/>
                  <a:ea typeface="+mn-ea"/>
                </a:rPr>
                <a:t>CC</a:t>
              </a:r>
            </a:p>
          </p:txBody>
        </p:sp>
        <p:sp>
          <p:nvSpPr>
            <p:cNvPr id="12" name="AutoShape 56">
              <a:extLst>
                <a:ext uri="{FF2B5EF4-FFF2-40B4-BE49-F238E27FC236}">
                  <a16:creationId xmlns:a16="http://schemas.microsoft.com/office/drawing/2014/main" id="{6A03E562-EFBC-4203-A495-BC55F6C1966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114800" y="9372600"/>
              <a:ext cx="1295400" cy="457200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rot="10800000" wrap="none" lIns="91430" tIns="45715" rIns="91430" bIns="45715" anchor="ctr"/>
            <a:lstStyle/>
            <a:p>
              <a:pPr>
                <a:defRPr/>
              </a:pPr>
              <a:r>
                <a:rPr lang="en-US" sz="700">
                  <a:latin typeface="Helvetica" pitchFamily="34" charset="0"/>
                  <a:ea typeface="+mn-ea"/>
                </a:rPr>
                <a:t>ALU</a:t>
              </a:r>
            </a:p>
          </p:txBody>
        </p:sp>
        <p:sp>
          <p:nvSpPr>
            <p:cNvPr id="13" name="Rectangle 78">
              <a:extLst>
                <a:ext uri="{FF2B5EF4-FFF2-40B4-BE49-F238E27FC236}">
                  <a16:creationId xmlns:a16="http://schemas.microsoft.com/office/drawing/2014/main" id="{6353398A-E213-46AE-96F2-966127712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6781800"/>
              <a:ext cx="1066800" cy="6858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sz="700">
                  <a:latin typeface="Helvetica" pitchFamily="34" charset="0"/>
                  <a:ea typeface="+mn-ea"/>
                </a:rPr>
                <a:t>Data</a:t>
              </a:r>
            </a:p>
            <a:p>
              <a:pPr>
                <a:defRPr/>
              </a:pPr>
              <a:r>
                <a:rPr lang="en-US" sz="700">
                  <a:latin typeface="Helvetica" pitchFamily="34" charset="0"/>
                  <a:ea typeface="+mn-ea"/>
                </a:rPr>
                <a:t>memory</a:t>
              </a:r>
            </a:p>
          </p:txBody>
        </p:sp>
        <p:sp>
          <p:nvSpPr>
            <p:cNvPr id="14" name="Line 2">
              <a:extLst>
                <a:ext uri="{FF2B5EF4-FFF2-40B4-BE49-F238E27FC236}">
                  <a16:creationId xmlns:a16="http://schemas.microsoft.com/office/drawing/2014/main" id="{AA9E3535-B463-4C97-AFD7-AC4D7E0785D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4216400" y="9271000"/>
              <a:ext cx="0" cy="355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15" name="Text Box 163">
              <a:extLst>
                <a:ext uri="{FF2B5EF4-FFF2-40B4-BE49-F238E27FC236}">
                  <a16:creationId xmlns:a16="http://schemas.microsoft.com/office/drawing/2014/main" id="{30B1C4CA-586B-47D7-BDAC-5CE3722B24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14097000"/>
              <a:ext cx="1031785" cy="483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900" b="1"/>
                <a:t>Fetch</a:t>
              </a:r>
            </a:p>
          </p:txBody>
        </p:sp>
        <p:sp>
          <p:nvSpPr>
            <p:cNvPr id="16" name="Text Box 164">
              <a:extLst>
                <a:ext uri="{FF2B5EF4-FFF2-40B4-BE49-F238E27FC236}">
                  <a16:creationId xmlns:a16="http://schemas.microsoft.com/office/drawing/2014/main" id="{4FA4B692-B471-4656-A45E-223BCB4B67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12039599"/>
              <a:ext cx="1260175" cy="483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900" b="1"/>
                <a:t>Decode</a:t>
              </a:r>
            </a:p>
          </p:txBody>
        </p:sp>
        <p:sp>
          <p:nvSpPr>
            <p:cNvPr id="17" name="Text Box 165">
              <a:extLst>
                <a:ext uri="{FF2B5EF4-FFF2-40B4-BE49-F238E27FC236}">
                  <a16:creationId xmlns:a16="http://schemas.microsoft.com/office/drawing/2014/main" id="{1F0F0D38-172B-44E9-9080-F8132902B1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9448799"/>
              <a:ext cx="1313913" cy="483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900" b="1"/>
                <a:t>Execute</a:t>
              </a:r>
            </a:p>
          </p:txBody>
        </p:sp>
        <p:sp>
          <p:nvSpPr>
            <p:cNvPr id="18" name="Text Box 166">
              <a:extLst>
                <a:ext uri="{FF2B5EF4-FFF2-40B4-BE49-F238E27FC236}">
                  <a16:creationId xmlns:a16="http://schemas.microsoft.com/office/drawing/2014/main" id="{60B5F841-41B0-4F4B-A955-DA7932A044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7010400"/>
              <a:ext cx="1313913" cy="483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900" b="1"/>
                <a:t>Memory</a:t>
              </a:r>
            </a:p>
          </p:txBody>
        </p:sp>
        <p:sp>
          <p:nvSpPr>
            <p:cNvPr id="19" name="Text Box 167">
              <a:extLst>
                <a:ext uri="{FF2B5EF4-FFF2-40B4-BE49-F238E27FC236}">
                  <a16:creationId xmlns:a16="http://schemas.microsoft.com/office/drawing/2014/main" id="{249818B1-2F58-4CCC-9511-08B8EDC4D4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5562599"/>
              <a:ext cx="1609476" cy="483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900" b="1"/>
                <a:t>Write back</a:t>
              </a:r>
            </a:p>
          </p:txBody>
        </p:sp>
        <p:sp>
          <p:nvSpPr>
            <p:cNvPr id="20" name="Text Box 179">
              <a:extLst>
                <a:ext uri="{FF2B5EF4-FFF2-40B4-BE49-F238E27FC236}">
                  <a16:creationId xmlns:a16="http://schemas.microsoft.com/office/drawing/2014/main" id="{E8034E41-1EBD-4C02-AB35-18F82A2448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13030199"/>
              <a:ext cx="1295398" cy="773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600" b="1"/>
                <a:t>icode, ifun</a:t>
              </a:r>
            </a:p>
            <a:p>
              <a:pPr algn="r" eaLnBrk="1" hangingPunct="1"/>
              <a:r>
                <a:rPr lang="en-US" sz="600" b="1"/>
                <a:t>rA, rB</a:t>
              </a:r>
            </a:p>
            <a:p>
              <a:pPr algn="r" eaLnBrk="1" hangingPunct="1"/>
              <a:r>
                <a:rPr lang="en-US" sz="600" b="1"/>
                <a:t>valC</a:t>
              </a:r>
            </a:p>
          </p:txBody>
        </p:sp>
        <p:grpSp>
          <p:nvGrpSpPr>
            <p:cNvPr id="21" name="Group 244">
              <a:extLst>
                <a:ext uri="{FF2B5EF4-FFF2-40B4-BE49-F238E27FC236}">
                  <a16:creationId xmlns:a16="http://schemas.microsoft.com/office/drawing/2014/main" id="{7ACFE57E-B199-4689-AB69-8FC6E1D81E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5800" y="12028515"/>
              <a:ext cx="1006475" cy="844552"/>
              <a:chOff x="2496" y="7577"/>
              <a:chExt cx="634" cy="532"/>
            </a:xfrm>
          </p:grpSpPr>
          <p:sp>
            <p:nvSpPr>
              <p:cNvPr id="75" name="Rectangle 23">
                <a:extLst>
                  <a:ext uri="{FF2B5EF4-FFF2-40B4-BE49-F238E27FC236}">
                    <a16:creationId xmlns:a16="http://schemas.microsoft.com/office/drawing/2014/main" id="{4FA374C4-5DC2-44FF-93F3-615BBD5DE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7632"/>
                <a:ext cx="624" cy="43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1430" tIns="45715" rIns="91430" bIns="45715" anchor="ctr"/>
              <a:lstStyle/>
              <a:p>
                <a:pPr>
                  <a:defRPr/>
                </a:pPr>
                <a:r>
                  <a:rPr lang="en-US" sz="700" dirty="0">
                    <a:latin typeface="Helvetica" pitchFamily="34" charset="0"/>
                    <a:ea typeface="+mn-ea"/>
                  </a:rPr>
                  <a:t>Reg</a:t>
                </a:r>
                <a:r>
                  <a:rPr lang="en-US" altLang="zh-CN" sz="700" dirty="0">
                    <a:latin typeface="Helvetica" pitchFamily="34" charset="0"/>
                    <a:ea typeface="+mn-ea"/>
                  </a:rPr>
                  <a:t>ister</a:t>
                </a:r>
                <a:endParaRPr lang="en-US" sz="700" dirty="0">
                  <a:latin typeface="Helvetica" pitchFamily="34" charset="0"/>
                  <a:ea typeface="+mn-ea"/>
                </a:endParaRPr>
              </a:p>
              <a:p>
                <a:pPr>
                  <a:defRPr/>
                </a:pPr>
                <a:r>
                  <a:rPr lang="en-US" sz="700" dirty="0">
                    <a:latin typeface="Helvetica" pitchFamily="34" charset="0"/>
                    <a:ea typeface="+mn-ea"/>
                  </a:rPr>
                  <a:t>file</a:t>
                </a:r>
              </a:p>
            </p:txBody>
          </p:sp>
          <p:sp>
            <p:nvSpPr>
              <p:cNvPr id="76" name="Text Box 181">
                <a:extLst>
                  <a:ext uri="{FF2B5EF4-FFF2-40B4-BE49-F238E27FC236}">
                    <a16:creationId xmlns:a16="http://schemas.microsoft.com/office/drawing/2014/main" id="{454CE30A-DDE5-4974-9A76-59F5A9DF43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7578"/>
                <a:ext cx="192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600"/>
                  <a:t>A</a:t>
                </a:r>
              </a:p>
            </p:txBody>
          </p:sp>
          <p:sp>
            <p:nvSpPr>
              <p:cNvPr id="77" name="Text Box 182">
                <a:extLst>
                  <a:ext uri="{FF2B5EF4-FFF2-40B4-BE49-F238E27FC236}">
                    <a16:creationId xmlns:a16="http://schemas.microsoft.com/office/drawing/2014/main" id="{0642D54E-6163-4284-9771-49F0CF72B8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2" y="7577"/>
                <a:ext cx="192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600"/>
                  <a:t>B</a:t>
                </a:r>
              </a:p>
            </p:txBody>
          </p:sp>
          <p:sp>
            <p:nvSpPr>
              <p:cNvPr id="78" name="Text Box 183">
                <a:extLst>
                  <a:ext uri="{FF2B5EF4-FFF2-40B4-BE49-F238E27FC236}">
                    <a16:creationId xmlns:a16="http://schemas.microsoft.com/office/drawing/2014/main" id="{1FD20E0B-B0B5-4D7B-BB30-7B861BB2E3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4" y="7577"/>
                <a:ext cx="192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600" dirty="0"/>
                  <a:t>M</a:t>
                </a:r>
              </a:p>
            </p:txBody>
          </p:sp>
          <p:sp>
            <p:nvSpPr>
              <p:cNvPr id="79" name="Text Box 184">
                <a:extLst>
                  <a:ext uri="{FF2B5EF4-FFF2-40B4-BE49-F238E27FC236}">
                    <a16:creationId xmlns:a16="http://schemas.microsoft.com/office/drawing/2014/main" id="{8641BFDB-A6BA-4545-BC1A-56A1DD2BC7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8" y="7865"/>
                <a:ext cx="192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600" dirty="0"/>
                  <a:t>E</a:t>
                </a:r>
              </a:p>
            </p:txBody>
          </p:sp>
        </p:grpSp>
        <p:sp>
          <p:nvSpPr>
            <p:cNvPr id="22" name="Rectangle 231">
              <a:extLst>
                <a:ext uri="{FF2B5EF4-FFF2-40B4-BE49-F238E27FC236}">
                  <a16:creationId xmlns:a16="http://schemas.microsoft.com/office/drawing/2014/main" id="{9D441FA7-BD99-46E1-8B1B-293382479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15240000"/>
              <a:ext cx="762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000"/>
                <a:t>PC</a:t>
              </a:r>
            </a:p>
          </p:txBody>
        </p:sp>
        <p:sp>
          <p:nvSpPr>
            <p:cNvPr id="23" name="Line 271">
              <a:extLst>
                <a:ext uri="{FF2B5EF4-FFF2-40B4-BE49-F238E27FC236}">
                  <a16:creationId xmlns:a16="http://schemas.microsoft.com/office/drawing/2014/main" id="{84C45190-C170-44BF-A5D5-2AEDA30B40E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3200400" y="9144000"/>
              <a:ext cx="0" cy="60960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24" name="Rectangle 298">
              <a:extLst>
                <a:ext uri="{FF2B5EF4-FFF2-40B4-BE49-F238E27FC236}">
                  <a16:creationId xmlns:a16="http://schemas.microsoft.com/office/drawing/2014/main" id="{33FC6ECA-1668-4BBB-8AB2-B6778DD6F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13335000"/>
              <a:ext cx="152400" cy="53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25" name="Rectangle 299">
              <a:extLst>
                <a:ext uri="{FF2B5EF4-FFF2-40B4-BE49-F238E27FC236}">
                  <a16:creationId xmlns:a16="http://schemas.microsoft.com/office/drawing/2014/main" id="{6FBF5442-5A8B-45C3-878C-F34397488D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657600" y="12725400"/>
              <a:ext cx="152400" cy="1371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26" name="Freeform 300">
              <a:extLst>
                <a:ext uri="{FF2B5EF4-FFF2-40B4-BE49-F238E27FC236}">
                  <a16:creationId xmlns:a16="http://schemas.microsoft.com/office/drawing/2014/main" id="{183ECC51-B3E5-4A60-B639-3D888DF48452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819400" y="132588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27" name="Text Box 301">
              <a:extLst>
                <a:ext uri="{FF2B5EF4-FFF2-40B4-BE49-F238E27FC236}">
                  <a16:creationId xmlns:a16="http://schemas.microsoft.com/office/drawing/2014/main" id="{5DCE5D9A-46BE-427F-8067-68B9A67DAA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13030199"/>
              <a:ext cx="1387926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600" b="1" dirty="0" err="1"/>
                <a:t>valP</a:t>
              </a:r>
              <a:endParaRPr lang="en-US" sz="600" b="1" dirty="0"/>
            </a:p>
          </p:txBody>
        </p:sp>
        <p:sp>
          <p:nvSpPr>
            <p:cNvPr id="28" name="Rectangle 302">
              <a:extLst>
                <a:ext uri="{FF2B5EF4-FFF2-40B4-BE49-F238E27FC236}">
                  <a16:creationId xmlns:a16="http://schemas.microsoft.com/office/drawing/2014/main" id="{DCF15A57-ACEC-4941-8E46-9590F81545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3505200" y="11811000"/>
              <a:ext cx="152400" cy="1371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29" name="Freeform 303">
              <a:extLst>
                <a:ext uri="{FF2B5EF4-FFF2-40B4-BE49-F238E27FC236}">
                  <a16:creationId xmlns:a16="http://schemas.microsoft.com/office/drawing/2014/main" id="{C7FB3B2A-16B6-410A-83F9-9F08E22EAE23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4114800" y="123444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30" name="Text Box 304">
              <a:extLst>
                <a:ext uri="{FF2B5EF4-FFF2-40B4-BE49-F238E27FC236}">
                  <a16:creationId xmlns:a16="http://schemas.microsoft.com/office/drawing/2014/main" id="{4A1B519F-3F93-47CF-92ED-70961C4D52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1" y="11887200"/>
              <a:ext cx="1295398" cy="580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600" b="1"/>
                <a:t>srcA, srcB</a:t>
              </a:r>
            </a:p>
            <a:p>
              <a:pPr algn="l" eaLnBrk="1" hangingPunct="1"/>
              <a:r>
                <a:rPr lang="en-US" sz="600" b="1"/>
                <a:t>dstE, dstM</a:t>
              </a:r>
            </a:p>
          </p:txBody>
        </p:sp>
        <p:sp>
          <p:nvSpPr>
            <p:cNvPr id="31" name="Rectangle 305">
              <a:extLst>
                <a:ext uri="{FF2B5EF4-FFF2-40B4-BE49-F238E27FC236}">
                  <a16:creationId xmlns:a16="http://schemas.microsoft.com/office/drawing/2014/main" id="{FD165AD6-AB5F-49B2-95D4-F30B4E686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11506200"/>
              <a:ext cx="152400" cy="609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32" name="Rectangle 306">
              <a:extLst>
                <a:ext uri="{FF2B5EF4-FFF2-40B4-BE49-F238E27FC236}">
                  <a16:creationId xmlns:a16="http://schemas.microsoft.com/office/drawing/2014/main" id="{F97301BC-D329-4EAA-A1FD-85C84C4816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038600" y="10668000"/>
              <a:ext cx="152400" cy="18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33" name="Freeform 307">
              <a:extLst>
                <a:ext uri="{FF2B5EF4-FFF2-40B4-BE49-F238E27FC236}">
                  <a16:creationId xmlns:a16="http://schemas.microsoft.com/office/drawing/2014/main" id="{FDC0B645-FD02-4890-9716-C2CA2ECCB9FE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819400" y="114300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34" name="Text Box 308">
              <a:extLst>
                <a:ext uri="{FF2B5EF4-FFF2-40B4-BE49-F238E27FC236}">
                  <a16:creationId xmlns:a16="http://schemas.microsoft.com/office/drawing/2014/main" id="{6BD65FDE-C9EB-44E4-8750-B1BAD2782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1" y="11125199"/>
              <a:ext cx="1387926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600" b="1"/>
                <a:t>valA, valB</a:t>
              </a:r>
            </a:p>
          </p:txBody>
        </p:sp>
        <p:sp>
          <p:nvSpPr>
            <p:cNvPr id="35" name="Rectangle 309">
              <a:extLst>
                <a:ext uri="{FF2B5EF4-FFF2-40B4-BE49-F238E27FC236}">
                  <a16:creationId xmlns:a16="http://schemas.microsoft.com/office/drawing/2014/main" id="{BD47CB70-DB02-47F3-96E9-F22001E869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771900" y="9410700"/>
              <a:ext cx="152400" cy="190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36" name="Rectangle 310">
              <a:extLst>
                <a:ext uri="{FF2B5EF4-FFF2-40B4-BE49-F238E27FC236}">
                  <a16:creationId xmlns:a16="http://schemas.microsoft.com/office/drawing/2014/main" id="{1410B747-9F59-4557-A475-A2B2A24F9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10134600"/>
              <a:ext cx="1524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37" name="Freeform 311">
              <a:extLst>
                <a:ext uri="{FF2B5EF4-FFF2-40B4-BE49-F238E27FC236}">
                  <a16:creationId xmlns:a16="http://schemas.microsoft.com/office/drawing/2014/main" id="{E01A211D-206D-4162-BD0B-01E7274C3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5800" y="98298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38" name="Text Box 312">
              <a:extLst>
                <a:ext uri="{FF2B5EF4-FFF2-40B4-BE49-F238E27FC236}">
                  <a16:creationId xmlns:a16="http://schemas.microsoft.com/office/drawing/2014/main" id="{7FCBD46F-F987-4BBF-80E6-915200934A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1" y="9906001"/>
              <a:ext cx="1387926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600" b="1"/>
                <a:t>aluA, aluB</a:t>
              </a:r>
            </a:p>
          </p:txBody>
        </p:sp>
        <p:sp>
          <p:nvSpPr>
            <p:cNvPr id="39" name="Text Box 314">
              <a:extLst>
                <a:ext uri="{FF2B5EF4-FFF2-40B4-BE49-F238E27FC236}">
                  <a16:creationId xmlns:a16="http://schemas.microsoft.com/office/drawing/2014/main" id="{FB809EAF-F46F-4238-8D2D-6608E799E6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1" y="9524999"/>
              <a:ext cx="1387926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600" b="1"/>
                <a:t>Cnd</a:t>
              </a:r>
            </a:p>
          </p:txBody>
        </p:sp>
        <p:sp>
          <p:nvSpPr>
            <p:cNvPr id="40" name="Rectangle 315">
              <a:extLst>
                <a:ext uri="{FF2B5EF4-FFF2-40B4-BE49-F238E27FC236}">
                  <a16:creationId xmlns:a16="http://schemas.microsoft.com/office/drawing/2014/main" id="{6B9F3BD6-F4EF-4C6B-B759-B217F7F98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8839200"/>
              <a:ext cx="152400" cy="53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41" name="Rectangle 316">
              <a:extLst>
                <a:ext uri="{FF2B5EF4-FFF2-40B4-BE49-F238E27FC236}">
                  <a16:creationId xmlns:a16="http://schemas.microsoft.com/office/drawing/2014/main" id="{D80380F3-72FB-4906-AEFC-32A04BA8F5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886200" y="8077200"/>
              <a:ext cx="152400" cy="167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42" name="Freeform 317">
              <a:extLst>
                <a:ext uri="{FF2B5EF4-FFF2-40B4-BE49-F238E27FC236}">
                  <a16:creationId xmlns:a16="http://schemas.microsoft.com/office/drawing/2014/main" id="{EBE195AA-3609-4EE8-94CF-4AB18BA50BB5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819400" y="87630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43" name="Text Box 318">
              <a:extLst>
                <a:ext uri="{FF2B5EF4-FFF2-40B4-BE49-F238E27FC236}">
                  <a16:creationId xmlns:a16="http://schemas.microsoft.com/office/drawing/2014/main" id="{F086499B-10CC-4EEC-B0E8-A4E0703746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400" y="8458202"/>
              <a:ext cx="1387926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600" b="1"/>
                <a:t>valE</a:t>
              </a:r>
            </a:p>
          </p:txBody>
        </p:sp>
        <p:sp>
          <p:nvSpPr>
            <p:cNvPr id="44" name="Rectangle 319">
              <a:extLst>
                <a:ext uri="{FF2B5EF4-FFF2-40B4-BE49-F238E27FC236}">
                  <a16:creationId xmlns:a16="http://schemas.microsoft.com/office/drawing/2014/main" id="{2AA7F9EF-B358-474B-81A0-D4B2235E0B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6134100" y="12077700"/>
              <a:ext cx="152400" cy="838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45" name="Freeform 320">
              <a:extLst>
                <a:ext uri="{FF2B5EF4-FFF2-40B4-BE49-F238E27FC236}">
                  <a16:creationId xmlns:a16="http://schemas.microsoft.com/office/drawing/2014/main" id="{20973B8C-7B30-476D-A24E-7FD37AECECF6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5410200" y="123444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46" name="Rectangle 322">
              <a:extLst>
                <a:ext uri="{FF2B5EF4-FFF2-40B4-BE49-F238E27FC236}">
                  <a16:creationId xmlns:a16="http://schemas.microsoft.com/office/drawing/2014/main" id="{B090001D-9133-4E80-9F83-B97D9FB0B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791200"/>
              <a:ext cx="304800" cy="6781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47" name="Rectangle 323">
              <a:extLst>
                <a:ext uri="{FF2B5EF4-FFF2-40B4-BE49-F238E27FC236}">
                  <a16:creationId xmlns:a16="http://schemas.microsoft.com/office/drawing/2014/main" id="{2B394C85-9708-4AF1-BDCD-CD678393FA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57700" y="3695700"/>
              <a:ext cx="304800" cy="403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48" name="Rectangle 324">
              <a:extLst>
                <a:ext uri="{FF2B5EF4-FFF2-40B4-BE49-F238E27FC236}">
                  <a16:creationId xmlns:a16="http://schemas.microsoft.com/office/drawing/2014/main" id="{37784CF5-1218-47FF-A0CD-E18333D3DB1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876800" y="13944600"/>
              <a:ext cx="152400" cy="4419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49" name="Rectangle 325">
              <a:extLst>
                <a:ext uri="{FF2B5EF4-FFF2-40B4-BE49-F238E27FC236}">
                  <a16:creationId xmlns:a16="http://schemas.microsoft.com/office/drawing/2014/main" id="{B299F90A-571F-4F7D-B9A7-FF37EBDEC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15925800"/>
              <a:ext cx="1524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50" name="Freeform 326">
              <a:extLst>
                <a:ext uri="{FF2B5EF4-FFF2-40B4-BE49-F238E27FC236}">
                  <a16:creationId xmlns:a16="http://schemas.microsoft.com/office/drawing/2014/main" id="{5B3DF25A-E445-4C1F-9836-B959E4F99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600" y="156210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51" name="Rectangle 327">
              <a:extLst>
                <a:ext uri="{FF2B5EF4-FFF2-40B4-BE49-F238E27FC236}">
                  <a16:creationId xmlns:a16="http://schemas.microsoft.com/office/drawing/2014/main" id="{733B42EB-2EBA-4C0B-8B9A-253E1187FBE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543300" y="7353300"/>
              <a:ext cx="152400" cy="1447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52" name="Rectangle 328">
              <a:extLst>
                <a:ext uri="{FF2B5EF4-FFF2-40B4-BE49-F238E27FC236}">
                  <a16:creationId xmlns:a16="http://schemas.microsoft.com/office/drawing/2014/main" id="{9DEC7DF2-4FB7-49A6-9565-C26B59DC6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7772400"/>
              <a:ext cx="1524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53" name="Freeform 329">
              <a:extLst>
                <a:ext uri="{FF2B5EF4-FFF2-40B4-BE49-F238E27FC236}">
                  <a16:creationId xmlns:a16="http://schemas.microsoft.com/office/drawing/2014/main" id="{91AD3221-0DE1-42CC-902B-3B31F8922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8600" y="74676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54" name="Text Box 330">
              <a:extLst>
                <a:ext uri="{FF2B5EF4-FFF2-40B4-BE49-F238E27FC236}">
                  <a16:creationId xmlns:a16="http://schemas.microsoft.com/office/drawing/2014/main" id="{10231D72-7452-4176-B399-FF5108DCC4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599" y="7620002"/>
              <a:ext cx="1387926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600" b="1"/>
                <a:t>Addr, Data</a:t>
              </a:r>
            </a:p>
          </p:txBody>
        </p:sp>
        <p:sp>
          <p:nvSpPr>
            <p:cNvPr id="55" name="Rectangle 331">
              <a:extLst>
                <a:ext uri="{FF2B5EF4-FFF2-40B4-BE49-F238E27FC236}">
                  <a16:creationId xmlns:a16="http://schemas.microsoft.com/office/drawing/2014/main" id="{3ED7D3F9-7B94-4E93-AE40-87CDE90C8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6248400"/>
              <a:ext cx="152400" cy="53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56" name="Rectangle 332">
              <a:extLst>
                <a:ext uri="{FF2B5EF4-FFF2-40B4-BE49-F238E27FC236}">
                  <a16:creationId xmlns:a16="http://schemas.microsoft.com/office/drawing/2014/main" id="{D226CF9B-BF47-4EC8-903C-3BA034C485E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695700" y="5753100"/>
              <a:ext cx="152400" cy="1143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57" name="Freeform 333">
              <a:extLst>
                <a:ext uri="{FF2B5EF4-FFF2-40B4-BE49-F238E27FC236}">
                  <a16:creationId xmlns:a16="http://schemas.microsoft.com/office/drawing/2014/main" id="{FD7BEBE1-6EE1-4662-B6E6-394B983BACB6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819400" y="61722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58" name="Text Box 334">
              <a:extLst>
                <a:ext uri="{FF2B5EF4-FFF2-40B4-BE49-F238E27FC236}">
                  <a16:creationId xmlns:a16="http://schemas.microsoft.com/office/drawing/2014/main" id="{958D88BA-826A-4768-BBD4-94F8F7A678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5867400"/>
              <a:ext cx="1387926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600" b="1"/>
                <a:t>valM</a:t>
              </a:r>
            </a:p>
          </p:txBody>
        </p:sp>
        <p:sp>
          <p:nvSpPr>
            <p:cNvPr id="59" name="Rectangle 336">
              <a:extLst>
                <a:ext uri="{FF2B5EF4-FFF2-40B4-BE49-F238E27FC236}">
                  <a16:creationId xmlns:a16="http://schemas.microsoft.com/office/drawing/2014/main" id="{EA3D97F0-111D-4644-B7B2-AB0E79E33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4800600"/>
              <a:ext cx="152400" cy="1143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grpSp>
          <p:nvGrpSpPr>
            <p:cNvPr id="60" name="Group 338">
              <a:extLst>
                <a:ext uri="{FF2B5EF4-FFF2-40B4-BE49-F238E27FC236}">
                  <a16:creationId xmlns:a16="http://schemas.microsoft.com/office/drawing/2014/main" id="{C8626BFB-65C1-4CCA-9B5A-950501B383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6000" y="7086600"/>
              <a:ext cx="914400" cy="304800"/>
              <a:chOff x="1440" y="4560"/>
              <a:chExt cx="576" cy="192"/>
            </a:xfrm>
            <a:solidFill>
              <a:schemeClr val="bg1">
                <a:lumMod val="75000"/>
              </a:schemeClr>
            </a:solidFill>
          </p:grpSpPr>
          <p:sp>
            <p:nvSpPr>
              <p:cNvPr id="73" name="Freeform 297">
                <a:extLst>
                  <a:ext uri="{FF2B5EF4-FFF2-40B4-BE49-F238E27FC236}">
                    <a16:creationId xmlns:a16="http://schemas.microsoft.com/office/drawing/2014/main" id="{99AFD4D1-0C46-434A-B466-1797ED3A3B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0" y="4560"/>
                <a:ext cx="384" cy="192"/>
              </a:xfrm>
              <a:custGeom>
                <a:avLst/>
                <a:gdLst>
                  <a:gd name="T0" fmla="*/ 0 w 384"/>
                  <a:gd name="T1" fmla="*/ 192 h 192"/>
                  <a:gd name="T2" fmla="*/ 192 w 384"/>
                  <a:gd name="T3" fmla="*/ 0 h 192"/>
                  <a:gd name="T4" fmla="*/ 384 w 384"/>
                  <a:gd name="T5" fmla="*/ 192 h 192"/>
                  <a:gd name="T6" fmla="*/ 0 w 384"/>
                  <a:gd name="T7" fmla="*/ 192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192"/>
                  <a:gd name="T14" fmla="*/ 384 w 384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192">
                    <a:moveTo>
                      <a:pt x="0" y="192"/>
                    </a:moveTo>
                    <a:lnTo>
                      <a:pt x="192" y="0"/>
                    </a:lnTo>
                    <a:lnTo>
                      <a:pt x="384" y="192"/>
                    </a:lnTo>
                    <a:lnTo>
                      <a:pt x="0" y="192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700"/>
              </a:p>
            </p:txBody>
          </p:sp>
          <p:sp>
            <p:nvSpPr>
              <p:cNvPr id="74" name="Freeform 337">
                <a:extLst>
                  <a:ext uri="{FF2B5EF4-FFF2-40B4-BE49-F238E27FC236}">
                    <a16:creationId xmlns:a16="http://schemas.microsoft.com/office/drawing/2014/main" id="{371019F4-4331-4C5C-9C14-2159E6E23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560"/>
                <a:ext cx="384" cy="192"/>
              </a:xfrm>
              <a:custGeom>
                <a:avLst/>
                <a:gdLst>
                  <a:gd name="T0" fmla="*/ 0 w 384"/>
                  <a:gd name="T1" fmla="*/ 192 h 192"/>
                  <a:gd name="T2" fmla="*/ 192 w 384"/>
                  <a:gd name="T3" fmla="*/ 0 h 192"/>
                  <a:gd name="T4" fmla="*/ 384 w 384"/>
                  <a:gd name="T5" fmla="*/ 192 h 192"/>
                  <a:gd name="T6" fmla="*/ 0 w 384"/>
                  <a:gd name="T7" fmla="*/ 192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192"/>
                  <a:gd name="T14" fmla="*/ 384 w 384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192">
                    <a:moveTo>
                      <a:pt x="0" y="192"/>
                    </a:moveTo>
                    <a:lnTo>
                      <a:pt x="192" y="0"/>
                    </a:lnTo>
                    <a:lnTo>
                      <a:pt x="384" y="192"/>
                    </a:lnTo>
                    <a:lnTo>
                      <a:pt x="0" y="192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700"/>
              </a:p>
            </p:txBody>
          </p:sp>
        </p:grpSp>
        <p:grpSp>
          <p:nvGrpSpPr>
            <p:cNvPr id="61" name="Group 339">
              <a:extLst>
                <a:ext uri="{FF2B5EF4-FFF2-40B4-BE49-F238E27FC236}">
                  <a16:creationId xmlns:a16="http://schemas.microsoft.com/office/drawing/2014/main" id="{6E2501F4-1438-4944-B4C2-FCAB6A966B07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6019800" y="8534400"/>
              <a:ext cx="914400" cy="304800"/>
              <a:chOff x="1440" y="4560"/>
              <a:chExt cx="576" cy="192"/>
            </a:xfrm>
            <a:solidFill>
              <a:schemeClr val="bg1">
                <a:lumMod val="75000"/>
              </a:schemeClr>
            </a:solidFill>
          </p:grpSpPr>
          <p:sp>
            <p:nvSpPr>
              <p:cNvPr id="71" name="Freeform 340">
                <a:extLst>
                  <a:ext uri="{FF2B5EF4-FFF2-40B4-BE49-F238E27FC236}">
                    <a16:creationId xmlns:a16="http://schemas.microsoft.com/office/drawing/2014/main" id="{7A6543B1-E7F9-4002-85A0-992940C965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0" y="4560"/>
                <a:ext cx="384" cy="192"/>
              </a:xfrm>
              <a:custGeom>
                <a:avLst/>
                <a:gdLst>
                  <a:gd name="T0" fmla="*/ 0 w 384"/>
                  <a:gd name="T1" fmla="*/ 192 h 192"/>
                  <a:gd name="T2" fmla="*/ 192 w 384"/>
                  <a:gd name="T3" fmla="*/ 0 h 192"/>
                  <a:gd name="T4" fmla="*/ 384 w 384"/>
                  <a:gd name="T5" fmla="*/ 192 h 192"/>
                  <a:gd name="T6" fmla="*/ 0 w 384"/>
                  <a:gd name="T7" fmla="*/ 192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192"/>
                  <a:gd name="T14" fmla="*/ 384 w 384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192">
                    <a:moveTo>
                      <a:pt x="0" y="192"/>
                    </a:moveTo>
                    <a:lnTo>
                      <a:pt x="192" y="0"/>
                    </a:lnTo>
                    <a:lnTo>
                      <a:pt x="384" y="192"/>
                    </a:lnTo>
                    <a:lnTo>
                      <a:pt x="0" y="192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700"/>
              </a:p>
            </p:txBody>
          </p:sp>
          <p:sp>
            <p:nvSpPr>
              <p:cNvPr id="72" name="Freeform 341">
                <a:extLst>
                  <a:ext uri="{FF2B5EF4-FFF2-40B4-BE49-F238E27FC236}">
                    <a16:creationId xmlns:a16="http://schemas.microsoft.com/office/drawing/2014/main" id="{41481146-E864-4483-A50E-A4F688EE35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560"/>
                <a:ext cx="384" cy="192"/>
              </a:xfrm>
              <a:custGeom>
                <a:avLst/>
                <a:gdLst>
                  <a:gd name="T0" fmla="*/ 0 w 384"/>
                  <a:gd name="T1" fmla="*/ 192 h 192"/>
                  <a:gd name="T2" fmla="*/ 192 w 384"/>
                  <a:gd name="T3" fmla="*/ 0 h 192"/>
                  <a:gd name="T4" fmla="*/ 384 w 384"/>
                  <a:gd name="T5" fmla="*/ 192 h 192"/>
                  <a:gd name="T6" fmla="*/ 0 w 384"/>
                  <a:gd name="T7" fmla="*/ 192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192"/>
                  <a:gd name="T14" fmla="*/ 384 w 384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192">
                    <a:moveTo>
                      <a:pt x="0" y="192"/>
                    </a:moveTo>
                    <a:lnTo>
                      <a:pt x="192" y="0"/>
                    </a:lnTo>
                    <a:lnTo>
                      <a:pt x="384" y="192"/>
                    </a:lnTo>
                    <a:lnTo>
                      <a:pt x="0" y="192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700"/>
              </a:p>
            </p:txBody>
          </p:sp>
        </p:grpSp>
        <p:sp>
          <p:nvSpPr>
            <p:cNvPr id="62" name="Rectangle 342">
              <a:extLst>
                <a:ext uri="{FF2B5EF4-FFF2-40B4-BE49-F238E27FC236}">
                  <a16:creationId xmlns:a16="http://schemas.microsoft.com/office/drawing/2014/main" id="{AEA12FE5-6443-4896-AD35-8D78392C1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14782800"/>
              <a:ext cx="152400" cy="457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63" name="Rectangle 344">
              <a:extLst>
                <a:ext uri="{FF2B5EF4-FFF2-40B4-BE49-F238E27FC236}">
                  <a16:creationId xmlns:a16="http://schemas.microsoft.com/office/drawing/2014/main" id="{69173CF9-C8C9-4AAA-A74B-5144B9A2C3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543300" y="14287500"/>
              <a:ext cx="152400" cy="1600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64" name="Rectangle 345">
              <a:extLst>
                <a:ext uri="{FF2B5EF4-FFF2-40B4-BE49-F238E27FC236}">
                  <a16:creationId xmlns:a16="http://schemas.microsoft.com/office/drawing/2014/main" id="{D7BD7143-F07F-4DCA-BD12-3E183C896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14782800"/>
              <a:ext cx="152400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65" name="Text Box 347">
              <a:extLst>
                <a:ext uri="{FF2B5EF4-FFF2-40B4-BE49-F238E27FC236}">
                  <a16:creationId xmlns:a16="http://schemas.microsoft.com/office/drawing/2014/main" id="{4549A0CD-F2B0-4714-AF7E-65C861385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4648199"/>
              <a:ext cx="1582607" cy="483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900" b="1" dirty="0"/>
                <a:t>PC update</a:t>
              </a:r>
            </a:p>
          </p:txBody>
        </p:sp>
        <p:sp>
          <p:nvSpPr>
            <p:cNvPr id="66" name="Text Box 348">
              <a:extLst>
                <a:ext uri="{FF2B5EF4-FFF2-40B4-BE49-F238E27FC236}">
                  <a16:creationId xmlns:a16="http://schemas.microsoft.com/office/drawing/2014/main" id="{32671EB8-D60C-4732-B658-3EAAB5EDB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597" y="5257801"/>
              <a:ext cx="3238490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600" b="1"/>
                <a:t>valE, valM</a:t>
              </a:r>
            </a:p>
          </p:txBody>
        </p:sp>
        <p:sp>
          <p:nvSpPr>
            <p:cNvPr id="67" name="Rectangle 349">
              <a:extLst>
                <a:ext uri="{FF2B5EF4-FFF2-40B4-BE49-F238E27FC236}">
                  <a16:creationId xmlns:a16="http://schemas.microsoft.com/office/drawing/2014/main" id="{FFC0D93D-0BB5-4AC5-A4A0-7D87E873E59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800600" y="2590800"/>
              <a:ext cx="152400" cy="457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68" name="Freeform 350">
              <a:extLst>
                <a:ext uri="{FF2B5EF4-FFF2-40B4-BE49-F238E27FC236}">
                  <a16:creationId xmlns:a16="http://schemas.microsoft.com/office/drawing/2014/main" id="{E9A34131-4EBE-4F08-8C96-A798B6EEA4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781800" y="106680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69" name="Freeform 351">
              <a:extLst>
                <a:ext uri="{FF2B5EF4-FFF2-40B4-BE49-F238E27FC236}">
                  <a16:creationId xmlns:a16="http://schemas.microsoft.com/office/drawing/2014/main" id="{4306A9B6-2418-4550-99B7-19A544746F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34200" y="10668000"/>
              <a:ext cx="457200" cy="304800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70" name="Text Box 352">
              <a:extLst>
                <a:ext uri="{FF2B5EF4-FFF2-40B4-BE49-F238E27FC236}">
                  <a16:creationId xmlns:a16="http://schemas.microsoft.com/office/drawing/2014/main" id="{D4172006-A55D-4E85-B21D-BD58BE56D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597" y="4495800"/>
              <a:ext cx="3238490" cy="38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600" b="1"/>
                <a:t>newPC</a:t>
              </a: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1B3766F2-4360-4D48-8697-3BD2B24341F7}"/>
              </a:ext>
            </a:extLst>
          </p:cNvPr>
          <p:cNvSpPr/>
          <p:nvPr/>
        </p:nvSpPr>
        <p:spPr>
          <a:xfrm>
            <a:off x="5684716" y="2774992"/>
            <a:ext cx="3350041" cy="1023599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97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22720-99D4-4373-8082-563DD8ED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the performance of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F6D2B-6877-4A6C-B613-87179F490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71" y="1153116"/>
            <a:ext cx="8498660" cy="5534949"/>
          </a:xfrm>
        </p:spPr>
        <p:txBody>
          <a:bodyPr>
            <a:normAutofit/>
          </a:bodyPr>
          <a:lstStyle/>
          <a:p>
            <a:r>
              <a:rPr lang="en-US" dirty="0"/>
              <a:t>Executing an instruction consumes 300ps (1ps = 10</a:t>
            </a:r>
            <a:r>
              <a:rPr lang="en-US" baseline="30000" dirty="0"/>
              <a:t>-12</a:t>
            </a:r>
            <a:r>
              <a:rPr lang="en-US" dirty="0"/>
              <a:t>s)</a:t>
            </a:r>
          </a:p>
          <a:p>
            <a:r>
              <a:rPr lang="en-US" dirty="0"/>
              <a:t>How many instructions can we execute in 1s? (</a:t>
            </a:r>
            <a:r>
              <a:rPr lang="en-US" b="1" dirty="0">
                <a:solidFill>
                  <a:srgbClr val="FF0000"/>
                </a:solidFill>
              </a:rPr>
              <a:t>throughput, IPS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1/(300 * 10</a:t>
            </a:r>
            <a:r>
              <a:rPr lang="en-US" baseline="30000" dirty="0"/>
              <a:t>-12</a:t>
            </a:r>
            <a:r>
              <a:rPr lang="en-US" dirty="0"/>
              <a:t>) = 3.33 X 10</a:t>
            </a:r>
            <a:r>
              <a:rPr lang="en-US" baseline="30000" dirty="0"/>
              <a:t>9</a:t>
            </a:r>
            <a:r>
              <a:rPr lang="en-US" dirty="0"/>
              <a:t> instructions</a:t>
            </a:r>
          </a:p>
          <a:p>
            <a:endParaRPr lang="en-US" dirty="0"/>
          </a:p>
          <a:p>
            <a:r>
              <a:rPr lang="en-US" dirty="0"/>
              <a:t>Decompose the execution of each instruction into 3 stages, each stage takes 100ps to execute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many instructions can we execute in 1s? (</a:t>
            </a:r>
            <a:r>
              <a:rPr lang="en-US" b="1" dirty="0">
                <a:solidFill>
                  <a:srgbClr val="FF0000"/>
                </a:solidFill>
              </a:rPr>
              <a:t>throughput, IPS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1/(100 * 10</a:t>
            </a:r>
            <a:r>
              <a:rPr lang="en-US" baseline="30000" dirty="0"/>
              <a:t>-12</a:t>
            </a:r>
            <a:r>
              <a:rPr lang="en-US" dirty="0"/>
              <a:t>)  = 10</a:t>
            </a:r>
            <a:r>
              <a:rPr lang="en-US" baseline="30000" dirty="0"/>
              <a:t>10</a:t>
            </a:r>
            <a:endParaRPr lang="en-US" dirty="0"/>
          </a:p>
          <a:p>
            <a:pPr lvl="1"/>
            <a:r>
              <a:rPr lang="en-US" dirty="0"/>
              <a:t>3 times faster than the sequential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3C58E-4176-40B6-9E72-5758A56C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545920-3EF9-489C-8EF2-0B584036FA08}"/>
              </a:ext>
            </a:extLst>
          </p:cNvPr>
          <p:cNvSpPr/>
          <p:nvPr/>
        </p:nvSpPr>
        <p:spPr>
          <a:xfrm>
            <a:off x="323685" y="2569220"/>
            <a:ext cx="2888856" cy="388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Instruction 1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300ps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8F29CE-44B2-4D48-BCBD-973198FD0564}"/>
              </a:ext>
            </a:extLst>
          </p:cNvPr>
          <p:cNvSpPr/>
          <p:nvPr/>
        </p:nvSpPr>
        <p:spPr>
          <a:xfrm>
            <a:off x="3212541" y="2569220"/>
            <a:ext cx="2888856" cy="388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Instruction 2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300ps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01943F-0F51-4A6F-A1F9-C9E1E4F082C3}"/>
              </a:ext>
            </a:extLst>
          </p:cNvPr>
          <p:cNvSpPr/>
          <p:nvPr/>
        </p:nvSpPr>
        <p:spPr>
          <a:xfrm>
            <a:off x="6055544" y="2569219"/>
            <a:ext cx="2888856" cy="388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Instruction 3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300ps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8E42C85-F2AD-4A59-B3C6-E2393492548D}"/>
              </a:ext>
            </a:extLst>
          </p:cNvPr>
          <p:cNvGrpSpPr/>
          <p:nvPr/>
        </p:nvGrpSpPr>
        <p:grpSpPr>
          <a:xfrm>
            <a:off x="1731541" y="3900362"/>
            <a:ext cx="6227458" cy="1306867"/>
            <a:chOff x="626978" y="3944864"/>
            <a:chExt cx="6227458" cy="130686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7B62880-9C12-48EF-B05C-E4EB6C140E67}"/>
                </a:ext>
              </a:extLst>
            </p:cNvPr>
            <p:cNvGrpSpPr/>
            <p:nvPr/>
          </p:nvGrpSpPr>
          <p:grpSpPr>
            <a:xfrm>
              <a:off x="626978" y="3944864"/>
              <a:ext cx="5373267" cy="1167543"/>
              <a:chOff x="626978" y="3944864"/>
              <a:chExt cx="5373267" cy="116754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0394831-37EB-4945-9765-3CF3944127AE}"/>
                  </a:ext>
                </a:extLst>
              </p:cNvPr>
              <p:cNvSpPr/>
              <p:nvPr/>
            </p:nvSpPr>
            <p:spPr>
              <a:xfrm>
                <a:off x="1185485" y="3944865"/>
                <a:ext cx="962952" cy="38841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I1-S1</a:t>
                </a:r>
              </a:p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100ps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3186581-44B3-43F0-91C7-D16E64D38B02}"/>
                  </a:ext>
                </a:extLst>
              </p:cNvPr>
              <p:cNvSpPr/>
              <p:nvPr/>
            </p:nvSpPr>
            <p:spPr>
              <a:xfrm>
                <a:off x="2148437" y="3944866"/>
                <a:ext cx="962952" cy="388419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I1-S2</a:t>
                </a:r>
              </a:p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100ps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B7A28E6-5B7B-456F-A45B-21B27FEACBAA}"/>
                  </a:ext>
                </a:extLst>
              </p:cNvPr>
              <p:cNvSpPr/>
              <p:nvPr/>
            </p:nvSpPr>
            <p:spPr>
              <a:xfrm>
                <a:off x="3111389" y="3944864"/>
                <a:ext cx="962952" cy="388419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I1-S3</a:t>
                </a:r>
              </a:p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100ps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537128-1EC2-4A6D-ADC1-6B8577B6A657}"/>
                  </a:ext>
                </a:extLst>
              </p:cNvPr>
              <p:cNvSpPr/>
              <p:nvPr/>
            </p:nvSpPr>
            <p:spPr>
              <a:xfrm>
                <a:off x="2148437" y="4333284"/>
                <a:ext cx="962952" cy="38841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I1-S1</a:t>
                </a:r>
              </a:p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100ps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7FE5923-8825-4014-B080-6713469FBBA3}"/>
                  </a:ext>
                </a:extLst>
              </p:cNvPr>
              <p:cNvSpPr/>
              <p:nvPr/>
            </p:nvSpPr>
            <p:spPr>
              <a:xfrm>
                <a:off x="3111389" y="4333285"/>
                <a:ext cx="962952" cy="388419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I1-S2</a:t>
                </a:r>
              </a:p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100ps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303A0AE-291A-42BF-8292-94175180261B}"/>
                  </a:ext>
                </a:extLst>
              </p:cNvPr>
              <p:cNvSpPr/>
              <p:nvPr/>
            </p:nvSpPr>
            <p:spPr>
              <a:xfrm>
                <a:off x="4074341" y="4333283"/>
                <a:ext cx="962952" cy="388419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I1-S3</a:t>
                </a:r>
              </a:p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100ps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2DBB258-6A46-493F-A3B0-FF2179DA062C}"/>
                  </a:ext>
                </a:extLst>
              </p:cNvPr>
              <p:cNvSpPr/>
              <p:nvPr/>
            </p:nvSpPr>
            <p:spPr>
              <a:xfrm>
                <a:off x="3111389" y="4721701"/>
                <a:ext cx="962952" cy="38841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I1-S1</a:t>
                </a:r>
              </a:p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100ps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831160B-7F79-4A44-AF30-E6F7255A7940}"/>
                  </a:ext>
                </a:extLst>
              </p:cNvPr>
              <p:cNvSpPr/>
              <p:nvPr/>
            </p:nvSpPr>
            <p:spPr>
              <a:xfrm>
                <a:off x="4074341" y="4721702"/>
                <a:ext cx="962952" cy="388419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I1-S2</a:t>
                </a:r>
              </a:p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100ps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3E42336-68EB-4955-8F8E-89FB667E8657}"/>
                  </a:ext>
                </a:extLst>
              </p:cNvPr>
              <p:cNvSpPr/>
              <p:nvPr/>
            </p:nvSpPr>
            <p:spPr>
              <a:xfrm>
                <a:off x="5037293" y="4721700"/>
                <a:ext cx="962952" cy="388419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I1-S3</a:t>
                </a:r>
              </a:p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100ps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9076E7-90C1-46B2-8EF9-17C33E11AD8E}"/>
                  </a:ext>
                </a:extLst>
              </p:cNvPr>
              <p:cNvSpPr txBox="1"/>
              <p:nvPr/>
            </p:nvSpPr>
            <p:spPr>
              <a:xfrm>
                <a:off x="627132" y="3944864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I1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DE1F3E-3861-4BA0-A993-38D2D22AD9C8}"/>
                  </a:ext>
                </a:extLst>
              </p:cNvPr>
              <p:cNvSpPr txBox="1"/>
              <p:nvPr/>
            </p:nvSpPr>
            <p:spPr>
              <a:xfrm>
                <a:off x="626978" y="4373743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92A120-422F-4A35-8EF8-EC8787DAA708}"/>
                  </a:ext>
                </a:extLst>
              </p:cNvPr>
              <p:cNvSpPr txBox="1"/>
              <p:nvPr/>
            </p:nvSpPr>
            <p:spPr>
              <a:xfrm>
                <a:off x="626978" y="4743075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I3</a:t>
                </a:r>
              </a:p>
            </p:txBody>
          </p:sp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894DDDB-29CC-450E-99A9-29C9B926ECFA}"/>
                </a:ext>
              </a:extLst>
            </p:cNvPr>
            <p:cNvCxnSpPr/>
            <p:nvPr/>
          </p:nvCxnSpPr>
          <p:spPr>
            <a:xfrm>
              <a:off x="1161207" y="5251731"/>
              <a:ext cx="53245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2A455D8-1302-49A0-9E9D-E11690B36A54}"/>
                </a:ext>
              </a:extLst>
            </p:cNvPr>
            <p:cNvSpPr txBox="1"/>
            <p:nvPr/>
          </p:nvSpPr>
          <p:spPr>
            <a:xfrm>
              <a:off x="6240165" y="4882399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018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C059-BD8B-4F0D-9F47-C839F2A7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 of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E0D56-5935-4A06-9CEE-3F7604901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registers between two consecutive pipeline stages</a:t>
            </a:r>
          </a:p>
          <a:p>
            <a:pPr lvl="1"/>
            <a:r>
              <a:rPr lang="en-US" dirty="0"/>
              <a:t>Each time a clock signal arrives, the result of stage-x will be written to the </a:t>
            </a:r>
            <a:r>
              <a:rPr lang="en-US" b="1" dirty="0"/>
              <a:t>register</a:t>
            </a:r>
            <a:r>
              <a:rPr lang="en-US" dirty="0"/>
              <a:t> between stage-x and stage-(x+1)</a:t>
            </a:r>
          </a:p>
          <a:p>
            <a:pPr lvl="1"/>
            <a:r>
              <a:rPr lang="en-US" dirty="0"/>
              <a:t>Once the result of stage-x is written, the next stage can start execution with the result as its input</a:t>
            </a:r>
          </a:p>
          <a:p>
            <a:pPr lvl="1"/>
            <a:r>
              <a:rPr lang="en-US" dirty="0"/>
              <a:t>Accessing registers introduces </a:t>
            </a:r>
            <a:r>
              <a:rPr lang="en-US" b="1" dirty="0"/>
              <a:t>extra time delay</a:t>
            </a:r>
            <a:r>
              <a:rPr lang="en-US" dirty="0"/>
              <a:t>; the end-to-end </a:t>
            </a:r>
            <a:r>
              <a:rPr lang="en-US" b="1" dirty="0"/>
              <a:t>latency</a:t>
            </a:r>
            <a:r>
              <a:rPr lang="en-US" dirty="0"/>
              <a:t> of finishing a single instruction is increased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E5362-AFBD-4CD8-9733-F1A61BAE4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25</a:t>
            </a:fld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BC2223E-AC88-4E48-B092-E4CFD76DC8FB}"/>
              </a:ext>
            </a:extLst>
          </p:cNvPr>
          <p:cNvGrpSpPr/>
          <p:nvPr/>
        </p:nvGrpSpPr>
        <p:grpSpPr>
          <a:xfrm>
            <a:off x="1369829" y="4034321"/>
            <a:ext cx="6404342" cy="1260474"/>
            <a:chOff x="948622" y="1820706"/>
            <a:chExt cx="6404342" cy="126047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837AD8F-D2E7-4048-96C3-E40B7ADE6207}"/>
                </a:ext>
              </a:extLst>
            </p:cNvPr>
            <p:cNvSpPr/>
            <p:nvPr/>
          </p:nvSpPr>
          <p:spPr>
            <a:xfrm>
              <a:off x="1343282" y="1820707"/>
              <a:ext cx="833476" cy="103578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Stage A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E3EB942-08CD-4131-8A44-4034CC43BF42}"/>
                </a:ext>
              </a:extLst>
            </p:cNvPr>
            <p:cNvSpPr/>
            <p:nvPr/>
          </p:nvSpPr>
          <p:spPr>
            <a:xfrm>
              <a:off x="2567877" y="1820706"/>
              <a:ext cx="231967" cy="10357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R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E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6403BBC-AC5C-4B5B-824F-3BE1A3A25AF4}"/>
                </a:ext>
              </a:extLst>
            </p:cNvPr>
            <p:cNvSpPr/>
            <p:nvPr/>
          </p:nvSpPr>
          <p:spPr>
            <a:xfrm>
              <a:off x="3197369" y="1820707"/>
              <a:ext cx="833476" cy="1035781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Stage B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3C3A7B1-C0B9-4A7D-A3C9-C4A249098640}"/>
                </a:ext>
              </a:extLst>
            </p:cNvPr>
            <p:cNvSpPr/>
            <p:nvPr/>
          </p:nvSpPr>
          <p:spPr>
            <a:xfrm>
              <a:off x="4421964" y="1820706"/>
              <a:ext cx="231967" cy="10357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R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E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278482E-7283-438E-A305-C042F24BEFD9}"/>
                </a:ext>
              </a:extLst>
            </p:cNvPr>
            <p:cNvSpPr/>
            <p:nvPr/>
          </p:nvSpPr>
          <p:spPr>
            <a:xfrm>
              <a:off x="5113157" y="1820707"/>
              <a:ext cx="833476" cy="1035781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Stage C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211CCF7-03A8-4955-8BC7-DB7CCEE71028}"/>
                </a:ext>
              </a:extLst>
            </p:cNvPr>
            <p:cNvSpPr/>
            <p:nvPr/>
          </p:nvSpPr>
          <p:spPr>
            <a:xfrm>
              <a:off x="6337752" y="1820706"/>
              <a:ext cx="231967" cy="10357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R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E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8B8E546-562F-488C-B6B8-4EC8E5982920}"/>
                </a:ext>
              </a:extLst>
            </p:cNvPr>
            <p:cNvCxnSpPr>
              <a:stCxn id="30" idx="3"/>
              <a:endCxn id="31" idx="1"/>
            </p:cNvCxnSpPr>
            <p:nvPr/>
          </p:nvCxnSpPr>
          <p:spPr>
            <a:xfrm flipV="1">
              <a:off x="2176758" y="2338597"/>
              <a:ext cx="39111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5F05615-9B41-4BAF-BB27-495F5BDC04B6}"/>
                </a:ext>
              </a:extLst>
            </p:cNvPr>
            <p:cNvCxnSpPr>
              <a:cxnSpLocks/>
              <a:stCxn id="31" idx="3"/>
              <a:endCxn id="32" idx="1"/>
            </p:cNvCxnSpPr>
            <p:nvPr/>
          </p:nvCxnSpPr>
          <p:spPr>
            <a:xfrm>
              <a:off x="2799844" y="2338597"/>
              <a:ext cx="397525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ADF0232-C000-4144-B301-8D9895E737DD}"/>
                </a:ext>
              </a:extLst>
            </p:cNvPr>
            <p:cNvCxnSpPr>
              <a:cxnSpLocks/>
              <a:stCxn id="32" idx="3"/>
              <a:endCxn id="33" idx="1"/>
            </p:cNvCxnSpPr>
            <p:nvPr/>
          </p:nvCxnSpPr>
          <p:spPr>
            <a:xfrm flipV="1">
              <a:off x="4030845" y="2338597"/>
              <a:ext cx="39111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3000F67-522A-44EE-961B-A48F9F15DB92}"/>
                </a:ext>
              </a:extLst>
            </p:cNvPr>
            <p:cNvCxnSpPr>
              <a:cxnSpLocks/>
              <a:stCxn id="34" idx="3"/>
              <a:endCxn id="35" idx="1"/>
            </p:cNvCxnSpPr>
            <p:nvPr/>
          </p:nvCxnSpPr>
          <p:spPr>
            <a:xfrm flipV="1">
              <a:off x="5946633" y="2338597"/>
              <a:ext cx="39111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CADFDFC-2AEB-4DD1-BD1B-3640A68E9647}"/>
                </a:ext>
              </a:extLst>
            </p:cNvPr>
            <p:cNvCxnSpPr>
              <a:cxnSpLocks/>
              <a:stCxn id="33" idx="3"/>
              <a:endCxn id="34" idx="1"/>
            </p:cNvCxnSpPr>
            <p:nvPr/>
          </p:nvCxnSpPr>
          <p:spPr>
            <a:xfrm>
              <a:off x="4653931" y="2338597"/>
              <a:ext cx="45922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CD4EA98-ADA0-479D-8AD9-06DCD8FB66C0}"/>
                </a:ext>
              </a:extLst>
            </p:cNvPr>
            <p:cNvCxnSpPr>
              <a:cxnSpLocks/>
            </p:cNvCxnSpPr>
            <p:nvPr/>
          </p:nvCxnSpPr>
          <p:spPr>
            <a:xfrm>
              <a:off x="948622" y="2338596"/>
              <a:ext cx="397525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32B92BC-88B2-45C7-A799-1536BC216DE4}"/>
                </a:ext>
              </a:extLst>
            </p:cNvPr>
            <p:cNvCxnSpPr/>
            <p:nvPr/>
          </p:nvCxnSpPr>
          <p:spPr>
            <a:xfrm>
              <a:off x="2683860" y="2998099"/>
              <a:ext cx="416200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D5CF01E-4A35-4B53-96C6-BF9B42E28DB0}"/>
                </a:ext>
              </a:extLst>
            </p:cNvPr>
            <p:cNvCxnSpPr>
              <a:stCxn id="31" idx="2"/>
            </p:cNvCxnSpPr>
            <p:nvPr/>
          </p:nvCxnSpPr>
          <p:spPr>
            <a:xfrm flipH="1">
              <a:off x="2683860" y="2856487"/>
              <a:ext cx="1" cy="1416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17C050E-62C8-4BE7-AFB8-7A5134F531F1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 flipH="1">
              <a:off x="4537947" y="2856487"/>
              <a:ext cx="1" cy="141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02A1E0A-88E9-4D9D-B907-EDEF458710EF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flipH="1">
              <a:off x="6453735" y="2856487"/>
              <a:ext cx="1" cy="141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55B4EA0-5546-472D-8174-4167976DAF07}"/>
                </a:ext>
              </a:extLst>
            </p:cNvPr>
            <p:cNvSpPr txBox="1"/>
            <p:nvPr/>
          </p:nvSpPr>
          <p:spPr>
            <a:xfrm>
              <a:off x="6789989" y="2773403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clock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E667DF7-112C-40F3-BFA4-AC1970CE280C}"/>
              </a:ext>
            </a:extLst>
          </p:cNvPr>
          <p:cNvGrpSpPr/>
          <p:nvPr/>
        </p:nvGrpSpPr>
        <p:grpSpPr>
          <a:xfrm>
            <a:off x="1764489" y="5403325"/>
            <a:ext cx="5231624" cy="369332"/>
            <a:chOff x="1764489" y="3705187"/>
            <a:chExt cx="5188761" cy="369332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3BDFE09-2521-48C5-8542-C98DC228A18F}"/>
                </a:ext>
              </a:extLst>
            </p:cNvPr>
            <p:cNvCxnSpPr/>
            <p:nvPr/>
          </p:nvCxnSpPr>
          <p:spPr>
            <a:xfrm>
              <a:off x="1764489" y="3900488"/>
              <a:ext cx="518876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83813A7-7F1A-465A-8B83-BF04697BD070}"/>
                </a:ext>
              </a:extLst>
            </p:cNvPr>
            <p:cNvCxnSpPr/>
            <p:nvPr/>
          </p:nvCxnSpPr>
          <p:spPr>
            <a:xfrm>
              <a:off x="1764489" y="3824288"/>
              <a:ext cx="0" cy="1571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B2DC8C6-9626-4DF5-BF6B-C234BFF8B14A}"/>
                </a:ext>
              </a:extLst>
            </p:cNvPr>
            <p:cNvCxnSpPr/>
            <p:nvPr/>
          </p:nvCxnSpPr>
          <p:spPr>
            <a:xfrm>
              <a:off x="6953250" y="3824288"/>
              <a:ext cx="0" cy="1571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FE45B90-DBC1-4303-8349-AFBF1BCF5A6C}"/>
                </a:ext>
              </a:extLst>
            </p:cNvPr>
            <p:cNvSpPr txBox="1"/>
            <p:nvPr/>
          </p:nvSpPr>
          <p:spPr>
            <a:xfrm>
              <a:off x="3997625" y="3705187"/>
              <a:ext cx="87382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latency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3000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57BB-91E7-498B-8B1C-E3B0F1D4F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Redesign the CPU with pipeline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221D-A18D-4492-A83B-613784C6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23A9AA-9A4A-4334-B00D-82C1E62B5E1A}"/>
              </a:ext>
            </a:extLst>
          </p:cNvPr>
          <p:cNvGrpSpPr/>
          <p:nvPr/>
        </p:nvGrpSpPr>
        <p:grpSpPr>
          <a:xfrm>
            <a:off x="2506899" y="897684"/>
            <a:ext cx="4130202" cy="5790381"/>
            <a:chOff x="457200" y="5105400"/>
            <a:chExt cx="7772400" cy="10896600"/>
          </a:xfrm>
        </p:grpSpPr>
        <p:cxnSp>
          <p:nvCxnSpPr>
            <p:cNvPr id="6" name="Straight Arrow Connector 213">
              <a:extLst>
                <a:ext uri="{FF2B5EF4-FFF2-40B4-BE49-F238E27FC236}">
                  <a16:creationId xmlns:a16="http://schemas.microsoft.com/office/drawing/2014/main" id="{E95E1AAD-0F17-4FF8-B73C-79868A6F749F}"/>
                </a:ext>
              </a:extLst>
            </p:cNvPr>
            <p:cNvCxnSpPr>
              <a:cxnSpLocks noChangeShapeType="1"/>
              <a:stCxn id="155" idx="3"/>
            </p:cNvCxnSpPr>
            <p:nvPr/>
          </p:nvCxnSpPr>
          <p:spPr bwMode="auto">
            <a:xfrm>
              <a:off x="1600200" y="6934200"/>
              <a:ext cx="2590800" cy="15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7" name="Line 156">
              <a:extLst>
                <a:ext uri="{FF2B5EF4-FFF2-40B4-BE49-F238E27FC236}">
                  <a16:creationId xmlns:a16="http://schemas.microsoft.com/office/drawing/2014/main" id="{5516D744-3436-4011-89EE-F86357BA408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4838700" y="88773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cxnSp>
          <p:nvCxnSpPr>
            <p:cNvPr id="8" name="Elbow Connector 191">
              <a:extLst>
                <a:ext uri="{FF2B5EF4-FFF2-40B4-BE49-F238E27FC236}">
                  <a16:creationId xmlns:a16="http://schemas.microsoft.com/office/drawing/2014/main" id="{81F06783-9F9F-45D3-8472-148A82204C2D}"/>
                </a:ext>
              </a:extLst>
            </p:cNvPr>
            <p:cNvCxnSpPr>
              <a:cxnSpLocks noChangeShapeType="1"/>
              <a:endCxn id="153" idx="2"/>
            </p:cNvCxnSpPr>
            <p:nvPr/>
          </p:nvCxnSpPr>
          <p:spPr bwMode="auto">
            <a:xfrm rot="10800000">
              <a:off x="1485900" y="13944600"/>
              <a:ext cx="419100" cy="381000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" name="Freeform 227">
              <a:extLst>
                <a:ext uri="{FF2B5EF4-FFF2-40B4-BE49-F238E27FC236}">
                  <a16:creationId xmlns:a16="http://schemas.microsoft.com/office/drawing/2014/main" id="{9F3171DB-9708-4010-B48E-BECB5C374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" y="8229600"/>
              <a:ext cx="2347913" cy="6781800"/>
            </a:xfrm>
            <a:custGeom>
              <a:avLst/>
              <a:gdLst>
                <a:gd name="T0" fmla="*/ 2147483647 w 1152"/>
                <a:gd name="T1" fmla="*/ 2147483647 h 4224"/>
                <a:gd name="T2" fmla="*/ 2147483647 w 1152"/>
                <a:gd name="T3" fmla="*/ 0 h 4224"/>
                <a:gd name="T4" fmla="*/ 0 w 1152"/>
                <a:gd name="T5" fmla="*/ 0 h 4224"/>
                <a:gd name="T6" fmla="*/ 0 w 1152"/>
                <a:gd name="T7" fmla="*/ 2147483647 h 4224"/>
                <a:gd name="T8" fmla="*/ 2147483647 w 1152"/>
                <a:gd name="T9" fmla="*/ 2147483647 h 4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4224"/>
                <a:gd name="T17" fmla="*/ 1152 w 1152"/>
                <a:gd name="T18" fmla="*/ 4224 h 4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4224">
                  <a:moveTo>
                    <a:pt x="1152" y="96"/>
                  </a:moveTo>
                  <a:lnTo>
                    <a:pt x="1152" y="0"/>
                  </a:lnTo>
                  <a:lnTo>
                    <a:pt x="0" y="0"/>
                  </a:lnTo>
                  <a:lnTo>
                    <a:pt x="0" y="4224"/>
                  </a:lnTo>
                  <a:lnTo>
                    <a:pt x="1152" y="422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10" name="Line 221">
              <a:extLst>
                <a:ext uri="{FF2B5EF4-FFF2-40B4-BE49-F238E27FC236}">
                  <a16:creationId xmlns:a16="http://schemas.microsoft.com/office/drawing/2014/main" id="{05BC4011-2F46-42AE-9807-1AEF2AD5272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3325813" y="9004300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11" name="Line 80">
              <a:extLst>
                <a:ext uri="{FF2B5EF4-FFF2-40B4-BE49-F238E27FC236}">
                  <a16:creationId xmlns:a16="http://schemas.microsoft.com/office/drawing/2014/main" id="{B87E63DA-8ABC-436C-8B71-934D0F6FB5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38713" y="7467600"/>
              <a:ext cx="0" cy="990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12" name="Rectangle 159">
              <a:extLst>
                <a:ext uri="{FF2B5EF4-FFF2-40B4-BE49-F238E27FC236}">
                  <a16:creationId xmlns:a16="http://schemas.microsoft.com/office/drawing/2014/main" id="{928132BD-555E-4B39-9421-7EDECC842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10972800"/>
              <a:ext cx="6919913" cy="381000"/>
            </a:xfrm>
            <a:prstGeom prst="rect">
              <a:avLst/>
            </a:prstGeom>
            <a:solidFill>
              <a:srgbClr val="4D4D4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sz="900" b="1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13" name="Rectangle 160">
              <a:extLst>
                <a:ext uri="{FF2B5EF4-FFF2-40B4-BE49-F238E27FC236}">
                  <a16:creationId xmlns:a16="http://schemas.microsoft.com/office/drawing/2014/main" id="{975A66DC-520D-4C5D-994D-0E8E44570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8382000"/>
              <a:ext cx="6919913" cy="381000"/>
            </a:xfrm>
            <a:prstGeom prst="rect">
              <a:avLst/>
            </a:prstGeom>
            <a:solidFill>
              <a:srgbClr val="4D4D4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sz="900" b="1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14" name="Rectangle 161">
              <a:extLst>
                <a:ext uri="{FF2B5EF4-FFF2-40B4-BE49-F238E27FC236}">
                  <a16:creationId xmlns:a16="http://schemas.microsoft.com/office/drawing/2014/main" id="{089E0CB6-D8F5-45DD-BEDC-6733964A5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6172200"/>
              <a:ext cx="6919913" cy="381000"/>
            </a:xfrm>
            <a:prstGeom prst="rect">
              <a:avLst/>
            </a:prstGeom>
            <a:solidFill>
              <a:srgbClr val="4D4D4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sz="900" b="1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15" name="Rectangle 162">
              <a:extLst>
                <a:ext uri="{FF2B5EF4-FFF2-40B4-BE49-F238E27FC236}">
                  <a16:creationId xmlns:a16="http://schemas.microsoft.com/office/drawing/2014/main" id="{665873E2-F6C8-4C41-A9AB-9D2FB373E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15392400"/>
              <a:ext cx="6919913" cy="381000"/>
            </a:xfrm>
            <a:prstGeom prst="rect">
              <a:avLst/>
            </a:prstGeom>
            <a:solidFill>
              <a:srgbClr val="4D4D4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sz="900" b="1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16" name="Rectangle 158">
              <a:extLst>
                <a:ext uri="{FF2B5EF4-FFF2-40B4-BE49-F238E27FC236}">
                  <a16:creationId xmlns:a16="http://schemas.microsoft.com/office/drawing/2014/main" id="{C888D7EE-4DFB-450C-B6ED-1ECE75685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13106400"/>
              <a:ext cx="6919913" cy="381000"/>
            </a:xfrm>
            <a:prstGeom prst="rect">
              <a:avLst/>
            </a:prstGeom>
            <a:solidFill>
              <a:srgbClr val="4D4D4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sz="900" b="1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01A5B767-729C-4616-BB3B-2E8BB422B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713" y="13868400"/>
              <a:ext cx="1905000" cy="6096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sz="900">
                  <a:latin typeface="Helvetica" pitchFamily="34" charset="0"/>
                  <a:ea typeface="+mn-ea"/>
                </a:rPr>
                <a:t>Instruction</a:t>
              </a:r>
            </a:p>
            <a:p>
              <a:pPr>
                <a:defRPr/>
              </a:pPr>
              <a:r>
                <a:rPr lang="en-US" sz="900">
                  <a:latin typeface="Helvetica" pitchFamily="34" charset="0"/>
                  <a:ea typeface="+mn-ea"/>
                </a:rPr>
                <a:t>memory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99E7928-A920-4060-AC4B-61764D21B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0113" y="13868400"/>
              <a:ext cx="914400" cy="6096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sz="900">
                  <a:latin typeface="Helvetica" pitchFamily="34" charset="0"/>
                  <a:ea typeface="+mn-ea"/>
                </a:rPr>
                <a:t>PC</a:t>
              </a:r>
            </a:p>
            <a:p>
              <a:pPr>
                <a:defRPr/>
              </a:pPr>
              <a:r>
                <a:rPr lang="en-US" sz="900">
                  <a:latin typeface="Helvetica" pitchFamily="34" charset="0"/>
                  <a:ea typeface="+mn-ea"/>
                </a:rPr>
                <a:t>increment</a:t>
              </a:r>
            </a:p>
          </p:txBody>
        </p: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07F0DB9F-6B5F-439D-95BF-D3E4C7064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0113" y="12115800"/>
              <a:ext cx="990600" cy="6858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sz="900">
                  <a:latin typeface="Helvetica" pitchFamily="34" charset="0"/>
                  <a:ea typeface="+mn-ea"/>
                </a:rPr>
                <a:t>Register</a:t>
              </a:r>
            </a:p>
            <a:p>
              <a:pPr>
                <a:defRPr/>
              </a:pPr>
              <a:r>
                <a:rPr lang="en-US" sz="900">
                  <a:latin typeface="Helvetica" pitchFamily="34" charset="0"/>
                  <a:ea typeface="+mn-ea"/>
                </a:rPr>
                <a:t>file</a:t>
              </a:r>
            </a:p>
          </p:txBody>
        </p:sp>
        <p:sp>
          <p:nvSpPr>
            <p:cNvPr id="20" name="AutoShape 56">
              <a:extLst>
                <a:ext uri="{FF2B5EF4-FFF2-40B4-BE49-F238E27FC236}">
                  <a16:creationId xmlns:a16="http://schemas.microsoft.com/office/drawing/2014/main" id="{96DB77B8-99C5-4FED-BF73-821F7E85640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338513" y="8991600"/>
              <a:ext cx="1295400" cy="457200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rot="10800000" wrap="none" lIns="91430" tIns="45715" rIns="91430" bIns="45715" anchor="ctr"/>
            <a:lstStyle/>
            <a:p>
              <a:pPr>
                <a:defRPr/>
              </a:pPr>
              <a:r>
                <a:rPr lang="en-US" sz="900">
                  <a:latin typeface="Helvetica" pitchFamily="34" charset="0"/>
                  <a:ea typeface="+mn-ea"/>
                </a:rPr>
                <a:t>ALU</a:t>
              </a:r>
            </a:p>
          </p:txBody>
        </p:sp>
        <p:sp>
          <p:nvSpPr>
            <p:cNvPr id="21" name="Rectangle 78">
              <a:extLst>
                <a:ext uri="{FF2B5EF4-FFF2-40B4-BE49-F238E27FC236}">
                  <a16:creationId xmlns:a16="http://schemas.microsoft.com/office/drawing/2014/main" id="{788315B6-6C81-45A5-8320-E5A5EB234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713" y="6781800"/>
              <a:ext cx="1066800" cy="6858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sz="900">
                  <a:latin typeface="Helvetica" pitchFamily="34" charset="0"/>
                  <a:ea typeface="+mn-ea"/>
                </a:rPr>
                <a:t>Data</a:t>
              </a:r>
            </a:p>
            <a:p>
              <a:pPr>
                <a:defRPr/>
              </a:pPr>
              <a:r>
                <a:rPr lang="en-US" sz="900">
                  <a:latin typeface="Helvetica" pitchFamily="34" charset="0"/>
                  <a:ea typeface="+mn-ea"/>
                </a:rPr>
                <a:t>memory</a:t>
              </a:r>
            </a:p>
          </p:txBody>
        </p:sp>
        <p:sp>
          <p:nvSpPr>
            <p:cNvPr id="22" name="AutoShape 9">
              <a:extLst>
                <a:ext uri="{FF2B5EF4-FFF2-40B4-BE49-F238E27FC236}">
                  <a16:creationId xmlns:a16="http://schemas.microsoft.com/office/drawing/2014/main" id="{9BB1DF1C-21ED-4E8B-8347-E7466BC01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5113" y="14706600"/>
              <a:ext cx="914400" cy="5334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600"/>
                <a:t>Select</a:t>
              </a:r>
            </a:p>
            <a:p>
              <a:r>
                <a:rPr lang="en-US" sz="600"/>
                <a:t>PC</a:t>
              </a:r>
            </a:p>
          </p:txBody>
        </p:sp>
        <p:sp>
          <p:nvSpPr>
            <p:cNvPr id="23" name="Line 12">
              <a:extLst>
                <a:ext uri="{FF2B5EF4-FFF2-40B4-BE49-F238E27FC236}">
                  <a16:creationId xmlns:a16="http://schemas.microsoft.com/office/drawing/2014/main" id="{701D8CBA-6D2D-45A5-A71B-B3DA54325F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2313" y="14478000"/>
              <a:ext cx="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24" name="Line 14">
              <a:extLst>
                <a:ext uri="{FF2B5EF4-FFF2-40B4-BE49-F238E27FC236}">
                  <a16:creationId xmlns:a16="http://schemas.microsoft.com/office/drawing/2014/main" id="{C545D216-B475-401D-B83A-B17CC34609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47913" y="134874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25" name="Line 15">
              <a:extLst>
                <a:ext uri="{FF2B5EF4-FFF2-40B4-BE49-F238E27FC236}">
                  <a16:creationId xmlns:a16="http://schemas.microsoft.com/office/drawing/2014/main" id="{ADFF232A-591C-496B-A242-F8EE1DEF4B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05113" y="134874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63255600-4809-40BA-ACE9-CD79EA78E3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2313" y="134874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27" name="Line 18">
              <a:extLst>
                <a:ext uri="{FF2B5EF4-FFF2-40B4-BE49-F238E27FC236}">
                  <a16:creationId xmlns:a16="http://schemas.microsoft.com/office/drawing/2014/main" id="{B6946AEF-BF8E-4237-AFFB-A1F9DF4D2D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9513" y="13487400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28" name="Line 19">
              <a:extLst>
                <a:ext uri="{FF2B5EF4-FFF2-40B4-BE49-F238E27FC236}">
                  <a16:creationId xmlns:a16="http://schemas.microsoft.com/office/drawing/2014/main" id="{380BAF99-ECA8-4739-B712-5BE9070DAF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67313" y="13487400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29" name="Line 20">
              <a:extLst>
                <a:ext uri="{FF2B5EF4-FFF2-40B4-BE49-F238E27FC236}">
                  <a16:creationId xmlns:a16="http://schemas.microsoft.com/office/drawing/2014/main" id="{2D74AEAB-E7E6-44E0-ADD6-DC2F9444E3A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786313" y="12573000"/>
              <a:ext cx="0" cy="2133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30" name="Line 21">
              <a:extLst>
                <a:ext uri="{FF2B5EF4-FFF2-40B4-BE49-F238E27FC236}">
                  <a16:creationId xmlns:a16="http://schemas.microsoft.com/office/drawing/2014/main" id="{48B94154-EAF5-4779-BD26-BB9508A4D21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510213" y="13449300"/>
              <a:ext cx="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7255899-CC9B-4930-87DC-BF80F1A2A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2313" y="14020800"/>
              <a:ext cx="3048000" cy="1981200"/>
            </a:xfrm>
            <a:custGeom>
              <a:avLst/>
              <a:gdLst>
                <a:gd name="T0" fmla="*/ 2147483647 w 1920"/>
                <a:gd name="T1" fmla="*/ 0 h 1248"/>
                <a:gd name="T2" fmla="*/ 2147483647 w 1920"/>
                <a:gd name="T3" fmla="*/ 2147483647 h 1248"/>
                <a:gd name="T4" fmla="*/ 0 w 1920"/>
                <a:gd name="T5" fmla="*/ 2147483647 h 1248"/>
                <a:gd name="T6" fmla="*/ 0 w 1920"/>
                <a:gd name="T7" fmla="*/ 2147483647 h 12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0"/>
                <a:gd name="T13" fmla="*/ 0 h 1248"/>
                <a:gd name="T14" fmla="*/ 1920 w 1920"/>
                <a:gd name="T15" fmla="*/ 1248 h 12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0" h="1248">
                  <a:moveTo>
                    <a:pt x="1920" y="0"/>
                  </a:moveTo>
                  <a:lnTo>
                    <a:pt x="1920" y="1248"/>
                  </a:lnTo>
                  <a:lnTo>
                    <a:pt x="0" y="1248"/>
                  </a:lnTo>
                  <a:lnTo>
                    <a:pt x="0" y="110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2F07782C-A815-458A-9E3A-88C21A386F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1200" y="134874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D11A8D12-37B6-4500-BB1B-2CC0F9730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3713" y="131064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600"/>
                <a:t>rB</a:t>
              </a:r>
            </a:p>
          </p:txBody>
        </p:sp>
        <p:sp>
          <p:nvSpPr>
            <p:cNvPr id="34" name="Line 39">
              <a:extLst>
                <a:ext uri="{FF2B5EF4-FFF2-40B4-BE49-F238E27FC236}">
                  <a16:creationId xmlns:a16="http://schemas.microsoft.com/office/drawing/2014/main" id="{5786C2C7-C04F-412E-9B44-AD6029A572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05513" y="113538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35" name="Line 40">
              <a:extLst>
                <a:ext uri="{FF2B5EF4-FFF2-40B4-BE49-F238E27FC236}">
                  <a16:creationId xmlns:a16="http://schemas.microsoft.com/office/drawing/2014/main" id="{85902573-57D5-4C50-A618-11F6CD0CBC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62713" y="11353800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36" name="AutoShape 44">
              <a:extLst>
                <a:ext uri="{FF2B5EF4-FFF2-40B4-BE49-F238E27FC236}">
                  <a16:creationId xmlns:a16="http://schemas.microsoft.com/office/drawing/2014/main" id="{343E5CD9-3221-45A7-ACB5-3B9A90BF6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6913" y="1158240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600"/>
                <a:t>dstE</a:t>
              </a:r>
            </a:p>
          </p:txBody>
        </p:sp>
        <p:sp>
          <p:nvSpPr>
            <p:cNvPr id="37" name="AutoShape 45">
              <a:extLst>
                <a:ext uri="{FF2B5EF4-FFF2-40B4-BE49-F238E27FC236}">
                  <a16:creationId xmlns:a16="http://schemas.microsoft.com/office/drawing/2014/main" id="{B7CED7F9-EC8C-4669-9D67-FFA533032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4113" y="1158240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600"/>
                <a:t>dstM</a:t>
              </a:r>
            </a:p>
          </p:txBody>
        </p:sp>
        <p:sp>
          <p:nvSpPr>
            <p:cNvPr id="38" name="AutoShape 46">
              <a:extLst>
                <a:ext uri="{FF2B5EF4-FFF2-40B4-BE49-F238E27FC236}">
                  <a16:creationId xmlns:a16="http://schemas.microsoft.com/office/drawing/2014/main" id="{7D991482-1DEF-4E19-A506-8310066E4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0513" y="11582400"/>
              <a:ext cx="685800" cy="4572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600"/>
                <a:t>Select</a:t>
              </a:r>
            </a:p>
            <a:p>
              <a:r>
                <a:rPr lang="en-US" sz="600"/>
                <a:t>A</a:t>
              </a:r>
            </a:p>
          </p:txBody>
        </p:sp>
        <p:sp>
          <p:nvSpPr>
            <p:cNvPr id="39" name="Line 47">
              <a:extLst>
                <a:ext uri="{FF2B5EF4-FFF2-40B4-BE49-F238E27FC236}">
                  <a16:creationId xmlns:a16="http://schemas.microsoft.com/office/drawing/2014/main" id="{9EC2BF2A-5FC1-40AD-A1B0-BF56AE8864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95913" y="11353800"/>
              <a:ext cx="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40" name="Freeform 48">
              <a:extLst>
                <a:ext uri="{FF2B5EF4-FFF2-40B4-BE49-F238E27FC236}">
                  <a16:creationId xmlns:a16="http://schemas.microsoft.com/office/drawing/2014/main" id="{4E3135C7-A091-4C44-A4D5-E01225F06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6313" y="11811000"/>
              <a:ext cx="228600" cy="304800"/>
            </a:xfrm>
            <a:custGeom>
              <a:avLst/>
              <a:gdLst>
                <a:gd name="T0" fmla="*/ 2147483647 w 144"/>
                <a:gd name="T1" fmla="*/ 2147483647 h 144"/>
                <a:gd name="T2" fmla="*/ 2147483647 w 144"/>
                <a:gd name="T3" fmla="*/ 0 h 144"/>
                <a:gd name="T4" fmla="*/ 0 w 144"/>
                <a:gd name="T5" fmla="*/ 0 h 144"/>
                <a:gd name="T6" fmla="*/ 0 60000 65536"/>
                <a:gd name="T7" fmla="*/ 0 60000 65536"/>
                <a:gd name="T8" fmla="*/ 0 60000 65536"/>
                <a:gd name="T9" fmla="*/ 0 w 144"/>
                <a:gd name="T10" fmla="*/ 0 h 144"/>
                <a:gd name="T11" fmla="*/ 144 w 144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144">
                  <a:moveTo>
                    <a:pt x="144" y="144"/>
                  </a:moveTo>
                  <a:lnTo>
                    <a:pt x="144" y="0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41" name="Freeform 50">
              <a:extLst>
                <a:ext uri="{FF2B5EF4-FFF2-40B4-BE49-F238E27FC236}">
                  <a16:creationId xmlns:a16="http://schemas.microsoft.com/office/drawing/2014/main" id="{210B479E-1843-452B-96EB-8E4C8B487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1513" y="12039600"/>
              <a:ext cx="838200" cy="1143000"/>
            </a:xfrm>
            <a:custGeom>
              <a:avLst/>
              <a:gdLst>
                <a:gd name="T0" fmla="*/ 2147483647 w 528"/>
                <a:gd name="T1" fmla="*/ 2147483647 h 672"/>
                <a:gd name="T2" fmla="*/ 2147483647 w 528"/>
                <a:gd name="T3" fmla="*/ 2147483647 h 672"/>
                <a:gd name="T4" fmla="*/ 0 w 528"/>
                <a:gd name="T5" fmla="*/ 2147483647 h 672"/>
                <a:gd name="T6" fmla="*/ 0 w 528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672"/>
                <a:gd name="T14" fmla="*/ 528 w 52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672">
                  <a:moveTo>
                    <a:pt x="528" y="672"/>
                  </a:moveTo>
                  <a:lnTo>
                    <a:pt x="528" y="528"/>
                  </a:lnTo>
                  <a:lnTo>
                    <a:pt x="0" y="528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42" name="Line 51">
              <a:extLst>
                <a:ext uri="{FF2B5EF4-FFF2-40B4-BE49-F238E27FC236}">
                  <a16:creationId xmlns:a16="http://schemas.microsoft.com/office/drawing/2014/main" id="{99411D6E-4743-43B0-B602-07A543B93D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81513" y="11353800"/>
              <a:ext cx="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43" name="AutoShape 54">
              <a:extLst>
                <a:ext uri="{FF2B5EF4-FFF2-40B4-BE49-F238E27FC236}">
                  <a16:creationId xmlns:a16="http://schemas.microsoft.com/office/drawing/2014/main" id="{061456FA-1A75-4EA1-8B1D-62457006B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113" y="9601200"/>
              <a:ext cx="685800" cy="4572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600"/>
                <a:t>ALU</a:t>
              </a:r>
            </a:p>
            <a:p>
              <a:r>
                <a:rPr lang="en-US" sz="600"/>
                <a:t>A</a:t>
              </a:r>
            </a:p>
          </p:txBody>
        </p:sp>
        <p:sp>
          <p:nvSpPr>
            <p:cNvPr id="44" name="AutoShape 55">
              <a:extLst>
                <a:ext uri="{FF2B5EF4-FFF2-40B4-BE49-F238E27FC236}">
                  <a16:creationId xmlns:a16="http://schemas.microsoft.com/office/drawing/2014/main" id="{DAC631B9-72E2-479D-9537-3598934B1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0513" y="9601200"/>
              <a:ext cx="685800" cy="4572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600"/>
                <a:t>ALU</a:t>
              </a:r>
            </a:p>
            <a:p>
              <a:r>
                <a:rPr lang="en-US" sz="600"/>
                <a:t>B</a:t>
              </a:r>
            </a:p>
          </p:txBody>
        </p:sp>
        <p:sp>
          <p:nvSpPr>
            <p:cNvPr id="45" name="Line 61">
              <a:extLst>
                <a:ext uri="{FF2B5EF4-FFF2-40B4-BE49-F238E27FC236}">
                  <a16:creationId xmlns:a16="http://schemas.microsoft.com/office/drawing/2014/main" id="{BC62A0EF-D6CB-4054-B63E-BF8F3B2D78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14713" y="10058400"/>
              <a:ext cx="0" cy="990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46" name="Line 62">
              <a:extLst>
                <a:ext uri="{FF2B5EF4-FFF2-40B4-BE49-F238E27FC236}">
                  <a16:creationId xmlns:a16="http://schemas.microsoft.com/office/drawing/2014/main" id="{0886CC26-C0AD-46EE-8485-F7C22DC5AD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8113" y="8763000"/>
              <a:ext cx="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47" name="Line 63">
              <a:extLst>
                <a:ext uri="{FF2B5EF4-FFF2-40B4-BE49-F238E27FC236}">
                  <a16:creationId xmlns:a16="http://schemas.microsoft.com/office/drawing/2014/main" id="{39BF4AB6-5970-4AE3-819E-335DB0D9BC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90913" y="9448800"/>
              <a:ext cx="0" cy="152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48" name="Line 64">
              <a:extLst>
                <a:ext uri="{FF2B5EF4-FFF2-40B4-BE49-F238E27FC236}">
                  <a16:creationId xmlns:a16="http://schemas.microsoft.com/office/drawing/2014/main" id="{D9C88D1B-AF1A-4252-A80C-DCE9EDD426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81513" y="9448800"/>
              <a:ext cx="0" cy="152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49" name="Line 66">
              <a:extLst>
                <a:ext uri="{FF2B5EF4-FFF2-40B4-BE49-F238E27FC236}">
                  <a16:creationId xmlns:a16="http://schemas.microsoft.com/office/drawing/2014/main" id="{67FA3E2E-C0F4-4D62-AD00-399C78B535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81513" y="10287000"/>
              <a:ext cx="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50" name="Line 68">
              <a:extLst>
                <a:ext uri="{FF2B5EF4-FFF2-40B4-BE49-F238E27FC236}">
                  <a16:creationId xmlns:a16="http://schemas.microsoft.com/office/drawing/2014/main" id="{6476F566-40FA-4E40-9DD7-1B2F0A351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05000" y="8763000"/>
              <a:ext cx="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51" name="Line 69">
              <a:extLst>
                <a:ext uri="{FF2B5EF4-FFF2-40B4-BE49-F238E27FC236}">
                  <a16:creationId xmlns:a16="http://schemas.microsoft.com/office/drawing/2014/main" id="{96BCA4C7-F720-4F8F-84DF-DD3FF4C6D8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005513" y="8763000"/>
              <a:ext cx="14287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52" name="Line 70">
              <a:extLst>
                <a:ext uri="{FF2B5EF4-FFF2-40B4-BE49-F238E27FC236}">
                  <a16:creationId xmlns:a16="http://schemas.microsoft.com/office/drawing/2014/main" id="{370FF411-4547-4F37-A087-CE8105EC20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62713" y="8763000"/>
              <a:ext cx="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53" name="Line 74">
              <a:extLst>
                <a:ext uri="{FF2B5EF4-FFF2-40B4-BE49-F238E27FC236}">
                  <a16:creationId xmlns:a16="http://schemas.microsoft.com/office/drawing/2014/main" id="{94191026-2E85-4531-807D-40C20CA3C0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05000" y="11353800"/>
              <a:ext cx="0" cy="1828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54" name="Line 75">
              <a:extLst>
                <a:ext uri="{FF2B5EF4-FFF2-40B4-BE49-F238E27FC236}">
                  <a16:creationId xmlns:a16="http://schemas.microsoft.com/office/drawing/2014/main" id="{EF7D753B-372C-46CB-A829-A66610AE9F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47913" y="11353800"/>
              <a:ext cx="0" cy="1828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55" name="Line 82">
              <a:extLst>
                <a:ext uri="{FF2B5EF4-FFF2-40B4-BE49-F238E27FC236}">
                  <a16:creationId xmlns:a16="http://schemas.microsoft.com/office/drawing/2014/main" id="{84DD7641-14D2-4CE4-86BD-9CA48E8893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81513" y="74676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56" name="Freeform 83">
              <a:extLst>
                <a:ext uri="{FF2B5EF4-FFF2-40B4-BE49-F238E27FC236}">
                  <a16:creationId xmlns:a16="http://schemas.microsoft.com/office/drawing/2014/main" id="{1163B6BC-4296-4BE3-BDF2-B37B9B4D5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713" y="8001000"/>
              <a:ext cx="381000" cy="152400"/>
            </a:xfrm>
            <a:custGeom>
              <a:avLst/>
              <a:gdLst>
                <a:gd name="T0" fmla="*/ 2147483647 w 384"/>
                <a:gd name="T1" fmla="*/ 2147483647 h 48"/>
                <a:gd name="T2" fmla="*/ 0 w 384"/>
                <a:gd name="T3" fmla="*/ 2147483647 h 48"/>
                <a:gd name="T4" fmla="*/ 0 w 384"/>
                <a:gd name="T5" fmla="*/ 0 h 48"/>
                <a:gd name="T6" fmla="*/ 0 60000 65536"/>
                <a:gd name="T7" fmla="*/ 0 60000 65536"/>
                <a:gd name="T8" fmla="*/ 0 60000 65536"/>
                <a:gd name="T9" fmla="*/ 0 w 384"/>
                <a:gd name="T10" fmla="*/ 0 h 48"/>
                <a:gd name="T11" fmla="*/ 384 w 384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48">
                  <a:moveTo>
                    <a:pt x="384" y="48"/>
                  </a:move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57" name="AutoShape 84">
              <a:extLst>
                <a:ext uri="{FF2B5EF4-FFF2-40B4-BE49-F238E27FC236}">
                  <a16:creationId xmlns:a16="http://schemas.microsoft.com/office/drawing/2014/main" id="{EBCCCD77-694B-4EC3-B07D-AE47F618F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5113" y="6994525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600"/>
                <a:t>Mem.</a:t>
              </a:r>
            </a:p>
            <a:p>
              <a:r>
                <a:rPr lang="en-US" sz="600"/>
                <a:t>control</a:t>
              </a:r>
            </a:p>
          </p:txBody>
        </p:sp>
        <p:sp>
          <p:nvSpPr>
            <p:cNvPr id="58" name="Line 86">
              <a:extLst>
                <a:ext uri="{FF2B5EF4-FFF2-40B4-BE49-F238E27FC236}">
                  <a16:creationId xmlns:a16="http://schemas.microsoft.com/office/drawing/2014/main" id="{4B386C64-6917-4A82-995A-D067F4EC36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2513" y="6553200"/>
              <a:ext cx="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59" name="Line 88">
              <a:extLst>
                <a:ext uri="{FF2B5EF4-FFF2-40B4-BE49-F238E27FC236}">
                  <a16:creationId xmlns:a16="http://schemas.microsoft.com/office/drawing/2014/main" id="{3520C5C7-5F66-4995-BBC3-9635D8E67D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8113" y="6553200"/>
              <a:ext cx="0" cy="1905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60" name="Freeform 89">
              <a:extLst>
                <a:ext uri="{FF2B5EF4-FFF2-40B4-BE49-F238E27FC236}">
                  <a16:creationId xmlns:a16="http://schemas.microsoft.com/office/drawing/2014/main" id="{4F5C264F-06AC-4790-BB66-AB99B677AA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948113" y="8001000"/>
              <a:ext cx="381000" cy="304800"/>
            </a:xfrm>
            <a:custGeom>
              <a:avLst/>
              <a:gdLst>
                <a:gd name="T0" fmla="*/ 2147483647 w 384"/>
                <a:gd name="T1" fmla="*/ 2147483647 h 48"/>
                <a:gd name="T2" fmla="*/ 0 w 384"/>
                <a:gd name="T3" fmla="*/ 2147483647 h 48"/>
                <a:gd name="T4" fmla="*/ 0 w 384"/>
                <a:gd name="T5" fmla="*/ 0 h 48"/>
                <a:gd name="T6" fmla="*/ 0 60000 65536"/>
                <a:gd name="T7" fmla="*/ 0 60000 65536"/>
                <a:gd name="T8" fmla="*/ 0 60000 65536"/>
                <a:gd name="T9" fmla="*/ 0 w 384"/>
                <a:gd name="T10" fmla="*/ 0 h 48"/>
                <a:gd name="T11" fmla="*/ 384 w 384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48">
                  <a:moveTo>
                    <a:pt x="384" y="48"/>
                  </a:move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61" name="Line 92">
              <a:extLst>
                <a:ext uri="{FF2B5EF4-FFF2-40B4-BE49-F238E27FC236}">
                  <a16:creationId xmlns:a16="http://schemas.microsoft.com/office/drawing/2014/main" id="{890D128A-174D-4739-ACDF-1F8B17BC90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005513" y="6553200"/>
              <a:ext cx="0" cy="190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62" name="Line 93">
              <a:extLst>
                <a:ext uri="{FF2B5EF4-FFF2-40B4-BE49-F238E27FC236}">
                  <a16:creationId xmlns:a16="http://schemas.microsoft.com/office/drawing/2014/main" id="{5056AD7E-49A3-4FC7-B1A0-11EF8B387D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62713" y="6553200"/>
              <a:ext cx="0" cy="190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63" name="Line 94">
              <a:extLst>
                <a:ext uri="{FF2B5EF4-FFF2-40B4-BE49-F238E27FC236}">
                  <a16:creationId xmlns:a16="http://schemas.microsoft.com/office/drawing/2014/main" id="{7DE9B0FF-4E66-45EC-8469-17FD0076C19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3833813" y="6804025"/>
              <a:ext cx="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64" name="Line 95">
              <a:extLst>
                <a:ext uri="{FF2B5EF4-FFF2-40B4-BE49-F238E27FC236}">
                  <a16:creationId xmlns:a16="http://schemas.microsoft.com/office/drawing/2014/main" id="{917B05D3-9541-4895-BD08-E088927D985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3833813" y="7032625"/>
              <a:ext cx="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65" name="AutoShape 79">
              <a:extLst>
                <a:ext uri="{FF2B5EF4-FFF2-40B4-BE49-F238E27FC236}">
                  <a16:creationId xmlns:a16="http://schemas.microsoft.com/office/drawing/2014/main" id="{985C01A9-9403-40BB-AA63-D58A81C68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713" y="7620000"/>
              <a:ext cx="533400" cy="3810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600"/>
                <a:t>Addr</a:t>
              </a:r>
            </a:p>
          </p:txBody>
        </p:sp>
        <p:sp>
          <p:nvSpPr>
            <p:cNvPr id="66" name="Line 38">
              <a:extLst>
                <a:ext uri="{FF2B5EF4-FFF2-40B4-BE49-F238E27FC236}">
                  <a16:creationId xmlns:a16="http://schemas.microsoft.com/office/drawing/2014/main" id="{FAE55D7C-F2E4-4987-9C40-9B9884AD70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77113" y="11353800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67" name="Line 41">
              <a:extLst>
                <a:ext uri="{FF2B5EF4-FFF2-40B4-BE49-F238E27FC236}">
                  <a16:creationId xmlns:a16="http://schemas.microsoft.com/office/drawing/2014/main" id="{DACD0716-6D41-44D0-87B7-1B963172A3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19913" y="113538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68" name="AutoShape 42">
              <a:extLst>
                <a:ext uri="{FF2B5EF4-FFF2-40B4-BE49-F238E27FC236}">
                  <a16:creationId xmlns:a16="http://schemas.microsoft.com/office/drawing/2014/main" id="{8C749D9A-E7C4-4D93-AF0F-29388D96F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1313" y="1158240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600"/>
                <a:t>srcA</a:t>
              </a:r>
            </a:p>
          </p:txBody>
        </p:sp>
        <p:sp>
          <p:nvSpPr>
            <p:cNvPr id="69" name="AutoShape 43">
              <a:extLst>
                <a:ext uri="{FF2B5EF4-FFF2-40B4-BE49-F238E27FC236}">
                  <a16:creationId xmlns:a16="http://schemas.microsoft.com/office/drawing/2014/main" id="{67E07784-94B3-4ACC-A05D-9C3B2A9E2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8513" y="1158240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600"/>
                <a:t>srcB</a:t>
              </a:r>
            </a:p>
          </p:txBody>
        </p:sp>
        <p:sp>
          <p:nvSpPr>
            <p:cNvPr id="70" name="Freeform 107">
              <a:extLst>
                <a:ext uri="{FF2B5EF4-FFF2-40B4-BE49-F238E27FC236}">
                  <a16:creationId xmlns:a16="http://schemas.microsoft.com/office/drawing/2014/main" id="{CFC7153D-B3D3-4EB1-A811-89116F465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9513" y="6019800"/>
              <a:ext cx="4267200" cy="8991600"/>
            </a:xfrm>
            <a:custGeom>
              <a:avLst/>
              <a:gdLst>
                <a:gd name="T0" fmla="*/ 2147483647 w 2688"/>
                <a:gd name="T1" fmla="*/ 2147483647 h 5664"/>
                <a:gd name="T2" fmla="*/ 2147483647 w 2688"/>
                <a:gd name="T3" fmla="*/ 0 h 5664"/>
                <a:gd name="T4" fmla="*/ 2147483647 w 2688"/>
                <a:gd name="T5" fmla="*/ 0 h 5664"/>
                <a:gd name="T6" fmla="*/ 2147483647 w 2688"/>
                <a:gd name="T7" fmla="*/ 2147483647 h 5664"/>
                <a:gd name="T8" fmla="*/ 0 w 2688"/>
                <a:gd name="T9" fmla="*/ 2147483647 h 56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8"/>
                <a:gd name="T16" fmla="*/ 0 h 5664"/>
                <a:gd name="T17" fmla="*/ 2688 w 2688"/>
                <a:gd name="T18" fmla="*/ 5664 h 56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8" h="5664">
                  <a:moveTo>
                    <a:pt x="720" y="144"/>
                  </a:moveTo>
                  <a:lnTo>
                    <a:pt x="720" y="0"/>
                  </a:lnTo>
                  <a:lnTo>
                    <a:pt x="2688" y="0"/>
                  </a:lnTo>
                  <a:lnTo>
                    <a:pt x="2688" y="5664"/>
                  </a:lnTo>
                  <a:lnTo>
                    <a:pt x="0" y="566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71" name="Freeform 111">
              <a:extLst>
                <a:ext uri="{FF2B5EF4-FFF2-40B4-BE49-F238E27FC236}">
                  <a16:creationId xmlns:a16="http://schemas.microsoft.com/office/drawing/2014/main" id="{739E8AD3-E93E-4BBD-A5BE-37E672B3A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8113" y="5867400"/>
              <a:ext cx="4191000" cy="4953000"/>
            </a:xfrm>
            <a:custGeom>
              <a:avLst/>
              <a:gdLst>
                <a:gd name="T0" fmla="*/ 0 w 2640"/>
                <a:gd name="T1" fmla="*/ 2147483647 h 3120"/>
                <a:gd name="T2" fmla="*/ 0 w 2640"/>
                <a:gd name="T3" fmla="*/ 0 h 3120"/>
                <a:gd name="T4" fmla="*/ 2147483647 w 2640"/>
                <a:gd name="T5" fmla="*/ 0 h 3120"/>
                <a:gd name="T6" fmla="*/ 2147483647 w 2640"/>
                <a:gd name="T7" fmla="*/ 2147483647 h 31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0"/>
                <a:gd name="T13" fmla="*/ 0 h 3120"/>
                <a:gd name="T14" fmla="*/ 2640 w 2640"/>
                <a:gd name="T15" fmla="*/ 3120 h 31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0" h="3120">
                  <a:moveTo>
                    <a:pt x="0" y="240"/>
                  </a:moveTo>
                  <a:lnTo>
                    <a:pt x="0" y="0"/>
                  </a:lnTo>
                  <a:lnTo>
                    <a:pt x="2640" y="0"/>
                  </a:lnTo>
                  <a:lnTo>
                    <a:pt x="2640" y="312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72" name="Line 112">
              <a:extLst>
                <a:ext uri="{FF2B5EF4-FFF2-40B4-BE49-F238E27FC236}">
                  <a16:creationId xmlns:a16="http://schemas.microsoft.com/office/drawing/2014/main" id="{729147A1-6FCE-4153-92F3-EF3633D6F0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6843713" y="11125200"/>
              <a:ext cx="0" cy="2286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grpSp>
          <p:nvGrpSpPr>
            <p:cNvPr id="73" name="Group 120">
              <a:extLst>
                <a:ext uri="{FF2B5EF4-FFF2-40B4-BE49-F238E27FC236}">
                  <a16:creationId xmlns:a16="http://schemas.microsoft.com/office/drawing/2014/main" id="{C68935B6-07D4-4302-AE31-DB20EC0FEC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2513" y="8077200"/>
              <a:ext cx="152400" cy="152400"/>
              <a:chOff x="240" y="4176"/>
              <a:chExt cx="192" cy="192"/>
            </a:xfrm>
          </p:grpSpPr>
          <p:sp>
            <p:nvSpPr>
              <p:cNvPr id="192" name="Oval 121">
                <a:extLst>
                  <a:ext uri="{FF2B5EF4-FFF2-40B4-BE49-F238E27FC236}">
                    <a16:creationId xmlns:a16="http://schemas.microsoft.com/office/drawing/2014/main" id="{025C0E14-B306-4132-A45F-703707FC42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900"/>
              </a:p>
            </p:txBody>
          </p:sp>
          <p:sp>
            <p:nvSpPr>
              <p:cNvPr id="193" name="Rectangle 122">
                <a:extLst>
                  <a:ext uri="{FF2B5EF4-FFF2-40B4-BE49-F238E27FC236}">
                    <a16:creationId xmlns:a16="http://schemas.microsoft.com/office/drawing/2014/main" id="{66DED59F-F55D-4315-B268-726D82E0D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900"/>
              </a:p>
            </p:txBody>
          </p:sp>
        </p:grpSp>
        <p:grpSp>
          <p:nvGrpSpPr>
            <p:cNvPr id="74" name="Group 126">
              <a:extLst>
                <a:ext uri="{FF2B5EF4-FFF2-40B4-BE49-F238E27FC236}">
                  <a16:creationId xmlns:a16="http://schemas.microsoft.com/office/drawing/2014/main" id="{4B0D961A-1AEE-4AB7-96D4-10EBAB4A34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91113" y="13716000"/>
              <a:ext cx="152400" cy="152400"/>
              <a:chOff x="240" y="4176"/>
              <a:chExt cx="192" cy="192"/>
            </a:xfrm>
          </p:grpSpPr>
          <p:sp>
            <p:nvSpPr>
              <p:cNvPr id="190" name="Oval 127">
                <a:extLst>
                  <a:ext uri="{FF2B5EF4-FFF2-40B4-BE49-F238E27FC236}">
                    <a16:creationId xmlns:a16="http://schemas.microsoft.com/office/drawing/2014/main" id="{94B51BFE-9ED2-4B48-9869-44EE13900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900"/>
              </a:p>
            </p:txBody>
          </p:sp>
          <p:sp>
            <p:nvSpPr>
              <p:cNvPr id="191" name="Rectangle 128">
                <a:extLst>
                  <a:ext uri="{FF2B5EF4-FFF2-40B4-BE49-F238E27FC236}">
                    <a16:creationId xmlns:a16="http://schemas.microsoft.com/office/drawing/2014/main" id="{4C0F3F14-F3FF-47B9-9DF6-10AFD9D6F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900"/>
              </a:p>
            </p:txBody>
          </p:sp>
        </p:grpSp>
        <p:grpSp>
          <p:nvGrpSpPr>
            <p:cNvPr id="75" name="Group 138">
              <a:extLst>
                <a:ext uri="{FF2B5EF4-FFF2-40B4-BE49-F238E27FC236}">
                  <a16:creationId xmlns:a16="http://schemas.microsoft.com/office/drawing/2014/main" id="{8D18A29A-9503-4BAD-B19D-204F82A5FD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5313" y="10210800"/>
              <a:ext cx="152400" cy="152400"/>
              <a:chOff x="240" y="4176"/>
              <a:chExt cx="192" cy="192"/>
            </a:xfrm>
          </p:grpSpPr>
          <p:sp>
            <p:nvSpPr>
              <p:cNvPr id="188" name="Oval 139">
                <a:extLst>
                  <a:ext uri="{FF2B5EF4-FFF2-40B4-BE49-F238E27FC236}">
                    <a16:creationId xmlns:a16="http://schemas.microsoft.com/office/drawing/2014/main" id="{0E7BCF3D-A677-4F4F-B937-D5098405A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900"/>
              </a:p>
            </p:txBody>
          </p:sp>
          <p:sp>
            <p:nvSpPr>
              <p:cNvPr id="189" name="Rectangle 140">
                <a:extLst>
                  <a:ext uri="{FF2B5EF4-FFF2-40B4-BE49-F238E27FC236}">
                    <a16:creationId xmlns:a16="http://schemas.microsoft.com/office/drawing/2014/main" id="{AD7CA876-45DA-463A-8ACF-5511DF5BE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900"/>
              </a:p>
            </p:txBody>
          </p:sp>
        </p:grpSp>
        <p:grpSp>
          <p:nvGrpSpPr>
            <p:cNvPr id="76" name="Group 141">
              <a:extLst>
                <a:ext uri="{FF2B5EF4-FFF2-40B4-BE49-F238E27FC236}">
                  <a16:creationId xmlns:a16="http://schemas.microsoft.com/office/drawing/2014/main" id="{F26F40BF-A71A-426B-B831-C06F921CC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10513" y="12192000"/>
              <a:ext cx="152400" cy="152400"/>
              <a:chOff x="240" y="4176"/>
              <a:chExt cx="192" cy="192"/>
            </a:xfrm>
          </p:grpSpPr>
          <p:sp>
            <p:nvSpPr>
              <p:cNvPr id="186" name="Oval 142">
                <a:extLst>
                  <a:ext uri="{FF2B5EF4-FFF2-40B4-BE49-F238E27FC236}">
                    <a16:creationId xmlns:a16="http://schemas.microsoft.com/office/drawing/2014/main" id="{874BE8B5-379F-4FDA-9AED-DEF0EE557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900"/>
              </a:p>
            </p:txBody>
          </p:sp>
          <p:sp>
            <p:nvSpPr>
              <p:cNvPr id="187" name="Rectangle 143">
                <a:extLst>
                  <a:ext uri="{FF2B5EF4-FFF2-40B4-BE49-F238E27FC236}">
                    <a16:creationId xmlns:a16="http://schemas.microsoft.com/office/drawing/2014/main" id="{7400BC28-0341-41B4-9FE4-50E047318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900"/>
              </a:p>
            </p:txBody>
          </p:sp>
        </p:grpSp>
        <p:sp>
          <p:nvSpPr>
            <p:cNvPr id="77" name="Text Box 153">
              <a:extLst>
                <a:ext uri="{FF2B5EF4-FFF2-40B4-BE49-F238E27FC236}">
                  <a16:creationId xmlns:a16="http://schemas.microsoft.com/office/drawing/2014/main" id="{E92B0CE4-309F-4C1C-ADD5-41223D453A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0915" y="6918324"/>
              <a:ext cx="609599" cy="260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300"/>
                <a:t>read</a:t>
              </a:r>
            </a:p>
          </p:txBody>
        </p:sp>
        <p:sp>
          <p:nvSpPr>
            <p:cNvPr id="78" name="Text Box 154">
              <a:extLst>
                <a:ext uri="{FF2B5EF4-FFF2-40B4-BE49-F238E27FC236}">
                  <a16:creationId xmlns:a16="http://schemas.microsoft.com/office/drawing/2014/main" id="{DBD73E30-D890-4CE5-A038-57FEFA6C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0915" y="7375524"/>
              <a:ext cx="533400" cy="260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300"/>
                <a:t>write</a:t>
              </a:r>
            </a:p>
          </p:txBody>
        </p:sp>
        <p:sp>
          <p:nvSpPr>
            <p:cNvPr id="79" name="AutoShape 155">
              <a:extLst>
                <a:ext uri="{FF2B5EF4-FFF2-40B4-BE49-F238E27FC236}">
                  <a16:creationId xmlns:a16="http://schemas.microsoft.com/office/drawing/2014/main" id="{E94387DC-8712-42F1-8DC2-DBCD224C3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113" y="89916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600"/>
                <a:t>ALU</a:t>
              </a:r>
            </a:p>
            <a:p>
              <a:r>
                <a:rPr lang="en-US" sz="600"/>
                <a:t>fun.</a:t>
              </a:r>
            </a:p>
          </p:txBody>
        </p:sp>
        <p:sp>
          <p:nvSpPr>
            <p:cNvPr id="80" name="Freeform 157">
              <a:extLst>
                <a:ext uri="{FF2B5EF4-FFF2-40B4-BE49-F238E27FC236}">
                  <a16:creationId xmlns:a16="http://schemas.microsoft.com/office/drawing/2014/main" id="{D2FFB3A9-200F-4251-98C0-2C845FC39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3313" y="8763000"/>
              <a:ext cx="1295400" cy="1524000"/>
            </a:xfrm>
            <a:custGeom>
              <a:avLst/>
              <a:gdLst>
                <a:gd name="T0" fmla="*/ 0 w 816"/>
                <a:gd name="T1" fmla="*/ 2147483647 h 960"/>
                <a:gd name="T2" fmla="*/ 0 w 816"/>
                <a:gd name="T3" fmla="*/ 2147483647 h 960"/>
                <a:gd name="T4" fmla="*/ 2147483647 w 816"/>
                <a:gd name="T5" fmla="*/ 2147483647 h 960"/>
                <a:gd name="T6" fmla="*/ 2147483647 w 816"/>
                <a:gd name="T7" fmla="*/ 0 h 9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6"/>
                <a:gd name="T13" fmla="*/ 0 h 960"/>
                <a:gd name="T14" fmla="*/ 816 w 816"/>
                <a:gd name="T15" fmla="*/ 960 h 9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6" h="960">
                  <a:moveTo>
                    <a:pt x="0" y="816"/>
                  </a:moveTo>
                  <a:lnTo>
                    <a:pt x="0" y="960"/>
                  </a:lnTo>
                  <a:lnTo>
                    <a:pt x="816" y="960"/>
                  </a:lnTo>
                  <a:lnTo>
                    <a:pt x="81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81" name="Line 10">
              <a:extLst>
                <a:ext uri="{FF2B5EF4-FFF2-40B4-BE49-F238E27FC236}">
                  <a16:creationId xmlns:a16="http://schemas.microsoft.com/office/drawing/2014/main" id="{AF01614F-36FA-4686-951F-EADB1ABF6B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2313" y="15240000"/>
              <a:ext cx="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82" name="Text Box 163">
              <a:extLst>
                <a:ext uri="{FF2B5EF4-FFF2-40B4-BE49-F238E27FC236}">
                  <a16:creationId xmlns:a16="http://schemas.microsoft.com/office/drawing/2014/main" id="{71A65C1C-3A98-4EA9-9757-C8A44A69D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14274799"/>
              <a:ext cx="863353" cy="405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800" b="1"/>
                <a:t>Fetch</a:t>
              </a:r>
            </a:p>
          </p:txBody>
        </p:sp>
        <p:sp>
          <p:nvSpPr>
            <p:cNvPr id="83" name="Text Box 164">
              <a:extLst>
                <a:ext uri="{FF2B5EF4-FFF2-40B4-BE49-F238E27FC236}">
                  <a16:creationId xmlns:a16="http://schemas.microsoft.com/office/drawing/2014/main" id="{82EE5174-291F-42B2-8087-A5840F0C48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12065001"/>
              <a:ext cx="1047365" cy="405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800" b="1"/>
                <a:t>Decode</a:t>
              </a:r>
            </a:p>
          </p:txBody>
        </p:sp>
        <p:sp>
          <p:nvSpPr>
            <p:cNvPr id="84" name="Text Box 165">
              <a:extLst>
                <a:ext uri="{FF2B5EF4-FFF2-40B4-BE49-F238E27FC236}">
                  <a16:creationId xmlns:a16="http://schemas.microsoft.com/office/drawing/2014/main" id="{52D8893D-E9C4-46C9-A125-611B0112DD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9779000"/>
              <a:ext cx="1092614" cy="405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800" b="1"/>
                <a:t>Execute</a:t>
              </a:r>
            </a:p>
          </p:txBody>
        </p:sp>
        <p:sp>
          <p:nvSpPr>
            <p:cNvPr id="85" name="Text Box 166">
              <a:extLst>
                <a:ext uri="{FF2B5EF4-FFF2-40B4-BE49-F238E27FC236}">
                  <a16:creationId xmlns:a16="http://schemas.microsoft.com/office/drawing/2014/main" id="{F665E1BB-8ACC-49BA-B05F-6093BB639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7264401"/>
              <a:ext cx="1089598" cy="405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800" b="1"/>
                <a:t>Memory</a:t>
              </a:r>
            </a:p>
          </p:txBody>
        </p:sp>
        <p:sp>
          <p:nvSpPr>
            <p:cNvPr id="86" name="Rectangle 168">
              <a:extLst>
                <a:ext uri="{FF2B5EF4-FFF2-40B4-BE49-F238E27FC236}">
                  <a16:creationId xmlns:a16="http://schemas.microsoft.com/office/drawing/2014/main" id="{8AE5BD25-67CF-4979-9756-42A141BFF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113" y="61722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600"/>
                <a:t>icode</a:t>
              </a:r>
            </a:p>
          </p:txBody>
        </p:sp>
        <p:sp>
          <p:nvSpPr>
            <p:cNvPr id="87" name="Line 169">
              <a:extLst>
                <a:ext uri="{FF2B5EF4-FFF2-40B4-BE49-F238E27FC236}">
                  <a16:creationId xmlns:a16="http://schemas.microsoft.com/office/drawing/2014/main" id="{2656ED4A-595B-43DC-A003-088577569F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05000" y="6553200"/>
              <a:ext cx="0" cy="190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88" name="Freeform 171">
              <a:extLst>
                <a:ext uri="{FF2B5EF4-FFF2-40B4-BE49-F238E27FC236}">
                  <a16:creationId xmlns:a16="http://schemas.microsoft.com/office/drawing/2014/main" id="{901E7663-AB6A-4F1A-89CD-DC0EAED01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9513" y="8153400"/>
              <a:ext cx="4114800" cy="6705600"/>
            </a:xfrm>
            <a:custGeom>
              <a:avLst/>
              <a:gdLst>
                <a:gd name="T0" fmla="*/ 2147483647 w 2592"/>
                <a:gd name="T1" fmla="*/ 0 h 4224"/>
                <a:gd name="T2" fmla="*/ 2147483647 w 2592"/>
                <a:gd name="T3" fmla="*/ 0 h 4224"/>
                <a:gd name="T4" fmla="*/ 2147483647 w 2592"/>
                <a:gd name="T5" fmla="*/ 2147483647 h 4224"/>
                <a:gd name="T6" fmla="*/ 0 w 2592"/>
                <a:gd name="T7" fmla="*/ 2147483647 h 4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92"/>
                <a:gd name="T13" fmla="*/ 0 h 4224"/>
                <a:gd name="T14" fmla="*/ 2592 w 2592"/>
                <a:gd name="T15" fmla="*/ 4224 h 4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92" h="4224">
                  <a:moveTo>
                    <a:pt x="768" y="0"/>
                  </a:moveTo>
                  <a:lnTo>
                    <a:pt x="2592" y="0"/>
                  </a:lnTo>
                  <a:lnTo>
                    <a:pt x="2592" y="4224"/>
                  </a:lnTo>
                  <a:lnTo>
                    <a:pt x="0" y="422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89" name="Freeform 174">
              <a:extLst>
                <a:ext uri="{FF2B5EF4-FFF2-40B4-BE49-F238E27FC236}">
                  <a16:creationId xmlns:a16="http://schemas.microsoft.com/office/drawing/2014/main" id="{B7DA4855-726A-493D-9F1A-91950C218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2313" y="14478000"/>
              <a:ext cx="1905000" cy="152400"/>
            </a:xfrm>
            <a:custGeom>
              <a:avLst/>
              <a:gdLst>
                <a:gd name="T0" fmla="*/ 0 w 1200"/>
                <a:gd name="T1" fmla="*/ 2147483647 h 96"/>
                <a:gd name="T2" fmla="*/ 2147483647 w 1200"/>
                <a:gd name="T3" fmla="*/ 2147483647 h 96"/>
                <a:gd name="T4" fmla="*/ 2147483647 w 1200"/>
                <a:gd name="T5" fmla="*/ 0 h 96"/>
                <a:gd name="T6" fmla="*/ 0 60000 65536"/>
                <a:gd name="T7" fmla="*/ 0 60000 65536"/>
                <a:gd name="T8" fmla="*/ 0 60000 65536"/>
                <a:gd name="T9" fmla="*/ 0 w 1200"/>
                <a:gd name="T10" fmla="*/ 0 h 96"/>
                <a:gd name="T11" fmla="*/ 1200 w 120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96">
                  <a:moveTo>
                    <a:pt x="0" y="96"/>
                  </a:moveTo>
                  <a:lnTo>
                    <a:pt x="1200" y="96"/>
                  </a:lnTo>
                  <a:lnTo>
                    <a:pt x="120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90" name="Text Box 179">
              <a:extLst>
                <a:ext uri="{FF2B5EF4-FFF2-40B4-BE49-F238E27FC236}">
                  <a16:creationId xmlns:a16="http://schemas.microsoft.com/office/drawing/2014/main" id="{48EC14D8-DB81-4827-8AD0-407AE2E3F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2513" y="6537324"/>
              <a:ext cx="762000" cy="260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300"/>
                <a:t>data out</a:t>
              </a:r>
            </a:p>
          </p:txBody>
        </p:sp>
        <p:sp>
          <p:nvSpPr>
            <p:cNvPr id="91" name="Text Box 180">
              <a:extLst>
                <a:ext uri="{FF2B5EF4-FFF2-40B4-BE49-F238E27FC236}">
                  <a16:creationId xmlns:a16="http://schemas.microsoft.com/office/drawing/2014/main" id="{3D87757C-0EEB-4991-A943-155A4A86B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8712" y="7497761"/>
              <a:ext cx="685801" cy="260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300"/>
                <a:t>data in</a:t>
              </a:r>
            </a:p>
          </p:txBody>
        </p:sp>
        <p:sp>
          <p:nvSpPr>
            <p:cNvPr id="92" name="Text Box 181">
              <a:extLst>
                <a:ext uri="{FF2B5EF4-FFF2-40B4-BE49-F238E27FC236}">
                  <a16:creationId xmlns:a16="http://schemas.microsoft.com/office/drawing/2014/main" id="{0874A577-DC16-4B57-B99B-8AB95FE7F5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2513" y="12099925"/>
              <a:ext cx="304801" cy="260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300"/>
                <a:t>A</a:t>
              </a:r>
            </a:p>
          </p:txBody>
        </p:sp>
        <p:sp>
          <p:nvSpPr>
            <p:cNvPr id="93" name="Text Box 182">
              <a:extLst>
                <a:ext uri="{FF2B5EF4-FFF2-40B4-BE49-F238E27FC236}">
                  <a16:creationId xmlns:a16="http://schemas.microsoft.com/office/drawing/2014/main" id="{12FAF3C3-1FE2-44E3-A0AE-677982717F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3513" y="12099925"/>
              <a:ext cx="304801" cy="260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300"/>
                <a:t>B</a:t>
              </a:r>
            </a:p>
          </p:txBody>
        </p:sp>
        <p:sp>
          <p:nvSpPr>
            <p:cNvPr id="94" name="Text Box 183">
              <a:extLst>
                <a:ext uri="{FF2B5EF4-FFF2-40B4-BE49-F238E27FC236}">
                  <a16:creationId xmlns:a16="http://schemas.microsoft.com/office/drawing/2014/main" id="{1D48018F-7E92-4816-8145-10F056C936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2112" y="12192000"/>
              <a:ext cx="304801" cy="260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300"/>
                <a:t>M</a:t>
              </a:r>
            </a:p>
          </p:txBody>
        </p:sp>
        <p:sp>
          <p:nvSpPr>
            <p:cNvPr id="95" name="Text Box 184">
              <a:extLst>
                <a:ext uri="{FF2B5EF4-FFF2-40B4-BE49-F238E27FC236}">
                  <a16:creationId xmlns:a16="http://schemas.microsoft.com/office/drawing/2014/main" id="{7A9A0326-549D-47FE-8BC4-EEC370DCE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2112" y="12573002"/>
              <a:ext cx="304801" cy="260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300"/>
                <a:t>E</a:t>
              </a:r>
            </a:p>
          </p:txBody>
        </p:sp>
        <p:sp>
          <p:nvSpPr>
            <p:cNvPr id="96" name="Freeform 186">
              <a:extLst>
                <a:ext uri="{FF2B5EF4-FFF2-40B4-BE49-F238E27FC236}">
                  <a16:creationId xmlns:a16="http://schemas.microsoft.com/office/drawing/2014/main" id="{F86D146D-FBDC-41CD-AC73-1DB0EFD85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0713" y="10744200"/>
              <a:ext cx="2438400" cy="1905000"/>
            </a:xfrm>
            <a:custGeom>
              <a:avLst/>
              <a:gdLst>
                <a:gd name="T0" fmla="*/ 2147483647 w 1536"/>
                <a:gd name="T1" fmla="*/ 0 h 1152"/>
                <a:gd name="T2" fmla="*/ 2147483647 w 1536"/>
                <a:gd name="T3" fmla="*/ 2147483647 h 1152"/>
                <a:gd name="T4" fmla="*/ 0 w 1536"/>
                <a:gd name="T5" fmla="*/ 2147483647 h 1152"/>
                <a:gd name="T6" fmla="*/ 0 60000 65536"/>
                <a:gd name="T7" fmla="*/ 0 60000 65536"/>
                <a:gd name="T8" fmla="*/ 0 60000 65536"/>
                <a:gd name="T9" fmla="*/ 0 w 1536"/>
                <a:gd name="T10" fmla="*/ 0 h 1152"/>
                <a:gd name="T11" fmla="*/ 1536 w 1536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152">
                  <a:moveTo>
                    <a:pt x="1536" y="0"/>
                  </a:moveTo>
                  <a:lnTo>
                    <a:pt x="1536" y="1152"/>
                  </a:lnTo>
                  <a:lnTo>
                    <a:pt x="0" y="115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grpSp>
          <p:nvGrpSpPr>
            <p:cNvPr id="97" name="Group 187">
              <a:extLst>
                <a:ext uri="{FF2B5EF4-FFF2-40B4-BE49-F238E27FC236}">
                  <a16:creationId xmlns:a16="http://schemas.microsoft.com/office/drawing/2014/main" id="{CB46A0C8-B956-4A34-8778-D464F79708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6113" y="14554200"/>
              <a:ext cx="152400" cy="152400"/>
              <a:chOff x="240" y="4176"/>
              <a:chExt cx="192" cy="192"/>
            </a:xfrm>
          </p:grpSpPr>
          <p:sp>
            <p:nvSpPr>
              <p:cNvPr id="184" name="Oval 188">
                <a:extLst>
                  <a:ext uri="{FF2B5EF4-FFF2-40B4-BE49-F238E27FC236}">
                    <a16:creationId xmlns:a16="http://schemas.microsoft.com/office/drawing/2014/main" id="{02DB587B-7B28-45B0-8E75-71A98921CF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900"/>
              </a:p>
            </p:txBody>
          </p:sp>
          <p:sp>
            <p:nvSpPr>
              <p:cNvPr id="185" name="Rectangle 189">
                <a:extLst>
                  <a:ext uri="{FF2B5EF4-FFF2-40B4-BE49-F238E27FC236}">
                    <a16:creationId xmlns:a16="http://schemas.microsoft.com/office/drawing/2014/main" id="{809BBCCD-B0B1-4DD4-870F-7525187F89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900"/>
              </a:p>
            </p:txBody>
          </p:sp>
        </p:grpSp>
        <p:sp>
          <p:nvSpPr>
            <p:cNvPr id="98" name="Text Box 194">
              <a:extLst>
                <a:ext uri="{FF2B5EF4-FFF2-40B4-BE49-F238E27FC236}">
                  <a16:creationId xmlns:a16="http://schemas.microsoft.com/office/drawing/2014/main" id="{2E31F32D-7963-4AAE-918D-892275BA54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1312" y="7908926"/>
              <a:ext cx="914400" cy="260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300"/>
                <a:t>M_valA</a:t>
              </a:r>
            </a:p>
          </p:txBody>
        </p:sp>
        <p:sp>
          <p:nvSpPr>
            <p:cNvPr id="99" name="Text Box 196">
              <a:extLst>
                <a:ext uri="{FF2B5EF4-FFF2-40B4-BE49-F238E27FC236}">
                  <a16:creationId xmlns:a16="http://schemas.microsoft.com/office/drawing/2014/main" id="{ED444B19-C0C5-44F4-B6AD-25879CF8D4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1312" y="12039600"/>
              <a:ext cx="914400" cy="260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300"/>
                <a:t>W_valM</a:t>
              </a:r>
            </a:p>
          </p:txBody>
        </p:sp>
        <p:sp>
          <p:nvSpPr>
            <p:cNvPr id="100" name="Text Box 197">
              <a:extLst>
                <a:ext uri="{FF2B5EF4-FFF2-40B4-BE49-F238E27FC236}">
                  <a16:creationId xmlns:a16="http://schemas.microsoft.com/office/drawing/2014/main" id="{3E7B55B7-CE64-4E53-B879-A5F0100E94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1312" y="12420599"/>
              <a:ext cx="914400" cy="260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300"/>
                <a:t>W_valE</a:t>
              </a:r>
            </a:p>
          </p:txBody>
        </p:sp>
        <p:sp>
          <p:nvSpPr>
            <p:cNvPr id="101" name="Text Box 198">
              <a:extLst>
                <a:ext uri="{FF2B5EF4-FFF2-40B4-BE49-F238E27FC236}">
                  <a16:creationId xmlns:a16="http://schemas.microsoft.com/office/drawing/2014/main" id="{4BB69589-C63C-4052-8488-F09642D636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1312" y="14614527"/>
              <a:ext cx="914400" cy="260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300"/>
                <a:t>M_valA</a:t>
              </a:r>
            </a:p>
          </p:txBody>
        </p:sp>
        <p:sp>
          <p:nvSpPr>
            <p:cNvPr id="102" name="Text Box 199">
              <a:extLst>
                <a:ext uri="{FF2B5EF4-FFF2-40B4-BE49-F238E27FC236}">
                  <a16:creationId xmlns:a16="http://schemas.microsoft.com/office/drawing/2014/main" id="{DDFEC974-10B0-4973-BE00-34E32B8BD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1312" y="14995525"/>
              <a:ext cx="914400" cy="260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300"/>
                <a:t>W_valM</a:t>
              </a:r>
            </a:p>
          </p:txBody>
        </p:sp>
        <p:sp>
          <p:nvSpPr>
            <p:cNvPr id="103" name="Text Box 201">
              <a:extLst>
                <a:ext uri="{FF2B5EF4-FFF2-40B4-BE49-F238E27FC236}">
                  <a16:creationId xmlns:a16="http://schemas.microsoft.com/office/drawing/2014/main" id="{79063AD3-D028-4DC1-B733-DB7579770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313" y="11566523"/>
              <a:ext cx="914400" cy="260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300"/>
                <a:t>d_rvalA</a:t>
              </a:r>
            </a:p>
          </p:txBody>
        </p:sp>
        <p:sp>
          <p:nvSpPr>
            <p:cNvPr id="104" name="Text Box 202">
              <a:extLst>
                <a:ext uri="{FF2B5EF4-FFF2-40B4-BE49-F238E27FC236}">
                  <a16:creationId xmlns:a16="http://schemas.microsoft.com/office/drawing/2014/main" id="{8AC96D54-BC96-4E9B-BF47-29892A42B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313" y="14477999"/>
              <a:ext cx="914400" cy="260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300"/>
                <a:t>f_pc</a:t>
              </a:r>
            </a:p>
          </p:txBody>
        </p:sp>
        <p:sp>
          <p:nvSpPr>
            <p:cNvPr id="105" name="AutoShape 11">
              <a:extLst>
                <a:ext uri="{FF2B5EF4-FFF2-40B4-BE49-F238E27FC236}">
                  <a16:creationId xmlns:a16="http://schemas.microsoft.com/office/drawing/2014/main" id="{C01D98EC-467C-43F4-8563-D22717B7E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3113" y="13563600"/>
              <a:ext cx="914400" cy="5334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600"/>
                <a:t>Predict</a:t>
              </a:r>
            </a:p>
            <a:p>
              <a:r>
                <a:rPr lang="en-US" sz="600"/>
                <a:t>PC</a:t>
              </a:r>
            </a:p>
          </p:txBody>
        </p:sp>
        <p:grpSp>
          <p:nvGrpSpPr>
            <p:cNvPr id="106" name="Group 203">
              <a:extLst>
                <a:ext uri="{FF2B5EF4-FFF2-40B4-BE49-F238E27FC236}">
                  <a16:creationId xmlns:a16="http://schemas.microsoft.com/office/drawing/2014/main" id="{81672925-E8A0-4F61-B66A-8067789878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3313" y="13563600"/>
              <a:ext cx="152400" cy="152400"/>
              <a:chOff x="240" y="4176"/>
              <a:chExt cx="192" cy="192"/>
            </a:xfrm>
          </p:grpSpPr>
          <p:sp>
            <p:nvSpPr>
              <p:cNvPr id="182" name="Oval 204">
                <a:extLst>
                  <a:ext uri="{FF2B5EF4-FFF2-40B4-BE49-F238E27FC236}">
                    <a16:creationId xmlns:a16="http://schemas.microsoft.com/office/drawing/2014/main" id="{3044F932-7146-4278-B9EB-869664B8F5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900"/>
              </a:p>
            </p:txBody>
          </p:sp>
          <p:sp>
            <p:nvSpPr>
              <p:cNvPr id="183" name="Rectangle 205">
                <a:extLst>
                  <a:ext uri="{FF2B5EF4-FFF2-40B4-BE49-F238E27FC236}">
                    <a16:creationId xmlns:a16="http://schemas.microsoft.com/office/drawing/2014/main" id="{97B009F5-A9BF-4C60-A2FD-DF72EC6BE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900"/>
              </a:p>
            </p:txBody>
          </p:sp>
        </p:grpSp>
        <p:sp>
          <p:nvSpPr>
            <p:cNvPr id="107" name="Rectangle 87">
              <a:extLst>
                <a:ext uri="{FF2B5EF4-FFF2-40B4-BE49-F238E27FC236}">
                  <a16:creationId xmlns:a16="http://schemas.microsoft.com/office/drawing/2014/main" id="{0A389113-480D-46F3-9F68-A2420B653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0913" y="6172200"/>
              <a:ext cx="9144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600"/>
                <a:t>valE</a:t>
              </a:r>
            </a:p>
          </p:txBody>
        </p:sp>
        <p:sp>
          <p:nvSpPr>
            <p:cNvPr id="108" name="Rectangle 85">
              <a:extLst>
                <a:ext uri="{FF2B5EF4-FFF2-40B4-BE49-F238E27FC236}">
                  <a16:creationId xmlns:a16="http://schemas.microsoft.com/office/drawing/2014/main" id="{D3EE5AE8-0482-4A61-A236-1E91CE793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5313" y="6172200"/>
              <a:ext cx="9144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600"/>
                <a:t>valM</a:t>
              </a:r>
            </a:p>
          </p:txBody>
        </p:sp>
        <p:sp>
          <p:nvSpPr>
            <p:cNvPr id="109" name="Rectangle 90">
              <a:extLst>
                <a:ext uri="{FF2B5EF4-FFF2-40B4-BE49-F238E27FC236}">
                  <a16:creationId xmlns:a16="http://schemas.microsoft.com/office/drawing/2014/main" id="{AC949D0D-E0BE-4CFA-9F40-2429543DC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6913" y="61722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600"/>
                <a:t>dstE</a:t>
              </a:r>
            </a:p>
          </p:txBody>
        </p:sp>
        <p:sp>
          <p:nvSpPr>
            <p:cNvPr id="110" name="Rectangle 91">
              <a:extLst>
                <a:ext uri="{FF2B5EF4-FFF2-40B4-BE49-F238E27FC236}">
                  <a16:creationId xmlns:a16="http://schemas.microsoft.com/office/drawing/2014/main" id="{CD1648F2-A27E-4D40-B5E2-7FEB06F70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4113" y="61722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600"/>
                <a:t>dstM</a:t>
              </a:r>
            </a:p>
          </p:txBody>
        </p:sp>
        <p:sp>
          <p:nvSpPr>
            <p:cNvPr id="111" name="Rectangle 71">
              <a:extLst>
                <a:ext uri="{FF2B5EF4-FFF2-40B4-BE49-F238E27FC236}">
                  <a16:creationId xmlns:a16="http://schemas.microsoft.com/office/drawing/2014/main" id="{CB2C6F4B-1884-4EC3-9221-656327469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513" y="83820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600"/>
                <a:t>Cnd</a:t>
              </a:r>
            </a:p>
          </p:txBody>
        </p:sp>
        <p:sp>
          <p:nvSpPr>
            <p:cNvPr id="112" name="Rectangle 5">
              <a:extLst>
                <a:ext uri="{FF2B5EF4-FFF2-40B4-BE49-F238E27FC236}">
                  <a16:creationId xmlns:a16="http://schemas.microsoft.com/office/drawing/2014/main" id="{2E4866B4-543F-4A0D-B525-BACC2982B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113" y="83820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600"/>
                <a:t>icode</a:t>
              </a:r>
            </a:p>
          </p:txBody>
        </p:sp>
        <p:sp>
          <p:nvSpPr>
            <p:cNvPr id="113" name="Rectangle 57">
              <a:extLst>
                <a:ext uri="{FF2B5EF4-FFF2-40B4-BE49-F238E27FC236}">
                  <a16:creationId xmlns:a16="http://schemas.microsoft.com/office/drawing/2014/main" id="{A8E57C47-7920-4FB7-80D6-DB62396D9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0913" y="8382000"/>
              <a:ext cx="9144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600"/>
                <a:t>valE</a:t>
              </a:r>
            </a:p>
          </p:txBody>
        </p:sp>
        <p:sp>
          <p:nvSpPr>
            <p:cNvPr id="114" name="Rectangle 58">
              <a:extLst>
                <a:ext uri="{FF2B5EF4-FFF2-40B4-BE49-F238E27FC236}">
                  <a16:creationId xmlns:a16="http://schemas.microsoft.com/office/drawing/2014/main" id="{6EB8EA21-4F1E-48C5-8171-9D134B4F2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5313" y="8382000"/>
              <a:ext cx="9144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600"/>
                <a:t>valA</a:t>
              </a:r>
            </a:p>
          </p:txBody>
        </p:sp>
        <p:sp>
          <p:nvSpPr>
            <p:cNvPr id="115" name="Rectangle 59">
              <a:extLst>
                <a:ext uri="{FF2B5EF4-FFF2-40B4-BE49-F238E27FC236}">
                  <a16:creationId xmlns:a16="http://schemas.microsoft.com/office/drawing/2014/main" id="{2203B730-1CDE-4603-886F-E8E425906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6913" y="83820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600"/>
                <a:t>dstE</a:t>
              </a:r>
            </a:p>
          </p:txBody>
        </p:sp>
        <p:sp>
          <p:nvSpPr>
            <p:cNvPr id="116" name="Rectangle 60">
              <a:extLst>
                <a:ext uri="{FF2B5EF4-FFF2-40B4-BE49-F238E27FC236}">
                  <a16:creationId xmlns:a16="http://schemas.microsoft.com/office/drawing/2014/main" id="{B738847E-576A-4FA2-AE83-BD40781D1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4113" y="83820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600"/>
                <a:t>dstM</a:t>
              </a:r>
            </a:p>
          </p:txBody>
        </p:sp>
        <p:sp>
          <p:nvSpPr>
            <p:cNvPr id="117" name="Line 73">
              <a:extLst>
                <a:ext uri="{FF2B5EF4-FFF2-40B4-BE49-F238E27FC236}">
                  <a16:creationId xmlns:a16="http://schemas.microsoft.com/office/drawing/2014/main" id="{19036190-6143-4A5A-BDF2-727CB1C3AD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95913" y="10439400"/>
              <a:ext cx="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118" name="Rectangle 25">
              <a:extLst>
                <a:ext uri="{FF2B5EF4-FFF2-40B4-BE49-F238E27FC236}">
                  <a16:creationId xmlns:a16="http://schemas.microsoft.com/office/drawing/2014/main" id="{8FB91DA7-9028-459A-86CB-8BB9325E9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113" y="109728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600"/>
                <a:t>icode</a:t>
              </a:r>
            </a:p>
          </p:txBody>
        </p:sp>
        <p:sp>
          <p:nvSpPr>
            <p:cNvPr id="119" name="Rectangle 26">
              <a:extLst>
                <a:ext uri="{FF2B5EF4-FFF2-40B4-BE49-F238E27FC236}">
                  <a16:creationId xmlns:a16="http://schemas.microsoft.com/office/drawing/2014/main" id="{080480FB-2D10-48D4-9B58-8C27AEE73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9313" y="109728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600"/>
                <a:t>ifun</a:t>
              </a:r>
            </a:p>
          </p:txBody>
        </p:sp>
        <p:sp>
          <p:nvSpPr>
            <p:cNvPr id="120" name="Rectangle 27">
              <a:extLst>
                <a:ext uri="{FF2B5EF4-FFF2-40B4-BE49-F238E27FC236}">
                  <a16:creationId xmlns:a16="http://schemas.microsoft.com/office/drawing/2014/main" id="{F3FD7A81-8B7D-43C4-BEED-9FD98E566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3713" y="10972800"/>
              <a:ext cx="9144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600"/>
                <a:t>valC</a:t>
              </a:r>
            </a:p>
          </p:txBody>
        </p:sp>
        <p:sp>
          <p:nvSpPr>
            <p:cNvPr id="121" name="Rectangle 28">
              <a:extLst>
                <a:ext uri="{FF2B5EF4-FFF2-40B4-BE49-F238E27FC236}">
                  <a16:creationId xmlns:a16="http://schemas.microsoft.com/office/drawing/2014/main" id="{27AB16F7-FDB4-4538-B8EC-BC70B3F8C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113" y="10972800"/>
              <a:ext cx="9144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600"/>
                <a:t>valA</a:t>
              </a:r>
            </a:p>
          </p:txBody>
        </p:sp>
        <p:sp>
          <p:nvSpPr>
            <p:cNvPr id="122" name="Rectangle 29">
              <a:extLst>
                <a:ext uri="{FF2B5EF4-FFF2-40B4-BE49-F238E27FC236}">
                  <a16:creationId xmlns:a16="http://schemas.microsoft.com/office/drawing/2014/main" id="{6F832FE3-BDD9-4F6E-8853-401B09E22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2513" y="10972800"/>
              <a:ext cx="9144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600"/>
                <a:t>valB</a:t>
              </a:r>
            </a:p>
          </p:txBody>
        </p:sp>
        <p:sp>
          <p:nvSpPr>
            <p:cNvPr id="123" name="Rectangle 36">
              <a:extLst>
                <a:ext uri="{FF2B5EF4-FFF2-40B4-BE49-F238E27FC236}">
                  <a16:creationId xmlns:a16="http://schemas.microsoft.com/office/drawing/2014/main" id="{C38D77F7-C322-4010-94EC-0DD73963B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6913" y="109728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600"/>
                <a:t>dstE</a:t>
              </a:r>
            </a:p>
          </p:txBody>
        </p:sp>
        <p:sp>
          <p:nvSpPr>
            <p:cNvPr id="124" name="Rectangle 37">
              <a:extLst>
                <a:ext uri="{FF2B5EF4-FFF2-40B4-BE49-F238E27FC236}">
                  <a16:creationId xmlns:a16="http://schemas.microsoft.com/office/drawing/2014/main" id="{272036CD-7E2A-4475-B2D4-DE7BF5B82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4113" y="109728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600"/>
                <a:t>dstM</a:t>
              </a:r>
            </a:p>
          </p:txBody>
        </p:sp>
        <p:sp>
          <p:nvSpPr>
            <p:cNvPr id="125" name="Rectangle 34">
              <a:extLst>
                <a:ext uri="{FF2B5EF4-FFF2-40B4-BE49-F238E27FC236}">
                  <a16:creationId xmlns:a16="http://schemas.microsoft.com/office/drawing/2014/main" id="{70DA8C45-C627-48BA-A050-DAAB3110A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1313" y="109728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600"/>
                <a:t>srcA</a:t>
              </a:r>
            </a:p>
          </p:txBody>
        </p:sp>
        <p:sp>
          <p:nvSpPr>
            <p:cNvPr id="126" name="Rectangle 35">
              <a:extLst>
                <a:ext uri="{FF2B5EF4-FFF2-40B4-BE49-F238E27FC236}">
                  <a16:creationId xmlns:a16="http://schemas.microsoft.com/office/drawing/2014/main" id="{7E5D75FC-6423-414C-9338-B8FED358B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8513" y="109728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600"/>
                <a:t>srcB</a:t>
              </a:r>
            </a:p>
          </p:txBody>
        </p:sp>
        <p:sp>
          <p:nvSpPr>
            <p:cNvPr id="127" name="Rectangle 32">
              <a:extLst>
                <a:ext uri="{FF2B5EF4-FFF2-40B4-BE49-F238E27FC236}">
                  <a16:creationId xmlns:a16="http://schemas.microsoft.com/office/drawing/2014/main" id="{3485496F-169E-46E3-B4EB-1FE10D6DE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0913" y="13106400"/>
              <a:ext cx="9144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600"/>
                <a:t>valC</a:t>
              </a:r>
            </a:p>
          </p:txBody>
        </p:sp>
        <p:sp>
          <p:nvSpPr>
            <p:cNvPr id="128" name="Rectangle 33">
              <a:extLst>
                <a:ext uri="{FF2B5EF4-FFF2-40B4-BE49-F238E27FC236}">
                  <a16:creationId xmlns:a16="http://schemas.microsoft.com/office/drawing/2014/main" id="{B63D75FC-5742-4E70-B09E-BB16F23C6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2513" y="13106400"/>
              <a:ext cx="9144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600"/>
                <a:t>valP</a:t>
              </a:r>
            </a:p>
          </p:txBody>
        </p:sp>
        <p:sp>
          <p:nvSpPr>
            <p:cNvPr id="129" name="Rectangle 6">
              <a:extLst>
                <a:ext uri="{FF2B5EF4-FFF2-40B4-BE49-F238E27FC236}">
                  <a16:creationId xmlns:a16="http://schemas.microsoft.com/office/drawing/2014/main" id="{45FFEA4E-34B9-4900-AE7C-4C774CF5D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113" y="131064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600"/>
                <a:t>icode</a:t>
              </a:r>
            </a:p>
          </p:txBody>
        </p:sp>
        <p:sp>
          <p:nvSpPr>
            <p:cNvPr id="130" name="Rectangle 7">
              <a:extLst>
                <a:ext uri="{FF2B5EF4-FFF2-40B4-BE49-F238E27FC236}">
                  <a16:creationId xmlns:a16="http://schemas.microsoft.com/office/drawing/2014/main" id="{DD7EADF0-9E97-422E-9DCD-A90197097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9313" y="131064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600"/>
                <a:t>ifun</a:t>
              </a:r>
            </a:p>
          </p:txBody>
        </p:sp>
        <p:sp>
          <p:nvSpPr>
            <p:cNvPr id="131" name="Rectangle 30">
              <a:extLst>
                <a:ext uri="{FF2B5EF4-FFF2-40B4-BE49-F238E27FC236}">
                  <a16:creationId xmlns:a16="http://schemas.microsoft.com/office/drawing/2014/main" id="{1211F271-B811-489F-A0AD-97DE66CB9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513" y="131064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600"/>
                <a:t>rA</a:t>
              </a:r>
            </a:p>
          </p:txBody>
        </p:sp>
        <p:sp>
          <p:nvSpPr>
            <p:cNvPr id="132" name="Rectangle 13">
              <a:extLst>
                <a:ext uri="{FF2B5EF4-FFF2-40B4-BE49-F238E27FC236}">
                  <a16:creationId xmlns:a16="http://schemas.microsoft.com/office/drawing/2014/main" id="{0869A071-E229-437A-A563-EA44F7FD7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5113" y="15392400"/>
              <a:ext cx="9144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600"/>
                <a:t>predPC</a:t>
              </a:r>
            </a:p>
          </p:txBody>
        </p:sp>
        <p:grpSp>
          <p:nvGrpSpPr>
            <p:cNvPr id="133" name="Group 207">
              <a:extLst>
                <a:ext uri="{FF2B5EF4-FFF2-40B4-BE49-F238E27FC236}">
                  <a16:creationId xmlns:a16="http://schemas.microsoft.com/office/drawing/2014/main" id="{52BEB92A-2CAB-4A6B-BF95-B5C5B42524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1913" y="8229600"/>
              <a:ext cx="152400" cy="152400"/>
              <a:chOff x="240" y="4176"/>
              <a:chExt cx="192" cy="192"/>
            </a:xfrm>
          </p:grpSpPr>
          <p:sp>
            <p:nvSpPr>
              <p:cNvPr id="180" name="Oval 208">
                <a:extLst>
                  <a:ext uri="{FF2B5EF4-FFF2-40B4-BE49-F238E27FC236}">
                    <a16:creationId xmlns:a16="http://schemas.microsoft.com/office/drawing/2014/main" id="{E63FE687-D10D-4127-84D6-5820DC620F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900"/>
              </a:p>
            </p:txBody>
          </p:sp>
          <p:sp>
            <p:nvSpPr>
              <p:cNvPr id="181" name="Rectangle 209">
                <a:extLst>
                  <a:ext uri="{FF2B5EF4-FFF2-40B4-BE49-F238E27FC236}">
                    <a16:creationId xmlns:a16="http://schemas.microsoft.com/office/drawing/2014/main" id="{85019197-579B-4C33-9ECD-83F120C52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900"/>
              </a:p>
            </p:txBody>
          </p:sp>
        </p:grpSp>
        <p:sp>
          <p:nvSpPr>
            <p:cNvPr id="134" name="Freeform 214">
              <a:extLst>
                <a:ext uri="{FF2B5EF4-FFF2-40B4-BE49-F238E27FC236}">
                  <a16:creationId xmlns:a16="http://schemas.microsoft.com/office/drawing/2014/main" id="{4A0EFB5C-5622-4481-92CD-29A7AF04A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750" y="10055225"/>
              <a:ext cx="919163" cy="384175"/>
            </a:xfrm>
            <a:custGeom>
              <a:avLst/>
              <a:gdLst>
                <a:gd name="T0" fmla="*/ 2147483647 w 576"/>
                <a:gd name="T1" fmla="*/ 2147483647 h 240"/>
                <a:gd name="T2" fmla="*/ 2147483647 w 576"/>
                <a:gd name="T3" fmla="*/ 2147483647 h 240"/>
                <a:gd name="T4" fmla="*/ 0 w 576"/>
                <a:gd name="T5" fmla="*/ 2147483647 h 240"/>
                <a:gd name="T6" fmla="*/ 0 w 576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40"/>
                <a:gd name="T14" fmla="*/ 576 w 576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40">
                  <a:moveTo>
                    <a:pt x="576" y="240"/>
                  </a:moveTo>
                  <a:lnTo>
                    <a:pt x="576" y="96"/>
                  </a:lnTo>
                  <a:lnTo>
                    <a:pt x="0" y="96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135" name="Line 218">
              <a:extLst>
                <a:ext uri="{FF2B5EF4-FFF2-40B4-BE49-F238E27FC236}">
                  <a16:creationId xmlns:a16="http://schemas.microsoft.com/office/drawing/2014/main" id="{77B9DC58-33ED-4137-9190-E409CB102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4313" y="9372600"/>
              <a:ext cx="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136" name="Line 219">
              <a:extLst>
                <a:ext uri="{FF2B5EF4-FFF2-40B4-BE49-F238E27FC236}">
                  <a16:creationId xmlns:a16="http://schemas.microsoft.com/office/drawing/2014/main" id="{EDE2EB57-D09A-4AA4-834B-B1710E3A95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86713" y="9372600"/>
              <a:ext cx="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137" name="Line 220">
              <a:extLst>
                <a:ext uri="{FF2B5EF4-FFF2-40B4-BE49-F238E27FC236}">
                  <a16:creationId xmlns:a16="http://schemas.microsoft.com/office/drawing/2014/main" id="{0EA189A5-72E8-4E30-A72E-90AAE39314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39113" y="9372600"/>
              <a:ext cx="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138" name="Rectangle 222">
              <a:extLst>
                <a:ext uri="{FF2B5EF4-FFF2-40B4-BE49-F238E27FC236}">
                  <a16:creationId xmlns:a16="http://schemas.microsoft.com/office/drawing/2014/main" id="{94D72CDD-0050-4A63-ACE5-31ABBD356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513" y="9067800"/>
              <a:ext cx="5334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sz="900">
                  <a:latin typeface="Helvetica" pitchFamily="34" charset="0"/>
                  <a:ea typeface="+mn-ea"/>
                </a:rPr>
                <a:t>CC</a:t>
              </a:r>
            </a:p>
          </p:txBody>
        </p:sp>
        <p:sp>
          <p:nvSpPr>
            <p:cNvPr id="139" name="Line 223">
              <a:extLst>
                <a:ext uri="{FF2B5EF4-FFF2-40B4-BE49-F238E27FC236}">
                  <a16:creationId xmlns:a16="http://schemas.microsoft.com/office/drawing/2014/main" id="{16F6F60B-2ED5-4C75-90C1-85817B803A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19400" y="8763000"/>
              <a:ext cx="0" cy="30480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140" name="Text Box 224">
              <a:extLst>
                <a:ext uri="{FF2B5EF4-FFF2-40B4-BE49-F238E27FC236}">
                  <a16:creationId xmlns:a16="http://schemas.microsoft.com/office/drawing/2014/main" id="{2AD94B68-5570-4F3D-B625-1C197742A1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5200" y="11353799"/>
              <a:ext cx="914400" cy="260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300"/>
                <a:t>d_srcB</a:t>
              </a:r>
            </a:p>
          </p:txBody>
        </p:sp>
        <p:sp>
          <p:nvSpPr>
            <p:cNvPr id="141" name="Text Box 225">
              <a:extLst>
                <a:ext uri="{FF2B5EF4-FFF2-40B4-BE49-F238E27FC236}">
                  <a16:creationId xmlns:a16="http://schemas.microsoft.com/office/drawing/2014/main" id="{806F0997-4A5C-44FD-B7EF-5869BC799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2763" y="11353799"/>
              <a:ext cx="914400" cy="260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300"/>
                <a:t>d_srcA</a:t>
              </a:r>
            </a:p>
          </p:txBody>
        </p:sp>
        <p:sp>
          <p:nvSpPr>
            <p:cNvPr id="142" name="Text Box 226">
              <a:extLst>
                <a:ext uri="{FF2B5EF4-FFF2-40B4-BE49-F238E27FC236}">
                  <a16:creationId xmlns:a16="http://schemas.microsoft.com/office/drawing/2014/main" id="{E79A9522-1458-4D59-91F7-BF3E8B6A09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4999" y="8823326"/>
              <a:ext cx="914400" cy="260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300"/>
                <a:t>e_Cnd</a:t>
              </a:r>
            </a:p>
          </p:txBody>
        </p:sp>
        <p:sp>
          <p:nvSpPr>
            <p:cNvPr id="143" name="Text Box 228">
              <a:extLst>
                <a:ext uri="{FF2B5EF4-FFF2-40B4-BE49-F238E27FC236}">
                  <a16:creationId xmlns:a16="http://schemas.microsoft.com/office/drawing/2014/main" id="{047327DE-EB4B-418E-9E4D-6C5FF45117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5515" y="7985125"/>
              <a:ext cx="914400" cy="260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300"/>
                <a:t>M_Cnd</a:t>
              </a:r>
            </a:p>
          </p:txBody>
        </p:sp>
        <p:sp>
          <p:nvSpPr>
            <p:cNvPr id="144" name="Line 229">
              <a:extLst>
                <a:ext uri="{FF2B5EF4-FFF2-40B4-BE49-F238E27FC236}">
                  <a16:creationId xmlns:a16="http://schemas.microsoft.com/office/drawing/2014/main" id="{98B2FDC1-9A05-40CC-B45A-20CA4F53FA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9513" y="11353800"/>
              <a:ext cx="0" cy="1752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145" name="Line 24">
              <a:extLst>
                <a:ext uri="{FF2B5EF4-FFF2-40B4-BE49-F238E27FC236}">
                  <a16:creationId xmlns:a16="http://schemas.microsoft.com/office/drawing/2014/main" id="{2ED87222-E0BA-4054-8DFC-58C3E1581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134874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146" name="Line 68">
              <a:extLst>
                <a:ext uri="{FF2B5EF4-FFF2-40B4-BE49-F238E27FC236}">
                  <a16:creationId xmlns:a16="http://schemas.microsoft.com/office/drawing/2014/main" id="{3B8837EF-EE10-48A9-B225-5F9D10C88A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47800" y="8763000"/>
              <a:ext cx="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147" name="Line 74">
              <a:extLst>
                <a:ext uri="{FF2B5EF4-FFF2-40B4-BE49-F238E27FC236}">
                  <a16:creationId xmlns:a16="http://schemas.microsoft.com/office/drawing/2014/main" id="{DDE142D6-85BF-475B-AAC6-5FD646E714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47800" y="11353800"/>
              <a:ext cx="0" cy="1828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148" name="Rectangle 168">
              <a:extLst>
                <a:ext uri="{FF2B5EF4-FFF2-40B4-BE49-F238E27FC236}">
                  <a16:creationId xmlns:a16="http://schemas.microsoft.com/office/drawing/2014/main" id="{A2D0272B-B8FB-4209-97AF-C565D8C33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61722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600"/>
                <a:t>stat</a:t>
              </a:r>
            </a:p>
          </p:txBody>
        </p:sp>
        <p:sp>
          <p:nvSpPr>
            <p:cNvPr id="149" name="Line 169">
              <a:extLst>
                <a:ext uri="{FF2B5EF4-FFF2-40B4-BE49-F238E27FC236}">
                  <a16:creationId xmlns:a16="http://schemas.microsoft.com/office/drawing/2014/main" id="{A0BABE95-8A25-4587-AF1A-7A853B0027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47800" y="6553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150" name="Rectangle 5">
              <a:extLst>
                <a:ext uri="{FF2B5EF4-FFF2-40B4-BE49-F238E27FC236}">
                  <a16:creationId xmlns:a16="http://schemas.microsoft.com/office/drawing/2014/main" id="{655AE0C2-8E67-4CDC-9ECC-1887B5CAC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83820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600"/>
                <a:t>stat</a:t>
              </a:r>
            </a:p>
          </p:txBody>
        </p:sp>
        <p:sp>
          <p:nvSpPr>
            <p:cNvPr id="151" name="Rectangle 25">
              <a:extLst>
                <a:ext uri="{FF2B5EF4-FFF2-40B4-BE49-F238E27FC236}">
                  <a16:creationId xmlns:a16="http://schemas.microsoft.com/office/drawing/2014/main" id="{DD30D36B-7C78-4A15-934F-594758C1D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109728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600"/>
                <a:t>stat</a:t>
              </a:r>
            </a:p>
          </p:txBody>
        </p:sp>
        <p:sp>
          <p:nvSpPr>
            <p:cNvPr id="152" name="Rectangle 6">
              <a:extLst>
                <a:ext uri="{FF2B5EF4-FFF2-40B4-BE49-F238E27FC236}">
                  <a16:creationId xmlns:a16="http://schemas.microsoft.com/office/drawing/2014/main" id="{E2F132DE-8B59-461A-9BBF-22B7CE739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131064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600"/>
                <a:t>stat</a:t>
              </a:r>
            </a:p>
          </p:txBody>
        </p:sp>
        <p:sp>
          <p:nvSpPr>
            <p:cNvPr id="153" name="AutoShape 84">
              <a:extLst>
                <a:ext uri="{FF2B5EF4-FFF2-40B4-BE49-F238E27FC236}">
                  <a16:creationId xmlns:a16="http://schemas.microsoft.com/office/drawing/2014/main" id="{3D027457-A4B3-4004-9D45-9BFA32FC1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400" y="13639800"/>
              <a:ext cx="381000" cy="3048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600" dirty="0"/>
                <a:t>Stat</a:t>
              </a:r>
            </a:p>
          </p:txBody>
        </p:sp>
        <p:sp>
          <p:nvSpPr>
            <p:cNvPr id="154" name="Text Box 202">
              <a:extLst>
                <a:ext uri="{FF2B5EF4-FFF2-40B4-BE49-F238E27FC236}">
                  <a16:creationId xmlns:a16="http://schemas.microsoft.com/office/drawing/2014/main" id="{FA880219-27CD-41EE-B69C-3D84B2C36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599" y="13944599"/>
              <a:ext cx="914400" cy="347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300"/>
                <a:t>imem_error</a:t>
              </a:r>
            </a:p>
            <a:p>
              <a:pPr algn="r" eaLnBrk="1" hangingPunct="1"/>
              <a:r>
                <a:rPr lang="en-US" sz="300"/>
                <a:t>instr_valid</a:t>
              </a:r>
            </a:p>
          </p:txBody>
        </p:sp>
        <p:sp>
          <p:nvSpPr>
            <p:cNvPr id="155" name="AutoShape 84">
              <a:extLst>
                <a:ext uri="{FF2B5EF4-FFF2-40B4-BE49-F238E27FC236}">
                  <a16:creationId xmlns:a16="http://schemas.microsoft.com/office/drawing/2014/main" id="{60C94807-81B2-4CAB-9C16-70312B8B6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6781800"/>
              <a:ext cx="381000" cy="3048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600" dirty="0"/>
                <a:t>Stat</a:t>
              </a:r>
            </a:p>
          </p:txBody>
        </p:sp>
        <p:sp>
          <p:nvSpPr>
            <p:cNvPr id="156" name="AutoShape 44">
              <a:extLst>
                <a:ext uri="{FF2B5EF4-FFF2-40B4-BE49-F238E27FC236}">
                  <a16:creationId xmlns:a16="http://schemas.microsoft.com/office/drawing/2014/main" id="{55587513-73C0-4BF4-9899-E77C6BB69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914400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600"/>
                <a:t>dstE</a:t>
              </a:r>
            </a:p>
          </p:txBody>
        </p:sp>
        <p:cxnSp>
          <p:nvCxnSpPr>
            <p:cNvPr id="157" name="Straight Connector 199">
              <a:extLst>
                <a:ext uri="{FF2B5EF4-FFF2-40B4-BE49-F238E27FC236}">
                  <a16:creationId xmlns:a16="http://schemas.microsoft.com/office/drawing/2014/main" id="{0D9BFCFB-2032-4B84-BDA2-C384EC05A3F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2819400" y="8915400"/>
              <a:ext cx="3062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8" name="Straight Arrow Connector 208">
              <a:extLst>
                <a:ext uri="{FF2B5EF4-FFF2-40B4-BE49-F238E27FC236}">
                  <a16:creationId xmlns:a16="http://schemas.microsoft.com/office/drawing/2014/main" id="{D0104060-8434-46BE-8FCD-28E3BF3BA5C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768182" y="9030494"/>
              <a:ext cx="228600" cy="15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159" name="Group 207">
              <a:extLst>
                <a:ext uri="{FF2B5EF4-FFF2-40B4-BE49-F238E27FC236}">
                  <a16:creationId xmlns:a16="http://schemas.microsoft.com/office/drawing/2014/main" id="{A90EBD00-C57B-4704-8B99-BF863C1F29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3200" y="8839200"/>
              <a:ext cx="152400" cy="152400"/>
              <a:chOff x="240" y="4176"/>
              <a:chExt cx="192" cy="192"/>
            </a:xfrm>
          </p:grpSpPr>
          <p:sp>
            <p:nvSpPr>
              <p:cNvPr id="178" name="Oval 208">
                <a:extLst>
                  <a:ext uri="{FF2B5EF4-FFF2-40B4-BE49-F238E27FC236}">
                    <a16:creationId xmlns:a16="http://schemas.microsoft.com/office/drawing/2014/main" id="{24BC9C10-02E3-4A72-9E88-911DEA611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900"/>
              </a:p>
            </p:txBody>
          </p:sp>
          <p:sp>
            <p:nvSpPr>
              <p:cNvPr id="179" name="Rectangle 209">
                <a:extLst>
                  <a:ext uri="{FF2B5EF4-FFF2-40B4-BE49-F238E27FC236}">
                    <a16:creationId xmlns:a16="http://schemas.microsoft.com/office/drawing/2014/main" id="{FF576640-239D-494B-8C6F-D99DCFD14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900"/>
              </a:p>
            </p:txBody>
          </p:sp>
        </p:grpSp>
        <p:sp>
          <p:nvSpPr>
            <p:cNvPr id="160" name="Text Box 153">
              <a:extLst>
                <a:ext uri="{FF2B5EF4-FFF2-40B4-BE49-F238E27FC236}">
                  <a16:creationId xmlns:a16="http://schemas.microsoft.com/office/drawing/2014/main" id="{E29710C1-4EF9-4142-A4A6-EF0A8B349B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600" y="6688137"/>
              <a:ext cx="1066799" cy="260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300"/>
                <a:t>dmem_error</a:t>
              </a:r>
            </a:p>
          </p:txBody>
        </p:sp>
        <p:sp>
          <p:nvSpPr>
            <p:cNvPr id="161" name="Line 69">
              <a:extLst>
                <a:ext uri="{FF2B5EF4-FFF2-40B4-BE49-F238E27FC236}">
                  <a16:creationId xmlns:a16="http://schemas.microsoft.com/office/drawing/2014/main" id="{61BD1EC1-6DA0-4C97-BF33-527A94B310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19800" y="9448800"/>
              <a:ext cx="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162" name="Line 24">
              <a:extLst>
                <a:ext uri="{FF2B5EF4-FFF2-40B4-BE49-F238E27FC236}">
                  <a16:creationId xmlns:a16="http://schemas.microsoft.com/office/drawing/2014/main" id="{2E4A0AB3-78E7-4853-9EF8-2B3C7AD599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76400" y="13716000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grpSp>
          <p:nvGrpSpPr>
            <p:cNvPr id="163" name="Group 207">
              <a:extLst>
                <a:ext uri="{FF2B5EF4-FFF2-40B4-BE49-F238E27FC236}">
                  <a16:creationId xmlns:a16="http://schemas.microsoft.com/office/drawing/2014/main" id="{7AA03BA0-97DE-44A1-8067-3CE40E2AD5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5000" y="13639800"/>
              <a:ext cx="152400" cy="152400"/>
              <a:chOff x="240" y="4176"/>
              <a:chExt cx="192" cy="192"/>
            </a:xfrm>
          </p:grpSpPr>
          <p:sp>
            <p:nvSpPr>
              <p:cNvPr id="176" name="Oval 208">
                <a:extLst>
                  <a:ext uri="{FF2B5EF4-FFF2-40B4-BE49-F238E27FC236}">
                    <a16:creationId xmlns:a16="http://schemas.microsoft.com/office/drawing/2014/main" id="{0ED1357B-45F0-435B-9B01-B4AE86B007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900"/>
              </a:p>
            </p:txBody>
          </p:sp>
          <p:sp>
            <p:nvSpPr>
              <p:cNvPr id="177" name="Rectangle 209">
                <a:extLst>
                  <a:ext uri="{FF2B5EF4-FFF2-40B4-BE49-F238E27FC236}">
                    <a16:creationId xmlns:a16="http://schemas.microsoft.com/office/drawing/2014/main" id="{78348EB4-B387-4C84-822C-FFD1AC202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900"/>
              </a:p>
            </p:txBody>
          </p:sp>
        </p:grpSp>
        <p:sp>
          <p:nvSpPr>
            <p:cNvPr id="164" name="Text Box 153">
              <a:extLst>
                <a:ext uri="{FF2B5EF4-FFF2-40B4-BE49-F238E27FC236}">
                  <a16:creationId xmlns:a16="http://schemas.microsoft.com/office/drawing/2014/main" id="{CF2E1394-0B17-4EB8-BA71-D8A875553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1" y="6535738"/>
              <a:ext cx="685801" cy="260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300"/>
                <a:t>m_stat</a:t>
              </a:r>
            </a:p>
          </p:txBody>
        </p:sp>
        <p:sp>
          <p:nvSpPr>
            <p:cNvPr id="165" name="Line 169">
              <a:extLst>
                <a:ext uri="{FF2B5EF4-FFF2-40B4-BE49-F238E27FC236}">
                  <a16:creationId xmlns:a16="http://schemas.microsoft.com/office/drawing/2014/main" id="{8DCF1182-67A7-448B-A271-FF7AB81361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47800" y="7086600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166" name="Text Box 153">
              <a:extLst>
                <a:ext uri="{FF2B5EF4-FFF2-40B4-BE49-F238E27FC236}">
                  <a16:creationId xmlns:a16="http://schemas.microsoft.com/office/drawing/2014/main" id="{8F39AA95-39E2-4B45-9EB7-FF44E1BCE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1" y="5943600"/>
              <a:ext cx="685801" cy="260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300"/>
                <a:t>W_stat</a:t>
              </a:r>
            </a:p>
          </p:txBody>
        </p:sp>
        <p:sp>
          <p:nvSpPr>
            <p:cNvPr id="167" name="Text Box 153">
              <a:extLst>
                <a:ext uri="{FF2B5EF4-FFF2-40B4-BE49-F238E27FC236}">
                  <a16:creationId xmlns:a16="http://schemas.microsoft.com/office/drawing/2014/main" id="{0AF934B4-92D9-4E4D-B642-2F71CA7FCB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1" y="7848599"/>
              <a:ext cx="685801" cy="260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300"/>
                <a:t>M_stat</a:t>
              </a:r>
            </a:p>
          </p:txBody>
        </p:sp>
        <p:sp>
          <p:nvSpPr>
            <p:cNvPr id="168" name="Text Box 153">
              <a:extLst>
                <a:ext uri="{FF2B5EF4-FFF2-40B4-BE49-F238E27FC236}">
                  <a16:creationId xmlns:a16="http://schemas.microsoft.com/office/drawing/2014/main" id="{A04028B6-DB08-4D79-8CFE-CF09014798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1" y="10591801"/>
              <a:ext cx="685801" cy="260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300"/>
                <a:t>E_stat</a:t>
              </a:r>
            </a:p>
          </p:txBody>
        </p:sp>
        <p:sp>
          <p:nvSpPr>
            <p:cNvPr id="169" name="Text Box 153">
              <a:extLst>
                <a:ext uri="{FF2B5EF4-FFF2-40B4-BE49-F238E27FC236}">
                  <a16:creationId xmlns:a16="http://schemas.microsoft.com/office/drawing/2014/main" id="{B360D4A8-8181-4E75-B8FD-677310C279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1" y="12725401"/>
              <a:ext cx="685801" cy="260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300"/>
                <a:t>D_stat</a:t>
              </a:r>
            </a:p>
          </p:txBody>
        </p:sp>
        <p:sp>
          <p:nvSpPr>
            <p:cNvPr id="170" name="Text Box 153">
              <a:extLst>
                <a:ext uri="{FF2B5EF4-FFF2-40B4-BE49-F238E27FC236}">
                  <a16:creationId xmlns:a16="http://schemas.microsoft.com/office/drawing/2014/main" id="{B52B5A1D-0524-4235-8899-B422ECF062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799" y="13487400"/>
              <a:ext cx="685801" cy="260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300"/>
                <a:t>f_stat</a:t>
              </a:r>
            </a:p>
          </p:txBody>
        </p:sp>
        <p:sp>
          <p:nvSpPr>
            <p:cNvPr id="171" name="Line 169">
              <a:extLst>
                <a:ext uri="{FF2B5EF4-FFF2-40B4-BE49-F238E27FC236}">
                  <a16:creationId xmlns:a16="http://schemas.microsoft.com/office/drawing/2014/main" id="{4AFAADD8-6CC5-4494-A4C2-A6EE9FE0F1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47800" y="5486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172" name="Text Box 167">
              <a:extLst>
                <a:ext uri="{FF2B5EF4-FFF2-40B4-BE49-F238E27FC236}">
                  <a16:creationId xmlns:a16="http://schemas.microsoft.com/office/drawing/2014/main" id="{69C79071-BE9D-4B17-AC9D-67CFE02D9D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5257799"/>
              <a:ext cx="830168" cy="637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800" b="1"/>
                <a:t>Write</a:t>
              </a:r>
            </a:p>
            <a:p>
              <a:pPr algn="l" eaLnBrk="1" hangingPunct="1"/>
              <a:r>
                <a:rPr lang="en-US" sz="800" b="1"/>
                <a:t>back</a:t>
              </a:r>
            </a:p>
          </p:txBody>
        </p:sp>
        <p:sp>
          <p:nvSpPr>
            <p:cNvPr id="173" name="AutoShape 44">
              <a:extLst>
                <a:ext uri="{FF2B5EF4-FFF2-40B4-BE49-F238E27FC236}">
                  <a16:creationId xmlns:a16="http://schemas.microsoft.com/office/drawing/2014/main" id="{C1C3F3CC-14EF-49EB-A1FD-4332BE201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563880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600" dirty="0"/>
                <a:t>Stat</a:t>
              </a:r>
            </a:p>
          </p:txBody>
        </p:sp>
        <p:sp>
          <p:nvSpPr>
            <p:cNvPr id="174" name="Line 169">
              <a:extLst>
                <a:ext uri="{FF2B5EF4-FFF2-40B4-BE49-F238E27FC236}">
                  <a16:creationId xmlns:a16="http://schemas.microsoft.com/office/drawing/2014/main" id="{A3FDEEA8-E6AB-433A-8AAB-C8B81BC72A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47800" y="5943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175" name="Oval 71">
              <a:extLst>
                <a:ext uri="{FF2B5EF4-FFF2-40B4-BE49-F238E27FC236}">
                  <a16:creationId xmlns:a16="http://schemas.microsoft.com/office/drawing/2014/main" id="{B49CEE0B-EC69-47F5-83FD-922000E75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5105400"/>
              <a:ext cx="4572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600"/>
                <a:t>Stat</a:t>
              </a:r>
            </a:p>
          </p:txBody>
        </p:sp>
      </p:grpSp>
      <p:sp>
        <p:nvSpPr>
          <p:cNvPr id="194" name="Oval 193">
            <a:extLst>
              <a:ext uri="{FF2B5EF4-FFF2-40B4-BE49-F238E27FC236}">
                <a16:creationId xmlns:a16="http://schemas.microsoft.com/office/drawing/2014/main" id="{265614A2-D618-4212-95D8-F26EAEDC233A}"/>
              </a:ext>
            </a:extLst>
          </p:cNvPr>
          <p:cNvSpPr/>
          <p:nvPr/>
        </p:nvSpPr>
        <p:spPr>
          <a:xfrm>
            <a:off x="2156681" y="1343098"/>
            <a:ext cx="4652962" cy="419538"/>
          </a:xfrm>
          <a:prstGeom prst="ellipse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8AF0CAC3-E6C8-4A90-BA8A-4A6CCCC48BE6}"/>
              </a:ext>
            </a:extLst>
          </p:cNvPr>
          <p:cNvSpPr/>
          <p:nvPr/>
        </p:nvSpPr>
        <p:spPr>
          <a:xfrm>
            <a:off x="2156681" y="2508687"/>
            <a:ext cx="4652962" cy="419538"/>
          </a:xfrm>
          <a:prstGeom prst="ellipse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9A394EAD-1307-493F-9EA1-5F90AD2D6429}"/>
              </a:ext>
            </a:extLst>
          </p:cNvPr>
          <p:cNvSpPr/>
          <p:nvPr/>
        </p:nvSpPr>
        <p:spPr>
          <a:xfrm>
            <a:off x="2156681" y="3900853"/>
            <a:ext cx="4652962" cy="419538"/>
          </a:xfrm>
          <a:prstGeom prst="ellipse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C545F12B-AF95-4992-A100-AA5FF801084C}"/>
              </a:ext>
            </a:extLst>
          </p:cNvPr>
          <p:cNvSpPr/>
          <p:nvPr/>
        </p:nvSpPr>
        <p:spPr>
          <a:xfrm>
            <a:off x="2156681" y="5029271"/>
            <a:ext cx="4652962" cy="419538"/>
          </a:xfrm>
          <a:prstGeom prst="ellipse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7E21F247-C6CE-4366-9965-04137C35BF0C}"/>
              </a:ext>
            </a:extLst>
          </p:cNvPr>
          <p:cNvSpPr/>
          <p:nvPr/>
        </p:nvSpPr>
        <p:spPr>
          <a:xfrm>
            <a:off x="2156681" y="6275587"/>
            <a:ext cx="4652962" cy="419538"/>
          </a:xfrm>
          <a:prstGeom prst="ellipse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6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animBg="1"/>
      <p:bldP spid="195" grpId="0" animBg="1"/>
      <p:bldP spid="196" grpId="0" animBg="1"/>
      <p:bldP spid="197" grpId="0" animBg="1"/>
      <p:bldP spid="19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D1A21-7831-40A9-94DF-623EC6CBF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pipeline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4E5B-A4C4-4762-8D0E-AD816A84D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Nonuniform partitioning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Latency is determined by the longest stage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0C607-0565-421C-8415-1D489EC68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27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684D936-7CAF-4A77-B2EC-65F3FC1D3E73}"/>
              </a:ext>
            </a:extLst>
          </p:cNvPr>
          <p:cNvGrpSpPr/>
          <p:nvPr/>
        </p:nvGrpSpPr>
        <p:grpSpPr>
          <a:xfrm>
            <a:off x="1376669" y="2172535"/>
            <a:ext cx="6404342" cy="1599028"/>
            <a:chOff x="1369829" y="2060480"/>
            <a:chExt cx="6404342" cy="159902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39995DD-E73C-4C73-94AB-E8163A7D05B9}"/>
                </a:ext>
              </a:extLst>
            </p:cNvPr>
            <p:cNvGrpSpPr/>
            <p:nvPr/>
          </p:nvGrpSpPr>
          <p:grpSpPr>
            <a:xfrm>
              <a:off x="1369829" y="2399034"/>
              <a:ext cx="6404342" cy="1260474"/>
              <a:chOff x="948622" y="1820706"/>
              <a:chExt cx="6404342" cy="126047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80A2D8F-0FB2-4F34-ACA5-0E2CE7E1254C}"/>
                  </a:ext>
                </a:extLst>
              </p:cNvPr>
              <p:cNvSpPr/>
              <p:nvPr/>
            </p:nvSpPr>
            <p:spPr>
              <a:xfrm>
                <a:off x="1343282" y="1820707"/>
                <a:ext cx="833476" cy="103578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Stage A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45E29C2-AB62-45B3-AE02-434F16D71343}"/>
                  </a:ext>
                </a:extLst>
              </p:cNvPr>
              <p:cNvSpPr/>
              <p:nvPr/>
            </p:nvSpPr>
            <p:spPr>
              <a:xfrm>
                <a:off x="2567877" y="1820706"/>
                <a:ext cx="231967" cy="103578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R</a:t>
                </a:r>
              </a:p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E</a:t>
                </a:r>
              </a:p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15FD114-EE2B-405D-85E2-73012B8AD7F3}"/>
                  </a:ext>
                </a:extLst>
              </p:cNvPr>
              <p:cNvSpPr/>
              <p:nvPr/>
            </p:nvSpPr>
            <p:spPr>
              <a:xfrm>
                <a:off x="3197369" y="1820707"/>
                <a:ext cx="833476" cy="1035781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Stage B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C347165-51A1-4CA5-BF00-801CCB6E342D}"/>
                  </a:ext>
                </a:extLst>
              </p:cNvPr>
              <p:cNvSpPr/>
              <p:nvPr/>
            </p:nvSpPr>
            <p:spPr>
              <a:xfrm>
                <a:off x="4421964" y="1820706"/>
                <a:ext cx="231967" cy="103578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R</a:t>
                </a:r>
              </a:p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E</a:t>
                </a:r>
              </a:p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14C93C2-5282-4D94-8405-20C1A6CDFFEE}"/>
                  </a:ext>
                </a:extLst>
              </p:cNvPr>
              <p:cNvSpPr/>
              <p:nvPr/>
            </p:nvSpPr>
            <p:spPr>
              <a:xfrm>
                <a:off x="5113157" y="1820707"/>
                <a:ext cx="833476" cy="1035781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Stage C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AE22090-D581-4AE0-B8BD-56F48BA977CB}"/>
                  </a:ext>
                </a:extLst>
              </p:cNvPr>
              <p:cNvSpPr/>
              <p:nvPr/>
            </p:nvSpPr>
            <p:spPr>
              <a:xfrm>
                <a:off x="6337752" y="1820706"/>
                <a:ext cx="231967" cy="103578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R</a:t>
                </a:r>
              </a:p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E</a:t>
                </a:r>
              </a:p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9FA66887-2570-4DFE-BD05-227DD5A21142}"/>
                  </a:ext>
                </a:extLst>
              </p:cNvPr>
              <p:cNvCxnSpPr>
                <a:stCxn id="6" idx="3"/>
                <a:endCxn id="7" idx="1"/>
              </p:cNvCxnSpPr>
              <p:nvPr/>
            </p:nvCxnSpPr>
            <p:spPr>
              <a:xfrm flipV="1">
                <a:off x="2176758" y="2338597"/>
                <a:ext cx="39111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8812B860-76DA-415B-BC69-889257E83040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>
                <a:off x="2799844" y="2338597"/>
                <a:ext cx="397525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8A578D8B-48AF-4651-8848-692BDD6A3AD5}"/>
                  </a:ext>
                </a:extLst>
              </p:cNvPr>
              <p:cNvCxnSpPr>
                <a:cxnSpLocks/>
                <a:stCxn id="8" idx="3"/>
                <a:endCxn id="9" idx="1"/>
              </p:cNvCxnSpPr>
              <p:nvPr/>
            </p:nvCxnSpPr>
            <p:spPr>
              <a:xfrm flipV="1">
                <a:off x="4030845" y="2338597"/>
                <a:ext cx="39111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9304FED-9452-45FF-8D92-9EB36496E450}"/>
                  </a:ext>
                </a:extLst>
              </p:cNvPr>
              <p:cNvCxnSpPr>
                <a:cxnSpLocks/>
                <a:stCxn id="10" idx="3"/>
                <a:endCxn id="11" idx="1"/>
              </p:cNvCxnSpPr>
              <p:nvPr/>
            </p:nvCxnSpPr>
            <p:spPr>
              <a:xfrm flipV="1">
                <a:off x="5946633" y="2338597"/>
                <a:ext cx="39111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2226573-E348-4213-99C4-44D7B02EAF89}"/>
                  </a:ext>
                </a:extLst>
              </p:cNvPr>
              <p:cNvCxnSpPr>
                <a:cxnSpLocks/>
                <a:stCxn id="9" idx="3"/>
                <a:endCxn id="10" idx="1"/>
              </p:cNvCxnSpPr>
              <p:nvPr/>
            </p:nvCxnSpPr>
            <p:spPr>
              <a:xfrm>
                <a:off x="4653931" y="2338597"/>
                <a:ext cx="45922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B31C0E5D-42B5-45BD-B5C3-D2DC6860CB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622" y="2338596"/>
                <a:ext cx="397525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23A0F57-C6B4-4175-9623-84FB49851049}"/>
                  </a:ext>
                </a:extLst>
              </p:cNvPr>
              <p:cNvCxnSpPr/>
              <p:nvPr/>
            </p:nvCxnSpPr>
            <p:spPr>
              <a:xfrm>
                <a:off x="2683860" y="2998099"/>
                <a:ext cx="416200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1C00AB6-18EE-4835-B2B1-BAED04B3566E}"/>
                  </a:ext>
                </a:extLst>
              </p:cNvPr>
              <p:cNvCxnSpPr>
                <a:stCxn id="7" idx="2"/>
              </p:cNvCxnSpPr>
              <p:nvPr/>
            </p:nvCxnSpPr>
            <p:spPr>
              <a:xfrm flipH="1">
                <a:off x="2683860" y="2856487"/>
                <a:ext cx="1" cy="1416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6DDC0E1-F77C-4F15-A0D6-780F4EE70484}"/>
                  </a:ext>
                </a:extLst>
              </p:cNvPr>
              <p:cNvCxnSpPr>
                <a:cxnSpLocks/>
                <a:stCxn id="9" idx="2"/>
              </p:cNvCxnSpPr>
              <p:nvPr/>
            </p:nvCxnSpPr>
            <p:spPr>
              <a:xfrm flipH="1">
                <a:off x="4537947" y="2856487"/>
                <a:ext cx="1" cy="1416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985270F-9962-48C0-B922-A0FFBEC1CE2D}"/>
                  </a:ext>
                </a:extLst>
              </p:cNvPr>
              <p:cNvCxnSpPr>
                <a:cxnSpLocks/>
                <a:stCxn id="11" idx="2"/>
              </p:cNvCxnSpPr>
              <p:nvPr/>
            </p:nvCxnSpPr>
            <p:spPr>
              <a:xfrm flipH="1">
                <a:off x="6453735" y="2856487"/>
                <a:ext cx="1" cy="1416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D920BD9-B7E4-411C-AE96-EB8BD1ED2996}"/>
                  </a:ext>
                </a:extLst>
              </p:cNvPr>
              <p:cNvSpPr txBox="1"/>
              <p:nvPr/>
            </p:nvSpPr>
            <p:spPr>
              <a:xfrm>
                <a:off x="6789989" y="2773403"/>
                <a:ext cx="5629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clock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069FDC9-C0C7-4ABA-809B-958536EDE92A}"/>
                </a:ext>
              </a:extLst>
            </p:cNvPr>
            <p:cNvSpPr txBox="1"/>
            <p:nvPr/>
          </p:nvSpPr>
          <p:spPr>
            <a:xfrm>
              <a:off x="1874092" y="2060480"/>
              <a:ext cx="5843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50ps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3FB0607-38E9-440D-8CFD-298685A4E777}"/>
                </a:ext>
              </a:extLst>
            </p:cNvPr>
            <p:cNvSpPr txBox="1"/>
            <p:nvPr/>
          </p:nvSpPr>
          <p:spPr>
            <a:xfrm>
              <a:off x="3618576" y="2060480"/>
              <a:ext cx="8334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150ps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B52A16-22C2-4863-A943-D8801E2E1143}"/>
                </a:ext>
              </a:extLst>
            </p:cNvPr>
            <p:cNvSpPr txBox="1"/>
            <p:nvPr/>
          </p:nvSpPr>
          <p:spPr>
            <a:xfrm>
              <a:off x="5538241" y="2060480"/>
              <a:ext cx="8334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100ps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D9ADCF8-29A7-46EE-8547-D70B28DC1A76}"/>
              </a:ext>
            </a:extLst>
          </p:cNvPr>
          <p:cNvGrpSpPr/>
          <p:nvPr/>
        </p:nvGrpSpPr>
        <p:grpSpPr>
          <a:xfrm>
            <a:off x="1458271" y="4450669"/>
            <a:ext cx="6227458" cy="1306867"/>
            <a:chOff x="1546713" y="3512729"/>
            <a:chExt cx="6227458" cy="130686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EEF15F3-F421-44A4-91D6-36E897E1A8F9}"/>
                </a:ext>
              </a:extLst>
            </p:cNvPr>
            <p:cNvSpPr/>
            <p:nvPr/>
          </p:nvSpPr>
          <p:spPr>
            <a:xfrm>
              <a:off x="2105221" y="3512730"/>
              <a:ext cx="309368" cy="3884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7B204B9-4864-4064-B011-0DE5107D7436}"/>
                </a:ext>
              </a:extLst>
            </p:cNvPr>
            <p:cNvSpPr/>
            <p:nvPr/>
          </p:nvSpPr>
          <p:spPr>
            <a:xfrm>
              <a:off x="3068172" y="3512731"/>
              <a:ext cx="962952" cy="38841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835D15-E78F-4EB0-9FDF-921CC2D0E197}"/>
                </a:ext>
              </a:extLst>
            </p:cNvPr>
            <p:cNvSpPr/>
            <p:nvPr/>
          </p:nvSpPr>
          <p:spPr>
            <a:xfrm>
              <a:off x="4031124" y="3512729"/>
              <a:ext cx="620638" cy="388419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18B90BD-CA1A-4629-A735-FD77AA63D42B}"/>
                </a:ext>
              </a:extLst>
            </p:cNvPr>
            <p:cNvSpPr/>
            <p:nvPr/>
          </p:nvSpPr>
          <p:spPr>
            <a:xfrm>
              <a:off x="4031124" y="3901150"/>
              <a:ext cx="962952" cy="38841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AEB5CDD-AA99-4F31-9764-45ADD4AA143E}"/>
                </a:ext>
              </a:extLst>
            </p:cNvPr>
            <p:cNvSpPr/>
            <p:nvPr/>
          </p:nvSpPr>
          <p:spPr>
            <a:xfrm>
              <a:off x="4994076" y="4289567"/>
              <a:ext cx="962952" cy="38841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62EBBE2-4F1B-4D27-ADD6-544EF7ECF6AA}"/>
                </a:ext>
              </a:extLst>
            </p:cNvPr>
            <p:cNvSpPr txBox="1"/>
            <p:nvPr/>
          </p:nvSpPr>
          <p:spPr>
            <a:xfrm>
              <a:off x="1546867" y="3512729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2E0BD4A-D8D4-435E-8D6C-5AB7BFCFAD4F}"/>
                </a:ext>
              </a:extLst>
            </p:cNvPr>
            <p:cNvSpPr txBox="1"/>
            <p:nvPr/>
          </p:nvSpPr>
          <p:spPr>
            <a:xfrm>
              <a:off x="1546713" y="3941608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054D0AF-8B51-4C0F-9117-A155E5304451}"/>
                </a:ext>
              </a:extLst>
            </p:cNvPr>
            <p:cNvSpPr txBox="1"/>
            <p:nvPr/>
          </p:nvSpPr>
          <p:spPr>
            <a:xfrm>
              <a:off x="1546713" y="4310940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B219D62-4F03-4131-9826-E7BC478FF4F4}"/>
                </a:ext>
              </a:extLst>
            </p:cNvPr>
            <p:cNvCxnSpPr/>
            <p:nvPr/>
          </p:nvCxnSpPr>
          <p:spPr>
            <a:xfrm>
              <a:off x="2080942" y="4819596"/>
              <a:ext cx="53245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90065E5-5A07-42E1-8306-7592BF66AF54}"/>
                </a:ext>
              </a:extLst>
            </p:cNvPr>
            <p:cNvSpPr txBox="1"/>
            <p:nvPr/>
          </p:nvSpPr>
          <p:spPr>
            <a:xfrm>
              <a:off x="7159900" y="4450264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4FD20D0-8EE0-4017-A763-35CD5E853209}"/>
                </a:ext>
              </a:extLst>
            </p:cNvPr>
            <p:cNvSpPr/>
            <p:nvPr/>
          </p:nvSpPr>
          <p:spPr>
            <a:xfrm>
              <a:off x="2414588" y="3512729"/>
              <a:ext cx="653583" cy="3884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F726C76-BDE0-4A83-B8DD-7A59415C9E26}"/>
                </a:ext>
              </a:extLst>
            </p:cNvPr>
            <p:cNvSpPr/>
            <p:nvPr/>
          </p:nvSpPr>
          <p:spPr>
            <a:xfrm>
              <a:off x="3068174" y="3899151"/>
              <a:ext cx="309368" cy="3884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7BB5B9A-0591-461E-A219-8FFBF59E8D04}"/>
                </a:ext>
              </a:extLst>
            </p:cNvPr>
            <p:cNvSpPr/>
            <p:nvPr/>
          </p:nvSpPr>
          <p:spPr>
            <a:xfrm>
              <a:off x="3377541" y="3899150"/>
              <a:ext cx="653583" cy="3884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90C51C6-EFE2-44EC-983F-2C1FC64B9DC1}"/>
                </a:ext>
              </a:extLst>
            </p:cNvPr>
            <p:cNvSpPr/>
            <p:nvPr/>
          </p:nvSpPr>
          <p:spPr>
            <a:xfrm>
              <a:off x="4031124" y="4287220"/>
              <a:ext cx="309368" cy="3884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3571F6A-3084-4CC2-B074-CD2DEFD060E7}"/>
                </a:ext>
              </a:extLst>
            </p:cNvPr>
            <p:cNvSpPr/>
            <p:nvPr/>
          </p:nvSpPr>
          <p:spPr>
            <a:xfrm>
              <a:off x="4340491" y="4287219"/>
              <a:ext cx="653583" cy="3884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345ABCE-660A-41FF-ABE0-268EE238BBB0}"/>
                </a:ext>
              </a:extLst>
            </p:cNvPr>
            <p:cNvSpPr/>
            <p:nvPr/>
          </p:nvSpPr>
          <p:spPr>
            <a:xfrm>
              <a:off x="4649464" y="3513557"/>
              <a:ext cx="344610" cy="388419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44D8B01-A303-4E0C-A668-27E700DA2A1C}"/>
                </a:ext>
              </a:extLst>
            </p:cNvPr>
            <p:cNvSpPr/>
            <p:nvPr/>
          </p:nvSpPr>
          <p:spPr>
            <a:xfrm>
              <a:off x="4994076" y="3899558"/>
              <a:ext cx="620638" cy="388419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1B56BA4-76AC-46D0-9665-14B264B6779E}"/>
                </a:ext>
              </a:extLst>
            </p:cNvPr>
            <p:cNvSpPr/>
            <p:nvPr/>
          </p:nvSpPr>
          <p:spPr>
            <a:xfrm>
              <a:off x="5612416" y="3900386"/>
              <a:ext cx="344610" cy="388419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16E91D8-C2A9-4A49-B7FB-06CD5E4CE617}"/>
                </a:ext>
              </a:extLst>
            </p:cNvPr>
            <p:cNvSpPr/>
            <p:nvPr/>
          </p:nvSpPr>
          <p:spPr>
            <a:xfrm>
              <a:off x="5957979" y="4290265"/>
              <a:ext cx="620638" cy="388419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CA131BE-F8F0-4979-BB88-BB28CF69B597}"/>
                </a:ext>
              </a:extLst>
            </p:cNvPr>
            <p:cNvSpPr/>
            <p:nvPr/>
          </p:nvSpPr>
          <p:spPr>
            <a:xfrm>
              <a:off x="6576319" y="4289505"/>
              <a:ext cx="344610" cy="388419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8D19A3B-5478-478B-91AE-A9E86FDFFD90}"/>
              </a:ext>
            </a:extLst>
          </p:cNvPr>
          <p:cNvGrpSpPr/>
          <p:nvPr/>
        </p:nvGrpSpPr>
        <p:grpSpPr>
          <a:xfrm>
            <a:off x="2016779" y="4047507"/>
            <a:ext cx="2888846" cy="369332"/>
            <a:chOff x="1764489" y="3705187"/>
            <a:chExt cx="5188761" cy="369332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41BD045-004C-4C7E-90F1-E76D3A20E214}"/>
                </a:ext>
              </a:extLst>
            </p:cNvPr>
            <p:cNvCxnSpPr/>
            <p:nvPr/>
          </p:nvCxnSpPr>
          <p:spPr>
            <a:xfrm>
              <a:off x="1764489" y="3900488"/>
              <a:ext cx="518876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8D5C091-CB49-4770-811E-CCC523A59F30}"/>
                </a:ext>
              </a:extLst>
            </p:cNvPr>
            <p:cNvCxnSpPr/>
            <p:nvPr/>
          </p:nvCxnSpPr>
          <p:spPr>
            <a:xfrm>
              <a:off x="1764489" y="3824288"/>
              <a:ext cx="0" cy="1571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C8270E5-3011-41D3-9B08-925388107507}"/>
                </a:ext>
              </a:extLst>
            </p:cNvPr>
            <p:cNvCxnSpPr/>
            <p:nvPr/>
          </p:nvCxnSpPr>
          <p:spPr>
            <a:xfrm>
              <a:off x="6953250" y="3824288"/>
              <a:ext cx="0" cy="1571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F33D54C-812B-4B1F-BBF1-0CEA4A2DDF9B}"/>
                </a:ext>
              </a:extLst>
            </p:cNvPr>
            <p:cNvSpPr txBox="1"/>
            <p:nvPr/>
          </p:nvSpPr>
          <p:spPr>
            <a:xfrm>
              <a:off x="3731488" y="3705187"/>
              <a:ext cx="15618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latency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0491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129D-4A12-45BB-8C7C-4282AA6C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the pipeline stages uniform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E5008-DD39-4C83-A62F-2AAFB14DB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71" y="4700353"/>
            <a:ext cx="8498660" cy="1781368"/>
          </a:xfrm>
        </p:spPr>
        <p:txBody>
          <a:bodyPr/>
          <a:lstStyle/>
          <a:p>
            <a:r>
              <a:rPr lang="en-US" dirty="0"/>
              <a:t>More stages: deep pipeline</a:t>
            </a:r>
          </a:p>
          <a:p>
            <a:r>
              <a:rPr lang="en-US" dirty="0"/>
              <a:t>More stage registers </a:t>
            </a:r>
            <a:r>
              <a:rPr lang="en-US" dirty="0">
                <a:sym typeface="Wingdings" panose="05000000000000000000" pitchFamily="2" charset="2"/>
              </a:rPr>
              <a:t> more time overhead</a:t>
            </a:r>
          </a:p>
          <a:p>
            <a:r>
              <a:rPr lang="en-US" dirty="0">
                <a:sym typeface="Wingdings" panose="05000000000000000000" pitchFamily="2" charset="2"/>
              </a:rPr>
              <a:t>Sometimes, a stage cannot be decomposed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34B00-69FD-4DAF-98BC-63AC794C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28</a:t>
            </a:fld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A7D7659-6D4E-4F1A-9AD7-16B12C7A574F}"/>
              </a:ext>
            </a:extLst>
          </p:cNvPr>
          <p:cNvGrpSpPr/>
          <p:nvPr/>
        </p:nvGrpSpPr>
        <p:grpSpPr>
          <a:xfrm>
            <a:off x="186045" y="1033289"/>
            <a:ext cx="8691000" cy="1576777"/>
            <a:chOff x="257483" y="1061440"/>
            <a:chExt cx="8691000" cy="15767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5A2DD5B-E581-4598-8FAC-C194A28C835D}"/>
                </a:ext>
              </a:extLst>
            </p:cNvPr>
            <p:cNvSpPr/>
            <p:nvPr/>
          </p:nvSpPr>
          <p:spPr>
            <a:xfrm>
              <a:off x="548013" y="1399996"/>
              <a:ext cx="613565" cy="103578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611021-0CA3-42BE-AA3A-4A4FA6CC29CC}"/>
                </a:ext>
              </a:extLst>
            </p:cNvPr>
            <p:cNvSpPr/>
            <p:nvPr/>
          </p:nvSpPr>
          <p:spPr>
            <a:xfrm>
              <a:off x="1449501" y="1399995"/>
              <a:ext cx="170763" cy="10357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R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E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0E0E668-85FC-45FF-BCD9-AAA9D9DDB11C}"/>
                </a:ext>
              </a:extLst>
            </p:cNvPr>
            <p:cNvSpPr/>
            <p:nvPr/>
          </p:nvSpPr>
          <p:spPr>
            <a:xfrm>
              <a:off x="1912903" y="1399996"/>
              <a:ext cx="613565" cy="103578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B1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6A4F4-6808-426C-B5E0-85ED44BF9E78}"/>
                </a:ext>
              </a:extLst>
            </p:cNvPr>
            <p:cNvSpPr/>
            <p:nvPr/>
          </p:nvSpPr>
          <p:spPr>
            <a:xfrm>
              <a:off x="2814390" y="1399995"/>
              <a:ext cx="170763" cy="10357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R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E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F17C6E0-F352-43B4-8511-1F7FB49D407C}"/>
                </a:ext>
              </a:extLst>
            </p:cNvPr>
            <p:cNvSpPr/>
            <p:nvPr/>
          </p:nvSpPr>
          <p:spPr>
            <a:xfrm>
              <a:off x="3323213" y="1399996"/>
              <a:ext cx="613565" cy="103578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B2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C38DA7F-A0B6-4154-B94B-EA408061314E}"/>
                </a:ext>
              </a:extLst>
            </p:cNvPr>
            <p:cNvSpPr/>
            <p:nvPr/>
          </p:nvSpPr>
          <p:spPr>
            <a:xfrm>
              <a:off x="4224701" y="1399995"/>
              <a:ext cx="170763" cy="10357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R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E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65E4D4E-0FCD-46D3-864B-29B51217FF8B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 flipV="1">
              <a:off x="1161578" y="1917886"/>
              <a:ext cx="28792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50B0E28-8375-489F-AE5E-CA167CA0F06A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1620264" y="1917886"/>
              <a:ext cx="29263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D969D43-1F26-48D2-8622-1FF846FE2D87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 flipV="1">
              <a:off x="2526467" y="1917886"/>
              <a:ext cx="28792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12DEE81-2084-45B5-8EC1-ADCCD822587D}"/>
                </a:ext>
              </a:extLst>
            </p:cNvPr>
            <p:cNvCxnSpPr>
              <a:cxnSpLocks/>
              <a:stCxn id="14" idx="3"/>
              <a:endCxn id="15" idx="1"/>
            </p:cNvCxnSpPr>
            <p:nvPr/>
          </p:nvCxnSpPr>
          <p:spPr>
            <a:xfrm flipV="1">
              <a:off x="3936777" y="1917886"/>
              <a:ext cx="28792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67CE0FF-9CFF-4940-82EB-FAA100035208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>
              <a:off x="2985153" y="1917886"/>
              <a:ext cx="33806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8BF91FF-D6A8-4096-8936-4D4A8E0F11D4}"/>
                </a:ext>
              </a:extLst>
            </p:cNvPr>
            <p:cNvCxnSpPr>
              <a:cxnSpLocks/>
            </p:cNvCxnSpPr>
            <p:nvPr/>
          </p:nvCxnSpPr>
          <p:spPr>
            <a:xfrm>
              <a:off x="257483" y="1917885"/>
              <a:ext cx="29263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8817EC-4132-467A-866C-9B41E39559D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882" y="2577388"/>
              <a:ext cx="413537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A86A6FA-78E3-4DD4-B537-C66F899E74C3}"/>
                </a:ext>
              </a:extLst>
            </p:cNvPr>
            <p:cNvCxnSpPr>
              <a:stCxn id="11" idx="2"/>
            </p:cNvCxnSpPr>
            <p:nvPr/>
          </p:nvCxnSpPr>
          <p:spPr>
            <a:xfrm flipH="1">
              <a:off x="1534882" y="2435776"/>
              <a:ext cx="1" cy="1416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B37D27B-6EB3-404E-A033-0C610C227C91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>
              <a:off x="2899771" y="2435776"/>
              <a:ext cx="1" cy="141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2E77793-A550-48B2-857C-0CA64271BFF2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flipH="1">
              <a:off x="4310082" y="2435776"/>
              <a:ext cx="1" cy="141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8553535-369C-4391-A001-2E0291F51D12}"/>
                </a:ext>
              </a:extLst>
            </p:cNvPr>
            <p:cNvSpPr txBox="1"/>
            <p:nvPr/>
          </p:nvSpPr>
          <p:spPr>
            <a:xfrm>
              <a:off x="8534048" y="2330440"/>
              <a:ext cx="4144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clock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8820FF-A040-44F2-8881-2C1B38B07B77}"/>
                </a:ext>
              </a:extLst>
            </p:cNvPr>
            <p:cNvSpPr txBox="1"/>
            <p:nvPr/>
          </p:nvSpPr>
          <p:spPr>
            <a:xfrm>
              <a:off x="548014" y="1061441"/>
              <a:ext cx="615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50ps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E5986A4-36AA-482B-B737-F110F8B96E96}"/>
                </a:ext>
              </a:extLst>
            </p:cNvPr>
            <p:cNvSpPr txBox="1"/>
            <p:nvPr/>
          </p:nvSpPr>
          <p:spPr>
            <a:xfrm>
              <a:off x="1905759" y="1061441"/>
              <a:ext cx="6135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50ps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0B5D0AC-261B-46DC-BF36-879CDFC2A258}"/>
                </a:ext>
              </a:extLst>
            </p:cNvPr>
            <p:cNvSpPr txBox="1"/>
            <p:nvPr/>
          </p:nvSpPr>
          <p:spPr>
            <a:xfrm>
              <a:off x="3323214" y="1061441"/>
              <a:ext cx="6135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50ps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7538C5F-54B5-4E64-BCE4-99D5F2B767B5}"/>
                </a:ext>
              </a:extLst>
            </p:cNvPr>
            <p:cNvSpPr/>
            <p:nvPr/>
          </p:nvSpPr>
          <p:spPr>
            <a:xfrm>
              <a:off x="4683387" y="1399995"/>
              <a:ext cx="613565" cy="103578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B3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A50C3F4-C5D4-4D29-9730-2C8A73C70F79}"/>
                </a:ext>
              </a:extLst>
            </p:cNvPr>
            <p:cNvSpPr/>
            <p:nvPr/>
          </p:nvSpPr>
          <p:spPr>
            <a:xfrm>
              <a:off x="5584875" y="1399994"/>
              <a:ext cx="170763" cy="10357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R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E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BC4D2A4-0BB0-4B15-8873-A69436FB46A2}"/>
                </a:ext>
              </a:extLst>
            </p:cNvPr>
            <p:cNvSpPr/>
            <p:nvPr/>
          </p:nvSpPr>
          <p:spPr>
            <a:xfrm>
              <a:off x="6048277" y="1399995"/>
              <a:ext cx="613565" cy="103578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C1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EB2C3A9-1D61-4A93-A5C4-E27007D01228}"/>
                </a:ext>
              </a:extLst>
            </p:cNvPr>
            <p:cNvSpPr/>
            <p:nvPr/>
          </p:nvSpPr>
          <p:spPr>
            <a:xfrm>
              <a:off x="6949764" y="1399994"/>
              <a:ext cx="170763" cy="10357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R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E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C5B1AB1-D6E2-4940-A82D-CC551A9A062F}"/>
                </a:ext>
              </a:extLst>
            </p:cNvPr>
            <p:cNvSpPr/>
            <p:nvPr/>
          </p:nvSpPr>
          <p:spPr>
            <a:xfrm>
              <a:off x="7458587" y="1399995"/>
              <a:ext cx="613565" cy="103578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C2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19B60FD-581C-488C-A512-0CF6F000B1EE}"/>
                </a:ext>
              </a:extLst>
            </p:cNvPr>
            <p:cNvSpPr/>
            <p:nvPr/>
          </p:nvSpPr>
          <p:spPr>
            <a:xfrm>
              <a:off x="8360075" y="1399994"/>
              <a:ext cx="170763" cy="10357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R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E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6D31F53-F142-45CD-A699-572638A9004E}"/>
                </a:ext>
              </a:extLst>
            </p:cNvPr>
            <p:cNvCxnSpPr>
              <a:stCxn id="28" idx="3"/>
              <a:endCxn id="29" idx="1"/>
            </p:cNvCxnSpPr>
            <p:nvPr/>
          </p:nvCxnSpPr>
          <p:spPr>
            <a:xfrm flipV="1">
              <a:off x="5296952" y="1917885"/>
              <a:ext cx="28792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4BDF348-EA3C-420B-BB07-24D934EAF6F7}"/>
                </a:ext>
              </a:extLst>
            </p:cNvPr>
            <p:cNvCxnSpPr>
              <a:cxnSpLocks/>
              <a:stCxn id="29" idx="3"/>
              <a:endCxn id="30" idx="1"/>
            </p:cNvCxnSpPr>
            <p:nvPr/>
          </p:nvCxnSpPr>
          <p:spPr>
            <a:xfrm>
              <a:off x="5755638" y="1917885"/>
              <a:ext cx="29263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37F54E8-A561-4907-A16A-092E23CE4B76}"/>
                </a:ext>
              </a:extLst>
            </p:cNvPr>
            <p:cNvCxnSpPr>
              <a:cxnSpLocks/>
              <a:stCxn id="30" idx="3"/>
              <a:endCxn id="31" idx="1"/>
            </p:cNvCxnSpPr>
            <p:nvPr/>
          </p:nvCxnSpPr>
          <p:spPr>
            <a:xfrm flipV="1">
              <a:off x="6661841" y="1917885"/>
              <a:ext cx="28792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102401C-8173-42D4-81D7-3EDFE82A5912}"/>
                </a:ext>
              </a:extLst>
            </p:cNvPr>
            <p:cNvCxnSpPr>
              <a:cxnSpLocks/>
              <a:stCxn id="32" idx="3"/>
              <a:endCxn id="33" idx="1"/>
            </p:cNvCxnSpPr>
            <p:nvPr/>
          </p:nvCxnSpPr>
          <p:spPr>
            <a:xfrm flipV="1">
              <a:off x="8072151" y="1917885"/>
              <a:ext cx="28792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6FC150C-10BE-4BF1-81A7-D44A49ACEB99}"/>
                </a:ext>
              </a:extLst>
            </p:cNvPr>
            <p:cNvCxnSpPr>
              <a:cxnSpLocks/>
              <a:stCxn id="31" idx="3"/>
              <a:endCxn id="32" idx="1"/>
            </p:cNvCxnSpPr>
            <p:nvPr/>
          </p:nvCxnSpPr>
          <p:spPr>
            <a:xfrm>
              <a:off x="7120527" y="1917885"/>
              <a:ext cx="33806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00DE693-A6F5-49A4-92B6-A76A7961B12E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57" y="1917884"/>
              <a:ext cx="29263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97F82D4-FDC9-41FF-9F3D-9E1DDF169F9A}"/>
                </a:ext>
              </a:extLst>
            </p:cNvPr>
            <p:cNvCxnSpPr/>
            <p:nvPr/>
          </p:nvCxnSpPr>
          <p:spPr>
            <a:xfrm>
              <a:off x="5670256" y="2577387"/>
              <a:ext cx="306386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8D8582E-CF47-4282-A8C0-711815302FD3}"/>
                </a:ext>
              </a:extLst>
            </p:cNvPr>
            <p:cNvCxnSpPr>
              <a:stCxn id="29" idx="2"/>
            </p:cNvCxnSpPr>
            <p:nvPr/>
          </p:nvCxnSpPr>
          <p:spPr>
            <a:xfrm flipH="1">
              <a:off x="5670256" y="2435775"/>
              <a:ext cx="1" cy="1416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B2F3A05-D2B9-4200-8D55-14DE20B1019B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flipH="1">
              <a:off x="7035145" y="2435775"/>
              <a:ext cx="1" cy="141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92C70DC-A6D5-493E-BB30-45051DE0FC0C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 flipH="1">
              <a:off x="8445456" y="2435775"/>
              <a:ext cx="1" cy="141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EBCFA51-7A9B-45EF-8308-A0145CED77C5}"/>
                </a:ext>
              </a:extLst>
            </p:cNvPr>
            <p:cNvSpPr txBox="1"/>
            <p:nvPr/>
          </p:nvSpPr>
          <p:spPr>
            <a:xfrm>
              <a:off x="4683388" y="1061440"/>
              <a:ext cx="615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50ps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F6BAC84-E7EA-43B5-923C-0D939CD75859}"/>
                </a:ext>
              </a:extLst>
            </p:cNvPr>
            <p:cNvSpPr txBox="1"/>
            <p:nvPr/>
          </p:nvSpPr>
          <p:spPr>
            <a:xfrm>
              <a:off x="6041133" y="1061440"/>
              <a:ext cx="6135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50ps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1B5A8F4-FF12-41F1-BE2E-B3C428DCE857}"/>
                </a:ext>
              </a:extLst>
            </p:cNvPr>
            <p:cNvSpPr txBox="1"/>
            <p:nvPr/>
          </p:nvSpPr>
          <p:spPr>
            <a:xfrm>
              <a:off x="7458588" y="1061440"/>
              <a:ext cx="6135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50ps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9793859-D0AD-4D9F-AE65-755EE4BACBA1}"/>
              </a:ext>
            </a:extLst>
          </p:cNvPr>
          <p:cNvSpPr txBox="1"/>
          <p:nvPr/>
        </p:nvSpPr>
        <p:spPr>
          <a:xfrm>
            <a:off x="1458425" y="300189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B65A9D5-40CF-469E-AA9D-A0AA64E803A3}"/>
              </a:ext>
            </a:extLst>
          </p:cNvPr>
          <p:cNvSpPr txBox="1"/>
          <p:nvPr/>
        </p:nvSpPr>
        <p:spPr>
          <a:xfrm>
            <a:off x="1458271" y="343077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B75D8AD-1B7B-4CBF-BFD3-1F767AB7A8B9}"/>
              </a:ext>
            </a:extLst>
          </p:cNvPr>
          <p:cNvSpPr txBox="1"/>
          <p:nvPr/>
        </p:nvSpPr>
        <p:spPr>
          <a:xfrm>
            <a:off x="1458271" y="380010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38C2BD-93E0-436B-A123-621D5539863E}"/>
              </a:ext>
            </a:extLst>
          </p:cNvPr>
          <p:cNvCxnSpPr/>
          <p:nvPr/>
        </p:nvCxnSpPr>
        <p:spPr>
          <a:xfrm>
            <a:off x="1992500" y="4308763"/>
            <a:ext cx="5324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CB16669-D3F2-498A-954F-651FE4391013}"/>
              </a:ext>
            </a:extLst>
          </p:cNvPr>
          <p:cNvSpPr txBox="1"/>
          <p:nvPr/>
        </p:nvSpPr>
        <p:spPr>
          <a:xfrm>
            <a:off x="7071458" y="393943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7CDF84C-350A-4A11-93DC-D5FF60E96B45}"/>
              </a:ext>
            </a:extLst>
          </p:cNvPr>
          <p:cNvGrpSpPr/>
          <p:nvPr/>
        </p:nvGrpSpPr>
        <p:grpSpPr>
          <a:xfrm>
            <a:off x="2071170" y="2998573"/>
            <a:ext cx="2500830" cy="388419"/>
            <a:chOff x="2016778" y="2995241"/>
            <a:chExt cx="2500830" cy="38841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11EF15E-D723-4291-83CC-E61DDA7ACC73}"/>
                </a:ext>
              </a:extLst>
            </p:cNvPr>
            <p:cNvSpPr/>
            <p:nvPr/>
          </p:nvSpPr>
          <p:spPr>
            <a:xfrm>
              <a:off x="2016778" y="2995241"/>
              <a:ext cx="416805" cy="3884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F2A8A99-4A2C-46F4-884C-B5F07CEAEC16}"/>
                </a:ext>
              </a:extLst>
            </p:cNvPr>
            <p:cNvSpPr/>
            <p:nvPr/>
          </p:nvSpPr>
          <p:spPr>
            <a:xfrm>
              <a:off x="2433583" y="2995241"/>
              <a:ext cx="416805" cy="38841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B1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C867D59-AC23-4DCE-95FB-7C8D236BCB26}"/>
                </a:ext>
              </a:extLst>
            </p:cNvPr>
            <p:cNvSpPr/>
            <p:nvPr/>
          </p:nvSpPr>
          <p:spPr>
            <a:xfrm>
              <a:off x="2850388" y="2995241"/>
              <a:ext cx="416805" cy="38841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B2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A574D03-5624-4339-B138-BDE16DD228AC}"/>
                </a:ext>
              </a:extLst>
            </p:cNvPr>
            <p:cNvSpPr/>
            <p:nvPr/>
          </p:nvSpPr>
          <p:spPr>
            <a:xfrm>
              <a:off x="3267193" y="2995241"/>
              <a:ext cx="416805" cy="38841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B3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C77E0C7-A6FA-4ECA-8A55-6688050C771A}"/>
                </a:ext>
              </a:extLst>
            </p:cNvPr>
            <p:cNvSpPr/>
            <p:nvPr/>
          </p:nvSpPr>
          <p:spPr>
            <a:xfrm>
              <a:off x="3683998" y="2995241"/>
              <a:ext cx="416805" cy="388419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C1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C3B54E1-F3E6-4D45-815E-3DA900D80C36}"/>
                </a:ext>
              </a:extLst>
            </p:cNvPr>
            <p:cNvSpPr/>
            <p:nvPr/>
          </p:nvSpPr>
          <p:spPr>
            <a:xfrm>
              <a:off x="4100803" y="2995241"/>
              <a:ext cx="416805" cy="388419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C2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1ED436-5D0E-4FC2-9CD2-0033623D6D1F}"/>
              </a:ext>
            </a:extLst>
          </p:cNvPr>
          <p:cNvGrpSpPr/>
          <p:nvPr/>
        </p:nvGrpSpPr>
        <p:grpSpPr>
          <a:xfrm>
            <a:off x="2487975" y="3390163"/>
            <a:ext cx="2500830" cy="388419"/>
            <a:chOff x="2016778" y="2995241"/>
            <a:chExt cx="2500830" cy="38841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1F9DE70-CF09-4932-9C57-0D923E22309A}"/>
                </a:ext>
              </a:extLst>
            </p:cNvPr>
            <p:cNvSpPr/>
            <p:nvPr/>
          </p:nvSpPr>
          <p:spPr>
            <a:xfrm>
              <a:off x="2016778" y="2995241"/>
              <a:ext cx="416805" cy="3884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7398665-1DA4-4B57-8E44-FEC829D5234F}"/>
                </a:ext>
              </a:extLst>
            </p:cNvPr>
            <p:cNvSpPr/>
            <p:nvPr/>
          </p:nvSpPr>
          <p:spPr>
            <a:xfrm>
              <a:off x="2433583" y="2995241"/>
              <a:ext cx="416805" cy="38841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B1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D722FAE-772C-4D84-B203-9E5178BD9672}"/>
                </a:ext>
              </a:extLst>
            </p:cNvPr>
            <p:cNvSpPr/>
            <p:nvPr/>
          </p:nvSpPr>
          <p:spPr>
            <a:xfrm>
              <a:off x="2850388" y="2995241"/>
              <a:ext cx="416805" cy="38841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B2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24C9826-DEB8-41B7-8649-F998DEF80B1B}"/>
                </a:ext>
              </a:extLst>
            </p:cNvPr>
            <p:cNvSpPr/>
            <p:nvPr/>
          </p:nvSpPr>
          <p:spPr>
            <a:xfrm>
              <a:off x="3267193" y="2995241"/>
              <a:ext cx="416805" cy="38841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B3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C0D7F9C-9F71-4841-872A-20D31A897151}"/>
                </a:ext>
              </a:extLst>
            </p:cNvPr>
            <p:cNvSpPr/>
            <p:nvPr/>
          </p:nvSpPr>
          <p:spPr>
            <a:xfrm>
              <a:off x="3683998" y="2995241"/>
              <a:ext cx="416805" cy="388419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C1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5BB46A5-7AE0-4757-B50B-8A80B1CBA208}"/>
                </a:ext>
              </a:extLst>
            </p:cNvPr>
            <p:cNvSpPr/>
            <p:nvPr/>
          </p:nvSpPr>
          <p:spPr>
            <a:xfrm>
              <a:off x="4100803" y="2995241"/>
              <a:ext cx="416805" cy="388419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C2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71CB743-036C-4324-967C-F1B94F5E9354}"/>
              </a:ext>
            </a:extLst>
          </p:cNvPr>
          <p:cNvGrpSpPr/>
          <p:nvPr/>
        </p:nvGrpSpPr>
        <p:grpSpPr>
          <a:xfrm>
            <a:off x="2904780" y="3775022"/>
            <a:ext cx="2500830" cy="388419"/>
            <a:chOff x="2016778" y="2995241"/>
            <a:chExt cx="2500830" cy="38841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FAF05CB-B8BF-4D91-BD5D-BB87581AB014}"/>
                </a:ext>
              </a:extLst>
            </p:cNvPr>
            <p:cNvSpPr/>
            <p:nvPr/>
          </p:nvSpPr>
          <p:spPr>
            <a:xfrm>
              <a:off x="2016778" y="2995241"/>
              <a:ext cx="416805" cy="3884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3271010-360F-4474-B639-585AFE952F6B}"/>
                </a:ext>
              </a:extLst>
            </p:cNvPr>
            <p:cNvSpPr/>
            <p:nvPr/>
          </p:nvSpPr>
          <p:spPr>
            <a:xfrm>
              <a:off x="2433583" y="2995241"/>
              <a:ext cx="416805" cy="38841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B1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613CE99-7E08-46CC-BDE1-76B76BD57756}"/>
                </a:ext>
              </a:extLst>
            </p:cNvPr>
            <p:cNvSpPr/>
            <p:nvPr/>
          </p:nvSpPr>
          <p:spPr>
            <a:xfrm>
              <a:off x="2850388" y="2995241"/>
              <a:ext cx="416805" cy="38841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B2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C00CEB8-9F3A-4149-B4E2-2627A3F53345}"/>
                </a:ext>
              </a:extLst>
            </p:cNvPr>
            <p:cNvSpPr/>
            <p:nvPr/>
          </p:nvSpPr>
          <p:spPr>
            <a:xfrm>
              <a:off x="3267193" y="2995241"/>
              <a:ext cx="416805" cy="38841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B3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E4B281F-7712-4876-9262-029BF8314AB2}"/>
                </a:ext>
              </a:extLst>
            </p:cNvPr>
            <p:cNvSpPr/>
            <p:nvPr/>
          </p:nvSpPr>
          <p:spPr>
            <a:xfrm>
              <a:off x="3683998" y="2995241"/>
              <a:ext cx="416805" cy="388419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C1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02668B5-8851-44B1-A4F4-DEC9A645A887}"/>
                </a:ext>
              </a:extLst>
            </p:cNvPr>
            <p:cNvSpPr/>
            <p:nvPr/>
          </p:nvSpPr>
          <p:spPr>
            <a:xfrm>
              <a:off x="4100803" y="2995241"/>
              <a:ext cx="416805" cy="388419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2574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EF70-9BEE-4C58-BA49-B3A5A1F8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hazard in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AEC16-24AB-44B0-99BA-6A5B4E1AF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dependencies</a:t>
            </a:r>
            <a:r>
              <a:rPr lang="en-US" dirty="0"/>
              <a:t>: the results computed by one instruction are used as the data for a following instruction</a:t>
            </a:r>
          </a:p>
          <a:p>
            <a:r>
              <a:rPr lang="en-US" b="1" dirty="0"/>
              <a:t>Data hazard</a:t>
            </a:r>
            <a:r>
              <a:rPr lang="en-US" dirty="0"/>
              <a:t>: data dependencies have the potential to cause </a:t>
            </a:r>
            <a:r>
              <a:rPr lang="en-US" altLang="zh-CN" dirty="0"/>
              <a:t>computation errors</a:t>
            </a:r>
            <a:r>
              <a:rPr lang="en-US" dirty="0"/>
              <a:t> by the pipeline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F3878-B479-4E34-9119-7F7A4F02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20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8121-B7D6-4CA8-92CE-0A85F885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909A9-B4F3-4BCF-8540-2689BD76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 Set Design</a:t>
            </a:r>
          </a:p>
          <a:p>
            <a:pPr lvl="1"/>
            <a:r>
              <a:rPr lang="en-US" dirty="0"/>
              <a:t>Instruction encoding</a:t>
            </a:r>
          </a:p>
          <a:p>
            <a:pPr lvl="1"/>
            <a:r>
              <a:rPr lang="en-US" dirty="0"/>
              <a:t>exemplified by a miniature X86 ISA</a:t>
            </a:r>
          </a:p>
          <a:p>
            <a:r>
              <a:rPr lang="en-US" dirty="0"/>
              <a:t>Sequential implementation of processor</a:t>
            </a:r>
          </a:p>
          <a:p>
            <a:r>
              <a:rPr lang="en-US" dirty="0"/>
              <a:t>CPU Pipelining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F0056-9701-485E-BD58-548C38EE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145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43E3D-E19A-4F95-A7E2-CFE9BD54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hazard in pipelines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55979-CF9F-4B25-BA3A-041B5AB8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30</a:t>
            </a:fld>
            <a:endParaRPr lang="en-US"/>
          </a:p>
        </p:txBody>
      </p:sp>
      <p:sp>
        <p:nvSpPr>
          <p:cNvPr id="11" name="Rectangle 266">
            <a:extLst>
              <a:ext uri="{FF2B5EF4-FFF2-40B4-BE49-F238E27FC236}">
                <a16:creationId xmlns:a16="http://schemas.microsoft.com/office/drawing/2014/main" id="{7564FCF2-7D6F-44A2-AD5A-CFD3C926A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450" y="1211263"/>
            <a:ext cx="4572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267">
            <a:extLst>
              <a:ext uri="{FF2B5EF4-FFF2-40B4-BE49-F238E27FC236}">
                <a16:creationId xmlns:a16="http://schemas.microsoft.com/office/drawing/2014/main" id="{D1D118DB-2410-4885-952F-6F898C95F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3187" y="1281113"/>
            <a:ext cx="150812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3333CC"/>
                </a:solidFill>
              </a:rPr>
              <a:t>1</a:t>
            </a:r>
            <a:endParaRPr lang="en-US"/>
          </a:p>
        </p:txBody>
      </p:sp>
      <p:sp>
        <p:nvSpPr>
          <p:cNvPr id="13" name="Rectangle 268">
            <a:extLst>
              <a:ext uri="{FF2B5EF4-FFF2-40B4-BE49-F238E27FC236}">
                <a16:creationId xmlns:a16="http://schemas.microsoft.com/office/drawing/2014/main" id="{F80E20BF-7CD5-40CF-961B-B968A41C4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4650" y="1211263"/>
            <a:ext cx="4572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269">
            <a:extLst>
              <a:ext uri="{FF2B5EF4-FFF2-40B4-BE49-F238E27FC236}">
                <a16:creationId xmlns:a16="http://schemas.microsoft.com/office/drawing/2014/main" id="{C036E488-6EE1-400E-8897-FB7587D98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387" y="1281113"/>
            <a:ext cx="150812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3333CC"/>
                </a:solidFill>
              </a:rPr>
              <a:t>2</a:t>
            </a:r>
            <a:endParaRPr lang="en-US"/>
          </a:p>
        </p:txBody>
      </p:sp>
      <p:sp>
        <p:nvSpPr>
          <p:cNvPr id="15" name="Rectangle 270">
            <a:extLst>
              <a:ext uri="{FF2B5EF4-FFF2-40B4-BE49-F238E27FC236}">
                <a16:creationId xmlns:a16="http://schemas.microsoft.com/office/drawing/2014/main" id="{51763A10-42DD-4460-82F5-10FA2DB87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1850" y="1211263"/>
            <a:ext cx="4572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271">
            <a:extLst>
              <a:ext uri="{FF2B5EF4-FFF2-40B4-BE49-F238E27FC236}">
                <a16:creationId xmlns:a16="http://schemas.microsoft.com/office/drawing/2014/main" id="{58A588CB-F941-4961-BFDC-C25364AE5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7" y="1281113"/>
            <a:ext cx="150812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3333CC"/>
                </a:solidFill>
              </a:rPr>
              <a:t>3</a:t>
            </a:r>
            <a:endParaRPr lang="en-US"/>
          </a:p>
        </p:txBody>
      </p:sp>
      <p:sp>
        <p:nvSpPr>
          <p:cNvPr id="17" name="Rectangle 272">
            <a:extLst>
              <a:ext uri="{FF2B5EF4-FFF2-40B4-BE49-F238E27FC236}">
                <a16:creationId xmlns:a16="http://schemas.microsoft.com/office/drawing/2014/main" id="{044E1000-CA65-4150-99E3-9D8F3D4B2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9050" y="1211263"/>
            <a:ext cx="4572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273">
            <a:extLst>
              <a:ext uri="{FF2B5EF4-FFF2-40B4-BE49-F238E27FC236}">
                <a16:creationId xmlns:a16="http://schemas.microsoft.com/office/drawing/2014/main" id="{2988B397-A6BB-4A5B-939B-A4D826CB7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787" y="1281113"/>
            <a:ext cx="150812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3333CC"/>
                </a:solidFill>
              </a:rPr>
              <a:t>4</a:t>
            </a:r>
            <a:endParaRPr lang="en-US"/>
          </a:p>
        </p:txBody>
      </p:sp>
      <p:sp>
        <p:nvSpPr>
          <p:cNvPr id="19" name="Rectangle 274">
            <a:extLst>
              <a:ext uri="{FF2B5EF4-FFF2-40B4-BE49-F238E27FC236}">
                <a16:creationId xmlns:a16="http://schemas.microsoft.com/office/drawing/2014/main" id="{92E7A5BF-C495-420A-83AC-E29942B8A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0" y="1211263"/>
            <a:ext cx="4572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75">
            <a:extLst>
              <a:ext uri="{FF2B5EF4-FFF2-40B4-BE49-F238E27FC236}">
                <a16:creationId xmlns:a16="http://schemas.microsoft.com/office/drawing/2014/main" id="{4FD2D197-1654-4092-A4B1-B70461945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987" y="1281113"/>
            <a:ext cx="150812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3333CC"/>
                </a:solidFill>
              </a:rPr>
              <a:t>5</a:t>
            </a:r>
            <a:endParaRPr lang="en-US"/>
          </a:p>
        </p:txBody>
      </p:sp>
      <p:sp>
        <p:nvSpPr>
          <p:cNvPr id="21" name="Rectangle 276">
            <a:extLst>
              <a:ext uri="{FF2B5EF4-FFF2-40B4-BE49-F238E27FC236}">
                <a16:creationId xmlns:a16="http://schemas.microsoft.com/office/drawing/2014/main" id="{F7C3D965-20DD-46DA-9D35-525E2A4FB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450" y="1211263"/>
            <a:ext cx="4572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Rectangle 277">
            <a:extLst>
              <a:ext uri="{FF2B5EF4-FFF2-40B4-BE49-F238E27FC236}">
                <a16:creationId xmlns:a16="http://schemas.microsoft.com/office/drawing/2014/main" id="{4B8E040E-FF3B-4C38-BAAF-E8F7617E4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9187" y="1281113"/>
            <a:ext cx="150812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3333CC"/>
                </a:solidFill>
              </a:rPr>
              <a:t>6</a:t>
            </a:r>
            <a:endParaRPr lang="en-US"/>
          </a:p>
        </p:txBody>
      </p:sp>
      <p:sp>
        <p:nvSpPr>
          <p:cNvPr id="23" name="Rectangle 278">
            <a:extLst>
              <a:ext uri="{FF2B5EF4-FFF2-40B4-BE49-F238E27FC236}">
                <a16:creationId xmlns:a16="http://schemas.microsoft.com/office/drawing/2014/main" id="{CAE3229C-8B1D-4294-AF36-E243974EB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0650" y="1211263"/>
            <a:ext cx="4572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Rectangle 279">
            <a:extLst>
              <a:ext uri="{FF2B5EF4-FFF2-40B4-BE49-F238E27FC236}">
                <a16:creationId xmlns:a16="http://schemas.microsoft.com/office/drawing/2014/main" id="{AD0F5FBB-3813-4A6B-AB02-E03A5C199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387" y="1281113"/>
            <a:ext cx="150812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3333CC"/>
                </a:solidFill>
              </a:rPr>
              <a:t>7</a:t>
            </a:r>
            <a:endParaRPr lang="en-US"/>
          </a:p>
        </p:txBody>
      </p:sp>
      <p:sp>
        <p:nvSpPr>
          <p:cNvPr id="25" name="Rectangle 280">
            <a:extLst>
              <a:ext uri="{FF2B5EF4-FFF2-40B4-BE49-F238E27FC236}">
                <a16:creationId xmlns:a16="http://schemas.microsoft.com/office/drawing/2014/main" id="{A916F9DE-DB68-4834-A8D5-02085410B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850" y="1211263"/>
            <a:ext cx="4572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Rectangle 281">
            <a:extLst>
              <a:ext uri="{FF2B5EF4-FFF2-40B4-BE49-F238E27FC236}">
                <a16:creationId xmlns:a16="http://schemas.microsoft.com/office/drawing/2014/main" id="{A956E588-2EA2-4DE8-93CF-C3C4F5D83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3587" y="1281113"/>
            <a:ext cx="150812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3333CC"/>
                </a:solidFill>
              </a:rPr>
              <a:t>8</a:t>
            </a:r>
            <a:endParaRPr lang="en-US"/>
          </a:p>
        </p:txBody>
      </p:sp>
      <p:sp>
        <p:nvSpPr>
          <p:cNvPr id="27" name="Rectangle 282">
            <a:extLst>
              <a:ext uri="{FF2B5EF4-FFF2-40B4-BE49-F238E27FC236}">
                <a16:creationId xmlns:a16="http://schemas.microsoft.com/office/drawing/2014/main" id="{CDAD4254-9AA6-44B1-A819-CD9974735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450" y="1592263"/>
            <a:ext cx="458787" cy="306387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Rectangle 283">
            <a:extLst>
              <a:ext uri="{FF2B5EF4-FFF2-40B4-BE49-F238E27FC236}">
                <a16:creationId xmlns:a16="http://schemas.microsoft.com/office/drawing/2014/main" id="{2508A19A-0DEE-4FD4-B4EC-1AA4886D8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7" y="1636713"/>
            <a:ext cx="214312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F</a:t>
            </a:r>
            <a:endParaRPr lang="en-US"/>
          </a:p>
        </p:txBody>
      </p:sp>
      <p:sp>
        <p:nvSpPr>
          <p:cNvPr id="29" name="Rectangle 284">
            <a:extLst>
              <a:ext uri="{FF2B5EF4-FFF2-40B4-BE49-F238E27FC236}">
                <a16:creationId xmlns:a16="http://schemas.microsoft.com/office/drawing/2014/main" id="{51E9D39F-C40B-40FD-8B3C-36B292D29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4650" y="1592263"/>
            <a:ext cx="458787" cy="306387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Rectangle 285">
            <a:extLst>
              <a:ext uri="{FF2B5EF4-FFF2-40B4-BE49-F238E27FC236}">
                <a16:creationId xmlns:a16="http://schemas.microsoft.com/office/drawing/2014/main" id="{0CB024A5-33E7-4B80-9836-1DE83020C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1636713"/>
            <a:ext cx="236537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D</a:t>
            </a:r>
            <a:endParaRPr lang="en-US"/>
          </a:p>
        </p:txBody>
      </p:sp>
      <p:sp>
        <p:nvSpPr>
          <p:cNvPr id="31" name="Rectangle 286">
            <a:extLst>
              <a:ext uri="{FF2B5EF4-FFF2-40B4-BE49-F238E27FC236}">
                <a16:creationId xmlns:a16="http://schemas.microsoft.com/office/drawing/2014/main" id="{4C52F7B0-B97A-461A-9145-E45723A40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1850" y="1592263"/>
            <a:ext cx="458787" cy="306387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Rectangle 287">
            <a:extLst>
              <a:ext uri="{FF2B5EF4-FFF2-40B4-BE49-F238E27FC236}">
                <a16:creationId xmlns:a16="http://schemas.microsoft.com/office/drawing/2014/main" id="{20063B7A-76B9-4B30-A916-AF227DD43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187" y="1636713"/>
            <a:ext cx="225425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33" name="Rectangle 288">
            <a:extLst>
              <a:ext uri="{FF2B5EF4-FFF2-40B4-BE49-F238E27FC236}">
                <a16:creationId xmlns:a16="http://schemas.microsoft.com/office/drawing/2014/main" id="{D6C69C8B-CDFE-463F-8414-1ED604B0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9050" y="1592263"/>
            <a:ext cx="458787" cy="306387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Rectangle 289">
            <a:extLst>
              <a:ext uri="{FF2B5EF4-FFF2-40B4-BE49-F238E27FC236}">
                <a16:creationId xmlns:a16="http://schemas.microsoft.com/office/drawing/2014/main" id="{4D2042AB-FE52-4884-A8D3-8932C54FE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925" y="1636713"/>
            <a:ext cx="260350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35" name="Rectangle 290">
            <a:extLst>
              <a:ext uri="{FF2B5EF4-FFF2-40B4-BE49-F238E27FC236}">
                <a16:creationId xmlns:a16="http://schemas.microsoft.com/office/drawing/2014/main" id="{8E5A37CF-1DA7-48AE-AD9F-8ADA205F4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450" y="1897063"/>
            <a:ext cx="458787" cy="306387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Rectangle 291">
            <a:extLst>
              <a:ext uri="{FF2B5EF4-FFF2-40B4-BE49-F238E27FC236}">
                <a16:creationId xmlns:a16="http://schemas.microsoft.com/office/drawing/2014/main" id="{7D0B4FF3-98DE-4C06-A8AC-2B78B7017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2037" y="1941513"/>
            <a:ext cx="288925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W</a:t>
            </a:r>
            <a:endParaRPr lang="en-US"/>
          </a:p>
        </p:txBody>
      </p:sp>
      <p:sp>
        <p:nvSpPr>
          <p:cNvPr id="42" name="Rectangle 297">
            <a:extLst>
              <a:ext uri="{FF2B5EF4-FFF2-40B4-BE49-F238E27FC236}">
                <a16:creationId xmlns:a16="http://schemas.microsoft.com/office/drawing/2014/main" id="{B616AF03-CE86-42C7-81C4-650BFB53A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4650" y="1897063"/>
            <a:ext cx="458787" cy="306387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Rectangle 298">
            <a:extLst>
              <a:ext uri="{FF2B5EF4-FFF2-40B4-BE49-F238E27FC236}">
                <a16:creationId xmlns:a16="http://schemas.microsoft.com/office/drawing/2014/main" id="{5F4274AE-4B3F-4721-B10F-077D2AA0A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1337" y="1941513"/>
            <a:ext cx="214312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F</a:t>
            </a:r>
            <a:endParaRPr lang="en-US"/>
          </a:p>
        </p:txBody>
      </p:sp>
      <p:sp>
        <p:nvSpPr>
          <p:cNvPr id="44" name="Rectangle 299">
            <a:extLst>
              <a:ext uri="{FF2B5EF4-FFF2-40B4-BE49-F238E27FC236}">
                <a16:creationId xmlns:a16="http://schemas.microsoft.com/office/drawing/2014/main" id="{986B37B2-26B9-4141-A7C9-673305B08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1850" y="1897063"/>
            <a:ext cx="458787" cy="306387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" name="Rectangle 300">
            <a:extLst>
              <a:ext uri="{FF2B5EF4-FFF2-40B4-BE49-F238E27FC236}">
                <a16:creationId xmlns:a16="http://schemas.microsoft.com/office/drawing/2014/main" id="{1505C924-1890-4A6D-9FEC-8653C4ABA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7425" y="1941513"/>
            <a:ext cx="236537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D</a:t>
            </a:r>
            <a:endParaRPr lang="en-US"/>
          </a:p>
        </p:txBody>
      </p:sp>
      <p:sp>
        <p:nvSpPr>
          <p:cNvPr id="46" name="Rectangle 301">
            <a:extLst>
              <a:ext uri="{FF2B5EF4-FFF2-40B4-BE49-F238E27FC236}">
                <a16:creationId xmlns:a16="http://schemas.microsoft.com/office/drawing/2014/main" id="{EE6DE82F-9194-4BDD-8499-13D11ECC4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9050" y="1897063"/>
            <a:ext cx="458787" cy="306387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" name="Rectangle 302">
            <a:extLst>
              <a:ext uri="{FF2B5EF4-FFF2-40B4-BE49-F238E27FC236}">
                <a16:creationId xmlns:a16="http://schemas.microsoft.com/office/drawing/2014/main" id="{32908371-9A5A-4CAC-B151-BAC685E61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387" y="1941513"/>
            <a:ext cx="225425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48" name="Rectangle 303">
            <a:extLst>
              <a:ext uri="{FF2B5EF4-FFF2-40B4-BE49-F238E27FC236}">
                <a16:creationId xmlns:a16="http://schemas.microsoft.com/office/drawing/2014/main" id="{8F609519-4451-4260-AF8A-C48DFC774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0" y="1897063"/>
            <a:ext cx="458787" cy="306387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" name="Rectangle 304">
            <a:extLst>
              <a:ext uri="{FF2B5EF4-FFF2-40B4-BE49-F238E27FC236}">
                <a16:creationId xmlns:a16="http://schemas.microsoft.com/office/drawing/2014/main" id="{6A8C721B-B291-4767-B98F-37968800F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25" y="1941513"/>
            <a:ext cx="260350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50" name="Rectangle 305">
            <a:extLst>
              <a:ext uri="{FF2B5EF4-FFF2-40B4-BE49-F238E27FC236}">
                <a16:creationId xmlns:a16="http://schemas.microsoft.com/office/drawing/2014/main" id="{EA87B44C-660B-4FCC-AE6B-FB33D5CB3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0" y="1592263"/>
            <a:ext cx="458787" cy="306387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" name="Rectangle 306">
            <a:extLst>
              <a:ext uri="{FF2B5EF4-FFF2-40B4-BE49-F238E27FC236}">
                <a16:creationId xmlns:a16="http://schemas.microsoft.com/office/drawing/2014/main" id="{A7269F7B-414F-4302-9580-31CBE0944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4837" y="1636713"/>
            <a:ext cx="288925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W</a:t>
            </a:r>
            <a:endParaRPr lang="en-US"/>
          </a:p>
        </p:txBody>
      </p:sp>
      <p:sp>
        <p:nvSpPr>
          <p:cNvPr id="52" name="Rectangle 307">
            <a:extLst>
              <a:ext uri="{FF2B5EF4-FFF2-40B4-BE49-F238E27FC236}">
                <a16:creationId xmlns:a16="http://schemas.microsoft.com/office/drawing/2014/main" id="{A3800AE5-0F1C-42FB-8EE6-3A7C68933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1850" y="2201863"/>
            <a:ext cx="458787" cy="306387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" name="Rectangle 308">
            <a:extLst>
              <a:ext uri="{FF2B5EF4-FFF2-40B4-BE49-F238E27FC236}">
                <a16:creationId xmlns:a16="http://schemas.microsoft.com/office/drawing/2014/main" id="{84D7B924-EFCA-4F58-B174-3E155704E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537" y="2246313"/>
            <a:ext cx="214312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F</a:t>
            </a:r>
            <a:endParaRPr lang="en-US"/>
          </a:p>
        </p:txBody>
      </p:sp>
      <p:sp>
        <p:nvSpPr>
          <p:cNvPr id="54" name="Rectangle 309">
            <a:extLst>
              <a:ext uri="{FF2B5EF4-FFF2-40B4-BE49-F238E27FC236}">
                <a16:creationId xmlns:a16="http://schemas.microsoft.com/office/drawing/2014/main" id="{985BAB94-B11F-4064-A817-ADD6AB335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9050" y="2201863"/>
            <a:ext cx="458787" cy="306387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" name="Rectangle 310">
            <a:extLst>
              <a:ext uri="{FF2B5EF4-FFF2-40B4-BE49-F238E27FC236}">
                <a16:creationId xmlns:a16="http://schemas.microsoft.com/office/drawing/2014/main" id="{54477A3D-0735-4835-93B4-8C26A966A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2246313"/>
            <a:ext cx="236537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D</a:t>
            </a:r>
            <a:endParaRPr lang="en-US"/>
          </a:p>
        </p:txBody>
      </p:sp>
      <p:sp>
        <p:nvSpPr>
          <p:cNvPr id="56" name="Rectangle 311">
            <a:extLst>
              <a:ext uri="{FF2B5EF4-FFF2-40B4-BE49-F238E27FC236}">
                <a16:creationId xmlns:a16="http://schemas.microsoft.com/office/drawing/2014/main" id="{B684D7FF-7927-4253-AD98-19BEFBAF5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0" y="2201863"/>
            <a:ext cx="458787" cy="306387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" name="Rectangle 312">
            <a:extLst>
              <a:ext uri="{FF2B5EF4-FFF2-40B4-BE49-F238E27FC236}">
                <a16:creationId xmlns:a16="http://schemas.microsoft.com/office/drawing/2014/main" id="{A7F28091-83FD-4825-AF1C-F7EBC782B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587" y="2246313"/>
            <a:ext cx="225425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58" name="Rectangle 313">
            <a:extLst>
              <a:ext uri="{FF2B5EF4-FFF2-40B4-BE49-F238E27FC236}">
                <a16:creationId xmlns:a16="http://schemas.microsoft.com/office/drawing/2014/main" id="{22925CB6-DC6F-4D62-8E6E-EF8D1BC8E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450" y="2201863"/>
            <a:ext cx="458787" cy="306387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" name="Rectangle 314">
            <a:extLst>
              <a:ext uri="{FF2B5EF4-FFF2-40B4-BE49-F238E27FC236}">
                <a16:creationId xmlns:a16="http://schemas.microsoft.com/office/drawing/2014/main" id="{65E9E348-B614-4C20-A01E-C0458D54C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2246313"/>
            <a:ext cx="260350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60" name="Rectangle 315">
            <a:extLst>
              <a:ext uri="{FF2B5EF4-FFF2-40B4-BE49-F238E27FC236}">
                <a16:creationId xmlns:a16="http://schemas.microsoft.com/office/drawing/2014/main" id="{A25EC835-B57D-4625-8871-1A781296A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0650" y="2201863"/>
            <a:ext cx="458787" cy="306387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" name="Rectangle 316">
            <a:extLst>
              <a:ext uri="{FF2B5EF4-FFF2-40B4-BE49-F238E27FC236}">
                <a16:creationId xmlns:a16="http://schemas.microsoft.com/office/drawing/2014/main" id="{9A0FC7F0-10D3-4D10-8955-918AADB5C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7" y="2246313"/>
            <a:ext cx="288925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W</a:t>
            </a:r>
            <a:endParaRPr lang="en-US"/>
          </a:p>
        </p:txBody>
      </p:sp>
      <p:sp>
        <p:nvSpPr>
          <p:cNvPr id="69" name="Rectangle 324">
            <a:extLst>
              <a:ext uri="{FF2B5EF4-FFF2-40B4-BE49-F238E27FC236}">
                <a16:creationId xmlns:a16="http://schemas.microsoft.com/office/drawing/2014/main" id="{0045FAC6-56C0-4B6B-AECD-B7FFE7860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9050" y="2506663"/>
            <a:ext cx="458787" cy="306387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" name="Rectangle 325">
            <a:extLst>
              <a:ext uri="{FF2B5EF4-FFF2-40B4-BE49-F238E27FC236}">
                <a16:creationId xmlns:a16="http://schemas.microsoft.com/office/drawing/2014/main" id="{6A1E130D-9915-4424-AD17-103CD6E64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5737" y="2551113"/>
            <a:ext cx="214312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F</a:t>
            </a:r>
            <a:endParaRPr lang="en-US"/>
          </a:p>
        </p:txBody>
      </p:sp>
      <p:sp>
        <p:nvSpPr>
          <p:cNvPr id="71" name="Rectangle 326">
            <a:extLst>
              <a:ext uri="{FF2B5EF4-FFF2-40B4-BE49-F238E27FC236}">
                <a16:creationId xmlns:a16="http://schemas.microsoft.com/office/drawing/2014/main" id="{ABC7E433-412C-490F-A31E-D3C56A956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0" y="2506663"/>
            <a:ext cx="458787" cy="306387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" name="Rectangle 327">
            <a:extLst>
              <a:ext uri="{FF2B5EF4-FFF2-40B4-BE49-F238E27FC236}">
                <a16:creationId xmlns:a16="http://schemas.microsoft.com/office/drawing/2014/main" id="{AE369D97-388B-418F-BB26-DA66E8A05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1825" y="2551113"/>
            <a:ext cx="236537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D</a:t>
            </a:r>
            <a:endParaRPr lang="en-US"/>
          </a:p>
        </p:txBody>
      </p:sp>
      <p:sp>
        <p:nvSpPr>
          <p:cNvPr id="73" name="Rectangle 328">
            <a:extLst>
              <a:ext uri="{FF2B5EF4-FFF2-40B4-BE49-F238E27FC236}">
                <a16:creationId xmlns:a16="http://schemas.microsoft.com/office/drawing/2014/main" id="{4E6F860E-C68F-40F0-A354-328ECDF54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450" y="2506663"/>
            <a:ext cx="458787" cy="306387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" name="Rectangle 329">
            <a:extLst>
              <a:ext uri="{FF2B5EF4-FFF2-40B4-BE49-F238E27FC236}">
                <a16:creationId xmlns:a16="http://schemas.microsoft.com/office/drawing/2014/main" id="{56407F27-8DC9-42CE-9D6C-B8EDF9BA0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787" y="2551113"/>
            <a:ext cx="225425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75" name="Rectangle 330">
            <a:extLst>
              <a:ext uri="{FF2B5EF4-FFF2-40B4-BE49-F238E27FC236}">
                <a16:creationId xmlns:a16="http://schemas.microsoft.com/office/drawing/2014/main" id="{BC3C3701-7B21-4E7D-9CD6-32632F276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0650" y="2506663"/>
            <a:ext cx="458787" cy="306387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" name="Rectangle 331">
            <a:extLst>
              <a:ext uri="{FF2B5EF4-FFF2-40B4-BE49-F238E27FC236}">
                <a16:creationId xmlns:a16="http://schemas.microsoft.com/office/drawing/2014/main" id="{B0C5308A-294E-4BB9-ABDB-8CD3CC482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525" y="2551113"/>
            <a:ext cx="260350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77" name="Rectangle 332">
            <a:extLst>
              <a:ext uri="{FF2B5EF4-FFF2-40B4-BE49-F238E27FC236}">
                <a16:creationId xmlns:a16="http://schemas.microsoft.com/office/drawing/2014/main" id="{00E3878B-B675-4364-AABE-DDB3E4070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850" y="2506663"/>
            <a:ext cx="458787" cy="306387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" name="Rectangle 333">
            <a:extLst>
              <a:ext uri="{FF2B5EF4-FFF2-40B4-BE49-F238E27FC236}">
                <a16:creationId xmlns:a16="http://schemas.microsoft.com/office/drawing/2014/main" id="{FD6C71A6-EAF8-48BE-A9DD-E6B184B84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6437" y="2551113"/>
            <a:ext cx="288925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W</a:t>
            </a:r>
            <a:endParaRPr lang="en-US"/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348F619-FFA3-4C8B-9185-BE618142BE1B}"/>
              </a:ext>
            </a:extLst>
          </p:cNvPr>
          <p:cNvGrpSpPr/>
          <p:nvPr/>
        </p:nvGrpSpPr>
        <p:grpSpPr>
          <a:xfrm>
            <a:off x="654843" y="1500187"/>
            <a:ext cx="2590800" cy="1417637"/>
            <a:chOff x="831850" y="1592263"/>
            <a:chExt cx="2590800" cy="1219200"/>
          </a:xfrm>
        </p:grpSpPr>
        <p:sp>
          <p:nvSpPr>
            <p:cNvPr id="6" name="Rectangle 261">
              <a:extLst>
                <a:ext uri="{FF2B5EF4-FFF2-40B4-BE49-F238E27FC236}">
                  <a16:creationId xmlns:a16="http://schemas.microsoft.com/office/drawing/2014/main" id="{B68FAF14-3B25-4D1A-88B5-3FD6AFCCB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850" y="1592263"/>
              <a:ext cx="2590800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Lucida Console" panose="020B0609040504020204" pitchFamily="49" charset="0"/>
              </a:endParaRPr>
            </a:p>
          </p:txBody>
        </p:sp>
        <p:sp>
          <p:nvSpPr>
            <p:cNvPr id="7" name="Rectangle 262">
              <a:extLst>
                <a:ext uri="{FF2B5EF4-FFF2-40B4-BE49-F238E27FC236}">
                  <a16:creationId xmlns:a16="http://schemas.microsoft.com/office/drawing/2014/main" id="{81CA4DB9-27E8-40BA-9448-D3B18C46A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71" y="1654175"/>
              <a:ext cx="751808" cy="193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0x000: </a:t>
              </a:r>
              <a:endParaRPr lang="en-US" dirty="0">
                <a:latin typeface="Lucida Console" panose="020B0609040504020204" pitchFamily="49" charset="0"/>
              </a:endParaRPr>
            </a:p>
          </p:txBody>
        </p:sp>
        <p:sp>
          <p:nvSpPr>
            <p:cNvPr id="8" name="Rectangle 263">
              <a:extLst>
                <a:ext uri="{FF2B5EF4-FFF2-40B4-BE49-F238E27FC236}">
                  <a16:creationId xmlns:a16="http://schemas.microsoft.com/office/drawing/2014/main" id="{CFE6EFE5-2F54-4880-AFC3-513BEE7B3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7214" y="1654175"/>
              <a:ext cx="751809" cy="193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Lucida Console" panose="020B0609040504020204" pitchFamily="49" charset="0"/>
                </a:rPr>
                <a:t>irmovq</a:t>
              </a:r>
              <a:r>
                <a:rPr lang="en-US" sz="1400" b="0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 </a:t>
              </a:r>
              <a:endParaRPr lang="en-US" dirty="0">
                <a:latin typeface="Lucida Console" panose="020B0609040504020204" pitchFamily="49" charset="0"/>
              </a:endParaRPr>
            </a:p>
          </p:txBody>
        </p:sp>
        <p:sp>
          <p:nvSpPr>
            <p:cNvPr id="9" name="Rectangle 264">
              <a:extLst>
                <a:ext uri="{FF2B5EF4-FFF2-40B4-BE49-F238E27FC236}">
                  <a16:creationId xmlns:a16="http://schemas.microsoft.com/office/drawing/2014/main" id="{4282BE5F-634B-4C33-B229-50B3D9049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3585" y="1654175"/>
              <a:ext cx="537005" cy="193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Lucida Console" panose="020B0609040504020204" pitchFamily="49" charset="0"/>
                </a:rPr>
                <a:t>$10,%</a:t>
              </a:r>
              <a:endParaRPr lang="en-US">
                <a:latin typeface="Lucida Console" panose="020B0609040504020204" pitchFamily="49" charset="0"/>
              </a:endParaRPr>
            </a:p>
          </p:txBody>
        </p:sp>
        <p:sp>
          <p:nvSpPr>
            <p:cNvPr id="10" name="Rectangle 265">
              <a:extLst>
                <a:ext uri="{FF2B5EF4-FFF2-40B4-BE49-F238E27FC236}">
                  <a16:creationId xmlns:a16="http://schemas.microsoft.com/office/drawing/2014/main" id="{37AEAEE5-D8BA-4D22-BE9D-FA8AB42D1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612" y="1654175"/>
              <a:ext cx="323850" cy="196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Lucida Console" panose="020B0609040504020204" pitchFamily="49" charset="0"/>
                </a:rPr>
                <a:t>rdx</a:t>
              </a:r>
              <a:endParaRPr lang="en-US" dirty="0">
                <a:latin typeface="Lucida Console" panose="020B0609040504020204" pitchFamily="49" charset="0"/>
              </a:endParaRPr>
            </a:p>
          </p:txBody>
        </p:sp>
        <p:sp>
          <p:nvSpPr>
            <p:cNvPr id="37" name="Rectangle 292">
              <a:extLst>
                <a:ext uri="{FF2B5EF4-FFF2-40B4-BE49-F238E27FC236}">
                  <a16:creationId xmlns:a16="http://schemas.microsoft.com/office/drawing/2014/main" id="{E5024E0B-6C55-4F6D-B875-49BE1ED22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850" y="1897063"/>
              <a:ext cx="2590800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Lucida Console" panose="020B0609040504020204" pitchFamily="49" charset="0"/>
              </a:endParaRPr>
            </a:p>
          </p:txBody>
        </p:sp>
        <p:sp>
          <p:nvSpPr>
            <p:cNvPr id="38" name="Rectangle 293">
              <a:extLst>
                <a:ext uri="{FF2B5EF4-FFF2-40B4-BE49-F238E27FC236}">
                  <a16:creationId xmlns:a16="http://schemas.microsoft.com/office/drawing/2014/main" id="{095BD486-C338-432E-BF18-65EBEDF15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677" y="1958975"/>
              <a:ext cx="751809" cy="193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0x00a: </a:t>
              </a:r>
              <a:endParaRPr lang="en-US" dirty="0">
                <a:latin typeface="Lucida Console" panose="020B0609040504020204" pitchFamily="49" charset="0"/>
              </a:endParaRPr>
            </a:p>
          </p:txBody>
        </p:sp>
        <p:sp>
          <p:nvSpPr>
            <p:cNvPr id="39" name="Rectangle 294">
              <a:extLst>
                <a:ext uri="{FF2B5EF4-FFF2-40B4-BE49-F238E27FC236}">
                  <a16:creationId xmlns:a16="http://schemas.microsoft.com/office/drawing/2014/main" id="{61CC06B7-BF78-45DB-A0E2-B6502A54E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7214" y="1958975"/>
              <a:ext cx="751809" cy="193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Lucida Console" panose="020B0609040504020204" pitchFamily="49" charset="0"/>
                </a:rPr>
                <a:t>irmovq</a:t>
              </a:r>
              <a:r>
                <a:rPr lang="en-US" sz="1400" b="0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 </a:t>
              </a:r>
              <a:endParaRPr lang="en-US" dirty="0">
                <a:latin typeface="Lucida Console" panose="020B0609040504020204" pitchFamily="49" charset="0"/>
              </a:endParaRPr>
            </a:p>
          </p:txBody>
        </p:sp>
        <p:sp>
          <p:nvSpPr>
            <p:cNvPr id="40" name="Rectangle 295">
              <a:extLst>
                <a:ext uri="{FF2B5EF4-FFF2-40B4-BE49-F238E27FC236}">
                  <a16:creationId xmlns:a16="http://schemas.microsoft.com/office/drawing/2014/main" id="{D601FB4F-8EF0-4D97-B068-FA34E9629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0465" y="1958975"/>
              <a:ext cx="429605" cy="193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Lucida Console" panose="020B0609040504020204" pitchFamily="49" charset="0"/>
                </a:rPr>
                <a:t>$3,%</a:t>
              </a:r>
              <a:endParaRPr lang="en-US">
                <a:latin typeface="Lucida Console" panose="020B0609040504020204" pitchFamily="49" charset="0"/>
              </a:endParaRPr>
            </a:p>
          </p:txBody>
        </p:sp>
        <p:sp>
          <p:nvSpPr>
            <p:cNvPr id="41" name="Rectangle 296">
              <a:extLst>
                <a:ext uri="{FF2B5EF4-FFF2-40B4-BE49-F238E27FC236}">
                  <a16:creationId xmlns:a16="http://schemas.microsoft.com/office/drawing/2014/main" id="{F24A96A3-0739-4404-8604-56423D419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612" y="1958975"/>
              <a:ext cx="323850" cy="196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Lucida Console" panose="020B0609040504020204" pitchFamily="49" charset="0"/>
                </a:rPr>
                <a:t>rax</a:t>
              </a:r>
              <a:endParaRPr lang="en-US" dirty="0">
                <a:latin typeface="Lucida Console" panose="020B0609040504020204" pitchFamily="49" charset="0"/>
              </a:endParaRPr>
            </a:p>
          </p:txBody>
        </p:sp>
        <p:sp>
          <p:nvSpPr>
            <p:cNvPr id="62" name="Rectangle 317">
              <a:extLst>
                <a:ext uri="{FF2B5EF4-FFF2-40B4-BE49-F238E27FC236}">
                  <a16:creationId xmlns:a16="http://schemas.microsoft.com/office/drawing/2014/main" id="{803A80AF-0C97-4BB6-8331-E757311C4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850" y="2201863"/>
              <a:ext cx="2590800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Lucida Console" panose="020B0609040504020204" pitchFamily="49" charset="0"/>
              </a:endParaRPr>
            </a:p>
          </p:txBody>
        </p:sp>
        <p:sp>
          <p:nvSpPr>
            <p:cNvPr id="63" name="Rectangle 318">
              <a:extLst>
                <a:ext uri="{FF2B5EF4-FFF2-40B4-BE49-F238E27FC236}">
                  <a16:creationId xmlns:a16="http://schemas.microsoft.com/office/drawing/2014/main" id="{52379148-0130-4497-BAF6-90167A9B5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677" y="2263775"/>
              <a:ext cx="751809" cy="193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0x014: </a:t>
              </a:r>
              <a:endParaRPr lang="en-US" dirty="0">
                <a:latin typeface="Lucida Console" panose="020B0609040504020204" pitchFamily="49" charset="0"/>
              </a:endParaRPr>
            </a:p>
          </p:txBody>
        </p:sp>
        <p:sp>
          <p:nvSpPr>
            <p:cNvPr id="64" name="Rectangle 319">
              <a:extLst>
                <a:ext uri="{FF2B5EF4-FFF2-40B4-BE49-F238E27FC236}">
                  <a16:creationId xmlns:a16="http://schemas.microsoft.com/office/drawing/2014/main" id="{9D699919-1C6E-4BD3-9D08-3198317E7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7675" y="2263775"/>
              <a:ext cx="430212" cy="196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Lucida Console" panose="020B0609040504020204" pitchFamily="49" charset="0"/>
                </a:rPr>
                <a:t>addq</a:t>
              </a:r>
              <a:endParaRPr lang="en-US" dirty="0">
                <a:latin typeface="Lucida Console" panose="020B0609040504020204" pitchFamily="49" charset="0"/>
              </a:endParaRPr>
            </a:p>
          </p:txBody>
        </p:sp>
        <p:sp>
          <p:nvSpPr>
            <p:cNvPr id="65" name="Rectangle 320">
              <a:extLst>
                <a:ext uri="{FF2B5EF4-FFF2-40B4-BE49-F238E27FC236}">
                  <a16:creationId xmlns:a16="http://schemas.microsoft.com/office/drawing/2014/main" id="{B078CF5F-EB48-42F1-B292-722C5C3AA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2937" y="2263775"/>
              <a:ext cx="107401" cy="193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Lucida Console" panose="020B0609040504020204" pitchFamily="49" charset="0"/>
                </a:rPr>
                <a:t>%</a:t>
              </a:r>
              <a:endParaRPr lang="en-US">
                <a:latin typeface="Lucida Console" panose="020B0609040504020204" pitchFamily="49" charset="0"/>
              </a:endParaRPr>
            </a:p>
          </p:txBody>
        </p:sp>
        <p:sp>
          <p:nvSpPr>
            <p:cNvPr id="66" name="Rectangle 321">
              <a:extLst>
                <a:ext uri="{FF2B5EF4-FFF2-40B4-BE49-F238E27FC236}">
                  <a16:creationId xmlns:a16="http://schemas.microsoft.com/office/drawing/2014/main" id="{4B2B356A-A8E9-466C-A0C9-CB1963432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437" y="2263775"/>
              <a:ext cx="323850" cy="196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Lucida Console" panose="020B0609040504020204" pitchFamily="49" charset="0"/>
                </a:rPr>
                <a:t>rdx</a:t>
              </a:r>
              <a:endParaRPr lang="en-US" dirty="0">
                <a:latin typeface="Lucida Console" panose="020B0609040504020204" pitchFamily="49" charset="0"/>
              </a:endParaRPr>
            </a:p>
          </p:txBody>
        </p:sp>
        <p:sp>
          <p:nvSpPr>
            <p:cNvPr id="67" name="Rectangle 322">
              <a:extLst>
                <a:ext uri="{FF2B5EF4-FFF2-40B4-BE49-F238E27FC236}">
                  <a16:creationId xmlns:a16="http://schemas.microsoft.com/office/drawing/2014/main" id="{6B6B4529-3BB0-462D-AD73-816981E6D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7867" y="2263775"/>
              <a:ext cx="214802" cy="193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,%</a:t>
              </a:r>
              <a:endParaRPr lang="en-US" dirty="0">
                <a:latin typeface="Lucida Console" panose="020B0609040504020204" pitchFamily="49" charset="0"/>
              </a:endParaRPr>
            </a:p>
          </p:txBody>
        </p:sp>
        <p:sp>
          <p:nvSpPr>
            <p:cNvPr id="68" name="Rectangle 323">
              <a:extLst>
                <a:ext uri="{FF2B5EF4-FFF2-40B4-BE49-F238E27FC236}">
                  <a16:creationId xmlns:a16="http://schemas.microsoft.com/office/drawing/2014/main" id="{C8BD5CED-0A2A-47A9-ABC5-967C3C064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250" y="2263775"/>
              <a:ext cx="323850" cy="196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Lucida Console" panose="020B0609040504020204" pitchFamily="49" charset="0"/>
                </a:rPr>
                <a:t>rax</a:t>
              </a:r>
              <a:endParaRPr lang="en-US" dirty="0">
                <a:latin typeface="Lucida Console" panose="020B0609040504020204" pitchFamily="49" charset="0"/>
              </a:endParaRPr>
            </a:p>
          </p:txBody>
        </p:sp>
        <p:sp>
          <p:nvSpPr>
            <p:cNvPr id="79" name="Rectangle 334">
              <a:extLst>
                <a:ext uri="{FF2B5EF4-FFF2-40B4-BE49-F238E27FC236}">
                  <a16:creationId xmlns:a16="http://schemas.microsoft.com/office/drawing/2014/main" id="{46470535-A402-41C8-A259-A593554A7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850" y="2506663"/>
              <a:ext cx="2590800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Lucida Console" panose="020B0609040504020204" pitchFamily="49" charset="0"/>
              </a:endParaRPr>
            </a:p>
          </p:txBody>
        </p:sp>
        <p:sp>
          <p:nvSpPr>
            <p:cNvPr id="80" name="Rectangle 335">
              <a:extLst>
                <a:ext uri="{FF2B5EF4-FFF2-40B4-BE49-F238E27FC236}">
                  <a16:creationId xmlns:a16="http://schemas.microsoft.com/office/drawing/2014/main" id="{F9D55661-25E7-47E0-8B07-724A0F415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962" y="2568575"/>
              <a:ext cx="1185862" cy="196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0x016: halt</a:t>
              </a:r>
              <a:endParaRPr lang="en-US" dirty="0">
                <a:latin typeface="Lucida Console" panose="020B0609040504020204" pitchFamily="49" charset="0"/>
              </a:endParaRPr>
            </a:p>
          </p:txBody>
        </p:sp>
      </p:grpSp>
      <p:sp>
        <p:nvSpPr>
          <p:cNvPr id="83" name="Line 338">
            <a:extLst>
              <a:ext uri="{FF2B5EF4-FFF2-40B4-BE49-F238E27FC236}">
                <a16:creationId xmlns:a16="http://schemas.microsoft.com/office/drawing/2014/main" id="{E1B2A16A-5B43-45E5-B8A9-364D4ECAE8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37050" y="2811463"/>
            <a:ext cx="762000" cy="76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4" name="Line 339">
            <a:extLst>
              <a:ext uri="{FF2B5EF4-FFF2-40B4-BE49-F238E27FC236}">
                <a16:creationId xmlns:a16="http://schemas.microsoft.com/office/drawing/2014/main" id="{0E4E1EBA-7573-4343-87E7-C91BF56FF0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6250" y="2811463"/>
            <a:ext cx="685800" cy="76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" name="Rectangle 380">
            <a:extLst>
              <a:ext uri="{FF2B5EF4-FFF2-40B4-BE49-F238E27FC236}">
                <a16:creationId xmlns:a16="http://schemas.microsoft.com/office/drawing/2014/main" id="{04F12E93-AC59-4806-95FA-982C6CAB8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3192463"/>
            <a:ext cx="19065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9" name="Rectangle 385">
            <a:extLst>
              <a:ext uri="{FF2B5EF4-FFF2-40B4-BE49-F238E27FC236}">
                <a16:creationId xmlns:a16="http://schemas.microsoft.com/office/drawing/2014/main" id="{8021CEB1-3EBE-471B-94D9-FE3950E3D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400" y="5783263"/>
            <a:ext cx="57943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D490176-07CB-4726-849C-304671E05694}"/>
              </a:ext>
            </a:extLst>
          </p:cNvPr>
          <p:cNvGrpSpPr/>
          <p:nvPr/>
        </p:nvGrpSpPr>
        <p:grpSpPr>
          <a:xfrm>
            <a:off x="4337050" y="3252788"/>
            <a:ext cx="1906587" cy="3294062"/>
            <a:chOff x="4337050" y="3252788"/>
            <a:chExt cx="1906587" cy="3294062"/>
          </a:xfrm>
        </p:grpSpPr>
        <p:sp>
          <p:nvSpPr>
            <p:cNvPr id="85" name="Rectangle 340">
              <a:extLst>
                <a:ext uri="{FF2B5EF4-FFF2-40B4-BE49-F238E27FC236}">
                  <a16:creationId xmlns:a16="http://schemas.microsoft.com/office/drawing/2014/main" id="{174E8510-4642-4CDE-8E0C-5F30CB35B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050" y="4564063"/>
              <a:ext cx="1906587" cy="992187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Rectangle 341">
              <a:extLst>
                <a:ext uri="{FF2B5EF4-FFF2-40B4-BE49-F238E27FC236}">
                  <a16:creationId xmlns:a16="http://schemas.microsoft.com/office/drawing/2014/main" id="{FBEE6197-1438-4849-BD0D-4C9B59077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1287" y="4629150"/>
              <a:ext cx="225425" cy="271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88" name="Rectangle 342">
              <a:extLst>
                <a:ext uri="{FF2B5EF4-FFF2-40B4-BE49-F238E27FC236}">
                  <a16:creationId xmlns:a16="http://schemas.microsoft.com/office/drawing/2014/main" id="{0259D311-44D4-44BA-A9DF-FEF7A541D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050" y="5554663"/>
              <a:ext cx="1906587" cy="992187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Rectangle 343">
              <a:extLst>
                <a:ext uri="{FF2B5EF4-FFF2-40B4-BE49-F238E27FC236}">
                  <a16:creationId xmlns:a16="http://schemas.microsoft.com/office/drawing/2014/main" id="{7AA06193-DA7C-4E99-85EB-3715FA5FC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525" y="5619750"/>
              <a:ext cx="236537" cy="271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90" name="Rectangle 344">
              <a:extLst>
                <a:ext uri="{FF2B5EF4-FFF2-40B4-BE49-F238E27FC236}">
                  <a16:creationId xmlns:a16="http://schemas.microsoft.com/office/drawing/2014/main" id="{4054C0A9-BD5C-4FC2-BF57-73D8E9D23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050" y="5935663"/>
              <a:ext cx="1906587" cy="53498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Rectangle 345">
              <a:extLst>
                <a:ext uri="{FF2B5EF4-FFF2-40B4-BE49-F238E27FC236}">
                  <a16:creationId xmlns:a16="http://schemas.microsoft.com/office/drawing/2014/main" id="{BC698BDA-8D01-4171-A277-06C04D097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3575" y="5986463"/>
              <a:ext cx="344487" cy="192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valA</a:t>
              </a:r>
              <a:endParaRPr lang="en-US"/>
            </a:p>
          </p:txBody>
        </p:sp>
        <p:sp>
          <p:nvSpPr>
            <p:cNvPr id="92" name="Rectangle 346">
              <a:extLst>
                <a:ext uri="{FF2B5EF4-FFF2-40B4-BE49-F238E27FC236}">
                  <a16:creationId xmlns:a16="http://schemas.microsoft.com/office/drawing/2014/main" id="{A126806A-7DB9-4D22-A6CC-F64FD90E0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175" y="5980113"/>
              <a:ext cx="296862" cy="241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/>
            </a:p>
          </p:txBody>
        </p:sp>
        <p:sp>
          <p:nvSpPr>
            <p:cNvPr id="93" name="Rectangle 347">
              <a:extLst>
                <a:ext uri="{FF2B5EF4-FFF2-40B4-BE49-F238E27FC236}">
                  <a16:creationId xmlns:a16="http://schemas.microsoft.com/office/drawing/2014/main" id="{941FDFDB-155D-4742-BB6E-24D4FD041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7" y="5986463"/>
              <a:ext cx="255587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/>
            </a:p>
          </p:txBody>
        </p:sp>
        <p:sp>
          <p:nvSpPr>
            <p:cNvPr id="94" name="Rectangle 348">
              <a:extLst>
                <a:ext uri="{FF2B5EF4-FFF2-40B4-BE49-F238E27FC236}">
                  <a16:creationId xmlns:a16="http://schemas.microsoft.com/office/drawing/2014/main" id="{03BC92D0-F9EC-4D93-BC42-4BA43E554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4937" y="6005513"/>
              <a:ext cx="212725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95" name="Rectangle 349">
              <a:extLst>
                <a:ext uri="{FF2B5EF4-FFF2-40B4-BE49-F238E27FC236}">
                  <a16:creationId xmlns:a16="http://schemas.microsoft.com/office/drawing/2014/main" id="{FD7F2D4C-5C17-444F-807F-FB6543F85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2100" y="6005513"/>
              <a:ext cx="323850" cy="196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dirty="0"/>
            </a:p>
          </p:txBody>
        </p:sp>
        <p:sp>
          <p:nvSpPr>
            <p:cNvPr id="96" name="Rectangle 350">
              <a:extLst>
                <a:ext uri="{FF2B5EF4-FFF2-40B4-BE49-F238E27FC236}">
                  <a16:creationId xmlns:a16="http://schemas.microsoft.com/office/drawing/2014/main" id="{1B0DE20B-A4D4-4B7D-A880-A1281B5C4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0387" y="5986463"/>
              <a:ext cx="176212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/>
            </a:p>
          </p:txBody>
        </p:sp>
        <p:sp>
          <p:nvSpPr>
            <p:cNvPr id="97" name="Rectangle 351">
              <a:extLst>
                <a:ext uri="{FF2B5EF4-FFF2-40B4-BE49-F238E27FC236}">
                  <a16:creationId xmlns:a16="http://schemas.microsoft.com/office/drawing/2014/main" id="{3820FCFE-55C2-4C44-8BD2-4F733A5C8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8812" y="5986463"/>
              <a:ext cx="230187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= </a:t>
              </a:r>
              <a:endParaRPr lang="en-US"/>
            </a:p>
          </p:txBody>
        </p:sp>
        <p:sp>
          <p:nvSpPr>
            <p:cNvPr id="98" name="Rectangle 352">
              <a:extLst>
                <a:ext uri="{FF2B5EF4-FFF2-40B4-BE49-F238E27FC236}">
                  <a16:creationId xmlns:a16="http://schemas.microsoft.com/office/drawing/2014/main" id="{92F8C8D9-8A9E-4594-BA57-1D054849F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1212" y="5986463"/>
              <a:ext cx="176212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99" name="Rectangle 353">
              <a:extLst>
                <a:ext uri="{FF2B5EF4-FFF2-40B4-BE49-F238E27FC236}">
                  <a16:creationId xmlns:a16="http://schemas.microsoft.com/office/drawing/2014/main" id="{D865ADDF-33D3-4262-B7DC-9B8ED092C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3575" y="6219825"/>
              <a:ext cx="344487" cy="192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valB</a:t>
              </a:r>
              <a:endParaRPr lang="en-US"/>
            </a:p>
          </p:txBody>
        </p:sp>
        <p:sp>
          <p:nvSpPr>
            <p:cNvPr id="100" name="Rectangle 354">
              <a:extLst>
                <a:ext uri="{FF2B5EF4-FFF2-40B4-BE49-F238E27FC236}">
                  <a16:creationId xmlns:a16="http://schemas.microsoft.com/office/drawing/2014/main" id="{1A73717E-77FC-4444-A591-E4C5FD094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175" y="6213475"/>
              <a:ext cx="296862" cy="241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/>
            </a:p>
          </p:txBody>
        </p:sp>
        <p:sp>
          <p:nvSpPr>
            <p:cNvPr id="101" name="Rectangle 355">
              <a:extLst>
                <a:ext uri="{FF2B5EF4-FFF2-40B4-BE49-F238E27FC236}">
                  <a16:creationId xmlns:a16="http://schemas.microsoft.com/office/drawing/2014/main" id="{C759282F-75C8-428D-B2E5-AD00AB191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7" y="6219825"/>
              <a:ext cx="255587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/>
            </a:p>
          </p:txBody>
        </p:sp>
        <p:sp>
          <p:nvSpPr>
            <p:cNvPr id="102" name="Rectangle 356">
              <a:extLst>
                <a:ext uri="{FF2B5EF4-FFF2-40B4-BE49-F238E27FC236}">
                  <a16:creationId xmlns:a16="http://schemas.microsoft.com/office/drawing/2014/main" id="{EA571CB7-BC70-4196-ACF1-E636C5B38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4937" y="6238875"/>
              <a:ext cx="212725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103" name="Rectangle 357">
              <a:extLst>
                <a:ext uri="{FF2B5EF4-FFF2-40B4-BE49-F238E27FC236}">
                  <a16:creationId xmlns:a16="http://schemas.microsoft.com/office/drawing/2014/main" id="{81255CB4-6180-4760-A29D-7B1319C30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2100" y="6238875"/>
              <a:ext cx="323850" cy="196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dirty="0"/>
            </a:p>
          </p:txBody>
        </p:sp>
        <p:sp>
          <p:nvSpPr>
            <p:cNvPr id="104" name="Rectangle 358">
              <a:extLst>
                <a:ext uri="{FF2B5EF4-FFF2-40B4-BE49-F238E27FC236}">
                  <a16:creationId xmlns:a16="http://schemas.microsoft.com/office/drawing/2014/main" id="{48AD7FED-36F2-40D0-903E-D737A5A21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0387" y="6219825"/>
              <a:ext cx="176212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/>
            </a:p>
          </p:txBody>
        </p:sp>
        <p:sp>
          <p:nvSpPr>
            <p:cNvPr id="105" name="Rectangle 359">
              <a:extLst>
                <a:ext uri="{FF2B5EF4-FFF2-40B4-BE49-F238E27FC236}">
                  <a16:creationId xmlns:a16="http://schemas.microsoft.com/office/drawing/2014/main" id="{580DD713-0EF3-4BD2-B935-2FD63B0EC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8812" y="6219825"/>
              <a:ext cx="230187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= </a:t>
              </a:r>
              <a:endParaRPr lang="en-US"/>
            </a:p>
          </p:txBody>
        </p:sp>
        <p:sp>
          <p:nvSpPr>
            <p:cNvPr id="106" name="Rectangle 360">
              <a:extLst>
                <a:ext uri="{FF2B5EF4-FFF2-40B4-BE49-F238E27FC236}">
                  <a16:creationId xmlns:a16="http://schemas.microsoft.com/office/drawing/2014/main" id="{9027481F-D561-439E-98F6-02A24037E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1212" y="6219825"/>
              <a:ext cx="176212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107" name="Rectangle 361">
              <a:extLst>
                <a:ext uri="{FF2B5EF4-FFF2-40B4-BE49-F238E27FC236}">
                  <a16:creationId xmlns:a16="http://schemas.microsoft.com/office/drawing/2014/main" id="{97CCAA4A-D969-437E-BF7A-2DED6A96B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050" y="5554663"/>
              <a:ext cx="1906587" cy="992187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Rectangle 362">
              <a:extLst>
                <a:ext uri="{FF2B5EF4-FFF2-40B4-BE49-F238E27FC236}">
                  <a16:creationId xmlns:a16="http://schemas.microsoft.com/office/drawing/2014/main" id="{AA2F8900-CC1A-4BB4-A291-707544FFF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525" y="5619750"/>
              <a:ext cx="236537" cy="271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109" name="Rectangle 363">
              <a:extLst>
                <a:ext uri="{FF2B5EF4-FFF2-40B4-BE49-F238E27FC236}">
                  <a16:creationId xmlns:a16="http://schemas.microsoft.com/office/drawing/2014/main" id="{9708DBFA-D291-4F1A-9A73-24B9BFD41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050" y="5935663"/>
              <a:ext cx="1906587" cy="53498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Rectangle 364">
              <a:extLst>
                <a:ext uri="{FF2B5EF4-FFF2-40B4-BE49-F238E27FC236}">
                  <a16:creationId xmlns:a16="http://schemas.microsoft.com/office/drawing/2014/main" id="{B6D2F051-418D-4C15-A9B7-56504EA1D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3575" y="5986463"/>
              <a:ext cx="344487" cy="192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valA</a:t>
              </a:r>
              <a:endParaRPr lang="en-US"/>
            </a:p>
          </p:txBody>
        </p:sp>
        <p:sp>
          <p:nvSpPr>
            <p:cNvPr id="111" name="Rectangle 365">
              <a:extLst>
                <a:ext uri="{FF2B5EF4-FFF2-40B4-BE49-F238E27FC236}">
                  <a16:creationId xmlns:a16="http://schemas.microsoft.com/office/drawing/2014/main" id="{52AE12CF-9EF4-477B-8EC2-68419768D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175" y="5980113"/>
              <a:ext cx="296862" cy="241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/>
            </a:p>
          </p:txBody>
        </p:sp>
        <p:sp>
          <p:nvSpPr>
            <p:cNvPr id="112" name="Rectangle 366">
              <a:extLst>
                <a:ext uri="{FF2B5EF4-FFF2-40B4-BE49-F238E27FC236}">
                  <a16:creationId xmlns:a16="http://schemas.microsoft.com/office/drawing/2014/main" id="{C824801C-6321-4973-9392-ABF96D487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7" y="5986463"/>
              <a:ext cx="255587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/>
            </a:p>
          </p:txBody>
        </p:sp>
        <p:sp>
          <p:nvSpPr>
            <p:cNvPr id="113" name="Rectangle 367">
              <a:extLst>
                <a:ext uri="{FF2B5EF4-FFF2-40B4-BE49-F238E27FC236}">
                  <a16:creationId xmlns:a16="http://schemas.microsoft.com/office/drawing/2014/main" id="{E65595B7-6F62-4745-88E6-7EA1A7ECF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4937" y="6005513"/>
              <a:ext cx="212725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114" name="Rectangle 368">
              <a:extLst>
                <a:ext uri="{FF2B5EF4-FFF2-40B4-BE49-F238E27FC236}">
                  <a16:creationId xmlns:a16="http://schemas.microsoft.com/office/drawing/2014/main" id="{F5078C49-E0DD-4E76-A6D9-F9FE73B64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237" y="6005513"/>
              <a:ext cx="323850" cy="196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dirty="0"/>
            </a:p>
          </p:txBody>
        </p:sp>
        <p:sp>
          <p:nvSpPr>
            <p:cNvPr id="115" name="Rectangle 369">
              <a:extLst>
                <a:ext uri="{FF2B5EF4-FFF2-40B4-BE49-F238E27FC236}">
                  <a16:creationId xmlns:a16="http://schemas.microsoft.com/office/drawing/2014/main" id="{67FC7490-B91B-4D95-A838-92E2FB5F7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0387" y="5986463"/>
              <a:ext cx="176212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/>
            </a:p>
          </p:txBody>
        </p:sp>
        <p:sp>
          <p:nvSpPr>
            <p:cNvPr id="116" name="Rectangle 370">
              <a:extLst>
                <a:ext uri="{FF2B5EF4-FFF2-40B4-BE49-F238E27FC236}">
                  <a16:creationId xmlns:a16="http://schemas.microsoft.com/office/drawing/2014/main" id="{ADF20DAE-6781-4BED-ABC1-A11D0C947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8812" y="5986463"/>
              <a:ext cx="230187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= </a:t>
              </a:r>
              <a:endParaRPr lang="en-US"/>
            </a:p>
          </p:txBody>
        </p:sp>
        <p:sp>
          <p:nvSpPr>
            <p:cNvPr id="117" name="Rectangle 371">
              <a:extLst>
                <a:ext uri="{FF2B5EF4-FFF2-40B4-BE49-F238E27FC236}">
                  <a16:creationId xmlns:a16="http://schemas.microsoft.com/office/drawing/2014/main" id="{AF69D615-FF78-46CF-81FC-77F5F5EAF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1212" y="5986463"/>
              <a:ext cx="176212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118" name="Rectangle 372">
              <a:extLst>
                <a:ext uri="{FF2B5EF4-FFF2-40B4-BE49-F238E27FC236}">
                  <a16:creationId xmlns:a16="http://schemas.microsoft.com/office/drawing/2014/main" id="{8F26DE2F-6ACF-408E-9A20-731B3E777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3575" y="6219825"/>
              <a:ext cx="344487" cy="192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valB</a:t>
              </a:r>
              <a:endParaRPr lang="en-US"/>
            </a:p>
          </p:txBody>
        </p:sp>
        <p:sp>
          <p:nvSpPr>
            <p:cNvPr id="119" name="Rectangle 373">
              <a:extLst>
                <a:ext uri="{FF2B5EF4-FFF2-40B4-BE49-F238E27FC236}">
                  <a16:creationId xmlns:a16="http://schemas.microsoft.com/office/drawing/2014/main" id="{ED452AFC-16A3-49D8-A1BC-2E883D12F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175" y="6213475"/>
              <a:ext cx="296862" cy="241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/>
            </a:p>
          </p:txBody>
        </p:sp>
        <p:sp>
          <p:nvSpPr>
            <p:cNvPr id="120" name="Rectangle 374">
              <a:extLst>
                <a:ext uri="{FF2B5EF4-FFF2-40B4-BE49-F238E27FC236}">
                  <a16:creationId xmlns:a16="http://schemas.microsoft.com/office/drawing/2014/main" id="{F967C2DA-9343-4A92-AAD7-71CC0A77D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7" y="6219825"/>
              <a:ext cx="255587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/>
            </a:p>
          </p:txBody>
        </p:sp>
        <p:sp>
          <p:nvSpPr>
            <p:cNvPr id="121" name="Rectangle 375">
              <a:extLst>
                <a:ext uri="{FF2B5EF4-FFF2-40B4-BE49-F238E27FC236}">
                  <a16:creationId xmlns:a16="http://schemas.microsoft.com/office/drawing/2014/main" id="{40E7C064-54FE-4E6E-A6BB-9EDD2BC85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4937" y="6238875"/>
              <a:ext cx="212725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122" name="Rectangle 376">
              <a:extLst>
                <a:ext uri="{FF2B5EF4-FFF2-40B4-BE49-F238E27FC236}">
                  <a16:creationId xmlns:a16="http://schemas.microsoft.com/office/drawing/2014/main" id="{3CAF7D14-164F-4889-AC5E-35A367E7F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237" y="6238875"/>
              <a:ext cx="323850" cy="196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dirty="0"/>
            </a:p>
          </p:txBody>
        </p:sp>
        <p:sp>
          <p:nvSpPr>
            <p:cNvPr id="123" name="Rectangle 377">
              <a:extLst>
                <a:ext uri="{FF2B5EF4-FFF2-40B4-BE49-F238E27FC236}">
                  <a16:creationId xmlns:a16="http://schemas.microsoft.com/office/drawing/2014/main" id="{2EDD3A37-5577-4B43-8886-6C230461C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0387" y="6219825"/>
              <a:ext cx="176212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/>
            </a:p>
          </p:txBody>
        </p:sp>
        <p:sp>
          <p:nvSpPr>
            <p:cNvPr id="124" name="Rectangle 378">
              <a:extLst>
                <a:ext uri="{FF2B5EF4-FFF2-40B4-BE49-F238E27FC236}">
                  <a16:creationId xmlns:a16="http://schemas.microsoft.com/office/drawing/2014/main" id="{C9082B28-A148-4A28-A81F-6234B1590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8812" y="6219825"/>
              <a:ext cx="230187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= </a:t>
              </a:r>
              <a:endParaRPr lang="en-US"/>
            </a:p>
          </p:txBody>
        </p:sp>
        <p:sp>
          <p:nvSpPr>
            <p:cNvPr id="125" name="Rectangle 379">
              <a:extLst>
                <a:ext uri="{FF2B5EF4-FFF2-40B4-BE49-F238E27FC236}">
                  <a16:creationId xmlns:a16="http://schemas.microsoft.com/office/drawing/2014/main" id="{F4F110FE-C43A-415C-8DE9-B29CC87FB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1212" y="6219825"/>
              <a:ext cx="176212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127" name="Rectangle 381">
              <a:extLst>
                <a:ext uri="{FF2B5EF4-FFF2-40B4-BE49-F238E27FC236}">
                  <a16:creationId xmlns:a16="http://schemas.microsoft.com/office/drawing/2014/main" id="{650511A5-5BF8-436D-9C48-6DBCE0CCE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3252788"/>
              <a:ext cx="762000" cy="271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Cycle 4</a:t>
              </a:r>
              <a:endParaRPr lang="en-US"/>
            </a:p>
          </p:txBody>
        </p:sp>
        <p:sp>
          <p:nvSpPr>
            <p:cNvPr id="131" name="Rectangle 387">
              <a:extLst>
                <a:ext uri="{FF2B5EF4-FFF2-40B4-BE49-F238E27FC236}">
                  <a16:creationId xmlns:a16="http://schemas.microsoft.com/office/drawing/2014/main" id="{10FFBA46-DBD6-46EE-A2C3-3397DDAB9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050" y="3573463"/>
              <a:ext cx="1906587" cy="992187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Rectangle 388">
              <a:extLst>
                <a:ext uri="{FF2B5EF4-FFF2-40B4-BE49-F238E27FC236}">
                  <a16:creationId xmlns:a16="http://schemas.microsoft.com/office/drawing/2014/main" id="{ED34BBE1-CE3F-43AB-BCDA-BFEF1903E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3825" y="3638550"/>
              <a:ext cx="260350" cy="271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133" name="Rectangle 389">
              <a:extLst>
                <a:ext uri="{FF2B5EF4-FFF2-40B4-BE49-F238E27FC236}">
                  <a16:creationId xmlns:a16="http://schemas.microsoft.com/office/drawing/2014/main" id="{7CAB958F-8B67-47FA-ACF2-4A4CB157D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050" y="3878263"/>
              <a:ext cx="1906587" cy="53498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Rectangle 390">
              <a:extLst>
                <a:ext uri="{FF2B5EF4-FFF2-40B4-BE49-F238E27FC236}">
                  <a16:creationId xmlns:a16="http://schemas.microsoft.com/office/drawing/2014/main" id="{4410D53A-77F3-4786-A858-99DE38F49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475" y="3940175"/>
              <a:ext cx="323850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M_</a:t>
              </a:r>
              <a:endParaRPr lang="en-US"/>
            </a:p>
          </p:txBody>
        </p:sp>
        <p:sp>
          <p:nvSpPr>
            <p:cNvPr id="135" name="Rectangle 391">
              <a:extLst>
                <a:ext uri="{FF2B5EF4-FFF2-40B4-BE49-F238E27FC236}">
                  <a16:creationId xmlns:a16="http://schemas.microsoft.com/office/drawing/2014/main" id="{D2EC6D3A-3406-44D9-9BE4-A30EBDCAC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9637" y="3940175"/>
              <a:ext cx="344487" cy="192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valE</a:t>
              </a:r>
              <a:endParaRPr lang="en-US"/>
            </a:p>
          </p:txBody>
        </p:sp>
        <p:sp>
          <p:nvSpPr>
            <p:cNvPr id="136" name="Rectangle 392">
              <a:extLst>
                <a:ext uri="{FF2B5EF4-FFF2-40B4-BE49-F238E27FC236}">
                  <a16:creationId xmlns:a16="http://schemas.microsoft.com/office/drawing/2014/main" id="{DE2FA5CB-5B86-41E5-8AD8-E12104788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237" y="3940175"/>
              <a:ext cx="427037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= 10</a:t>
              </a:r>
              <a:endParaRPr lang="en-US"/>
            </a:p>
          </p:txBody>
        </p:sp>
        <p:sp>
          <p:nvSpPr>
            <p:cNvPr id="137" name="Rectangle 393">
              <a:extLst>
                <a:ext uri="{FF2B5EF4-FFF2-40B4-BE49-F238E27FC236}">
                  <a16:creationId xmlns:a16="http://schemas.microsoft.com/office/drawing/2014/main" id="{DC597929-EA8A-4BFA-BDBB-1979FC9A7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475" y="4160838"/>
              <a:ext cx="323850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M_</a:t>
              </a:r>
              <a:endParaRPr lang="en-US"/>
            </a:p>
          </p:txBody>
        </p:sp>
        <p:sp>
          <p:nvSpPr>
            <p:cNvPr id="138" name="Rectangle 394">
              <a:extLst>
                <a:ext uri="{FF2B5EF4-FFF2-40B4-BE49-F238E27FC236}">
                  <a16:creationId xmlns:a16="http://schemas.microsoft.com/office/drawing/2014/main" id="{2880A394-3B5C-4825-A3B8-936A67A7E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9637" y="4160838"/>
              <a:ext cx="355600" cy="192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dstE</a:t>
              </a:r>
              <a:endParaRPr lang="en-US"/>
            </a:p>
          </p:txBody>
        </p:sp>
        <p:sp>
          <p:nvSpPr>
            <p:cNvPr id="139" name="Rectangle 395">
              <a:extLst>
                <a:ext uri="{FF2B5EF4-FFF2-40B4-BE49-F238E27FC236}">
                  <a16:creationId xmlns:a16="http://schemas.microsoft.com/office/drawing/2014/main" id="{F94D02C6-4692-4495-A473-B01312526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6350" y="4160838"/>
              <a:ext cx="230187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= </a:t>
              </a:r>
              <a:endParaRPr lang="en-US"/>
            </a:p>
          </p:txBody>
        </p:sp>
        <p:sp>
          <p:nvSpPr>
            <p:cNvPr id="140" name="Rectangle 396">
              <a:extLst>
                <a:ext uri="{FF2B5EF4-FFF2-40B4-BE49-F238E27FC236}">
                  <a16:creationId xmlns:a16="http://schemas.microsoft.com/office/drawing/2014/main" id="{1C06D576-C341-49BA-BED7-DE2FB8313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8750" y="4179888"/>
              <a:ext cx="212725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141" name="Rectangle 397">
              <a:extLst>
                <a:ext uri="{FF2B5EF4-FFF2-40B4-BE49-F238E27FC236}">
                  <a16:creationId xmlns:a16="http://schemas.microsoft.com/office/drawing/2014/main" id="{1A5C6807-FF30-4D72-9790-5881A37CB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5912" y="4179888"/>
              <a:ext cx="323850" cy="196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dirty="0"/>
            </a:p>
          </p:txBody>
        </p:sp>
        <p:sp>
          <p:nvSpPr>
            <p:cNvPr id="143" name="Rectangle 401">
              <a:extLst>
                <a:ext uri="{FF2B5EF4-FFF2-40B4-BE49-F238E27FC236}">
                  <a16:creationId xmlns:a16="http://schemas.microsoft.com/office/drawing/2014/main" id="{B9AB0D69-E4B7-4BB8-AA10-C672B5CFB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050" y="4868863"/>
              <a:ext cx="1906587" cy="53498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Rectangle 402">
              <a:extLst>
                <a:ext uri="{FF2B5EF4-FFF2-40B4-BE49-F238E27FC236}">
                  <a16:creationId xmlns:a16="http://schemas.microsoft.com/office/drawing/2014/main" id="{0A686D20-2693-4AA8-BFB3-63439B8D3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475" y="4932363"/>
              <a:ext cx="274637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e_</a:t>
              </a:r>
              <a:endParaRPr lang="en-US"/>
            </a:p>
          </p:txBody>
        </p:sp>
        <p:sp>
          <p:nvSpPr>
            <p:cNvPr id="145" name="Rectangle 403">
              <a:extLst>
                <a:ext uri="{FF2B5EF4-FFF2-40B4-BE49-F238E27FC236}">
                  <a16:creationId xmlns:a16="http://schemas.microsoft.com/office/drawing/2014/main" id="{F91AABD1-43C5-479A-9AFB-63D248AA1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425" y="4932363"/>
              <a:ext cx="344487" cy="192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valE</a:t>
              </a:r>
              <a:endParaRPr lang="en-US"/>
            </a:p>
          </p:txBody>
        </p:sp>
        <p:sp>
          <p:nvSpPr>
            <p:cNvPr id="146" name="Rectangle 404">
              <a:extLst>
                <a:ext uri="{FF2B5EF4-FFF2-40B4-BE49-F238E27FC236}">
                  <a16:creationId xmlns:a16="http://schemas.microsoft.com/office/drawing/2014/main" id="{0F36ACE1-C80A-4D04-B31F-0D7DE71C5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25" y="4926013"/>
              <a:ext cx="296862" cy="241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/>
            </a:p>
          </p:txBody>
        </p:sp>
        <p:sp>
          <p:nvSpPr>
            <p:cNvPr id="147" name="Rectangle 405">
              <a:extLst>
                <a:ext uri="{FF2B5EF4-FFF2-40B4-BE49-F238E27FC236}">
                  <a16:creationId xmlns:a16="http://schemas.microsoft.com/office/drawing/2014/main" id="{853944E1-AFE6-4355-9C3E-07C497DAC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3987" y="4932363"/>
              <a:ext cx="825500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0 + 3 = 3 </a:t>
              </a:r>
              <a:endParaRPr lang="en-US"/>
            </a:p>
          </p:txBody>
        </p:sp>
        <p:sp>
          <p:nvSpPr>
            <p:cNvPr id="148" name="Rectangle 406">
              <a:extLst>
                <a:ext uri="{FF2B5EF4-FFF2-40B4-BE49-F238E27FC236}">
                  <a16:creationId xmlns:a16="http://schemas.microsoft.com/office/drawing/2014/main" id="{9EFB4FDC-1D97-41D5-B214-E8808FD3D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475" y="5151438"/>
              <a:ext cx="295275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E_</a:t>
              </a:r>
              <a:endParaRPr lang="en-US"/>
            </a:p>
          </p:txBody>
        </p:sp>
        <p:sp>
          <p:nvSpPr>
            <p:cNvPr id="149" name="Rectangle 407">
              <a:extLst>
                <a:ext uri="{FF2B5EF4-FFF2-40B4-BE49-F238E27FC236}">
                  <a16:creationId xmlns:a16="http://schemas.microsoft.com/office/drawing/2014/main" id="{983F179B-BA0C-4D22-AB83-4B0EAC391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1062" y="5151438"/>
              <a:ext cx="355600" cy="192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dstE</a:t>
              </a:r>
              <a:endParaRPr lang="en-US"/>
            </a:p>
          </p:txBody>
        </p:sp>
        <p:sp>
          <p:nvSpPr>
            <p:cNvPr id="150" name="Rectangle 408">
              <a:extLst>
                <a:ext uri="{FF2B5EF4-FFF2-40B4-BE49-F238E27FC236}">
                  <a16:creationId xmlns:a16="http://schemas.microsoft.com/office/drawing/2014/main" id="{2DA11489-54A5-45D9-9238-3ADB844FA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775" y="5151438"/>
              <a:ext cx="230187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= </a:t>
              </a:r>
              <a:endParaRPr lang="en-US"/>
            </a:p>
          </p:txBody>
        </p:sp>
        <p:sp>
          <p:nvSpPr>
            <p:cNvPr id="151" name="Rectangle 409">
              <a:extLst>
                <a:ext uri="{FF2B5EF4-FFF2-40B4-BE49-F238E27FC236}">
                  <a16:creationId xmlns:a16="http://schemas.microsoft.com/office/drawing/2014/main" id="{08FE12FF-4A2B-478D-A2D8-D08BB265F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5170488"/>
              <a:ext cx="212725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152" name="Rectangle 410">
              <a:extLst>
                <a:ext uri="{FF2B5EF4-FFF2-40B4-BE49-F238E27FC236}">
                  <a16:creationId xmlns:a16="http://schemas.microsoft.com/office/drawing/2014/main" id="{D9A21C18-F6C0-4DDA-926A-0B90E248F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7337" y="5170488"/>
              <a:ext cx="323850" cy="196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dirty="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EC58B19D-8522-460B-8A03-BCCB11D9C872}"/>
              </a:ext>
            </a:extLst>
          </p:cNvPr>
          <p:cNvSpPr txBox="1"/>
          <p:nvPr/>
        </p:nvSpPr>
        <p:spPr>
          <a:xfrm>
            <a:off x="6961187" y="3551078"/>
            <a:ext cx="1647382" cy="1477328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b="0" dirty="0"/>
              <a:t>F: fetch</a:t>
            </a:r>
          </a:p>
          <a:p>
            <a:pPr algn="l"/>
            <a:r>
              <a:rPr lang="en-US" b="0" dirty="0"/>
              <a:t>D: decode</a:t>
            </a:r>
          </a:p>
          <a:p>
            <a:pPr algn="l"/>
            <a:r>
              <a:rPr lang="en-US" b="0" dirty="0"/>
              <a:t>E: execute</a:t>
            </a:r>
          </a:p>
          <a:p>
            <a:pPr algn="l"/>
            <a:r>
              <a:rPr lang="en-US" b="0" dirty="0"/>
              <a:t>M: memory</a:t>
            </a:r>
          </a:p>
          <a:p>
            <a:pPr algn="l"/>
            <a:r>
              <a:rPr lang="en-US" b="0" dirty="0"/>
              <a:t>W: write back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6E79411-BBB2-492D-8495-CFF1D0984CB3}"/>
              </a:ext>
            </a:extLst>
          </p:cNvPr>
          <p:cNvSpPr txBox="1"/>
          <p:nvPr/>
        </p:nvSpPr>
        <p:spPr>
          <a:xfrm>
            <a:off x="650476" y="4354334"/>
            <a:ext cx="302022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Values in %</a:t>
            </a:r>
            <a:r>
              <a:rPr lang="en-US" dirty="0" err="1">
                <a:solidFill>
                  <a:srgbClr val="FF0000"/>
                </a:solidFill>
              </a:rPr>
              <a:t>rdx</a:t>
            </a:r>
            <a:r>
              <a:rPr lang="en-US" dirty="0">
                <a:solidFill>
                  <a:srgbClr val="FF0000"/>
                </a:solidFill>
              </a:rPr>
              <a:t> and %</a:t>
            </a:r>
            <a:r>
              <a:rPr lang="en-US" dirty="0" err="1">
                <a:solidFill>
                  <a:srgbClr val="FF0000"/>
                </a:solidFill>
              </a:rPr>
              <a:t>rax</a:t>
            </a:r>
            <a:r>
              <a:rPr lang="en-US" dirty="0">
                <a:solidFill>
                  <a:srgbClr val="FF0000"/>
                </a:solidFill>
              </a:rPr>
              <a:t> have not been updated yet, as register update is done in the W stage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incorrect results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64A5821-5B3F-43D0-AD03-A202ACE7DD0A}"/>
              </a:ext>
            </a:extLst>
          </p:cNvPr>
          <p:cNvCxnSpPr>
            <a:stCxn id="160" idx="3"/>
          </p:cNvCxnSpPr>
          <p:nvPr/>
        </p:nvCxnSpPr>
        <p:spPr>
          <a:xfrm>
            <a:off x="3670696" y="4954499"/>
            <a:ext cx="764779" cy="114626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E03C1749-27C9-41C2-AD89-C825E4C05800}"/>
              </a:ext>
            </a:extLst>
          </p:cNvPr>
          <p:cNvCxnSpPr>
            <a:cxnSpLocks/>
            <a:stCxn id="160" idx="3"/>
          </p:cNvCxnSpPr>
          <p:nvPr/>
        </p:nvCxnSpPr>
        <p:spPr>
          <a:xfrm>
            <a:off x="3670696" y="4954499"/>
            <a:ext cx="767954" cy="140207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69F6B7B9-73C0-4B53-A947-82465B71AA0A}"/>
              </a:ext>
            </a:extLst>
          </p:cNvPr>
          <p:cNvSpPr/>
          <p:nvPr/>
        </p:nvSpPr>
        <p:spPr>
          <a:xfrm>
            <a:off x="6067424" y="1636713"/>
            <a:ext cx="349251" cy="2174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DA410326-03D1-40F2-A859-23A8FF2C0FE8}"/>
              </a:ext>
            </a:extLst>
          </p:cNvPr>
          <p:cNvSpPr/>
          <p:nvPr/>
        </p:nvSpPr>
        <p:spPr>
          <a:xfrm>
            <a:off x="6521447" y="1926585"/>
            <a:ext cx="349251" cy="2174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029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50D7A-BC0A-4A64-A8DB-3FA2EE54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/>
              <a:t>stalling with </a:t>
            </a:r>
            <a:r>
              <a:rPr lang="en-US" dirty="0" err="1"/>
              <a:t>nop</a:t>
            </a:r>
            <a:r>
              <a:rPr lang="en-US" dirty="0"/>
              <a:t> instructions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CB02F-D028-4AC0-9E58-30B77FC6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31</a:t>
            </a:fld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CDADBC2-1CF0-4D46-BA4D-C06282B92F5D}"/>
              </a:ext>
            </a:extLst>
          </p:cNvPr>
          <p:cNvGrpSpPr/>
          <p:nvPr/>
        </p:nvGrpSpPr>
        <p:grpSpPr>
          <a:xfrm>
            <a:off x="714445" y="2224354"/>
            <a:ext cx="2590800" cy="2133600"/>
            <a:chOff x="609592" y="1212850"/>
            <a:chExt cx="2590800" cy="2133600"/>
          </a:xfrm>
        </p:grpSpPr>
        <p:sp>
          <p:nvSpPr>
            <p:cNvPr id="6" name="Rectangle 61">
              <a:extLst>
                <a:ext uri="{FF2B5EF4-FFF2-40B4-BE49-F238E27FC236}">
                  <a16:creationId xmlns:a16="http://schemas.microsoft.com/office/drawing/2014/main" id="{6DB1A0C9-9D13-4203-8D49-EE79FEDDD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92" y="1212850"/>
              <a:ext cx="2590800" cy="3048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Lucida Console" panose="020B0609040504020204" pitchFamily="49" charset="0"/>
                </a:rPr>
                <a:t>0x000: </a:t>
              </a:r>
              <a:r>
                <a:rPr lang="en-US" sz="1400" b="0" dirty="0" err="1">
                  <a:latin typeface="Lucida Console" panose="020B0609040504020204" pitchFamily="49" charset="0"/>
                </a:rPr>
                <a:t>irmovq</a:t>
              </a:r>
              <a:r>
                <a:rPr lang="en-US" sz="1400" b="0" dirty="0">
                  <a:latin typeface="Lucida Console" panose="020B0609040504020204" pitchFamily="49" charset="0"/>
                </a:rPr>
                <a:t> $10,%rdx</a:t>
              </a:r>
            </a:p>
          </p:txBody>
        </p:sp>
        <p:sp>
          <p:nvSpPr>
            <p:cNvPr id="21" name="Rectangle 76">
              <a:extLst>
                <a:ext uri="{FF2B5EF4-FFF2-40B4-BE49-F238E27FC236}">
                  <a16:creationId xmlns:a16="http://schemas.microsoft.com/office/drawing/2014/main" id="{785B0E3A-8611-4A22-800B-4C3AF8996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92" y="1517650"/>
              <a:ext cx="2590800" cy="3048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Lucida Console" panose="020B0609040504020204" pitchFamily="49" charset="0"/>
                </a:rPr>
                <a:t>0x00a: </a:t>
              </a:r>
              <a:r>
                <a:rPr lang="en-US" sz="1400" b="0" dirty="0" err="1">
                  <a:latin typeface="Lucida Console" panose="020B0609040504020204" pitchFamily="49" charset="0"/>
                </a:rPr>
                <a:t>irmovq</a:t>
              </a:r>
              <a:r>
                <a:rPr lang="en-US" sz="1400" b="0" dirty="0">
                  <a:latin typeface="Lucida Console" panose="020B0609040504020204" pitchFamily="49" charset="0"/>
                </a:rPr>
                <a:t>  $3,%rax</a:t>
              </a:r>
            </a:p>
          </p:txBody>
        </p:sp>
        <p:sp>
          <p:nvSpPr>
            <p:cNvPr id="27" name="Rectangle 82">
              <a:extLst>
                <a:ext uri="{FF2B5EF4-FFF2-40B4-BE49-F238E27FC236}">
                  <a16:creationId xmlns:a16="http://schemas.microsoft.com/office/drawing/2014/main" id="{E51FAC18-BEED-4439-BB8A-AE7EDED00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92" y="1822450"/>
              <a:ext cx="2590800" cy="3048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solidFill>
                    <a:srgbClr val="FF0000"/>
                  </a:solidFill>
                  <a:latin typeface="Lucida Console" panose="020B0609040504020204" pitchFamily="49" charset="0"/>
                </a:rPr>
                <a:t>       </a:t>
              </a:r>
              <a:r>
                <a:rPr lang="en-US" sz="1400" i="1" dirty="0" err="1">
                  <a:solidFill>
                    <a:srgbClr val="FF0000"/>
                  </a:solidFill>
                  <a:latin typeface="Lucida Console" panose="020B0609040504020204" pitchFamily="49" charset="0"/>
                </a:rPr>
                <a:t>nop</a:t>
              </a:r>
              <a:endParaRPr lang="en-US" sz="1400" i="1" dirty="0">
                <a:solidFill>
                  <a:srgbClr val="FF0000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32" name="Rectangle 87">
              <a:extLst>
                <a:ext uri="{FF2B5EF4-FFF2-40B4-BE49-F238E27FC236}">
                  <a16:creationId xmlns:a16="http://schemas.microsoft.com/office/drawing/2014/main" id="{37924D9E-31CE-4EAC-9E51-2C0804E42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92" y="2127250"/>
              <a:ext cx="2590800" cy="3048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solidFill>
                    <a:srgbClr val="FF0000"/>
                  </a:solidFill>
                  <a:latin typeface="Lucida Console" panose="020B0609040504020204" pitchFamily="49" charset="0"/>
                </a:rPr>
                <a:t>       </a:t>
              </a:r>
              <a:r>
                <a:rPr lang="en-US" sz="1400" i="1" dirty="0" err="1">
                  <a:solidFill>
                    <a:srgbClr val="FF0000"/>
                  </a:solidFill>
                  <a:latin typeface="Lucida Console" panose="020B0609040504020204" pitchFamily="49" charset="0"/>
                </a:rPr>
                <a:t>nop</a:t>
              </a:r>
              <a:endParaRPr lang="en-US" sz="1400" i="1" dirty="0">
                <a:solidFill>
                  <a:srgbClr val="FF0000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37" name="Rectangle 92">
              <a:extLst>
                <a:ext uri="{FF2B5EF4-FFF2-40B4-BE49-F238E27FC236}">
                  <a16:creationId xmlns:a16="http://schemas.microsoft.com/office/drawing/2014/main" id="{58FE21BF-3062-4F47-988F-EE6EBF7E9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92" y="2736850"/>
              <a:ext cx="2590800" cy="3048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Lucida Console" panose="020B0609040504020204" pitchFamily="49" charset="0"/>
                </a:rPr>
                <a:t>0x017: </a:t>
              </a:r>
              <a:r>
                <a:rPr lang="en-US" sz="1400" b="0" dirty="0" err="1">
                  <a:latin typeface="Lucida Console" panose="020B0609040504020204" pitchFamily="49" charset="0"/>
                </a:rPr>
                <a:t>addq</a:t>
              </a:r>
              <a:r>
                <a:rPr lang="en-US" sz="1400" b="0" dirty="0">
                  <a:latin typeface="Lucida Console" panose="020B0609040504020204" pitchFamily="49" charset="0"/>
                </a:rPr>
                <a:t> %</a:t>
              </a:r>
              <a:r>
                <a:rPr lang="en-US" sz="1400" b="0" dirty="0" err="1">
                  <a:latin typeface="Lucida Console" panose="020B0609040504020204" pitchFamily="49" charset="0"/>
                </a:rPr>
                <a:t>rdx</a:t>
              </a:r>
              <a:r>
                <a:rPr lang="en-US" sz="1400" b="0" dirty="0">
                  <a:latin typeface="Lucida Console" panose="020B0609040504020204" pitchFamily="49" charset="0"/>
                </a:rPr>
                <a:t>,%</a:t>
              </a:r>
              <a:r>
                <a:rPr lang="en-US" sz="1400" b="0" dirty="0" err="1">
                  <a:latin typeface="Lucida Console" panose="020B0609040504020204" pitchFamily="49" charset="0"/>
                </a:rPr>
                <a:t>rax</a:t>
              </a:r>
              <a:endParaRPr lang="en-US" sz="1400" b="0" dirty="0">
                <a:latin typeface="Lucida Console" panose="020B0609040504020204" pitchFamily="49" charset="0"/>
              </a:endParaRPr>
            </a:p>
          </p:txBody>
        </p:sp>
        <p:sp>
          <p:nvSpPr>
            <p:cNvPr id="43" name="Rectangle 98">
              <a:extLst>
                <a:ext uri="{FF2B5EF4-FFF2-40B4-BE49-F238E27FC236}">
                  <a16:creationId xmlns:a16="http://schemas.microsoft.com/office/drawing/2014/main" id="{7FF31C55-8096-42E7-8319-E28CDDF6C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92" y="3041650"/>
              <a:ext cx="2590800" cy="3048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Lucida Console" panose="020B0609040504020204" pitchFamily="49" charset="0"/>
                </a:rPr>
                <a:t>0x018: halt</a:t>
              </a:r>
            </a:p>
          </p:txBody>
        </p:sp>
        <p:sp>
          <p:nvSpPr>
            <p:cNvPr id="61" name="Rectangle 116">
              <a:extLst>
                <a:ext uri="{FF2B5EF4-FFF2-40B4-BE49-F238E27FC236}">
                  <a16:creationId xmlns:a16="http://schemas.microsoft.com/office/drawing/2014/main" id="{B1976165-76BB-4252-8E90-4CB8EED84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92" y="2432050"/>
              <a:ext cx="2590800" cy="3048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solidFill>
                    <a:srgbClr val="FF0000"/>
                  </a:solidFill>
                  <a:latin typeface="Lucida Console" panose="020B0609040504020204" pitchFamily="49" charset="0"/>
                </a:rPr>
                <a:t>       </a:t>
              </a:r>
              <a:r>
                <a:rPr lang="en-US" sz="1400" i="1" dirty="0" err="1">
                  <a:solidFill>
                    <a:srgbClr val="FF0000"/>
                  </a:solidFill>
                  <a:latin typeface="Lucida Console" panose="020B0609040504020204" pitchFamily="49" charset="0"/>
                </a:rPr>
                <a:t>nop</a:t>
              </a:r>
              <a:endParaRPr lang="en-US" sz="1400" i="1" dirty="0">
                <a:solidFill>
                  <a:srgbClr val="FF0000"/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EB14F62-2E1D-49D5-AFDA-F79976980659}"/>
              </a:ext>
            </a:extLst>
          </p:cNvPr>
          <p:cNvGrpSpPr/>
          <p:nvPr/>
        </p:nvGrpSpPr>
        <p:grpSpPr>
          <a:xfrm>
            <a:off x="3741603" y="1784350"/>
            <a:ext cx="5029200" cy="2514600"/>
            <a:chOff x="3956042" y="831850"/>
            <a:chExt cx="5029200" cy="2514600"/>
          </a:xfrm>
        </p:grpSpPr>
        <p:sp>
          <p:nvSpPr>
            <p:cNvPr id="7" name="Rectangle 62">
              <a:extLst>
                <a:ext uri="{FF2B5EF4-FFF2-40B4-BE49-F238E27FC236}">
                  <a16:creationId xmlns:a16="http://schemas.microsoft.com/office/drawing/2014/main" id="{06D2DBF1-1682-40D7-95E5-D356B1483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6042" y="831850"/>
              <a:ext cx="457200" cy="3048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8" name="Rectangle 63">
              <a:extLst>
                <a:ext uri="{FF2B5EF4-FFF2-40B4-BE49-F238E27FC236}">
                  <a16:creationId xmlns:a16="http://schemas.microsoft.com/office/drawing/2014/main" id="{4408304D-C925-458A-B873-36B0AC419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42" y="831850"/>
              <a:ext cx="457200" cy="3048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" name="Rectangle 64">
              <a:extLst>
                <a:ext uri="{FF2B5EF4-FFF2-40B4-BE49-F238E27FC236}">
                  <a16:creationId xmlns:a16="http://schemas.microsoft.com/office/drawing/2014/main" id="{41437664-5D3F-433E-A68D-AACE1DC66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0442" y="831850"/>
              <a:ext cx="457200" cy="3048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10" name="Rectangle 65">
              <a:extLst>
                <a:ext uri="{FF2B5EF4-FFF2-40B4-BE49-F238E27FC236}">
                  <a16:creationId xmlns:a16="http://schemas.microsoft.com/office/drawing/2014/main" id="{A807C495-4D2D-4A36-8B3C-8DD5B1D0D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7642" y="831850"/>
              <a:ext cx="457200" cy="3048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1" name="Rectangle 66">
              <a:extLst>
                <a:ext uri="{FF2B5EF4-FFF2-40B4-BE49-F238E27FC236}">
                  <a16:creationId xmlns:a16="http://schemas.microsoft.com/office/drawing/2014/main" id="{7A6A3F86-BD00-4AC1-9015-E96767849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4842" y="831850"/>
              <a:ext cx="457200" cy="3048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2" name="Rectangle 67">
              <a:extLst>
                <a:ext uri="{FF2B5EF4-FFF2-40B4-BE49-F238E27FC236}">
                  <a16:creationId xmlns:a16="http://schemas.microsoft.com/office/drawing/2014/main" id="{F25012C0-D5E1-49A8-A7AC-C4036C954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2042" y="831850"/>
              <a:ext cx="457200" cy="3048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13" name="Rectangle 68">
              <a:extLst>
                <a:ext uri="{FF2B5EF4-FFF2-40B4-BE49-F238E27FC236}">
                  <a16:creationId xmlns:a16="http://schemas.microsoft.com/office/drawing/2014/main" id="{36A34539-E066-41F7-AD17-5BC0AC2B5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9242" y="831850"/>
              <a:ext cx="457200" cy="3048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4" name="Rectangle 69">
              <a:extLst>
                <a:ext uri="{FF2B5EF4-FFF2-40B4-BE49-F238E27FC236}">
                  <a16:creationId xmlns:a16="http://schemas.microsoft.com/office/drawing/2014/main" id="{B5A3587B-2FD3-4390-A26B-7C314FB54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442" y="831850"/>
              <a:ext cx="457200" cy="3048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solidFill>
                    <a:srgbClr val="0000FF"/>
                  </a:solidFill>
                </a:rPr>
                <a:t>8</a:t>
              </a:r>
            </a:p>
          </p:txBody>
        </p:sp>
        <p:sp>
          <p:nvSpPr>
            <p:cNvPr id="15" name="Rectangle 70">
              <a:extLst>
                <a:ext uri="{FF2B5EF4-FFF2-40B4-BE49-F238E27FC236}">
                  <a16:creationId xmlns:a16="http://schemas.microsoft.com/office/drawing/2014/main" id="{CDDF6431-ACE5-41D3-97DE-B2EDDC269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3642" y="831850"/>
              <a:ext cx="457200" cy="3048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solidFill>
                    <a:srgbClr val="0000FF"/>
                  </a:solidFill>
                </a:rPr>
                <a:t>9</a:t>
              </a:r>
            </a:p>
          </p:txBody>
        </p:sp>
        <p:sp>
          <p:nvSpPr>
            <p:cNvPr id="16" name="Rectangle 71">
              <a:extLst>
                <a:ext uri="{FF2B5EF4-FFF2-40B4-BE49-F238E27FC236}">
                  <a16:creationId xmlns:a16="http://schemas.microsoft.com/office/drawing/2014/main" id="{2606C336-C17B-458C-9CF0-A90724756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6042" y="121285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F</a:t>
              </a:r>
            </a:p>
          </p:txBody>
        </p:sp>
        <p:sp>
          <p:nvSpPr>
            <p:cNvPr id="17" name="Rectangle 72">
              <a:extLst>
                <a:ext uri="{FF2B5EF4-FFF2-40B4-BE49-F238E27FC236}">
                  <a16:creationId xmlns:a16="http://schemas.microsoft.com/office/drawing/2014/main" id="{C5F475F2-FA93-4FF3-82AD-1A947D539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42" y="121285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D</a:t>
              </a:r>
            </a:p>
          </p:txBody>
        </p:sp>
        <p:sp>
          <p:nvSpPr>
            <p:cNvPr id="18" name="Rectangle 73">
              <a:extLst>
                <a:ext uri="{FF2B5EF4-FFF2-40B4-BE49-F238E27FC236}">
                  <a16:creationId xmlns:a16="http://schemas.microsoft.com/office/drawing/2014/main" id="{CA5BF7D6-BBF3-4C00-AB60-E259C00A3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0442" y="121285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E</a:t>
              </a:r>
            </a:p>
          </p:txBody>
        </p:sp>
        <p:sp>
          <p:nvSpPr>
            <p:cNvPr id="19" name="Rectangle 74">
              <a:extLst>
                <a:ext uri="{FF2B5EF4-FFF2-40B4-BE49-F238E27FC236}">
                  <a16:creationId xmlns:a16="http://schemas.microsoft.com/office/drawing/2014/main" id="{881BF0D1-5D88-4389-A4B1-5955751FC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7642" y="121285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M</a:t>
              </a:r>
            </a:p>
          </p:txBody>
        </p:sp>
        <p:sp>
          <p:nvSpPr>
            <p:cNvPr id="20" name="Rectangle 75">
              <a:extLst>
                <a:ext uri="{FF2B5EF4-FFF2-40B4-BE49-F238E27FC236}">
                  <a16:creationId xmlns:a16="http://schemas.microsoft.com/office/drawing/2014/main" id="{0EB777ED-BDC5-4AA8-BDF6-5198099C0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4842" y="121285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W</a:t>
              </a:r>
            </a:p>
          </p:txBody>
        </p:sp>
        <p:sp>
          <p:nvSpPr>
            <p:cNvPr id="22" name="Rectangle 77">
              <a:extLst>
                <a:ext uri="{FF2B5EF4-FFF2-40B4-BE49-F238E27FC236}">
                  <a16:creationId xmlns:a16="http://schemas.microsoft.com/office/drawing/2014/main" id="{AC6A7E04-6CB1-4AD5-A428-DB37A057E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42" y="151765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F</a:t>
              </a:r>
            </a:p>
          </p:txBody>
        </p:sp>
        <p:sp>
          <p:nvSpPr>
            <p:cNvPr id="23" name="Rectangle 78">
              <a:extLst>
                <a:ext uri="{FF2B5EF4-FFF2-40B4-BE49-F238E27FC236}">
                  <a16:creationId xmlns:a16="http://schemas.microsoft.com/office/drawing/2014/main" id="{11A5A761-4E73-4D02-9985-D19319A9D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0442" y="151765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D</a:t>
              </a:r>
            </a:p>
          </p:txBody>
        </p:sp>
        <p:sp>
          <p:nvSpPr>
            <p:cNvPr id="24" name="Rectangle 79">
              <a:extLst>
                <a:ext uri="{FF2B5EF4-FFF2-40B4-BE49-F238E27FC236}">
                  <a16:creationId xmlns:a16="http://schemas.microsoft.com/office/drawing/2014/main" id="{BBC560A1-47A0-437E-B816-9D25F8729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7642" y="151765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E</a:t>
              </a:r>
            </a:p>
          </p:txBody>
        </p:sp>
        <p:sp>
          <p:nvSpPr>
            <p:cNvPr id="25" name="Rectangle 80">
              <a:extLst>
                <a:ext uri="{FF2B5EF4-FFF2-40B4-BE49-F238E27FC236}">
                  <a16:creationId xmlns:a16="http://schemas.microsoft.com/office/drawing/2014/main" id="{A7ACE02A-D5A6-4BC5-9C39-5955EC33D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4842" y="151765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M</a:t>
              </a:r>
            </a:p>
          </p:txBody>
        </p:sp>
        <p:sp>
          <p:nvSpPr>
            <p:cNvPr id="26" name="Rectangle 81">
              <a:extLst>
                <a:ext uri="{FF2B5EF4-FFF2-40B4-BE49-F238E27FC236}">
                  <a16:creationId xmlns:a16="http://schemas.microsoft.com/office/drawing/2014/main" id="{BF3128D9-2C12-4A9A-B01B-714B6EB99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2042" y="151765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W</a:t>
              </a:r>
            </a:p>
          </p:txBody>
        </p:sp>
        <p:sp>
          <p:nvSpPr>
            <p:cNvPr id="29" name="Rectangle 84">
              <a:extLst>
                <a:ext uri="{FF2B5EF4-FFF2-40B4-BE49-F238E27FC236}">
                  <a16:creationId xmlns:a16="http://schemas.microsoft.com/office/drawing/2014/main" id="{D95D9203-4694-484B-A823-D57CA78A9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4842" y="1822450"/>
              <a:ext cx="4572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E</a:t>
              </a:r>
            </a:p>
          </p:txBody>
        </p:sp>
        <p:sp>
          <p:nvSpPr>
            <p:cNvPr id="30" name="Rectangle 85">
              <a:extLst>
                <a:ext uri="{FF2B5EF4-FFF2-40B4-BE49-F238E27FC236}">
                  <a16:creationId xmlns:a16="http://schemas.microsoft.com/office/drawing/2014/main" id="{543B3709-DF78-4584-95A9-90230B834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2042" y="1822450"/>
              <a:ext cx="4572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M</a:t>
              </a:r>
            </a:p>
          </p:txBody>
        </p:sp>
        <p:sp>
          <p:nvSpPr>
            <p:cNvPr id="31" name="Rectangle 86">
              <a:extLst>
                <a:ext uri="{FF2B5EF4-FFF2-40B4-BE49-F238E27FC236}">
                  <a16:creationId xmlns:a16="http://schemas.microsoft.com/office/drawing/2014/main" id="{2A050A2B-1E01-4FF5-B21F-9D7028A19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9242" y="1822450"/>
              <a:ext cx="4572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W</a:t>
              </a:r>
            </a:p>
          </p:txBody>
        </p:sp>
        <p:sp>
          <p:nvSpPr>
            <p:cNvPr id="34" name="Rectangle 89">
              <a:extLst>
                <a:ext uri="{FF2B5EF4-FFF2-40B4-BE49-F238E27FC236}">
                  <a16:creationId xmlns:a16="http://schemas.microsoft.com/office/drawing/2014/main" id="{A725D837-4505-44F7-BB80-75DAF9D4C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2042" y="2127250"/>
              <a:ext cx="4572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E</a:t>
              </a:r>
            </a:p>
          </p:txBody>
        </p:sp>
        <p:sp>
          <p:nvSpPr>
            <p:cNvPr id="35" name="Rectangle 90">
              <a:extLst>
                <a:ext uri="{FF2B5EF4-FFF2-40B4-BE49-F238E27FC236}">
                  <a16:creationId xmlns:a16="http://schemas.microsoft.com/office/drawing/2014/main" id="{493F9F42-1C7F-4FD2-A435-1E4B28255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9242" y="2127250"/>
              <a:ext cx="4572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M</a:t>
              </a:r>
            </a:p>
          </p:txBody>
        </p:sp>
        <p:sp>
          <p:nvSpPr>
            <p:cNvPr id="36" name="Rectangle 91">
              <a:extLst>
                <a:ext uri="{FF2B5EF4-FFF2-40B4-BE49-F238E27FC236}">
                  <a16:creationId xmlns:a16="http://schemas.microsoft.com/office/drawing/2014/main" id="{DEEC180E-36F1-4074-89F7-403C748E3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442" y="2127250"/>
              <a:ext cx="4572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W</a:t>
              </a:r>
            </a:p>
          </p:txBody>
        </p:sp>
        <p:sp>
          <p:nvSpPr>
            <p:cNvPr id="39" name="Rectangle 94">
              <a:extLst>
                <a:ext uri="{FF2B5EF4-FFF2-40B4-BE49-F238E27FC236}">
                  <a16:creationId xmlns:a16="http://schemas.microsoft.com/office/drawing/2014/main" id="{677E9600-8670-4E57-8ED3-3DACBBE05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9242" y="2736850"/>
              <a:ext cx="457200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0" name="Rectangle 95">
              <a:extLst>
                <a:ext uri="{FF2B5EF4-FFF2-40B4-BE49-F238E27FC236}">
                  <a16:creationId xmlns:a16="http://schemas.microsoft.com/office/drawing/2014/main" id="{FA369732-1652-4496-B93E-1132E5617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442" y="273685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E</a:t>
              </a:r>
            </a:p>
          </p:txBody>
        </p:sp>
        <p:sp>
          <p:nvSpPr>
            <p:cNvPr id="41" name="Rectangle 96">
              <a:extLst>
                <a:ext uri="{FF2B5EF4-FFF2-40B4-BE49-F238E27FC236}">
                  <a16:creationId xmlns:a16="http://schemas.microsoft.com/office/drawing/2014/main" id="{11160510-47F0-4326-BD80-8D551F2F5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3642" y="273685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M</a:t>
              </a:r>
            </a:p>
          </p:txBody>
        </p:sp>
        <p:sp>
          <p:nvSpPr>
            <p:cNvPr id="42" name="Rectangle 97">
              <a:extLst>
                <a:ext uri="{FF2B5EF4-FFF2-40B4-BE49-F238E27FC236}">
                  <a16:creationId xmlns:a16="http://schemas.microsoft.com/office/drawing/2014/main" id="{5C058EE0-2DA1-499E-92EE-BAC6A0E28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0842" y="273685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W</a:t>
              </a:r>
            </a:p>
          </p:txBody>
        </p:sp>
        <p:sp>
          <p:nvSpPr>
            <p:cNvPr id="44" name="Rectangle 99">
              <a:extLst>
                <a:ext uri="{FF2B5EF4-FFF2-40B4-BE49-F238E27FC236}">
                  <a16:creationId xmlns:a16="http://schemas.microsoft.com/office/drawing/2014/main" id="{6D61E8DD-93F5-4B68-9F76-268940A0E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9242" y="3041650"/>
              <a:ext cx="457200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5" name="Rectangle 100">
              <a:extLst>
                <a:ext uri="{FF2B5EF4-FFF2-40B4-BE49-F238E27FC236}">
                  <a16:creationId xmlns:a16="http://schemas.microsoft.com/office/drawing/2014/main" id="{2F7CCA88-EE27-4604-A908-66E384FF7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442" y="304165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D</a:t>
              </a:r>
            </a:p>
          </p:txBody>
        </p:sp>
        <p:sp>
          <p:nvSpPr>
            <p:cNvPr id="46" name="Rectangle 101">
              <a:extLst>
                <a:ext uri="{FF2B5EF4-FFF2-40B4-BE49-F238E27FC236}">
                  <a16:creationId xmlns:a16="http://schemas.microsoft.com/office/drawing/2014/main" id="{19731C32-8E87-4222-AA42-15931549F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3642" y="304165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E</a:t>
              </a:r>
            </a:p>
          </p:txBody>
        </p:sp>
        <p:sp>
          <p:nvSpPr>
            <p:cNvPr id="47" name="Rectangle 102">
              <a:extLst>
                <a:ext uri="{FF2B5EF4-FFF2-40B4-BE49-F238E27FC236}">
                  <a16:creationId xmlns:a16="http://schemas.microsoft.com/office/drawing/2014/main" id="{27430207-F0BB-4BF0-A531-583629CD3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0842" y="304165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M</a:t>
              </a:r>
            </a:p>
          </p:txBody>
        </p:sp>
        <p:sp>
          <p:nvSpPr>
            <p:cNvPr id="48" name="Rectangle 103">
              <a:extLst>
                <a:ext uri="{FF2B5EF4-FFF2-40B4-BE49-F238E27FC236}">
                  <a16:creationId xmlns:a16="http://schemas.microsoft.com/office/drawing/2014/main" id="{4E49DB17-6107-46C7-8FF1-683D27656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8042" y="304165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W</a:t>
              </a:r>
            </a:p>
          </p:txBody>
        </p:sp>
        <p:sp>
          <p:nvSpPr>
            <p:cNvPr id="49" name="Rectangle 104">
              <a:extLst>
                <a:ext uri="{FF2B5EF4-FFF2-40B4-BE49-F238E27FC236}">
                  <a16:creationId xmlns:a16="http://schemas.microsoft.com/office/drawing/2014/main" id="{559374A6-530E-41C2-9EE6-A139ACEF1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0842" y="831850"/>
              <a:ext cx="457200" cy="3048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solidFill>
                    <a:srgbClr val="0000FF"/>
                  </a:solidFill>
                </a:rPr>
                <a:t>10</a:t>
              </a:r>
            </a:p>
          </p:txBody>
        </p:sp>
        <p:sp>
          <p:nvSpPr>
            <p:cNvPr id="55" name="Rectangle 110">
              <a:extLst>
                <a:ext uri="{FF2B5EF4-FFF2-40B4-BE49-F238E27FC236}">
                  <a16:creationId xmlns:a16="http://schemas.microsoft.com/office/drawing/2014/main" id="{214CF65C-3021-4C9B-833D-154C10D7B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2042" y="2736850"/>
              <a:ext cx="457200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57" name="Rectangle 112">
              <a:extLst>
                <a:ext uri="{FF2B5EF4-FFF2-40B4-BE49-F238E27FC236}">
                  <a16:creationId xmlns:a16="http://schemas.microsoft.com/office/drawing/2014/main" id="{D4D716FF-75B3-4D7E-803C-E84B78202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9242" y="2432050"/>
              <a:ext cx="4572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E</a:t>
              </a:r>
            </a:p>
          </p:txBody>
        </p:sp>
        <p:sp>
          <p:nvSpPr>
            <p:cNvPr id="58" name="Rectangle 113">
              <a:extLst>
                <a:ext uri="{FF2B5EF4-FFF2-40B4-BE49-F238E27FC236}">
                  <a16:creationId xmlns:a16="http://schemas.microsoft.com/office/drawing/2014/main" id="{C6A78AE0-8EDC-42A8-9286-BE6E4D0F6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442" y="2432050"/>
              <a:ext cx="4572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M</a:t>
              </a:r>
            </a:p>
          </p:txBody>
        </p:sp>
        <p:sp>
          <p:nvSpPr>
            <p:cNvPr id="59" name="Rectangle 114">
              <a:extLst>
                <a:ext uri="{FF2B5EF4-FFF2-40B4-BE49-F238E27FC236}">
                  <a16:creationId xmlns:a16="http://schemas.microsoft.com/office/drawing/2014/main" id="{D46E0B63-FDB6-4FB2-87D7-BBB7FD9BD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3642" y="2432050"/>
              <a:ext cx="4572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W</a:t>
              </a:r>
            </a:p>
          </p:txBody>
        </p:sp>
        <p:sp>
          <p:nvSpPr>
            <p:cNvPr id="62" name="Rectangle 117">
              <a:extLst>
                <a:ext uri="{FF2B5EF4-FFF2-40B4-BE49-F238E27FC236}">
                  <a16:creationId xmlns:a16="http://schemas.microsoft.com/office/drawing/2014/main" id="{D7CFEF61-8C25-457C-8529-19E0BB7DD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8042" y="831850"/>
              <a:ext cx="457200" cy="3048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solidFill>
                    <a:srgbClr val="0000FF"/>
                  </a:solidFill>
                </a:rPr>
                <a:t>11</a:t>
              </a: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AD9C84-CF5D-40C8-9873-014E2E22EC80}"/>
                </a:ext>
              </a:extLst>
            </p:cNvPr>
            <p:cNvSpPr/>
            <p:nvPr/>
          </p:nvSpPr>
          <p:spPr>
            <a:xfrm>
              <a:off x="6610350" y="1673421"/>
              <a:ext cx="498662" cy="1041204"/>
            </a:xfrm>
            <a:custGeom>
              <a:avLst/>
              <a:gdLst>
                <a:gd name="connsiteX0" fmla="*/ 0 w 408174"/>
                <a:gd name="connsiteY0" fmla="*/ 0 h 1052512"/>
                <a:gd name="connsiteX1" fmla="*/ 390525 w 408174"/>
                <a:gd name="connsiteY1" fmla="*/ 261937 h 1052512"/>
                <a:gd name="connsiteX2" fmla="*/ 304800 w 408174"/>
                <a:gd name="connsiteY2" fmla="*/ 1052512 h 1052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8174" h="1052512">
                  <a:moveTo>
                    <a:pt x="0" y="0"/>
                  </a:moveTo>
                  <a:cubicBezTo>
                    <a:pt x="169862" y="43259"/>
                    <a:pt x="339725" y="86518"/>
                    <a:pt x="390525" y="261937"/>
                  </a:cubicBezTo>
                  <a:cubicBezTo>
                    <a:pt x="441325" y="437356"/>
                    <a:pt x="373062" y="744934"/>
                    <a:pt x="304800" y="1052512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9607B74B-83B4-40C6-A5AA-08093252DB7A}"/>
                </a:ext>
              </a:extLst>
            </p:cNvPr>
            <p:cNvSpPr/>
            <p:nvPr/>
          </p:nvSpPr>
          <p:spPr>
            <a:xfrm>
              <a:off x="6167438" y="1362075"/>
              <a:ext cx="1181156" cy="1352550"/>
            </a:xfrm>
            <a:custGeom>
              <a:avLst/>
              <a:gdLst>
                <a:gd name="connsiteX0" fmla="*/ 0 w 1181156"/>
                <a:gd name="connsiteY0" fmla="*/ 0 h 1352550"/>
                <a:gd name="connsiteX1" fmla="*/ 862012 w 1181156"/>
                <a:gd name="connsiteY1" fmla="*/ 138113 h 1352550"/>
                <a:gd name="connsiteX2" fmla="*/ 1181100 w 1181156"/>
                <a:gd name="connsiteY2" fmla="*/ 671513 h 1352550"/>
                <a:gd name="connsiteX3" fmla="*/ 890587 w 1181156"/>
                <a:gd name="connsiteY3" fmla="*/ 1352550 h 1352550"/>
                <a:gd name="connsiteX4" fmla="*/ 890587 w 1181156"/>
                <a:gd name="connsiteY4" fmla="*/ 135255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156" h="1352550">
                  <a:moveTo>
                    <a:pt x="0" y="0"/>
                  </a:moveTo>
                  <a:cubicBezTo>
                    <a:pt x="332581" y="13097"/>
                    <a:pt x="665162" y="26194"/>
                    <a:pt x="862012" y="138113"/>
                  </a:cubicBezTo>
                  <a:cubicBezTo>
                    <a:pt x="1058862" y="250032"/>
                    <a:pt x="1176338" y="469107"/>
                    <a:pt x="1181100" y="671513"/>
                  </a:cubicBezTo>
                  <a:cubicBezTo>
                    <a:pt x="1185862" y="873919"/>
                    <a:pt x="890587" y="1352550"/>
                    <a:pt x="890587" y="1352550"/>
                  </a:cubicBezTo>
                  <a:lnTo>
                    <a:pt x="890587" y="135255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84">
              <a:extLst>
                <a:ext uri="{FF2B5EF4-FFF2-40B4-BE49-F238E27FC236}">
                  <a16:creationId xmlns:a16="http://schemas.microsoft.com/office/drawing/2014/main" id="{EA6B8794-3565-498F-9250-246A994B8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7642" y="1826496"/>
              <a:ext cx="4572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 dirty="0"/>
                <a:t>D</a:t>
              </a:r>
            </a:p>
          </p:txBody>
        </p:sp>
        <p:sp>
          <p:nvSpPr>
            <p:cNvPr id="94" name="Rectangle 84">
              <a:extLst>
                <a:ext uri="{FF2B5EF4-FFF2-40B4-BE49-F238E27FC236}">
                  <a16:creationId xmlns:a16="http://schemas.microsoft.com/office/drawing/2014/main" id="{00E065F0-01F1-45CC-8724-B18C1DA97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7552" y="1826496"/>
              <a:ext cx="4572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 dirty="0"/>
                <a:t>F</a:t>
              </a:r>
            </a:p>
          </p:txBody>
        </p:sp>
        <p:sp>
          <p:nvSpPr>
            <p:cNvPr id="95" name="Rectangle 84">
              <a:extLst>
                <a:ext uri="{FF2B5EF4-FFF2-40B4-BE49-F238E27FC236}">
                  <a16:creationId xmlns:a16="http://schemas.microsoft.com/office/drawing/2014/main" id="{0AF5CD20-F8E0-420D-AD0A-EB7458B8F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6287" y="2133600"/>
              <a:ext cx="4572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 dirty="0"/>
                <a:t>D</a:t>
              </a:r>
            </a:p>
          </p:txBody>
        </p:sp>
        <p:sp>
          <p:nvSpPr>
            <p:cNvPr id="96" name="Rectangle 84">
              <a:extLst>
                <a:ext uri="{FF2B5EF4-FFF2-40B4-BE49-F238E27FC236}">
                  <a16:creationId xmlns:a16="http://schemas.microsoft.com/office/drawing/2014/main" id="{19250DD0-FE41-4308-BFD2-ADDF8CF39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6197" y="2133600"/>
              <a:ext cx="4572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 dirty="0"/>
                <a:t>F</a:t>
              </a:r>
            </a:p>
          </p:txBody>
        </p:sp>
        <p:sp>
          <p:nvSpPr>
            <p:cNvPr id="97" name="Rectangle 84">
              <a:extLst>
                <a:ext uri="{FF2B5EF4-FFF2-40B4-BE49-F238E27FC236}">
                  <a16:creationId xmlns:a16="http://schemas.microsoft.com/office/drawing/2014/main" id="{7C2DA914-9C8B-4D04-890B-9F38022C5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3487" y="2432050"/>
              <a:ext cx="4572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 dirty="0"/>
                <a:t>D</a:t>
              </a:r>
            </a:p>
          </p:txBody>
        </p:sp>
        <p:sp>
          <p:nvSpPr>
            <p:cNvPr id="98" name="Rectangle 84">
              <a:extLst>
                <a:ext uri="{FF2B5EF4-FFF2-40B4-BE49-F238E27FC236}">
                  <a16:creationId xmlns:a16="http://schemas.microsoft.com/office/drawing/2014/main" id="{E7878F99-1F11-471D-B6A6-7C8A09E37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3397" y="2432050"/>
              <a:ext cx="4572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 dirty="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3439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36BC-AE5B-45FF-9BED-F960703E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D54F8-0AF4-466D-9C2C-722116B54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Stalling a pipeline reduces performance</a:t>
            </a:r>
          </a:p>
          <a:p>
            <a:r>
              <a:rPr lang="en-US" dirty="0"/>
              <a:t>There are other ways to remove the data hazards</a:t>
            </a:r>
          </a:p>
          <a:p>
            <a:r>
              <a:rPr lang="en-US" dirty="0"/>
              <a:t>There are control hazards, and of course solutions</a:t>
            </a:r>
          </a:p>
          <a:p>
            <a:r>
              <a:rPr lang="en-US" dirty="0"/>
              <a:t>There are out-of-order pipelines (instruction execution sequence are changed), multi-issue pipelines</a:t>
            </a:r>
          </a:p>
          <a:p>
            <a:r>
              <a:rPr lang="en-US" dirty="0"/>
              <a:t>……</a:t>
            </a:r>
          </a:p>
          <a:p>
            <a:endParaRPr lang="en-US" dirty="0"/>
          </a:p>
          <a:p>
            <a:r>
              <a:rPr lang="en-US" dirty="0"/>
              <a:t>Pipelines are a key feature to the performance of contemporary powerful CPUs, very complex designs exist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C442B-E370-4CC6-BF63-C1CCD040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98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8121-B7D6-4CA8-92CE-0A85F885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909A9-B4F3-4BCF-8540-2689BD76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 Set Design</a:t>
            </a:r>
          </a:p>
          <a:p>
            <a:pPr lvl="1"/>
            <a:r>
              <a:rPr lang="en-US" dirty="0"/>
              <a:t>Instruction encoding</a:t>
            </a:r>
          </a:p>
          <a:p>
            <a:pPr lvl="1"/>
            <a:r>
              <a:rPr lang="en-US" dirty="0"/>
              <a:t>exemplified by a miniature X86 ISA</a:t>
            </a:r>
          </a:p>
          <a:p>
            <a:r>
              <a:rPr lang="en-US" dirty="0"/>
              <a:t>Sequential implementation of processor</a:t>
            </a:r>
          </a:p>
          <a:p>
            <a:r>
              <a:rPr lang="en-US" dirty="0"/>
              <a:t>CPU Pipelining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F0056-9701-485E-BD58-548C38EE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647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51BD7-12AA-4C84-B8B9-ECD7C68C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495F0-AE64-4438-8AB0-4DAB212A3189}"/>
              </a:ext>
            </a:extLst>
          </p:cNvPr>
          <p:cNvSpPr txBox="1"/>
          <p:nvPr/>
        </p:nvSpPr>
        <p:spPr>
          <a:xfrm>
            <a:off x="2669492" y="2875002"/>
            <a:ext cx="38050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accent2"/>
                </a:solidFill>
              </a:rPr>
              <a:t>Thank You</a:t>
            </a:r>
            <a:endParaRPr 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210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8121-B7D6-4CA8-92CE-0A85F885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909A9-B4F3-4BCF-8540-2689BD76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 Set Design</a:t>
            </a:r>
          </a:p>
          <a:p>
            <a:pPr lvl="1"/>
            <a:r>
              <a:rPr lang="en-US" dirty="0"/>
              <a:t>Instruction encoding</a:t>
            </a:r>
          </a:p>
          <a:p>
            <a:pPr lvl="1"/>
            <a:r>
              <a:rPr lang="en-US" dirty="0"/>
              <a:t>exemplified by a miniature X86 ISA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Sequential implementation of processor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CPU Pipelining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F0056-9701-485E-BD58-548C38EE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8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3154-7C77-42EF-BCA6-C72731FA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 Architecture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4E755-4677-4CB0-9546-EFEDDCD22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Designing processor states visible to programmers</a:t>
            </a:r>
          </a:p>
          <a:p>
            <a:r>
              <a:rPr lang="en-US" dirty="0"/>
              <a:t>Designing a set of instructions</a:t>
            </a:r>
          </a:p>
          <a:p>
            <a:r>
              <a:rPr lang="en-US" dirty="0"/>
              <a:t>Encoding the instructions</a:t>
            </a:r>
          </a:p>
          <a:p>
            <a:endParaRPr lang="en-US" dirty="0"/>
          </a:p>
          <a:p>
            <a:r>
              <a:rPr lang="en-US" dirty="0"/>
              <a:t>All the above designs will be exemplified by the Y86-64 ISA --- a much simpler X86 ISA enough to demonstrate the key concepts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F8C12-9C15-4F04-809C-7F409DE5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6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3154-7C77-42EF-BCA6-C72731FA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processor state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222166A3-220C-4546-A7A9-CDB76BB55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15 64-bit general purpose registers</a:t>
            </a:r>
          </a:p>
          <a:p>
            <a:r>
              <a:rPr lang="en-US" dirty="0"/>
              <a:t>Conditional codes</a:t>
            </a:r>
          </a:p>
          <a:p>
            <a:pPr lvl="1"/>
            <a:r>
              <a:rPr lang="en-US" dirty="0"/>
              <a:t>ZF: zero; SF: negative; OF: overflow</a:t>
            </a:r>
          </a:p>
          <a:p>
            <a:r>
              <a:rPr lang="en-US" dirty="0"/>
              <a:t>Program Counter</a:t>
            </a:r>
          </a:p>
          <a:p>
            <a:pPr lvl="1"/>
            <a:r>
              <a:rPr lang="en-US" dirty="0"/>
              <a:t>Indicates address of next instruction</a:t>
            </a:r>
          </a:p>
          <a:p>
            <a:r>
              <a:rPr lang="en-US" dirty="0"/>
              <a:t>Memory</a:t>
            </a:r>
          </a:p>
          <a:p>
            <a:pPr lvl="1"/>
            <a:r>
              <a:rPr lang="en-US" dirty="0"/>
              <a:t>Byte-addressable storage array</a:t>
            </a:r>
          </a:p>
          <a:p>
            <a:pPr lvl="1"/>
            <a:r>
              <a:rPr lang="en-US" dirty="0"/>
              <a:t>Words stored in little-endian byte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F8C12-9C15-4F04-809C-7F409DE5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509AC42-36C3-4C51-8773-273A7704B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881" y="1354925"/>
            <a:ext cx="2133600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Helvetica" pitchFamily="34" charset="0"/>
              </a:rPr>
              <a:t>RF: Program registers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9F21B15-08F2-442A-98EA-698728B4D7BC}"/>
              </a:ext>
            </a:extLst>
          </p:cNvPr>
          <p:cNvGrpSpPr/>
          <p:nvPr/>
        </p:nvGrpSpPr>
        <p:grpSpPr>
          <a:xfrm>
            <a:off x="464281" y="1676040"/>
            <a:ext cx="3359150" cy="914400"/>
            <a:chOff x="679450" y="1517650"/>
            <a:chExt cx="3359150" cy="914400"/>
          </a:xfrm>
        </p:grpSpPr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91BC4454-0A6F-455B-B00F-25D71E103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450" y="1517650"/>
              <a:ext cx="3359150" cy="914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en-US" sz="1400" b="1">
                <a:latin typeface="Courier New" pitchFamily="49" charset="0"/>
              </a:endParaRPr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F187A3C1-593B-414D-B4DC-89ECAF041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1517650"/>
              <a:ext cx="8382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400" b="1" dirty="0">
                  <a:latin typeface="Courier New" pitchFamily="49" charset="0"/>
                </a:rPr>
                <a:t>%r8</a:t>
              </a: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A2562DB3-C161-4761-A2F9-F8CEABC3C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1746250"/>
              <a:ext cx="8382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400" b="1" dirty="0">
                  <a:latin typeface="Courier New" pitchFamily="49" charset="0"/>
                </a:rPr>
                <a:t>%r9</a:t>
              </a: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AF4E6857-929D-456D-9A71-9FEBE34F4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1974850"/>
              <a:ext cx="8382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400" b="1" dirty="0">
                  <a:latin typeface="Courier New" pitchFamily="49" charset="0"/>
                </a:rPr>
                <a:t>%r10</a:t>
              </a:r>
            </a:p>
          </p:txBody>
        </p: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A5B9507A-0AC8-4EE7-BD0F-8B1A8F186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2203450"/>
              <a:ext cx="8382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400" b="1" dirty="0">
                  <a:latin typeface="Courier New" pitchFamily="49" charset="0"/>
                </a:rPr>
                <a:t>%r11</a:t>
              </a:r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845204FC-0251-4F39-93FC-CAB9E245E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1517650"/>
              <a:ext cx="8382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400" b="1" dirty="0">
                  <a:latin typeface="Courier New" pitchFamily="49" charset="0"/>
                </a:rPr>
                <a:t>%r12</a:t>
              </a:r>
            </a:p>
          </p:txBody>
        </p:sp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CDEA23DC-8522-41CE-BEDD-61AE45F4C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1746250"/>
              <a:ext cx="8382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400" b="1" dirty="0">
                  <a:latin typeface="Courier New" pitchFamily="49" charset="0"/>
                </a:rPr>
                <a:t>%r13</a:t>
              </a:r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133464E4-EFB4-4A30-9849-395712376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1974850"/>
              <a:ext cx="8382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400" b="1" dirty="0">
                  <a:latin typeface="Courier New" pitchFamily="49" charset="0"/>
                </a:rPr>
                <a:t>%r14</a:t>
              </a:r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8AC4E4DC-8AD4-4031-B6CF-8DD2A484D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2203450"/>
              <a:ext cx="8382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en-US" sz="1400" b="1" dirty="0">
                <a:latin typeface="Courier New" pitchFamily="49" charset="0"/>
              </a:endParaRPr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E09CB91A-E650-48D6-9E1A-A23B628C1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450" y="1517650"/>
              <a:ext cx="8382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400" b="1" dirty="0">
                  <a:latin typeface="Courier New" pitchFamily="49" charset="0"/>
                </a:rPr>
                <a:t>%</a:t>
              </a:r>
              <a:r>
                <a:rPr lang="en-US" sz="1400" b="1" dirty="0" err="1">
                  <a:latin typeface="Courier New" pitchFamily="49" charset="0"/>
                </a:rPr>
                <a:t>rax</a:t>
              </a:r>
              <a:endParaRPr lang="en-US" sz="1400" b="1" dirty="0">
                <a:latin typeface="Courier New" pitchFamily="49" charset="0"/>
              </a:endParaRPr>
            </a:p>
          </p:txBody>
        </p:sp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19306715-AD73-40DB-812C-025254424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450" y="1746250"/>
              <a:ext cx="8382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400" b="1" dirty="0">
                  <a:latin typeface="Courier New" pitchFamily="49" charset="0"/>
                </a:rPr>
                <a:t>%</a:t>
              </a:r>
              <a:r>
                <a:rPr lang="en-US" sz="1400" b="1" dirty="0" err="1">
                  <a:latin typeface="Courier New" pitchFamily="49" charset="0"/>
                </a:rPr>
                <a:t>rcx</a:t>
              </a:r>
              <a:endParaRPr lang="en-US" sz="1400" b="1" dirty="0">
                <a:latin typeface="Courier New" pitchFamily="49" charset="0"/>
              </a:endParaRPr>
            </a:p>
          </p:txBody>
        </p:sp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B80FFA75-BF5B-4A59-B0F0-1E57535C0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450" y="1974850"/>
              <a:ext cx="8382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400" b="1" dirty="0">
                  <a:latin typeface="Courier New" pitchFamily="49" charset="0"/>
                </a:rPr>
                <a:t>%</a:t>
              </a:r>
              <a:r>
                <a:rPr lang="en-US" sz="1400" b="1" dirty="0" err="1">
                  <a:latin typeface="Courier New" pitchFamily="49" charset="0"/>
                </a:rPr>
                <a:t>rdx</a:t>
              </a:r>
              <a:endParaRPr lang="en-US" sz="1400" b="1" dirty="0">
                <a:latin typeface="Courier New" pitchFamily="49" charset="0"/>
              </a:endParaRPr>
            </a:p>
          </p:txBody>
        </p:sp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C761808B-739F-4F64-B12A-6D0637835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450" y="2203450"/>
              <a:ext cx="8382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400" b="1" dirty="0">
                  <a:latin typeface="Courier New" pitchFamily="49" charset="0"/>
                </a:rPr>
                <a:t>%</a:t>
              </a:r>
              <a:r>
                <a:rPr lang="en-US" sz="1400" b="1" dirty="0" err="1">
                  <a:latin typeface="Courier New" pitchFamily="49" charset="0"/>
                </a:rPr>
                <a:t>rbx</a:t>
              </a:r>
              <a:endParaRPr lang="en-US" sz="1400" b="1" dirty="0">
                <a:latin typeface="Courier New" pitchFamily="49" charset="0"/>
              </a:endParaRPr>
            </a:p>
          </p:txBody>
        </p:sp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7E5525D0-8D21-4978-89AB-5A25684C0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650" y="1517650"/>
              <a:ext cx="8382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400" b="1" dirty="0">
                  <a:latin typeface="Courier New" pitchFamily="49" charset="0"/>
                </a:rPr>
                <a:t>%</a:t>
              </a:r>
              <a:r>
                <a:rPr lang="en-US" sz="1400" b="1" dirty="0" err="1">
                  <a:latin typeface="Courier New" pitchFamily="49" charset="0"/>
                </a:rPr>
                <a:t>rsp</a:t>
              </a:r>
              <a:endParaRPr lang="en-US" sz="1400" b="1" dirty="0">
                <a:latin typeface="Courier New" pitchFamily="49" charset="0"/>
              </a:endParaRPr>
            </a:p>
          </p:txBody>
        </p:sp>
        <p:sp>
          <p:nvSpPr>
            <p:cNvPr id="21" name="Rectangle 7">
              <a:extLst>
                <a:ext uri="{FF2B5EF4-FFF2-40B4-BE49-F238E27FC236}">
                  <a16:creationId xmlns:a16="http://schemas.microsoft.com/office/drawing/2014/main" id="{084136D6-8399-4FA1-A1B7-BC26019E8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650" y="1746250"/>
              <a:ext cx="8382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400" b="1" dirty="0">
                  <a:latin typeface="Courier New" pitchFamily="49" charset="0"/>
                </a:rPr>
                <a:t>%</a:t>
              </a:r>
              <a:r>
                <a:rPr lang="en-US" sz="1400" b="1" dirty="0" err="1">
                  <a:latin typeface="Courier New" pitchFamily="49" charset="0"/>
                </a:rPr>
                <a:t>rbp</a:t>
              </a:r>
              <a:endParaRPr lang="en-US" sz="1400" b="1" dirty="0">
                <a:latin typeface="Courier New" pitchFamily="49" charset="0"/>
              </a:endParaRPr>
            </a:p>
          </p:txBody>
        </p:sp>
        <p:sp>
          <p:nvSpPr>
            <p:cNvPr id="22" name="Rectangle 8">
              <a:extLst>
                <a:ext uri="{FF2B5EF4-FFF2-40B4-BE49-F238E27FC236}">
                  <a16:creationId xmlns:a16="http://schemas.microsoft.com/office/drawing/2014/main" id="{6EC204E6-8688-4828-B907-7CB059FA7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650" y="1974850"/>
              <a:ext cx="8382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400" b="1" dirty="0">
                  <a:latin typeface="Courier New" pitchFamily="49" charset="0"/>
                </a:rPr>
                <a:t>%</a:t>
              </a:r>
              <a:r>
                <a:rPr lang="en-US" sz="1400" b="1" dirty="0" err="1">
                  <a:latin typeface="Courier New" pitchFamily="49" charset="0"/>
                </a:rPr>
                <a:t>rsi</a:t>
              </a:r>
              <a:endParaRPr lang="en-US" sz="1400" b="1" dirty="0">
                <a:latin typeface="Courier New" pitchFamily="49" charset="0"/>
              </a:endParaRPr>
            </a:p>
          </p:txBody>
        </p:sp>
        <p:sp>
          <p:nvSpPr>
            <p:cNvPr id="23" name="Rectangle 9">
              <a:extLst>
                <a:ext uri="{FF2B5EF4-FFF2-40B4-BE49-F238E27FC236}">
                  <a16:creationId xmlns:a16="http://schemas.microsoft.com/office/drawing/2014/main" id="{128B5DE1-B15A-4FC6-A9BF-AA7437356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650" y="2203450"/>
              <a:ext cx="8382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400" b="1" dirty="0">
                  <a:latin typeface="Courier New" pitchFamily="49" charset="0"/>
                </a:rPr>
                <a:t>%</a:t>
              </a:r>
              <a:r>
                <a:rPr lang="en-US" sz="1400" b="1" dirty="0" err="1">
                  <a:latin typeface="Courier New" pitchFamily="49" charset="0"/>
                </a:rPr>
                <a:t>rdi</a:t>
              </a:r>
              <a:endParaRPr lang="en-US" sz="1400" b="1" dirty="0">
                <a:latin typeface="Courier New" pitchFamily="49" charset="0"/>
              </a:endParaRPr>
            </a:p>
          </p:txBody>
        </p:sp>
      </p:grpSp>
      <p:sp>
        <p:nvSpPr>
          <p:cNvPr id="25" name="Rectangle 21">
            <a:extLst>
              <a:ext uri="{FF2B5EF4-FFF2-40B4-BE49-F238E27FC236}">
                <a16:creationId xmlns:a16="http://schemas.microsoft.com/office/drawing/2014/main" id="{F1971358-FA1A-4BEE-84CD-1A4020B1C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9600" y="1354925"/>
            <a:ext cx="2057400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Helvetica" pitchFamily="34" charset="0"/>
              </a:rPr>
              <a:t>CC: Condition codes</a:t>
            </a:r>
          </a:p>
        </p:txBody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7CF6B5EF-814F-4419-B2C1-39F74ED47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9598" y="1960558"/>
            <a:ext cx="838200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>
                <a:latin typeface="Helvetica" pitchFamily="34" charset="0"/>
              </a:rPr>
              <a:t>PC</a:t>
            </a:r>
          </a:p>
        </p:txBody>
      </p:sp>
      <p:sp>
        <p:nvSpPr>
          <p:cNvPr id="29" name="Rectangle 31">
            <a:extLst>
              <a:ext uri="{FF2B5EF4-FFF2-40B4-BE49-F238E27FC236}">
                <a16:creationId xmlns:a16="http://schemas.microsoft.com/office/drawing/2014/main" id="{D7784BEC-3F2A-49FA-AE10-65821921B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1403" y="1960558"/>
            <a:ext cx="1676400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>
                <a:latin typeface="Helvetica" pitchFamily="34" charset="0"/>
              </a:rPr>
              <a:t>DMEM: Memory</a:t>
            </a:r>
          </a:p>
        </p:txBody>
      </p:sp>
      <p:sp>
        <p:nvSpPr>
          <p:cNvPr id="31" name="Rectangle 33">
            <a:extLst>
              <a:ext uri="{FF2B5EF4-FFF2-40B4-BE49-F238E27FC236}">
                <a16:creationId xmlns:a16="http://schemas.microsoft.com/office/drawing/2014/main" id="{1A67DB4B-8806-44EF-A658-21BC9B30A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4704" y="1358560"/>
            <a:ext cx="2133600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Helvetica" pitchFamily="34" charset="0"/>
              </a:rPr>
              <a:t>Stat: Program status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C29F209-BD8C-4B3B-8A51-FD15F8209D79}"/>
              </a:ext>
            </a:extLst>
          </p:cNvPr>
          <p:cNvGrpSpPr/>
          <p:nvPr/>
        </p:nvGrpSpPr>
        <p:grpSpPr>
          <a:xfrm>
            <a:off x="4790625" y="1676040"/>
            <a:ext cx="895350" cy="259361"/>
            <a:chOff x="4879975" y="1586600"/>
            <a:chExt cx="895350" cy="259361"/>
          </a:xfrm>
        </p:grpSpPr>
        <p:sp>
          <p:nvSpPr>
            <p:cNvPr id="24" name="Rectangle 16">
              <a:extLst>
                <a:ext uri="{FF2B5EF4-FFF2-40B4-BE49-F238E27FC236}">
                  <a16:creationId xmlns:a16="http://schemas.microsoft.com/office/drawing/2014/main" id="{7B2BCFA7-AA1E-43FD-B8A4-B636A1126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75" y="1586985"/>
              <a:ext cx="298450" cy="2589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>
                  <a:latin typeface="Courier New" pitchFamily="49" charset="0"/>
                </a:rPr>
                <a:t>OF</a:t>
              </a:r>
            </a:p>
          </p:txBody>
        </p:sp>
        <p:sp>
          <p:nvSpPr>
            <p:cNvPr id="32" name="Rectangle 16">
              <a:extLst>
                <a:ext uri="{FF2B5EF4-FFF2-40B4-BE49-F238E27FC236}">
                  <a16:creationId xmlns:a16="http://schemas.microsoft.com/office/drawing/2014/main" id="{E15DBFAD-A3CF-4D81-97E1-0FA1847C6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8425" y="1586985"/>
              <a:ext cx="298450" cy="2589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>
                  <a:latin typeface="Courier New" pitchFamily="49" charset="0"/>
                </a:rPr>
                <a:t>SF</a:t>
              </a:r>
            </a:p>
          </p:txBody>
        </p:sp>
        <p:sp>
          <p:nvSpPr>
            <p:cNvPr id="33" name="Rectangle 16">
              <a:extLst>
                <a:ext uri="{FF2B5EF4-FFF2-40B4-BE49-F238E27FC236}">
                  <a16:creationId xmlns:a16="http://schemas.microsoft.com/office/drawing/2014/main" id="{502D448E-C0E0-4BCC-B195-74D551515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9975" y="1586600"/>
              <a:ext cx="298450" cy="2589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>
                  <a:latin typeface="Courier New" pitchFamily="49" charset="0"/>
                </a:rPr>
                <a:t>ZF</a:t>
              </a:r>
            </a:p>
          </p:txBody>
        </p:sp>
      </p:grpSp>
      <p:sp>
        <p:nvSpPr>
          <p:cNvPr id="36" name="Rectangle 16">
            <a:extLst>
              <a:ext uri="{FF2B5EF4-FFF2-40B4-BE49-F238E27FC236}">
                <a16:creationId xmlns:a16="http://schemas.microsoft.com/office/drawing/2014/main" id="{EDEA61AC-EE13-4E00-9A0B-19D5C2D73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282" y="2331464"/>
            <a:ext cx="875515" cy="25897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b="1" dirty="0">
              <a:latin typeface="Courier New" pitchFamily="49" charset="0"/>
            </a:endParaRPr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7FEFF9E9-037F-4DE1-8583-235323496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1846" y="1671222"/>
            <a:ext cx="875515" cy="25897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b="1" dirty="0">
              <a:latin typeface="Courier New" pitchFamily="49" charset="0"/>
            </a:endParaRPr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EACE8844-93AA-4E47-8456-7D17EA08B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6050" y="2271091"/>
            <a:ext cx="1367106" cy="3193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23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3154-7C77-42EF-BCA6-C72731FA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Y86-64 instruction set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F8C12-9C15-4F04-809C-7F409DE5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E16221-305A-4E45-87A4-1B5F0D91F618}"/>
              </a:ext>
            </a:extLst>
          </p:cNvPr>
          <p:cNvGrpSpPr/>
          <p:nvPr/>
        </p:nvGrpSpPr>
        <p:grpSpPr>
          <a:xfrm>
            <a:off x="2051049" y="831850"/>
            <a:ext cx="6427381" cy="311150"/>
            <a:chOff x="2051050" y="831850"/>
            <a:chExt cx="6096000" cy="311150"/>
          </a:xfrm>
        </p:grpSpPr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0E0465B3-4758-453F-9B17-3FF3FD147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0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200" b="1" dirty="0">
                  <a:solidFill>
                    <a:srgbClr val="FF0000"/>
                  </a:solidFill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0F344293-F2ED-4319-B2B3-F691DF4F8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06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200" b="1">
                  <a:solidFill>
                    <a:srgbClr val="FF0000"/>
                  </a:solidFill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78CE1C96-AEEB-48BA-BAA6-CFEFB46B8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2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200" b="1">
                  <a:solidFill>
                    <a:srgbClr val="FF0000"/>
                  </a:solidFill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3DA20F5E-22CE-400F-9546-9817A8A38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8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200" b="1">
                  <a:solidFill>
                    <a:srgbClr val="FF0000"/>
                  </a:solidFill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180B0B0E-048C-4E04-ACC2-0928B5B4E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4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200" b="1">
                  <a:solidFill>
                    <a:srgbClr val="FF0000"/>
                  </a:solidFill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E210CC32-B3B7-4BD7-B5F8-8AF4D7531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90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200" b="1">
                  <a:solidFill>
                    <a:srgbClr val="FF0000"/>
                  </a:solidFill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7064F724-4167-41FA-BFBF-4FC85CA59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86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200" b="1" dirty="0">
                  <a:solidFill>
                    <a:srgbClr val="FF0000"/>
                  </a:solidFill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id="{88D62B38-64E9-46F0-845D-FE5F9379F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82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200" b="1" dirty="0">
                  <a:solidFill>
                    <a:srgbClr val="FF0000"/>
                  </a:solidFill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F5FBF190-5EC0-4D96-8499-A37D1E79F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78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200" b="1" dirty="0">
                  <a:solidFill>
                    <a:srgbClr val="FF0000"/>
                  </a:solidFill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5B98400D-A9A2-41DA-B575-9987E32FB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74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200" b="1" dirty="0">
                  <a:solidFill>
                    <a:srgbClr val="FF0000"/>
                  </a:solidFill>
                  <a:cs typeface="Arial" panose="020B0604020202020204" pitchFamily="34" charset="0"/>
                </a:rPr>
                <a:t>9</a:t>
              </a:r>
            </a:p>
          </p:txBody>
        </p:sp>
      </p:grpSp>
      <p:sp>
        <p:nvSpPr>
          <p:cNvPr id="16" name="Rectangle 67">
            <a:extLst>
              <a:ext uri="{FF2B5EF4-FFF2-40B4-BE49-F238E27FC236}">
                <a16:creationId xmlns:a16="http://schemas.microsoft.com/office/drawing/2014/main" id="{9783FB88-9C33-434E-981F-99A2E2FE7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0" y="25908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200" b="1">
                <a:cs typeface="Arial" panose="020B0604020202020204" pitchFamily="34" charset="0"/>
              </a:rPr>
              <a:t>V</a:t>
            </a:r>
          </a:p>
        </p:txBody>
      </p:sp>
      <p:sp>
        <p:nvSpPr>
          <p:cNvPr id="17" name="Rectangle 78">
            <a:extLst>
              <a:ext uri="{FF2B5EF4-FFF2-40B4-BE49-F238E27FC236}">
                <a16:creationId xmlns:a16="http://schemas.microsoft.com/office/drawing/2014/main" id="{371F4111-59E6-4E89-820C-44E49C8F2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0" y="30480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200" b="1">
                <a:cs typeface="Arial" panose="020B0604020202020204" pitchFamily="34" charset="0"/>
              </a:rPr>
              <a:t>D</a:t>
            </a:r>
          </a:p>
        </p:txBody>
      </p:sp>
      <p:sp>
        <p:nvSpPr>
          <p:cNvPr id="18" name="Rectangle 89">
            <a:extLst>
              <a:ext uri="{FF2B5EF4-FFF2-40B4-BE49-F238E27FC236}">
                <a16:creationId xmlns:a16="http://schemas.microsoft.com/office/drawing/2014/main" id="{E0B2B381-BADE-437E-BA7F-100F6546D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0" y="35052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200" b="1">
                <a:cs typeface="Arial" panose="020B0604020202020204" pitchFamily="34" charset="0"/>
              </a:rPr>
              <a:t>D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D49AA453-10BC-4FA7-8A62-322AC3BE9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8382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200" b="1" dirty="0">
                <a:cs typeface="Arial" panose="020B0604020202020204" pitchFamily="34" charset="0"/>
              </a:rPr>
              <a:t>Byte</a:t>
            </a:r>
          </a:p>
        </p:txBody>
      </p:sp>
      <p:grpSp>
        <p:nvGrpSpPr>
          <p:cNvPr id="20" name="Group 214">
            <a:extLst>
              <a:ext uri="{FF2B5EF4-FFF2-40B4-BE49-F238E27FC236}">
                <a16:creationId xmlns:a16="http://schemas.microsoft.com/office/drawing/2014/main" id="{FE6C858D-7200-40EB-8A08-2B20D653C0EC}"/>
              </a:ext>
            </a:extLst>
          </p:cNvPr>
          <p:cNvGrpSpPr>
            <a:grpSpLocks/>
          </p:cNvGrpSpPr>
          <p:nvPr/>
        </p:nvGrpSpPr>
        <p:grpSpPr bwMode="auto">
          <a:xfrm>
            <a:off x="146050" y="5791200"/>
            <a:ext cx="3124200" cy="304800"/>
            <a:chOff x="336" y="3648"/>
            <a:chExt cx="1968" cy="192"/>
          </a:xfrm>
        </p:grpSpPr>
        <p:sp>
          <p:nvSpPr>
            <p:cNvPr id="21" name="Rectangle 14">
              <a:extLst>
                <a:ext uri="{FF2B5EF4-FFF2-40B4-BE49-F238E27FC236}">
                  <a16:creationId xmlns:a16="http://schemas.microsoft.com/office/drawing/2014/main" id="{B3F8421C-8AA9-4C8B-B0E5-C840FB0A4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64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200" b="0" dirty="0" err="1">
                  <a:cs typeface="Arial" panose="020B0604020202020204" pitchFamily="34" charset="0"/>
                </a:rPr>
                <a:t>pushq</a:t>
              </a:r>
              <a:r>
                <a:rPr lang="en-US" sz="1200" b="0" dirty="0">
                  <a:cs typeface="Arial" panose="020B0604020202020204" pitchFamily="34" charset="0"/>
                </a:rPr>
                <a:t>  </a:t>
              </a:r>
              <a:r>
                <a:rPr lang="en-US" sz="1200" b="0" dirty="0" err="1">
                  <a:cs typeface="Arial" panose="020B0604020202020204" pitchFamily="34" charset="0"/>
                </a:rPr>
                <a:t>rA</a:t>
              </a:r>
              <a:endParaRPr lang="en-US" sz="1200" b="0" dirty="0">
                <a:cs typeface="Arial" panose="020B0604020202020204" pitchFamily="34" charset="0"/>
              </a:endParaRPr>
            </a:p>
          </p:txBody>
        </p:sp>
        <p:grpSp>
          <p:nvGrpSpPr>
            <p:cNvPr id="22" name="Group 213">
              <a:extLst>
                <a:ext uri="{FF2B5EF4-FFF2-40B4-BE49-F238E27FC236}">
                  <a16:creationId xmlns:a16="http://schemas.microsoft.com/office/drawing/2014/main" id="{97BFC9C1-C9E3-41CF-A092-3DDA446BFF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3648"/>
              <a:ext cx="384" cy="192"/>
              <a:chOff x="1536" y="3648"/>
              <a:chExt cx="384" cy="192"/>
            </a:xfrm>
          </p:grpSpPr>
          <p:sp>
            <p:nvSpPr>
              <p:cNvPr id="27" name="Rectangle 16">
                <a:extLst>
                  <a:ext uri="{FF2B5EF4-FFF2-40B4-BE49-F238E27FC236}">
                    <a16:creationId xmlns:a16="http://schemas.microsoft.com/office/drawing/2014/main" id="{9D4A9647-0D62-411D-877A-8FF3D312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200" b="0"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8" name="Rectangle 17">
                <a:extLst>
                  <a:ext uri="{FF2B5EF4-FFF2-40B4-BE49-F238E27FC236}">
                    <a16:creationId xmlns:a16="http://schemas.microsoft.com/office/drawing/2014/main" id="{4D05B6CE-F1C4-48BF-80A9-4F7D6381F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200" b="0"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29" name="Rectangle 18">
                <a:extLst>
                  <a:ext uri="{FF2B5EF4-FFF2-40B4-BE49-F238E27FC236}">
                    <a16:creationId xmlns:a16="http://schemas.microsoft.com/office/drawing/2014/main" id="{6E031279-0931-4E84-80A3-E0A1B783A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200" b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Group 212">
              <a:extLst>
                <a:ext uri="{FF2B5EF4-FFF2-40B4-BE49-F238E27FC236}">
                  <a16:creationId xmlns:a16="http://schemas.microsoft.com/office/drawing/2014/main" id="{2BE3751A-9EA6-4FE9-97B1-4584800A19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3648"/>
              <a:ext cx="384" cy="192"/>
              <a:chOff x="1920" y="3648"/>
              <a:chExt cx="384" cy="192"/>
            </a:xfrm>
          </p:grpSpPr>
          <p:sp>
            <p:nvSpPr>
              <p:cNvPr id="24" name="Rectangle 20">
                <a:extLst>
                  <a:ext uri="{FF2B5EF4-FFF2-40B4-BE49-F238E27FC236}">
                    <a16:creationId xmlns:a16="http://schemas.microsoft.com/office/drawing/2014/main" id="{7998AA37-9680-4DD3-A0C4-8130C3DE8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200" b="0">
                    <a:cs typeface="Arial" panose="020B0604020202020204" pitchFamily="34" charset="0"/>
                  </a:rPr>
                  <a:t>rA</a:t>
                </a:r>
              </a:p>
            </p:txBody>
          </p:sp>
          <p:sp>
            <p:nvSpPr>
              <p:cNvPr id="25" name="Rectangle 21">
                <a:extLst>
                  <a:ext uri="{FF2B5EF4-FFF2-40B4-BE49-F238E27FC236}">
                    <a16:creationId xmlns:a16="http://schemas.microsoft.com/office/drawing/2014/main" id="{DFCA010E-5632-414E-B801-5C7F225E2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200" b="0" dirty="0">
                    <a:cs typeface="Arial" panose="020B0604020202020204" pitchFamily="34" charset="0"/>
                  </a:rPr>
                  <a:t>F</a:t>
                </a:r>
              </a:p>
            </p:txBody>
          </p:sp>
          <p:sp>
            <p:nvSpPr>
              <p:cNvPr id="26" name="Rectangle 22">
                <a:extLst>
                  <a:ext uri="{FF2B5EF4-FFF2-40B4-BE49-F238E27FC236}">
                    <a16:creationId xmlns:a16="http://schemas.microsoft.com/office/drawing/2014/main" id="{10941AC4-7C5D-4745-B5E4-E8A4B589B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200" b="0"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0" name="Rectangle 24">
            <a:extLst>
              <a:ext uri="{FF2B5EF4-FFF2-40B4-BE49-F238E27FC236}">
                <a16:creationId xmlns:a16="http://schemas.microsoft.com/office/drawing/2014/main" id="{01CE926F-64D9-47F1-BB65-94FFBD4E7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44196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200" b="0" dirty="0" err="1">
                <a:cs typeface="Arial" panose="020B0604020202020204" pitchFamily="34" charset="0"/>
              </a:rPr>
              <a:t>jXX</a:t>
            </a:r>
            <a:r>
              <a:rPr lang="en-US" sz="1200" b="0" dirty="0">
                <a:cs typeface="Arial" panose="020B0604020202020204" pitchFamily="34" charset="0"/>
              </a:rPr>
              <a:t>  </a:t>
            </a:r>
            <a:r>
              <a:rPr lang="en-US" sz="1200" b="0" dirty="0" err="1">
                <a:cs typeface="Arial" panose="020B0604020202020204" pitchFamily="34" charset="0"/>
              </a:rPr>
              <a:t>Dest</a:t>
            </a:r>
            <a:endParaRPr lang="en-US" sz="1200" b="0" dirty="0">
              <a:cs typeface="Arial" panose="020B0604020202020204" pitchFamily="34" charset="0"/>
            </a:endParaRPr>
          </a:p>
        </p:txBody>
      </p:sp>
      <p:grpSp>
        <p:nvGrpSpPr>
          <p:cNvPr id="31" name="Group 210">
            <a:extLst>
              <a:ext uri="{FF2B5EF4-FFF2-40B4-BE49-F238E27FC236}">
                <a16:creationId xmlns:a16="http://schemas.microsoft.com/office/drawing/2014/main" id="{75D25993-40B2-4253-A2A4-A3A7CD336298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4419600"/>
            <a:ext cx="609600" cy="304800"/>
            <a:chOff x="1536" y="2784"/>
            <a:chExt cx="384" cy="192"/>
          </a:xfrm>
        </p:grpSpPr>
        <p:sp>
          <p:nvSpPr>
            <p:cNvPr id="32" name="Rectangle 26">
              <a:extLst>
                <a:ext uri="{FF2B5EF4-FFF2-40B4-BE49-F238E27FC236}">
                  <a16:creationId xmlns:a16="http://schemas.microsoft.com/office/drawing/2014/main" id="{9AA78813-57ED-4E43-9AB2-11FD822E7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78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C96E1BAE-B1C1-4CFB-88A8-14D53FC95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78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 dirty="0">
                  <a:cs typeface="Arial" panose="020B0604020202020204" pitchFamily="34" charset="0"/>
                </a:rPr>
                <a:t>fn</a:t>
              </a:r>
            </a:p>
          </p:txBody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2C5C6C95-E194-417C-9D63-0D52BD7B3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78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200" b="0">
                <a:cs typeface="Arial" panose="020B0604020202020204" pitchFamily="34" charset="0"/>
              </a:endParaRPr>
            </a:p>
          </p:txBody>
        </p:sp>
      </p:grpSp>
      <p:sp>
        <p:nvSpPr>
          <p:cNvPr id="35" name="Rectangle 29">
            <a:extLst>
              <a:ext uri="{FF2B5EF4-FFF2-40B4-BE49-F238E27FC236}">
                <a16:creationId xmlns:a16="http://schemas.microsoft.com/office/drawing/2014/main" id="{5327D93F-EFF5-4B8D-A24C-DE52CA244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0650" y="4417296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cs typeface="Arial" panose="020B0604020202020204" pitchFamily="34" charset="0"/>
              </a:rPr>
              <a:t>Dest</a:t>
            </a:r>
          </a:p>
        </p:txBody>
      </p:sp>
      <p:grpSp>
        <p:nvGrpSpPr>
          <p:cNvPr id="36" name="Group 209">
            <a:extLst>
              <a:ext uri="{FF2B5EF4-FFF2-40B4-BE49-F238E27FC236}">
                <a16:creationId xmlns:a16="http://schemas.microsoft.com/office/drawing/2014/main" id="{D3340EC8-8A01-464F-A0D3-0F6AF3BB5802}"/>
              </a:ext>
            </a:extLst>
          </p:cNvPr>
          <p:cNvGrpSpPr>
            <a:grpSpLocks/>
          </p:cNvGrpSpPr>
          <p:nvPr/>
        </p:nvGrpSpPr>
        <p:grpSpPr bwMode="auto">
          <a:xfrm>
            <a:off x="146050" y="6248400"/>
            <a:ext cx="3124200" cy="304800"/>
            <a:chOff x="336" y="3936"/>
            <a:chExt cx="1968" cy="192"/>
          </a:xfrm>
        </p:grpSpPr>
        <p:sp>
          <p:nvSpPr>
            <p:cNvPr id="37" name="Rectangle 31">
              <a:extLst>
                <a:ext uri="{FF2B5EF4-FFF2-40B4-BE49-F238E27FC236}">
                  <a16:creationId xmlns:a16="http://schemas.microsoft.com/office/drawing/2014/main" id="{5357F2E5-167E-4C4D-9B0A-673EC164F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93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200" b="0" dirty="0" err="1">
                  <a:cs typeface="Arial" panose="020B0604020202020204" pitchFamily="34" charset="0"/>
                </a:rPr>
                <a:t>popq</a:t>
              </a:r>
              <a:r>
                <a:rPr lang="en-US" sz="1200" b="0" dirty="0">
                  <a:cs typeface="Arial" panose="020B0604020202020204" pitchFamily="34" charset="0"/>
                </a:rPr>
                <a:t>  </a:t>
              </a:r>
              <a:r>
                <a:rPr lang="en-US" sz="1200" b="0" dirty="0" err="1">
                  <a:cs typeface="Arial" panose="020B0604020202020204" pitchFamily="34" charset="0"/>
                </a:rPr>
                <a:t>rA</a:t>
              </a:r>
              <a:endParaRPr lang="en-US" sz="1200" b="0" dirty="0">
                <a:cs typeface="Arial" panose="020B0604020202020204" pitchFamily="34" charset="0"/>
              </a:endParaRPr>
            </a:p>
          </p:txBody>
        </p:sp>
        <p:grpSp>
          <p:nvGrpSpPr>
            <p:cNvPr id="38" name="Group 208">
              <a:extLst>
                <a:ext uri="{FF2B5EF4-FFF2-40B4-BE49-F238E27FC236}">
                  <a16:creationId xmlns:a16="http://schemas.microsoft.com/office/drawing/2014/main" id="{C73A85DE-2F90-4782-A77A-AC6F22ABAC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3936"/>
              <a:ext cx="384" cy="192"/>
              <a:chOff x="1536" y="3936"/>
              <a:chExt cx="384" cy="192"/>
            </a:xfrm>
          </p:grpSpPr>
          <p:sp>
            <p:nvSpPr>
              <p:cNvPr id="43" name="Rectangle 33">
                <a:extLst>
                  <a:ext uri="{FF2B5EF4-FFF2-40B4-BE49-F238E27FC236}">
                    <a16:creationId xmlns:a16="http://schemas.microsoft.com/office/drawing/2014/main" id="{26C891A8-D6EF-4441-BD53-EC71E3C96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200" b="0"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44" name="Rectangle 34">
                <a:extLst>
                  <a:ext uri="{FF2B5EF4-FFF2-40B4-BE49-F238E27FC236}">
                    <a16:creationId xmlns:a16="http://schemas.microsoft.com/office/drawing/2014/main" id="{7515E2D2-27A8-4549-806B-BA94B60B7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200" b="0"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45" name="Rectangle 35">
                <a:extLst>
                  <a:ext uri="{FF2B5EF4-FFF2-40B4-BE49-F238E27FC236}">
                    <a16:creationId xmlns:a16="http://schemas.microsoft.com/office/drawing/2014/main" id="{3B1FF243-8F78-41BC-9E58-C4A769454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200" b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" name="Group 207">
              <a:extLst>
                <a:ext uri="{FF2B5EF4-FFF2-40B4-BE49-F238E27FC236}">
                  <a16:creationId xmlns:a16="http://schemas.microsoft.com/office/drawing/2014/main" id="{A69BAD95-9E07-4C4D-B537-FCAC452145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3936"/>
              <a:ext cx="384" cy="192"/>
              <a:chOff x="1920" y="3936"/>
              <a:chExt cx="384" cy="192"/>
            </a:xfrm>
          </p:grpSpPr>
          <p:sp>
            <p:nvSpPr>
              <p:cNvPr id="40" name="Rectangle 37">
                <a:extLst>
                  <a:ext uri="{FF2B5EF4-FFF2-40B4-BE49-F238E27FC236}">
                    <a16:creationId xmlns:a16="http://schemas.microsoft.com/office/drawing/2014/main" id="{C2449B49-538E-4BF2-B068-89B8D5E74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200" b="0">
                    <a:cs typeface="Arial" panose="020B0604020202020204" pitchFamily="34" charset="0"/>
                  </a:rPr>
                  <a:t>rA</a:t>
                </a:r>
              </a:p>
            </p:txBody>
          </p:sp>
          <p:sp>
            <p:nvSpPr>
              <p:cNvPr id="41" name="Rectangle 38">
                <a:extLst>
                  <a:ext uri="{FF2B5EF4-FFF2-40B4-BE49-F238E27FC236}">
                    <a16:creationId xmlns:a16="http://schemas.microsoft.com/office/drawing/2014/main" id="{C3FC39D9-A74A-44FF-8C1D-C341089DD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200" b="0" dirty="0">
                    <a:cs typeface="Arial" panose="020B0604020202020204" pitchFamily="34" charset="0"/>
                  </a:rPr>
                  <a:t>F</a:t>
                </a:r>
              </a:p>
            </p:txBody>
          </p:sp>
          <p:sp>
            <p:nvSpPr>
              <p:cNvPr id="42" name="Rectangle 39">
                <a:extLst>
                  <a:ext uri="{FF2B5EF4-FFF2-40B4-BE49-F238E27FC236}">
                    <a16:creationId xmlns:a16="http://schemas.microsoft.com/office/drawing/2014/main" id="{09349D1C-AFD1-4377-9DEF-09990331EA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200" b="0"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6" name="Rectangle 41">
            <a:extLst>
              <a:ext uri="{FF2B5EF4-FFF2-40B4-BE49-F238E27FC236}">
                <a16:creationId xmlns:a16="http://schemas.microsoft.com/office/drawing/2014/main" id="{28A7F539-A3FE-498A-AACA-ACBD1FE21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48768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200" b="0" dirty="0">
                <a:cs typeface="Arial" panose="020B0604020202020204" pitchFamily="34" charset="0"/>
              </a:rPr>
              <a:t>call  </a:t>
            </a:r>
            <a:r>
              <a:rPr lang="en-US" sz="1200" b="0" dirty="0" err="1">
                <a:cs typeface="Arial" panose="020B0604020202020204" pitchFamily="34" charset="0"/>
              </a:rPr>
              <a:t>Dest</a:t>
            </a:r>
            <a:endParaRPr lang="en-US" sz="1200" b="0" dirty="0">
              <a:cs typeface="Arial" panose="020B0604020202020204" pitchFamily="34" charset="0"/>
            </a:endParaRPr>
          </a:p>
        </p:txBody>
      </p:sp>
      <p:grpSp>
        <p:nvGrpSpPr>
          <p:cNvPr id="47" name="Group 205">
            <a:extLst>
              <a:ext uri="{FF2B5EF4-FFF2-40B4-BE49-F238E27FC236}">
                <a16:creationId xmlns:a16="http://schemas.microsoft.com/office/drawing/2014/main" id="{791F2B95-BEB6-4755-AFD0-84487CEBB1C0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4876800"/>
            <a:ext cx="609600" cy="304800"/>
            <a:chOff x="1536" y="3072"/>
            <a:chExt cx="384" cy="192"/>
          </a:xfrm>
        </p:grpSpPr>
        <p:sp>
          <p:nvSpPr>
            <p:cNvPr id="48" name="Rectangle 43">
              <a:extLst>
                <a:ext uri="{FF2B5EF4-FFF2-40B4-BE49-F238E27FC236}">
                  <a16:creationId xmlns:a16="http://schemas.microsoft.com/office/drawing/2014/main" id="{320DB437-6D21-4D87-B621-F7D80321C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07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49" name="Rectangle 44">
              <a:extLst>
                <a:ext uri="{FF2B5EF4-FFF2-40B4-BE49-F238E27FC236}">
                  <a16:creationId xmlns:a16="http://schemas.microsoft.com/office/drawing/2014/main" id="{A414991A-8DE9-4711-9F8E-A5F9DA250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07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FB90CAE-BAFE-4FE2-81B1-9AEF0BA87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07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200" b="0">
                <a:cs typeface="Arial" panose="020B0604020202020204" pitchFamily="34" charset="0"/>
              </a:endParaRPr>
            </a:p>
          </p:txBody>
        </p:sp>
      </p:grpSp>
      <p:sp>
        <p:nvSpPr>
          <p:cNvPr id="51" name="Rectangle 46">
            <a:extLst>
              <a:ext uri="{FF2B5EF4-FFF2-40B4-BE49-F238E27FC236}">
                <a16:creationId xmlns:a16="http://schemas.microsoft.com/office/drawing/2014/main" id="{D60E2A6C-592B-4BB7-98A0-49B8A09BD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0650" y="48768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 dirty="0" err="1">
                <a:cs typeface="Arial" panose="020B0604020202020204" pitchFamily="34" charset="0"/>
              </a:rPr>
              <a:t>Dest</a:t>
            </a:r>
            <a:endParaRPr lang="en-US" sz="1200" b="0" dirty="0">
              <a:cs typeface="Arial" panose="020B0604020202020204" pitchFamily="34" charset="0"/>
            </a:endParaRPr>
          </a:p>
        </p:txBody>
      </p:sp>
      <p:grpSp>
        <p:nvGrpSpPr>
          <p:cNvPr id="52" name="Group 204">
            <a:extLst>
              <a:ext uri="{FF2B5EF4-FFF2-40B4-BE49-F238E27FC236}">
                <a16:creationId xmlns:a16="http://schemas.microsoft.com/office/drawing/2014/main" id="{FC4405A3-44B1-4D88-99AC-AA6089307315}"/>
              </a:ext>
            </a:extLst>
          </p:cNvPr>
          <p:cNvGrpSpPr>
            <a:grpSpLocks/>
          </p:cNvGrpSpPr>
          <p:nvPr/>
        </p:nvGrpSpPr>
        <p:grpSpPr bwMode="auto">
          <a:xfrm>
            <a:off x="146050" y="2133600"/>
            <a:ext cx="3124200" cy="304800"/>
            <a:chOff x="336" y="1344"/>
            <a:chExt cx="1968" cy="192"/>
          </a:xfrm>
        </p:grpSpPr>
        <p:sp>
          <p:nvSpPr>
            <p:cNvPr id="53" name="Rectangle 48">
              <a:extLst>
                <a:ext uri="{FF2B5EF4-FFF2-40B4-BE49-F238E27FC236}">
                  <a16:creationId xmlns:a16="http://schemas.microsoft.com/office/drawing/2014/main" id="{D5C08FFF-1D6D-4B28-B711-E002D80B8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34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200" b="0" dirty="0" err="1">
                  <a:cs typeface="Arial" panose="020B0604020202020204" pitchFamily="34" charset="0"/>
                </a:rPr>
                <a:t>cmovXX</a:t>
              </a:r>
              <a:r>
                <a:rPr lang="en-US" sz="1200" b="0" dirty="0">
                  <a:cs typeface="Arial" panose="020B0604020202020204" pitchFamily="34" charset="0"/>
                </a:rPr>
                <a:t>  </a:t>
              </a:r>
              <a:r>
                <a:rPr lang="en-US" sz="1200" b="0" dirty="0" err="1">
                  <a:cs typeface="Arial" panose="020B0604020202020204" pitchFamily="34" charset="0"/>
                </a:rPr>
                <a:t>rA</a:t>
              </a:r>
              <a:r>
                <a:rPr lang="en-US" sz="1200" b="0" dirty="0">
                  <a:cs typeface="Arial" panose="020B0604020202020204" pitchFamily="34" charset="0"/>
                </a:rPr>
                <a:t>, </a:t>
              </a:r>
              <a:r>
                <a:rPr lang="en-US" sz="1200" b="0" dirty="0" err="1">
                  <a:cs typeface="Arial" panose="020B0604020202020204" pitchFamily="34" charset="0"/>
                </a:rPr>
                <a:t>rB</a:t>
              </a:r>
              <a:endParaRPr lang="en-US" sz="1200" b="0" dirty="0">
                <a:cs typeface="Arial" panose="020B0604020202020204" pitchFamily="34" charset="0"/>
              </a:endParaRPr>
            </a:p>
          </p:txBody>
        </p:sp>
        <p:grpSp>
          <p:nvGrpSpPr>
            <p:cNvPr id="54" name="Group 203">
              <a:extLst>
                <a:ext uri="{FF2B5EF4-FFF2-40B4-BE49-F238E27FC236}">
                  <a16:creationId xmlns:a16="http://schemas.microsoft.com/office/drawing/2014/main" id="{E70B5693-D5F7-4FB3-BD1F-6C8F30F3BD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344"/>
              <a:ext cx="384" cy="192"/>
              <a:chOff x="1536" y="1344"/>
              <a:chExt cx="384" cy="192"/>
            </a:xfrm>
          </p:grpSpPr>
          <p:sp>
            <p:nvSpPr>
              <p:cNvPr id="59" name="Rectangle 50">
                <a:extLst>
                  <a:ext uri="{FF2B5EF4-FFF2-40B4-BE49-F238E27FC236}">
                    <a16:creationId xmlns:a16="http://schemas.microsoft.com/office/drawing/2014/main" id="{8A3347FD-D453-4B48-B3A0-ED6F2C3158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200" b="0"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60" name="Rectangle 51">
                <a:extLst>
                  <a:ext uri="{FF2B5EF4-FFF2-40B4-BE49-F238E27FC236}">
                    <a16:creationId xmlns:a16="http://schemas.microsoft.com/office/drawing/2014/main" id="{263AB67B-1895-4DC4-A0FC-C264B8C1D9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200" b="0" dirty="0">
                    <a:cs typeface="Arial" panose="020B0604020202020204" pitchFamily="34" charset="0"/>
                  </a:rPr>
                  <a:t>fn</a:t>
                </a:r>
              </a:p>
            </p:txBody>
          </p:sp>
          <p:sp>
            <p:nvSpPr>
              <p:cNvPr id="61" name="Rectangle 52">
                <a:extLst>
                  <a:ext uri="{FF2B5EF4-FFF2-40B4-BE49-F238E27FC236}">
                    <a16:creationId xmlns:a16="http://schemas.microsoft.com/office/drawing/2014/main" id="{BDE9AD70-28FC-46BC-B86D-36F2170454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200" b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5" name="Group 202">
              <a:extLst>
                <a:ext uri="{FF2B5EF4-FFF2-40B4-BE49-F238E27FC236}">
                  <a16:creationId xmlns:a16="http://schemas.microsoft.com/office/drawing/2014/main" id="{A7BB33C0-6CDB-4548-9FA6-DFADC6E6A9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1344"/>
              <a:ext cx="384" cy="192"/>
              <a:chOff x="1920" y="1344"/>
              <a:chExt cx="384" cy="192"/>
            </a:xfrm>
          </p:grpSpPr>
          <p:sp>
            <p:nvSpPr>
              <p:cNvPr id="56" name="Rectangle 54">
                <a:extLst>
                  <a:ext uri="{FF2B5EF4-FFF2-40B4-BE49-F238E27FC236}">
                    <a16:creationId xmlns:a16="http://schemas.microsoft.com/office/drawing/2014/main" id="{ABF549C7-B8B6-4787-A5CE-44658C4D8B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200" b="0">
                    <a:cs typeface="Arial" panose="020B0604020202020204" pitchFamily="34" charset="0"/>
                  </a:rPr>
                  <a:t>rA</a:t>
                </a:r>
              </a:p>
            </p:txBody>
          </p:sp>
          <p:sp>
            <p:nvSpPr>
              <p:cNvPr id="57" name="Rectangle 55">
                <a:extLst>
                  <a:ext uri="{FF2B5EF4-FFF2-40B4-BE49-F238E27FC236}">
                    <a16:creationId xmlns:a16="http://schemas.microsoft.com/office/drawing/2014/main" id="{BE641662-C505-4D5E-B184-07D00AB67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200" b="0">
                    <a:cs typeface="Arial" panose="020B0604020202020204" pitchFamily="34" charset="0"/>
                  </a:rPr>
                  <a:t>rB</a:t>
                </a:r>
              </a:p>
            </p:txBody>
          </p:sp>
          <p:sp>
            <p:nvSpPr>
              <p:cNvPr id="58" name="Rectangle 56">
                <a:extLst>
                  <a:ext uri="{FF2B5EF4-FFF2-40B4-BE49-F238E27FC236}">
                    <a16:creationId xmlns:a16="http://schemas.microsoft.com/office/drawing/2014/main" id="{314E17ED-FA8E-4F33-865C-9DCF709083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200" b="0"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62" name="Rectangle 58">
            <a:extLst>
              <a:ext uri="{FF2B5EF4-FFF2-40B4-BE49-F238E27FC236}">
                <a16:creationId xmlns:a16="http://schemas.microsoft.com/office/drawing/2014/main" id="{A2015B81-B747-4F09-8655-0C46F8143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25908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200" b="0" dirty="0" err="1">
                <a:cs typeface="Arial" panose="020B0604020202020204" pitchFamily="34" charset="0"/>
              </a:rPr>
              <a:t>irmovq</a:t>
            </a:r>
            <a:r>
              <a:rPr lang="en-US" sz="1200" b="0" dirty="0">
                <a:cs typeface="Arial" panose="020B0604020202020204" pitchFamily="34" charset="0"/>
              </a:rPr>
              <a:t>  V, </a:t>
            </a:r>
            <a:r>
              <a:rPr lang="en-US" sz="1200" b="0" dirty="0" err="1">
                <a:cs typeface="Arial" panose="020B0604020202020204" pitchFamily="34" charset="0"/>
              </a:rPr>
              <a:t>rB</a:t>
            </a:r>
            <a:endParaRPr lang="en-US" sz="1200" b="0" dirty="0">
              <a:cs typeface="Arial" panose="020B0604020202020204" pitchFamily="34" charset="0"/>
            </a:endParaRPr>
          </a:p>
        </p:txBody>
      </p:sp>
      <p:grpSp>
        <p:nvGrpSpPr>
          <p:cNvPr id="63" name="Group 200">
            <a:extLst>
              <a:ext uri="{FF2B5EF4-FFF2-40B4-BE49-F238E27FC236}">
                <a16:creationId xmlns:a16="http://schemas.microsoft.com/office/drawing/2014/main" id="{15E9DBBD-21D1-4E54-BB18-E3D3B53DF06F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2590800"/>
            <a:ext cx="609600" cy="304800"/>
            <a:chOff x="1536" y="1632"/>
            <a:chExt cx="384" cy="192"/>
          </a:xfrm>
        </p:grpSpPr>
        <p:sp>
          <p:nvSpPr>
            <p:cNvPr id="64" name="Rectangle 60">
              <a:extLst>
                <a:ext uri="{FF2B5EF4-FFF2-40B4-BE49-F238E27FC236}">
                  <a16:creationId xmlns:a16="http://schemas.microsoft.com/office/drawing/2014/main" id="{C1FE9379-A9AF-45C7-AF79-6A7AF030D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63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65" name="Rectangle 61">
              <a:extLst>
                <a:ext uri="{FF2B5EF4-FFF2-40B4-BE49-F238E27FC236}">
                  <a16:creationId xmlns:a16="http://schemas.microsoft.com/office/drawing/2014/main" id="{FFEACA7E-3EDF-42F9-9B74-C5EFDA28B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63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66" name="Rectangle 62">
              <a:extLst>
                <a:ext uri="{FF2B5EF4-FFF2-40B4-BE49-F238E27FC236}">
                  <a16:creationId xmlns:a16="http://schemas.microsoft.com/office/drawing/2014/main" id="{1C3FEC49-A623-4967-8FAD-7776FA979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200" b="0">
                <a:cs typeface="Arial" panose="020B0604020202020204" pitchFamily="34" charset="0"/>
              </a:endParaRPr>
            </a:p>
          </p:txBody>
        </p:sp>
      </p:grpSp>
      <p:grpSp>
        <p:nvGrpSpPr>
          <p:cNvPr id="67" name="Group 199">
            <a:extLst>
              <a:ext uri="{FF2B5EF4-FFF2-40B4-BE49-F238E27FC236}">
                <a16:creationId xmlns:a16="http://schemas.microsoft.com/office/drawing/2014/main" id="{3CDE5EDC-9C48-4721-BB0D-F06390BE823E}"/>
              </a:ext>
            </a:extLst>
          </p:cNvPr>
          <p:cNvGrpSpPr>
            <a:grpSpLocks/>
          </p:cNvGrpSpPr>
          <p:nvPr/>
        </p:nvGrpSpPr>
        <p:grpSpPr bwMode="auto">
          <a:xfrm>
            <a:off x="2660650" y="2590800"/>
            <a:ext cx="609600" cy="304800"/>
            <a:chOff x="1920" y="1632"/>
            <a:chExt cx="384" cy="192"/>
          </a:xfrm>
        </p:grpSpPr>
        <p:sp>
          <p:nvSpPr>
            <p:cNvPr id="68" name="Rectangle 64">
              <a:extLst>
                <a:ext uri="{FF2B5EF4-FFF2-40B4-BE49-F238E27FC236}">
                  <a16:creationId xmlns:a16="http://schemas.microsoft.com/office/drawing/2014/main" id="{791F092D-69CD-4E53-AAF5-A1C3A578E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632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 dirty="0">
                  <a:cs typeface="Arial" panose="020B0604020202020204" pitchFamily="34" charset="0"/>
                </a:rPr>
                <a:t>F</a:t>
              </a:r>
            </a:p>
          </p:txBody>
        </p:sp>
        <p:sp>
          <p:nvSpPr>
            <p:cNvPr id="69" name="Rectangle 65">
              <a:extLst>
                <a:ext uri="{FF2B5EF4-FFF2-40B4-BE49-F238E27FC236}">
                  <a16:creationId xmlns:a16="http://schemas.microsoft.com/office/drawing/2014/main" id="{5F1980DF-43E0-4C4D-87E7-90D0C55F2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632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cs typeface="Arial" panose="020B0604020202020204" pitchFamily="34" charset="0"/>
                </a:rPr>
                <a:t>rB</a:t>
              </a:r>
            </a:p>
          </p:txBody>
        </p:sp>
        <p:sp>
          <p:nvSpPr>
            <p:cNvPr id="70" name="Rectangle 66">
              <a:extLst>
                <a:ext uri="{FF2B5EF4-FFF2-40B4-BE49-F238E27FC236}">
                  <a16:creationId xmlns:a16="http://schemas.microsoft.com/office/drawing/2014/main" id="{AE664785-DFF5-4BEB-80B3-1219D0108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200" b="0">
                <a:cs typeface="Arial" panose="020B0604020202020204" pitchFamily="34" charset="0"/>
              </a:endParaRPr>
            </a:p>
          </p:txBody>
        </p:sp>
      </p:grpSp>
      <p:sp>
        <p:nvSpPr>
          <p:cNvPr id="71" name="Rectangle 69">
            <a:extLst>
              <a:ext uri="{FF2B5EF4-FFF2-40B4-BE49-F238E27FC236}">
                <a16:creationId xmlns:a16="http://schemas.microsoft.com/office/drawing/2014/main" id="{F9CAA749-B126-433C-877D-C47C2BA1F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30480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200" b="0" dirty="0" err="1">
                <a:cs typeface="Arial" panose="020B0604020202020204" pitchFamily="34" charset="0"/>
              </a:rPr>
              <a:t>rmmovq</a:t>
            </a:r>
            <a:r>
              <a:rPr lang="en-US" sz="1200" b="0" dirty="0">
                <a:cs typeface="Arial" panose="020B0604020202020204" pitchFamily="34" charset="0"/>
              </a:rPr>
              <a:t>  </a:t>
            </a:r>
            <a:r>
              <a:rPr lang="en-US" sz="1200" b="0" dirty="0" err="1">
                <a:cs typeface="Arial" panose="020B0604020202020204" pitchFamily="34" charset="0"/>
              </a:rPr>
              <a:t>rA</a:t>
            </a:r>
            <a:r>
              <a:rPr lang="en-US" sz="1200" b="0" dirty="0">
                <a:cs typeface="Arial" panose="020B0604020202020204" pitchFamily="34" charset="0"/>
              </a:rPr>
              <a:t>, D(</a:t>
            </a:r>
            <a:r>
              <a:rPr lang="en-US" sz="1200" b="0" dirty="0" err="1">
                <a:cs typeface="Arial" panose="020B0604020202020204" pitchFamily="34" charset="0"/>
              </a:rPr>
              <a:t>rB</a:t>
            </a:r>
            <a:r>
              <a:rPr lang="en-US" sz="1200" b="0" dirty="0"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72" name="Group 197">
            <a:extLst>
              <a:ext uri="{FF2B5EF4-FFF2-40B4-BE49-F238E27FC236}">
                <a16:creationId xmlns:a16="http://schemas.microsoft.com/office/drawing/2014/main" id="{DCCD2980-D543-4B23-B99A-E171C1B5FFB7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3048000"/>
            <a:ext cx="609600" cy="304800"/>
            <a:chOff x="1536" y="1920"/>
            <a:chExt cx="384" cy="192"/>
          </a:xfrm>
        </p:grpSpPr>
        <p:sp>
          <p:nvSpPr>
            <p:cNvPr id="73" name="Rectangle 71">
              <a:extLst>
                <a:ext uri="{FF2B5EF4-FFF2-40B4-BE49-F238E27FC236}">
                  <a16:creationId xmlns:a16="http://schemas.microsoft.com/office/drawing/2014/main" id="{8E6F3968-D017-4F03-B093-A20DBDA53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92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74" name="Rectangle 72">
              <a:extLst>
                <a:ext uri="{FF2B5EF4-FFF2-40B4-BE49-F238E27FC236}">
                  <a16:creationId xmlns:a16="http://schemas.microsoft.com/office/drawing/2014/main" id="{32B49A98-F761-450C-A4EE-07EA0CE1B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92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5" name="Rectangle 73">
              <a:extLst>
                <a:ext uri="{FF2B5EF4-FFF2-40B4-BE49-F238E27FC236}">
                  <a16:creationId xmlns:a16="http://schemas.microsoft.com/office/drawing/2014/main" id="{F8C7F8B2-1EA7-4EE4-8AE7-2D8039A54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92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200" b="0">
                <a:cs typeface="Arial" panose="020B0604020202020204" pitchFamily="34" charset="0"/>
              </a:endParaRPr>
            </a:p>
          </p:txBody>
        </p:sp>
      </p:grpSp>
      <p:grpSp>
        <p:nvGrpSpPr>
          <p:cNvPr id="76" name="Group 196">
            <a:extLst>
              <a:ext uri="{FF2B5EF4-FFF2-40B4-BE49-F238E27FC236}">
                <a16:creationId xmlns:a16="http://schemas.microsoft.com/office/drawing/2014/main" id="{1BF72A0B-F5D2-46DE-BB6F-BEB83A5B02BD}"/>
              </a:ext>
            </a:extLst>
          </p:cNvPr>
          <p:cNvGrpSpPr>
            <a:grpSpLocks/>
          </p:cNvGrpSpPr>
          <p:nvPr/>
        </p:nvGrpSpPr>
        <p:grpSpPr bwMode="auto">
          <a:xfrm>
            <a:off x="2660650" y="3048000"/>
            <a:ext cx="609600" cy="304800"/>
            <a:chOff x="1920" y="1920"/>
            <a:chExt cx="384" cy="192"/>
          </a:xfrm>
        </p:grpSpPr>
        <p:sp>
          <p:nvSpPr>
            <p:cNvPr id="77" name="Rectangle 75">
              <a:extLst>
                <a:ext uri="{FF2B5EF4-FFF2-40B4-BE49-F238E27FC236}">
                  <a16:creationId xmlns:a16="http://schemas.microsoft.com/office/drawing/2014/main" id="{9FCE43D9-D065-4DC1-B7BD-4562433E4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920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cs typeface="Arial" panose="020B0604020202020204" pitchFamily="34" charset="0"/>
                </a:rPr>
                <a:t>rA</a:t>
              </a:r>
            </a:p>
          </p:txBody>
        </p:sp>
        <p:sp>
          <p:nvSpPr>
            <p:cNvPr id="78" name="Rectangle 76">
              <a:extLst>
                <a:ext uri="{FF2B5EF4-FFF2-40B4-BE49-F238E27FC236}">
                  <a16:creationId xmlns:a16="http://schemas.microsoft.com/office/drawing/2014/main" id="{93612822-4E8B-4591-B9E3-D3FB654CA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920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cs typeface="Arial" panose="020B0604020202020204" pitchFamily="34" charset="0"/>
                </a:rPr>
                <a:t>rB</a:t>
              </a:r>
            </a:p>
          </p:txBody>
        </p:sp>
        <p:sp>
          <p:nvSpPr>
            <p:cNvPr id="79" name="Rectangle 77">
              <a:extLst>
                <a:ext uri="{FF2B5EF4-FFF2-40B4-BE49-F238E27FC236}">
                  <a16:creationId xmlns:a16="http://schemas.microsoft.com/office/drawing/2014/main" id="{86B3085C-9E71-45EB-80B6-62BF6BEFF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92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200" b="0">
                <a:cs typeface="Arial" panose="020B0604020202020204" pitchFamily="34" charset="0"/>
              </a:endParaRPr>
            </a:p>
          </p:txBody>
        </p:sp>
      </p:grpSp>
      <p:sp>
        <p:nvSpPr>
          <p:cNvPr id="80" name="Rectangle 80">
            <a:extLst>
              <a:ext uri="{FF2B5EF4-FFF2-40B4-BE49-F238E27FC236}">
                <a16:creationId xmlns:a16="http://schemas.microsoft.com/office/drawing/2014/main" id="{9AD45CE0-9B2D-4183-BE61-59B42FBE8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35052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200" b="0" dirty="0" err="1">
                <a:cs typeface="Arial" panose="020B0604020202020204" pitchFamily="34" charset="0"/>
              </a:rPr>
              <a:t>mrmovq</a:t>
            </a:r>
            <a:r>
              <a:rPr lang="en-US" sz="1200" b="0" dirty="0">
                <a:cs typeface="Arial" panose="020B0604020202020204" pitchFamily="34" charset="0"/>
              </a:rPr>
              <a:t>  D(</a:t>
            </a:r>
            <a:r>
              <a:rPr lang="en-US" sz="1200" b="0" dirty="0" err="1">
                <a:cs typeface="Arial" panose="020B0604020202020204" pitchFamily="34" charset="0"/>
              </a:rPr>
              <a:t>rB</a:t>
            </a:r>
            <a:r>
              <a:rPr lang="en-US" sz="1200" b="0" dirty="0">
                <a:cs typeface="Arial" panose="020B0604020202020204" pitchFamily="34" charset="0"/>
              </a:rPr>
              <a:t>), </a:t>
            </a:r>
            <a:r>
              <a:rPr lang="en-US" sz="1200" b="0" dirty="0" err="1">
                <a:cs typeface="Arial" panose="020B0604020202020204" pitchFamily="34" charset="0"/>
              </a:rPr>
              <a:t>rA</a:t>
            </a:r>
            <a:endParaRPr lang="en-US" sz="1200" b="0" dirty="0">
              <a:cs typeface="Arial" panose="020B0604020202020204" pitchFamily="34" charset="0"/>
            </a:endParaRPr>
          </a:p>
        </p:txBody>
      </p:sp>
      <p:grpSp>
        <p:nvGrpSpPr>
          <p:cNvPr id="81" name="Group 194">
            <a:extLst>
              <a:ext uri="{FF2B5EF4-FFF2-40B4-BE49-F238E27FC236}">
                <a16:creationId xmlns:a16="http://schemas.microsoft.com/office/drawing/2014/main" id="{1976897C-67A2-4FCB-A0C8-6C167055C13D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3505200"/>
            <a:ext cx="609600" cy="304800"/>
            <a:chOff x="1536" y="2208"/>
            <a:chExt cx="384" cy="192"/>
          </a:xfrm>
        </p:grpSpPr>
        <p:sp>
          <p:nvSpPr>
            <p:cNvPr id="82" name="Rectangle 82">
              <a:extLst>
                <a:ext uri="{FF2B5EF4-FFF2-40B4-BE49-F238E27FC236}">
                  <a16:creationId xmlns:a16="http://schemas.microsoft.com/office/drawing/2014/main" id="{5FF42326-27DE-4C52-AD1A-7E4AFCCB7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83" name="Rectangle 83">
              <a:extLst>
                <a:ext uri="{FF2B5EF4-FFF2-40B4-BE49-F238E27FC236}">
                  <a16:creationId xmlns:a16="http://schemas.microsoft.com/office/drawing/2014/main" id="{4D4940CB-4B74-45E4-92D2-AEFE82EBE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84" name="Rectangle 84">
              <a:extLst>
                <a:ext uri="{FF2B5EF4-FFF2-40B4-BE49-F238E27FC236}">
                  <a16:creationId xmlns:a16="http://schemas.microsoft.com/office/drawing/2014/main" id="{64C2F5AB-F456-4BB6-9169-376D65DC6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200" b="0">
                <a:cs typeface="Arial" panose="020B0604020202020204" pitchFamily="34" charset="0"/>
              </a:endParaRPr>
            </a:p>
          </p:txBody>
        </p:sp>
      </p:grpSp>
      <p:grpSp>
        <p:nvGrpSpPr>
          <p:cNvPr id="85" name="Group 193">
            <a:extLst>
              <a:ext uri="{FF2B5EF4-FFF2-40B4-BE49-F238E27FC236}">
                <a16:creationId xmlns:a16="http://schemas.microsoft.com/office/drawing/2014/main" id="{42D2AFA9-1C3C-47DE-BDA2-88C94B223070}"/>
              </a:ext>
            </a:extLst>
          </p:cNvPr>
          <p:cNvGrpSpPr>
            <a:grpSpLocks/>
          </p:cNvGrpSpPr>
          <p:nvPr/>
        </p:nvGrpSpPr>
        <p:grpSpPr bwMode="auto">
          <a:xfrm>
            <a:off x="2660650" y="3505200"/>
            <a:ext cx="609600" cy="304800"/>
            <a:chOff x="1920" y="2208"/>
            <a:chExt cx="384" cy="192"/>
          </a:xfrm>
        </p:grpSpPr>
        <p:sp>
          <p:nvSpPr>
            <p:cNvPr id="86" name="Rectangle 86">
              <a:extLst>
                <a:ext uri="{FF2B5EF4-FFF2-40B4-BE49-F238E27FC236}">
                  <a16:creationId xmlns:a16="http://schemas.microsoft.com/office/drawing/2014/main" id="{DD06B95C-8868-4CA8-83DB-02A992D2F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cs typeface="Arial" panose="020B0604020202020204" pitchFamily="34" charset="0"/>
                </a:rPr>
                <a:t>rA</a:t>
              </a:r>
            </a:p>
          </p:txBody>
        </p:sp>
        <p:sp>
          <p:nvSpPr>
            <p:cNvPr id="87" name="Rectangle 87">
              <a:extLst>
                <a:ext uri="{FF2B5EF4-FFF2-40B4-BE49-F238E27FC236}">
                  <a16:creationId xmlns:a16="http://schemas.microsoft.com/office/drawing/2014/main" id="{FAB03555-85B6-4B5A-8EE8-9B453C842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cs typeface="Arial" panose="020B0604020202020204" pitchFamily="34" charset="0"/>
                </a:rPr>
                <a:t>rB</a:t>
              </a:r>
            </a:p>
          </p:txBody>
        </p:sp>
        <p:sp>
          <p:nvSpPr>
            <p:cNvPr id="88" name="Rectangle 88">
              <a:extLst>
                <a:ext uri="{FF2B5EF4-FFF2-40B4-BE49-F238E27FC236}">
                  <a16:creationId xmlns:a16="http://schemas.microsoft.com/office/drawing/2014/main" id="{281C2274-C3F2-4333-BBEC-8642DF91A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200" b="0">
                <a:cs typeface="Arial" panose="020B0604020202020204" pitchFamily="34" charset="0"/>
              </a:endParaRPr>
            </a:p>
          </p:txBody>
        </p:sp>
      </p:grpSp>
      <p:grpSp>
        <p:nvGrpSpPr>
          <p:cNvPr id="89" name="Group 192">
            <a:extLst>
              <a:ext uri="{FF2B5EF4-FFF2-40B4-BE49-F238E27FC236}">
                <a16:creationId xmlns:a16="http://schemas.microsoft.com/office/drawing/2014/main" id="{BA999DD8-3B99-4BE4-98F9-A9ADD20409C3}"/>
              </a:ext>
            </a:extLst>
          </p:cNvPr>
          <p:cNvGrpSpPr>
            <a:grpSpLocks/>
          </p:cNvGrpSpPr>
          <p:nvPr/>
        </p:nvGrpSpPr>
        <p:grpSpPr bwMode="auto">
          <a:xfrm>
            <a:off x="146050" y="3962400"/>
            <a:ext cx="3124200" cy="304800"/>
            <a:chOff x="336" y="2496"/>
            <a:chExt cx="1968" cy="192"/>
          </a:xfrm>
        </p:grpSpPr>
        <p:sp>
          <p:nvSpPr>
            <p:cNvPr id="90" name="Rectangle 91">
              <a:extLst>
                <a:ext uri="{FF2B5EF4-FFF2-40B4-BE49-F238E27FC236}">
                  <a16:creationId xmlns:a16="http://schemas.microsoft.com/office/drawing/2014/main" id="{C020BF62-C970-4277-9DC7-66A2F71E1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49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200" b="0" dirty="0" err="1">
                  <a:cs typeface="Arial" panose="020B0604020202020204" pitchFamily="34" charset="0"/>
                </a:rPr>
                <a:t>OPq</a:t>
              </a:r>
              <a:r>
                <a:rPr lang="en-US" sz="1200" b="0" dirty="0">
                  <a:cs typeface="Arial" panose="020B0604020202020204" pitchFamily="34" charset="0"/>
                </a:rPr>
                <a:t>  </a:t>
              </a:r>
              <a:r>
                <a:rPr lang="en-US" sz="1200" b="0" dirty="0" err="1">
                  <a:cs typeface="Arial" panose="020B0604020202020204" pitchFamily="34" charset="0"/>
                </a:rPr>
                <a:t>rA</a:t>
              </a:r>
              <a:r>
                <a:rPr lang="en-US" sz="1200" b="0" dirty="0">
                  <a:cs typeface="Arial" panose="020B0604020202020204" pitchFamily="34" charset="0"/>
                </a:rPr>
                <a:t>, </a:t>
              </a:r>
              <a:r>
                <a:rPr lang="en-US" sz="1200" b="0" dirty="0" err="1">
                  <a:cs typeface="Arial" panose="020B0604020202020204" pitchFamily="34" charset="0"/>
                </a:rPr>
                <a:t>rB</a:t>
              </a:r>
              <a:endParaRPr lang="en-US" sz="1200" b="0" dirty="0">
                <a:cs typeface="Arial" panose="020B0604020202020204" pitchFamily="34" charset="0"/>
              </a:endParaRPr>
            </a:p>
          </p:txBody>
        </p:sp>
        <p:grpSp>
          <p:nvGrpSpPr>
            <p:cNvPr id="91" name="Group 191">
              <a:extLst>
                <a:ext uri="{FF2B5EF4-FFF2-40B4-BE49-F238E27FC236}">
                  <a16:creationId xmlns:a16="http://schemas.microsoft.com/office/drawing/2014/main" id="{150C411F-3D5B-4B20-B047-946066399C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496"/>
              <a:ext cx="384" cy="192"/>
              <a:chOff x="1536" y="2496"/>
              <a:chExt cx="384" cy="192"/>
            </a:xfrm>
          </p:grpSpPr>
          <p:sp>
            <p:nvSpPr>
              <p:cNvPr id="96" name="Rectangle 93">
                <a:extLst>
                  <a:ext uri="{FF2B5EF4-FFF2-40B4-BE49-F238E27FC236}">
                    <a16:creationId xmlns:a16="http://schemas.microsoft.com/office/drawing/2014/main" id="{3F1E5583-F84E-4A86-88EA-32DF85B51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200" b="0">
                    <a:cs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97" name="Rectangle 94">
                <a:extLst>
                  <a:ext uri="{FF2B5EF4-FFF2-40B4-BE49-F238E27FC236}">
                    <a16:creationId xmlns:a16="http://schemas.microsoft.com/office/drawing/2014/main" id="{D4C18207-0857-4357-B2BD-0E1E0791C7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200" b="0">
                    <a:cs typeface="Arial" panose="020B0604020202020204" pitchFamily="34" charset="0"/>
                  </a:rPr>
                  <a:t>fn</a:t>
                </a:r>
              </a:p>
            </p:txBody>
          </p:sp>
          <p:sp>
            <p:nvSpPr>
              <p:cNvPr id="98" name="Rectangle 95">
                <a:extLst>
                  <a:ext uri="{FF2B5EF4-FFF2-40B4-BE49-F238E27FC236}">
                    <a16:creationId xmlns:a16="http://schemas.microsoft.com/office/drawing/2014/main" id="{EFB0FD9D-B3C5-4EAD-A275-3806ED6DA4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200" b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2" name="Group 190">
              <a:extLst>
                <a:ext uri="{FF2B5EF4-FFF2-40B4-BE49-F238E27FC236}">
                  <a16:creationId xmlns:a16="http://schemas.microsoft.com/office/drawing/2014/main" id="{CF16236F-4542-4337-93BD-7313BF6D25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2496"/>
              <a:ext cx="384" cy="192"/>
              <a:chOff x="1920" y="2496"/>
              <a:chExt cx="384" cy="192"/>
            </a:xfrm>
          </p:grpSpPr>
          <p:sp>
            <p:nvSpPr>
              <p:cNvPr id="93" name="Rectangle 97">
                <a:extLst>
                  <a:ext uri="{FF2B5EF4-FFF2-40B4-BE49-F238E27FC236}">
                    <a16:creationId xmlns:a16="http://schemas.microsoft.com/office/drawing/2014/main" id="{6B93B32A-7D4B-439F-A233-DD9B1562C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200" b="0">
                    <a:cs typeface="Arial" panose="020B0604020202020204" pitchFamily="34" charset="0"/>
                  </a:rPr>
                  <a:t>rA</a:t>
                </a:r>
              </a:p>
            </p:txBody>
          </p:sp>
          <p:sp>
            <p:nvSpPr>
              <p:cNvPr id="94" name="Rectangle 98">
                <a:extLst>
                  <a:ext uri="{FF2B5EF4-FFF2-40B4-BE49-F238E27FC236}">
                    <a16:creationId xmlns:a16="http://schemas.microsoft.com/office/drawing/2014/main" id="{8C3E82F2-4B8F-440E-A08A-8BE169BEE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200" b="0">
                    <a:cs typeface="Arial" panose="020B0604020202020204" pitchFamily="34" charset="0"/>
                  </a:rPr>
                  <a:t>rB</a:t>
                </a:r>
              </a:p>
            </p:txBody>
          </p:sp>
          <p:sp>
            <p:nvSpPr>
              <p:cNvPr id="95" name="Rectangle 99">
                <a:extLst>
                  <a:ext uri="{FF2B5EF4-FFF2-40B4-BE49-F238E27FC236}">
                    <a16:creationId xmlns:a16="http://schemas.microsoft.com/office/drawing/2014/main" id="{22B4CE0B-83E8-48CE-9362-A3B7C01C6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200" b="0"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99" name="Group 189">
            <a:extLst>
              <a:ext uri="{FF2B5EF4-FFF2-40B4-BE49-F238E27FC236}">
                <a16:creationId xmlns:a16="http://schemas.microsoft.com/office/drawing/2014/main" id="{01992120-85E0-460F-99BF-18D50192F2A6}"/>
              </a:ext>
            </a:extLst>
          </p:cNvPr>
          <p:cNvGrpSpPr>
            <a:grpSpLocks/>
          </p:cNvGrpSpPr>
          <p:nvPr/>
        </p:nvGrpSpPr>
        <p:grpSpPr bwMode="auto">
          <a:xfrm>
            <a:off x="146050" y="5334000"/>
            <a:ext cx="2514600" cy="304800"/>
            <a:chOff x="336" y="3360"/>
            <a:chExt cx="1584" cy="192"/>
          </a:xfrm>
        </p:grpSpPr>
        <p:sp>
          <p:nvSpPr>
            <p:cNvPr id="100" name="Rectangle 101">
              <a:extLst>
                <a:ext uri="{FF2B5EF4-FFF2-40B4-BE49-F238E27FC236}">
                  <a16:creationId xmlns:a16="http://schemas.microsoft.com/office/drawing/2014/main" id="{52839976-6E27-4AF0-9C1E-E8AC80A50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36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200" b="0">
                  <a:cs typeface="Arial" panose="020B0604020202020204" pitchFamily="34" charset="0"/>
                </a:rPr>
                <a:t>ret</a:t>
              </a:r>
            </a:p>
          </p:txBody>
        </p:sp>
        <p:grpSp>
          <p:nvGrpSpPr>
            <p:cNvPr id="101" name="Group 188">
              <a:extLst>
                <a:ext uri="{FF2B5EF4-FFF2-40B4-BE49-F238E27FC236}">
                  <a16:creationId xmlns:a16="http://schemas.microsoft.com/office/drawing/2014/main" id="{4485CE42-6F76-44A7-ADCF-B3134EC4EC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3360"/>
              <a:ext cx="384" cy="192"/>
              <a:chOff x="1536" y="3360"/>
              <a:chExt cx="384" cy="192"/>
            </a:xfrm>
          </p:grpSpPr>
          <p:sp>
            <p:nvSpPr>
              <p:cNvPr id="102" name="Rectangle 103">
                <a:extLst>
                  <a:ext uri="{FF2B5EF4-FFF2-40B4-BE49-F238E27FC236}">
                    <a16:creationId xmlns:a16="http://schemas.microsoft.com/office/drawing/2014/main" id="{810C6D6E-5429-40BF-A6E1-C7AAC3D39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200" b="0">
                    <a:cs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103" name="Rectangle 104">
                <a:extLst>
                  <a:ext uri="{FF2B5EF4-FFF2-40B4-BE49-F238E27FC236}">
                    <a16:creationId xmlns:a16="http://schemas.microsoft.com/office/drawing/2014/main" id="{F2E24244-27F8-4AA8-919E-95399FFD2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200" b="0"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104" name="Rectangle 105">
                <a:extLst>
                  <a:ext uri="{FF2B5EF4-FFF2-40B4-BE49-F238E27FC236}">
                    <a16:creationId xmlns:a16="http://schemas.microsoft.com/office/drawing/2014/main" id="{BA0FE67B-C9C4-443D-8BDE-D3E4EF09C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200" b="0"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05" name="Group 187">
            <a:extLst>
              <a:ext uri="{FF2B5EF4-FFF2-40B4-BE49-F238E27FC236}">
                <a16:creationId xmlns:a16="http://schemas.microsoft.com/office/drawing/2014/main" id="{BAF872FA-039E-4546-8BE2-4C0CC499D00C}"/>
              </a:ext>
            </a:extLst>
          </p:cNvPr>
          <p:cNvGrpSpPr>
            <a:grpSpLocks/>
          </p:cNvGrpSpPr>
          <p:nvPr/>
        </p:nvGrpSpPr>
        <p:grpSpPr bwMode="auto">
          <a:xfrm>
            <a:off x="146050" y="1670050"/>
            <a:ext cx="2514600" cy="304800"/>
            <a:chOff x="336" y="768"/>
            <a:chExt cx="1584" cy="192"/>
          </a:xfrm>
        </p:grpSpPr>
        <p:sp>
          <p:nvSpPr>
            <p:cNvPr id="106" name="Rectangle 107">
              <a:extLst>
                <a:ext uri="{FF2B5EF4-FFF2-40B4-BE49-F238E27FC236}">
                  <a16:creationId xmlns:a16="http://schemas.microsoft.com/office/drawing/2014/main" id="{08393E35-00B6-43E5-82BB-954E5647A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76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200" b="0" dirty="0" err="1">
                  <a:cs typeface="Arial" panose="020B0604020202020204" pitchFamily="34" charset="0"/>
                </a:rPr>
                <a:t>nop</a:t>
              </a:r>
              <a:endParaRPr lang="en-US" sz="1200" b="0" dirty="0">
                <a:cs typeface="Arial" panose="020B0604020202020204" pitchFamily="34" charset="0"/>
              </a:endParaRPr>
            </a:p>
          </p:txBody>
        </p:sp>
        <p:grpSp>
          <p:nvGrpSpPr>
            <p:cNvPr id="107" name="Group 186">
              <a:extLst>
                <a:ext uri="{FF2B5EF4-FFF2-40B4-BE49-F238E27FC236}">
                  <a16:creationId xmlns:a16="http://schemas.microsoft.com/office/drawing/2014/main" id="{51B402AD-0FBF-48DB-926B-9D2493629C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768"/>
              <a:ext cx="384" cy="192"/>
              <a:chOff x="1536" y="768"/>
              <a:chExt cx="384" cy="192"/>
            </a:xfrm>
          </p:grpSpPr>
          <p:sp>
            <p:nvSpPr>
              <p:cNvPr id="108" name="Rectangle 109">
                <a:extLst>
                  <a:ext uri="{FF2B5EF4-FFF2-40B4-BE49-F238E27FC236}">
                    <a16:creationId xmlns:a16="http://schemas.microsoft.com/office/drawing/2014/main" id="{CE5BFE1F-152B-49BF-8413-B122F73A3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200" b="0" dirty="0"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09" name="Rectangle 110">
                <a:extLst>
                  <a:ext uri="{FF2B5EF4-FFF2-40B4-BE49-F238E27FC236}">
                    <a16:creationId xmlns:a16="http://schemas.microsoft.com/office/drawing/2014/main" id="{B6A02175-63EA-4942-BEAE-9381A284AE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200" b="0"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110" name="Rectangle 111">
                <a:extLst>
                  <a:ext uri="{FF2B5EF4-FFF2-40B4-BE49-F238E27FC236}">
                    <a16:creationId xmlns:a16="http://schemas.microsoft.com/office/drawing/2014/main" id="{C4701969-711B-488C-B092-EB4478511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200" b="0"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1" name="Group 185">
            <a:extLst>
              <a:ext uri="{FF2B5EF4-FFF2-40B4-BE49-F238E27FC236}">
                <a16:creationId xmlns:a16="http://schemas.microsoft.com/office/drawing/2014/main" id="{9A61BDF7-5445-417D-90E2-9F5AFA4505E1}"/>
              </a:ext>
            </a:extLst>
          </p:cNvPr>
          <p:cNvGrpSpPr>
            <a:grpSpLocks/>
          </p:cNvGrpSpPr>
          <p:nvPr/>
        </p:nvGrpSpPr>
        <p:grpSpPr bwMode="auto">
          <a:xfrm>
            <a:off x="139700" y="1212850"/>
            <a:ext cx="2514600" cy="304800"/>
            <a:chOff x="336" y="1056"/>
            <a:chExt cx="1584" cy="192"/>
          </a:xfrm>
        </p:grpSpPr>
        <p:sp>
          <p:nvSpPr>
            <p:cNvPr id="112" name="Rectangle 113">
              <a:extLst>
                <a:ext uri="{FF2B5EF4-FFF2-40B4-BE49-F238E27FC236}">
                  <a16:creationId xmlns:a16="http://schemas.microsoft.com/office/drawing/2014/main" id="{4A8D3552-EC70-4467-A1DD-8955AE25C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05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200" b="0" dirty="0">
                  <a:cs typeface="Arial" panose="020B0604020202020204" pitchFamily="34" charset="0"/>
                </a:rPr>
                <a:t>halt</a:t>
              </a:r>
            </a:p>
          </p:txBody>
        </p:sp>
        <p:grpSp>
          <p:nvGrpSpPr>
            <p:cNvPr id="113" name="Group 184">
              <a:extLst>
                <a:ext uri="{FF2B5EF4-FFF2-40B4-BE49-F238E27FC236}">
                  <a16:creationId xmlns:a16="http://schemas.microsoft.com/office/drawing/2014/main" id="{59EC7137-4996-4CCB-9D6F-7361580FAC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056"/>
              <a:ext cx="384" cy="192"/>
              <a:chOff x="1536" y="1056"/>
              <a:chExt cx="384" cy="192"/>
            </a:xfrm>
          </p:grpSpPr>
          <p:sp>
            <p:nvSpPr>
              <p:cNvPr id="114" name="Rectangle 115">
                <a:extLst>
                  <a:ext uri="{FF2B5EF4-FFF2-40B4-BE49-F238E27FC236}">
                    <a16:creationId xmlns:a16="http://schemas.microsoft.com/office/drawing/2014/main" id="{2B1DD7F1-886D-4D1C-B0F6-2AB7B8CFB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200" b="0" dirty="0"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115" name="Rectangle 116">
                <a:extLst>
                  <a:ext uri="{FF2B5EF4-FFF2-40B4-BE49-F238E27FC236}">
                    <a16:creationId xmlns:a16="http://schemas.microsoft.com/office/drawing/2014/main" id="{F77CD2DC-BF19-4E73-BA92-ED368B059C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200" b="0"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116" name="Rectangle 117">
                <a:extLst>
                  <a:ext uri="{FF2B5EF4-FFF2-40B4-BE49-F238E27FC236}">
                    <a16:creationId xmlns:a16="http://schemas.microsoft.com/office/drawing/2014/main" id="{2C2E6960-C643-4E5A-8383-8A14386D3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200" b="0"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5287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3154-7C77-42EF-BCA6-C72731FA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Y86-64 instruction set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F8C12-9C15-4F04-809C-7F409DE5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185">
            <a:extLst>
              <a:ext uri="{FF2B5EF4-FFF2-40B4-BE49-F238E27FC236}">
                <a16:creationId xmlns:a16="http://schemas.microsoft.com/office/drawing/2014/main" id="{29A4F5A5-4647-4949-AF02-7C3D055138F1}"/>
              </a:ext>
            </a:extLst>
          </p:cNvPr>
          <p:cNvGrpSpPr>
            <a:grpSpLocks/>
          </p:cNvGrpSpPr>
          <p:nvPr/>
        </p:nvGrpSpPr>
        <p:grpSpPr bwMode="auto">
          <a:xfrm>
            <a:off x="882637" y="1702873"/>
            <a:ext cx="1646238" cy="304800"/>
            <a:chOff x="883" y="1056"/>
            <a:chExt cx="1037" cy="192"/>
          </a:xfrm>
        </p:grpSpPr>
        <p:sp>
          <p:nvSpPr>
            <p:cNvPr id="6" name="Rectangle 113">
              <a:extLst>
                <a:ext uri="{FF2B5EF4-FFF2-40B4-BE49-F238E27FC236}">
                  <a16:creationId xmlns:a16="http://schemas.microsoft.com/office/drawing/2014/main" id="{697B6084-3971-4E79-BF9D-4FD476F33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" y="1056"/>
              <a:ext cx="653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altLang="zh-CN" sz="1400" b="0" dirty="0" err="1">
                  <a:cs typeface="Arial" panose="020B0604020202020204" pitchFamily="34" charset="0"/>
                </a:rPr>
                <a:t>addq</a:t>
              </a:r>
              <a:endParaRPr lang="en-US" sz="1400" b="0" dirty="0">
                <a:cs typeface="Arial" panose="020B0604020202020204" pitchFamily="34" charset="0"/>
              </a:endParaRPr>
            </a:p>
          </p:txBody>
        </p:sp>
        <p:grpSp>
          <p:nvGrpSpPr>
            <p:cNvPr id="7" name="Group 184">
              <a:extLst>
                <a:ext uri="{FF2B5EF4-FFF2-40B4-BE49-F238E27FC236}">
                  <a16:creationId xmlns:a16="http://schemas.microsoft.com/office/drawing/2014/main" id="{FC479720-7DBA-4103-96C7-C016515141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056"/>
              <a:ext cx="384" cy="192"/>
              <a:chOff x="1536" y="1056"/>
              <a:chExt cx="384" cy="192"/>
            </a:xfrm>
          </p:grpSpPr>
          <p:sp>
            <p:nvSpPr>
              <p:cNvPr id="8" name="Rectangle 115">
                <a:extLst>
                  <a:ext uri="{FF2B5EF4-FFF2-40B4-BE49-F238E27FC236}">
                    <a16:creationId xmlns:a16="http://schemas.microsoft.com/office/drawing/2014/main" id="{07C9AEED-A0B9-4678-AD4A-2BD3B14DA9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200" dirty="0">
                    <a:cs typeface="Arial" panose="020B0604020202020204" pitchFamily="34" charset="0"/>
                  </a:rPr>
                  <a:t>6</a:t>
                </a:r>
                <a:endParaRPr lang="en-US" sz="1200" b="0" dirty="0">
                  <a:cs typeface="Arial" panose="020B0604020202020204" pitchFamily="34" charset="0"/>
                </a:endParaRPr>
              </a:p>
            </p:txBody>
          </p:sp>
          <p:sp>
            <p:nvSpPr>
              <p:cNvPr id="9" name="Rectangle 116">
                <a:extLst>
                  <a:ext uri="{FF2B5EF4-FFF2-40B4-BE49-F238E27FC236}">
                    <a16:creationId xmlns:a16="http://schemas.microsoft.com/office/drawing/2014/main" id="{36AA2BC3-601D-4C13-9C13-EA9B4BF64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200" b="0"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10" name="Rectangle 117">
                <a:extLst>
                  <a:ext uri="{FF2B5EF4-FFF2-40B4-BE49-F238E27FC236}">
                    <a16:creationId xmlns:a16="http://schemas.microsoft.com/office/drawing/2014/main" id="{23314C6A-2FB7-47A2-A87C-BF901A8A7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200" b="0"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" name="Group 185">
            <a:extLst>
              <a:ext uri="{FF2B5EF4-FFF2-40B4-BE49-F238E27FC236}">
                <a16:creationId xmlns:a16="http://schemas.microsoft.com/office/drawing/2014/main" id="{D201FB37-24FC-4469-9B70-052D4D189135}"/>
              </a:ext>
            </a:extLst>
          </p:cNvPr>
          <p:cNvGrpSpPr>
            <a:grpSpLocks/>
          </p:cNvGrpSpPr>
          <p:nvPr/>
        </p:nvGrpSpPr>
        <p:grpSpPr bwMode="auto">
          <a:xfrm>
            <a:off x="882637" y="2261615"/>
            <a:ext cx="1646238" cy="304800"/>
            <a:chOff x="883" y="1056"/>
            <a:chExt cx="1037" cy="192"/>
          </a:xfrm>
        </p:grpSpPr>
        <p:sp>
          <p:nvSpPr>
            <p:cNvPr id="12" name="Rectangle 113">
              <a:extLst>
                <a:ext uri="{FF2B5EF4-FFF2-40B4-BE49-F238E27FC236}">
                  <a16:creationId xmlns:a16="http://schemas.microsoft.com/office/drawing/2014/main" id="{3B8C6DB2-B67C-477C-A046-7568F44B8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" y="1056"/>
              <a:ext cx="653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altLang="zh-CN" sz="1400" b="0" dirty="0" err="1">
                  <a:cs typeface="Arial" panose="020B0604020202020204" pitchFamily="34" charset="0"/>
                </a:rPr>
                <a:t>subq</a:t>
              </a:r>
              <a:endParaRPr lang="en-US" sz="1400" b="0" dirty="0">
                <a:cs typeface="Arial" panose="020B0604020202020204" pitchFamily="34" charset="0"/>
              </a:endParaRPr>
            </a:p>
          </p:txBody>
        </p:sp>
        <p:grpSp>
          <p:nvGrpSpPr>
            <p:cNvPr id="13" name="Group 184">
              <a:extLst>
                <a:ext uri="{FF2B5EF4-FFF2-40B4-BE49-F238E27FC236}">
                  <a16:creationId xmlns:a16="http://schemas.microsoft.com/office/drawing/2014/main" id="{6D7F3058-9BDA-4291-AE8C-871A89C3B6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056"/>
              <a:ext cx="384" cy="192"/>
              <a:chOff x="1536" y="1056"/>
              <a:chExt cx="384" cy="192"/>
            </a:xfrm>
          </p:grpSpPr>
          <p:sp>
            <p:nvSpPr>
              <p:cNvPr id="14" name="Rectangle 115">
                <a:extLst>
                  <a:ext uri="{FF2B5EF4-FFF2-40B4-BE49-F238E27FC236}">
                    <a16:creationId xmlns:a16="http://schemas.microsoft.com/office/drawing/2014/main" id="{CC84875B-D703-4941-9684-03CD4751E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200" dirty="0">
                    <a:cs typeface="Arial" panose="020B0604020202020204" pitchFamily="34" charset="0"/>
                  </a:rPr>
                  <a:t>6</a:t>
                </a:r>
                <a:endParaRPr lang="en-US" sz="1200" b="0" dirty="0">
                  <a:cs typeface="Arial" panose="020B0604020202020204" pitchFamily="34" charset="0"/>
                </a:endParaRPr>
              </a:p>
            </p:txBody>
          </p:sp>
          <p:sp>
            <p:nvSpPr>
              <p:cNvPr id="15" name="Rectangle 116">
                <a:extLst>
                  <a:ext uri="{FF2B5EF4-FFF2-40B4-BE49-F238E27FC236}">
                    <a16:creationId xmlns:a16="http://schemas.microsoft.com/office/drawing/2014/main" id="{4EA1A35C-6E2D-4A1D-AE85-CE6483874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200" b="0" dirty="0"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6" name="Rectangle 117">
                <a:extLst>
                  <a:ext uri="{FF2B5EF4-FFF2-40B4-BE49-F238E27FC236}">
                    <a16:creationId xmlns:a16="http://schemas.microsoft.com/office/drawing/2014/main" id="{04A5C0B6-29DF-40DA-8165-3E6751B44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200" b="0"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7" name="Group 185">
            <a:extLst>
              <a:ext uri="{FF2B5EF4-FFF2-40B4-BE49-F238E27FC236}">
                <a16:creationId xmlns:a16="http://schemas.microsoft.com/office/drawing/2014/main" id="{ED955D7A-7DB4-46E8-A58E-A21EEDDE2113}"/>
              </a:ext>
            </a:extLst>
          </p:cNvPr>
          <p:cNvGrpSpPr>
            <a:grpSpLocks/>
          </p:cNvGrpSpPr>
          <p:nvPr/>
        </p:nvGrpSpPr>
        <p:grpSpPr bwMode="auto">
          <a:xfrm>
            <a:off x="877356" y="2820357"/>
            <a:ext cx="1646238" cy="304800"/>
            <a:chOff x="883" y="1056"/>
            <a:chExt cx="1037" cy="192"/>
          </a:xfrm>
        </p:grpSpPr>
        <p:sp>
          <p:nvSpPr>
            <p:cNvPr id="18" name="Rectangle 113">
              <a:extLst>
                <a:ext uri="{FF2B5EF4-FFF2-40B4-BE49-F238E27FC236}">
                  <a16:creationId xmlns:a16="http://schemas.microsoft.com/office/drawing/2014/main" id="{4890F78B-F971-458A-B358-0D5D77278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" y="1056"/>
              <a:ext cx="653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altLang="zh-CN" sz="1400" b="0" dirty="0" err="1">
                  <a:cs typeface="Arial" panose="020B0604020202020204" pitchFamily="34" charset="0"/>
                </a:rPr>
                <a:t>andq</a:t>
              </a:r>
              <a:endParaRPr lang="en-US" sz="1400" b="0" dirty="0">
                <a:cs typeface="Arial" panose="020B0604020202020204" pitchFamily="34" charset="0"/>
              </a:endParaRPr>
            </a:p>
          </p:txBody>
        </p:sp>
        <p:grpSp>
          <p:nvGrpSpPr>
            <p:cNvPr id="19" name="Group 184">
              <a:extLst>
                <a:ext uri="{FF2B5EF4-FFF2-40B4-BE49-F238E27FC236}">
                  <a16:creationId xmlns:a16="http://schemas.microsoft.com/office/drawing/2014/main" id="{CA28DB88-539A-4463-9B99-662610E3D6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056"/>
              <a:ext cx="384" cy="192"/>
              <a:chOff x="1536" y="1056"/>
              <a:chExt cx="384" cy="192"/>
            </a:xfrm>
          </p:grpSpPr>
          <p:sp>
            <p:nvSpPr>
              <p:cNvPr id="20" name="Rectangle 115">
                <a:extLst>
                  <a:ext uri="{FF2B5EF4-FFF2-40B4-BE49-F238E27FC236}">
                    <a16:creationId xmlns:a16="http://schemas.microsoft.com/office/drawing/2014/main" id="{3BEC2710-9AB9-4EAD-87EB-1ED50DDBE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200" dirty="0">
                    <a:cs typeface="Arial" panose="020B0604020202020204" pitchFamily="34" charset="0"/>
                  </a:rPr>
                  <a:t>6</a:t>
                </a:r>
                <a:endParaRPr lang="en-US" sz="1200" b="0" dirty="0">
                  <a:cs typeface="Arial" panose="020B0604020202020204" pitchFamily="34" charset="0"/>
                </a:endParaRPr>
              </a:p>
            </p:txBody>
          </p:sp>
          <p:sp>
            <p:nvSpPr>
              <p:cNvPr id="21" name="Rectangle 116">
                <a:extLst>
                  <a:ext uri="{FF2B5EF4-FFF2-40B4-BE49-F238E27FC236}">
                    <a16:creationId xmlns:a16="http://schemas.microsoft.com/office/drawing/2014/main" id="{D4E708DF-8DE3-4EBC-B7E1-D28AC5F9C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200" dirty="0">
                    <a:cs typeface="Arial" panose="020B0604020202020204" pitchFamily="34" charset="0"/>
                  </a:rPr>
                  <a:t>2</a:t>
                </a:r>
                <a:endParaRPr lang="en-US" sz="1200" b="0" dirty="0">
                  <a:cs typeface="Arial" panose="020B0604020202020204" pitchFamily="34" charset="0"/>
                </a:endParaRPr>
              </a:p>
            </p:txBody>
          </p:sp>
          <p:sp>
            <p:nvSpPr>
              <p:cNvPr id="22" name="Rectangle 117">
                <a:extLst>
                  <a:ext uri="{FF2B5EF4-FFF2-40B4-BE49-F238E27FC236}">
                    <a16:creationId xmlns:a16="http://schemas.microsoft.com/office/drawing/2014/main" id="{7D31B49E-4979-478C-8E42-AC784E124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200" b="0"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3" name="Group 185">
            <a:extLst>
              <a:ext uri="{FF2B5EF4-FFF2-40B4-BE49-F238E27FC236}">
                <a16:creationId xmlns:a16="http://schemas.microsoft.com/office/drawing/2014/main" id="{271109BB-E677-447C-B57B-5F38D150F033}"/>
              </a:ext>
            </a:extLst>
          </p:cNvPr>
          <p:cNvGrpSpPr>
            <a:grpSpLocks/>
          </p:cNvGrpSpPr>
          <p:nvPr/>
        </p:nvGrpSpPr>
        <p:grpSpPr bwMode="auto">
          <a:xfrm>
            <a:off x="877356" y="3379099"/>
            <a:ext cx="1646238" cy="304800"/>
            <a:chOff x="883" y="1056"/>
            <a:chExt cx="1037" cy="192"/>
          </a:xfrm>
        </p:grpSpPr>
        <p:sp>
          <p:nvSpPr>
            <p:cNvPr id="24" name="Rectangle 113">
              <a:extLst>
                <a:ext uri="{FF2B5EF4-FFF2-40B4-BE49-F238E27FC236}">
                  <a16:creationId xmlns:a16="http://schemas.microsoft.com/office/drawing/2014/main" id="{AA6D79FC-AB07-453C-B397-560C7599D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" y="1056"/>
              <a:ext cx="653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altLang="zh-CN" sz="1400" b="0" dirty="0" err="1">
                  <a:cs typeface="Arial" panose="020B0604020202020204" pitchFamily="34" charset="0"/>
                </a:rPr>
                <a:t>xorq</a:t>
              </a:r>
              <a:endParaRPr lang="en-US" sz="1400" b="0" dirty="0">
                <a:cs typeface="Arial" panose="020B0604020202020204" pitchFamily="34" charset="0"/>
              </a:endParaRPr>
            </a:p>
          </p:txBody>
        </p:sp>
        <p:grpSp>
          <p:nvGrpSpPr>
            <p:cNvPr id="25" name="Group 184">
              <a:extLst>
                <a:ext uri="{FF2B5EF4-FFF2-40B4-BE49-F238E27FC236}">
                  <a16:creationId xmlns:a16="http://schemas.microsoft.com/office/drawing/2014/main" id="{21170F3E-63E8-4390-A8CA-5DB84980B2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056"/>
              <a:ext cx="384" cy="192"/>
              <a:chOff x="1536" y="1056"/>
              <a:chExt cx="384" cy="192"/>
            </a:xfrm>
          </p:grpSpPr>
          <p:sp>
            <p:nvSpPr>
              <p:cNvPr id="26" name="Rectangle 115">
                <a:extLst>
                  <a:ext uri="{FF2B5EF4-FFF2-40B4-BE49-F238E27FC236}">
                    <a16:creationId xmlns:a16="http://schemas.microsoft.com/office/drawing/2014/main" id="{8EB8251B-C3CA-40F8-B15F-563DD3A77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200" dirty="0">
                    <a:cs typeface="Arial" panose="020B0604020202020204" pitchFamily="34" charset="0"/>
                  </a:rPr>
                  <a:t>6</a:t>
                </a:r>
                <a:endParaRPr lang="en-US" sz="1200" b="0" dirty="0">
                  <a:cs typeface="Arial" panose="020B0604020202020204" pitchFamily="34" charset="0"/>
                </a:endParaRPr>
              </a:p>
            </p:txBody>
          </p:sp>
          <p:sp>
            <p:nvSpPr>
              <p:cNvPr id="27" name="Rectangle 116">
                <a:extLst>
                  <a:ext uri="{FF2B5EF4-FFF2-40B4-BE49-F238E27FC236}">
                    <a16:creationId xmlns:a16="http://schemas.microsoft.com/office/drawing/2014/main" id="{54DFA00F-04B3-43AF-926F-378A51524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200" dirty="0">
                    <a:cs typeface="Arial" panose="020B0604020202020204" pitchFamily="34" charset="0"/>
                  </a:rPr>
                  <a:t>3</a:t>
                </a:r>
                <a:endParaRPr lang="en-US" sz="1200" b="0" dirty="0">
                  <a:cs typeface="Arial" panose="020B0604020202020204" pitchFamily="34" charset="0"/>
                </a:endParaRPr>
              </a:p>
            </p:txBody>
          </p:sp>
          <p:sp>
            <p:nvSpPr>
              <p:cNvPr id="28" name="Rectangle 117">
                <a:extLst>
                  <a:ext uri="{FF2B5EF4-FFF2-40B4-BE49-F238E27FC236}">
                    <a16:creationId xmlns:a16="http://schemas.microsoft.com/office/drawing/2014/main" id="{704CF70A-532C-4EA7-B020-F6421D51E7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200" b="0"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9" name="Group 185">
            <a:extLst>
              <a:ext uri="{FF2B5EF4-FFF2-40B4-BE49-F238E27FC236}">
                <a16:creationId xmlns:a16="http://schemas.microsoft.com/office/drawing/2014/main" id="{608CCFF2-0EF6-4D36-8302-2712BBC070B9}"/>
              </a:ext>
            </a:extLst>
          </p:cNvPr>
          <p:cNvGrpSpPr>
            <a:grpSpLocks/>
          </p:cNvGrpSpPr>
          <p:nvPr/>
        </p:nvGrpSpPr>
        <p:grpSpPr bwMode="auto">
          <a:xfrm>
            <a:off x="3406004" y="1702873"/>
            <a:ext cx="1646238" cy="304800"/>
            <a:chOff x="883" y="1056"/>
            <a:chExt cx="1037" cy="192"/>
          </a:xfrm>
        </p:grpSpPr>
        <p:sp>
          <p:nvSpPr>
            <p:cNvPr id="30" name="Rectangle 113">
              <a:extLst>
                <a:ext uri="{FF2B5EF4-FFF2-40B4-BE49-F238E27FC236}">
                  <a16:creationId xmlns:a16="http://schemas.microsoft.com/office/drawing/2014/main" id="{F291C85E-8485-4F49-AA2C-0B2DC9CB1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" y="1056"/>
              <a:ext cx="653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altLang="zh-CN" sz="1400" b="0" dirty="0" err="1">
                  <a:cs typeface="Arial" panose="020B0604020202020204" pitchFamily="34" charset="0"/>
                </a:rPr>
                <a:t>jmp</a:t>
              </a:r>
              <a:endParaRPr lang="en-US" sz="1400" b="0" dirty="0">
                <a:cs typeface="Arial" panose="020B0604020202020204" pitchFamily="34" charset="0"/>
              </a:endParaRPr>
            </a:p>
          </p:txBody>
        </p:sp>
        <p:grpSp>
          <p:nvGrpSpPr>
            <p:cNvPr id="31" name="Group 184">
              <a:extLst>
                <a:ext uri="{FF2B5EF4-FFF2-40B4-BE49-F238E27FC236}">
                  <a16:creationId xmlns:a16="http://schemas.microsoft.com/office/drawing/2014/main" id="{2CA9A79B-294C-4F63-BA76-7AED2D0441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056"/>
              <a:ext cx="384" cy="192"/>
              <a:chOff x="1536" y="1056"/>
              <a:chExt cx="384" cy="192"/>
            </a:xfrm>
          </p:grpSpPr>
          <p:sp>
            <p:nvSpPr>
              <p:cNvPr id="32" name="Rectangle 115">
                <a:extLst>
                  <a:ext uri="{FF2B5EF4-FFF2-40B4-BE49-F238E27FC236}">
                    <a16:creationId xmlns:a16="http://schemas.microsoft.com/office/drawing/2014/main" id="{DCCFE297-2D67-4A26-9636-B93BE01BA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200" b="0" dirty="0">
                    <a:cs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33" name="Rectangle 116">
                <a:extLst>
                  <a:ext uri="{FF2B5EF4-FFF2-40B4-BE49-F238E27FC236}">
                    <a16:creationId xmlns:a16="http://schemas.microsoft.com/office/drawing/2014/main" id="{D214195D-B437-4A57-82DD-AA9671D42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200" b="0"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34" name="Rectangle 117">
                <a:extLst>
                  <a:ext uri="{FF2B5EF4-FFF2-40B4-BE49-F238E27FC236}">
                    <a16:creationId xmlns:a16="http://schemas.microsoft.com/office/drawing/2014/main" id="{DFFF3178-E073-4077-877F-1BE7144D5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200" b="0"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5" name="Group 185">
            <a:extLst>
              <a:ext uri="{FF2B5EF4-FFF2-40B4-BE49-F238E27FC236}">
                <a16:creationId xmlns:a16="http://schemas.microsoft.com/office/drawing/2014/main" id="{C6D15A0F-E114-4EC8-A89D-08876D59A096}"/>
              </a:ext>
            </a:extLst>
          </p:cNvPr>
          <p:cNvGrpSpPr>
            <a:grpSpLocks/>
          </p:cNvGrpSpPr>
          <p:nvPr/>
        </p:nvGrpSpPr>
        <p:grpSpPr bwMode="auto">
          <a:xfrm>
            <a:off x="3406004" y="2261615"/>
            <a:ext cx="1646238" cy="304800"/>
            <a:chOff x="883" y="1056"/>
            <a:chExt cx="1037" cy="192"/>
          </a:xfrm>
        </p:grpSpPr>
        <p:sp>
          <p:nvSpPr>
            <p:cNvPr id="36" name="Rectangle 113">
              <a:extLst>
                <a:ext uri="{FF2B5EF4-FFF2-40B4-BE49-F238E27FC236}">
                  <a16:creationId xmlns:a16="http://schemas.microsoft.com/office/drawing/2014/main" id="{C62375A7-5391-43DB-8EB2-5BAB4D2B1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" y="1056"/>
              <a:ext cx="653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altLang="zh-CN" sz="1400" b="0" dirty="0" err="1">
                  <a:cs typeface="Arial" panose="020B0604020202020204" pitchFamily="34" charset="0"/>
                </a:rPr>
                <a:t>jle</a:t>
              </a:r>
              <a:endParaRPr lang="en-US" sz="1400" b="0" dirty="0">
                <a:cs typeface="Arial" panose="020B0604020202020204" pitchFamily="34" charset="0"/>
              </a:endParaRPr>
            </a:p>
          </p:txBody>
        </p:sp>
        <p:grpSp>
          <p:nvGrpSpPr>
            <p:cNvPr id="37" name="Group 184">
              <a:extLst>
                <a:ext uri="{FF2B5EF4-FFF2-40B4-BE49-F238E27FC236}">
                  <a16:creationId xmlns:a16="http://schemas.microsoft.com/office/drawing/2014/main" id="{FD01A326-493E-49F8-81E2-FEEF5EB9B3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056"/>
              <a:ext cx="384" cy="192"/>
              <a:chOff x="1536" y="1056"/>
              <a:chExt cx="384" cy="192"/>
            </a:xfrm>
          </p:grpSpPr>
          <p:sp>
            <p:nvSpPr>
              <p:cNvPr id="38" name="Rectangle 115">
                <a:extLst>
                  <a:ext uri="{FF2B5EF4-FFF2-40B4-BE49-F238E27FC236}">
                    <a16:creationId xmlns:a16="http://schemas.microsoft.com/office/drawing/2014/main" id="{BA021DB9-85E7-4EEA-9608-49B1B9AF06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200" b="0" dirty="0">
                    <a:cs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39" name="Rectangle 116">
                <a:extLst>
                  <a:ext uri="{FF2B5EF4-FFF2-40B4-BE49-F238E27FC236}">
                    <a16:creationId xmlns:a16="http://schemas.microsoft.com/office/drawing/2014/main" id="{6A6449BD-C128-47FD-9A91-0E8E0297AD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200" b="0" dirty="0"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0" name="Rectangle 117">
                <a:extLst>
                  <a:ext uri="{FF2B5EF4-FFF2-40B4-BE49-F238E27FC236}">
                    <a16:creationId xmlns:a16="http://schemas.microsoft.com/office/drawing/2014/main" id="{4645A38E-641C-42A8-8E3D-CB06E3E0E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200" b="0"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1" name="Group 185">
            <a:extLst>
              <a:ext uri="{FF2B5EF4-FFF2-40B4-BE49-F238E27FC236}">
                <a16:creationId xmlns:a16="http://schemas.microsoft.com/office/drawing/2014/main" id="{F699F072-500C-43FD-8668-4B6677D3A26C}"/>
              </a:ext>
            </a:extLst>
          </p:cNvPr>
          <p:cNvGrpSpPr>
            <a:grpSpLocks/>
          </p:cNvGrpSpPr>
          <p:nvPr/>
        </p:nvGrpSpPr>
        <p:grpSpPr bwMode="auto">
          <a:xfrm>
            <a:off x="3400723" y="2820357"/>
            <a:ext cx="1646238" cy="304800"/>
            <a:chOff x="883" y="1056"/>
            <a:chExt cx="1037" cy="192"/>
          </a:xfrm>
        </p:grpSpPr>
        <p:sp>
          <p:nvSpPr>
            <p:cNvPr id="42" name="Rectangle 113">
              <a:extLst>
                <a:ext uri="{FF2B5EF4-FFF2-40B4-BE49-F238E27FC236}">
                  <a16:creationId xmlns:a16="http://schemas.microsoft.com/office/drawing/2014/main" id="{06107E76-9143-44BD-BD48-1157F67E2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" y="1056"/>
              <a:ext cx="653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altLang="zh-CN" sz="1400" b="0" dirty="0" err="1">
                  <a:cs typeface="Arial" panose="020B0604020202020204" pitchFamily="34" charset="0"/>
                </a:rPr>
                <a:t>jl</a:t>
              </a:r>
              <a:endParaRPr lang="en-US" sz="1400" b="0" dirty="0">
                <a:cs typeface="Arial" panose="020B0604020202020204" pitchFamily="34" charset="0"/>
              </a:endParaRPr>
            </a:p>
          </p:txBody>
        </p:sp>
        <p:grpSp>
          <p:nvGrpSpPr>
            <p:cNvPr id="43" name="Group 184">
              <a:extLst>
                <a:ext uri="{FF2B5EF4-FFF2-40B4-BE49-F238E27FC236}">
                  <a16:creationId xmlns:a16="http://schemas.microsoft.com/office/drawing/2014/main" id="{DC5AAAC1-088E-4E07-A2CD-8E7585D1CF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056"/>
              <a:ext cx="384" cy="192"/>
              <a:chOff x="1536" y="1056"/>
              <a:chExt cx="384" cy="192"/>
            </a:xfrm>
          </p:grpSpPr>
          <p:sp>
            <p:nvSpPr>
              <p:cNvPr id="44" name="Rectangle 115">
                <a:extLst>
                  <a:ext uri="{FF2B5EF4-FFF2-40B4-BE49-F238E27FC236}">
                    <a16:creationId xmlns:a16="http://schemas.microsoft.com/office/drawing/2014/main" id="{230EF930-A041-412E-84EA-874CD181A7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200" b="0" dirty="0">
                    <a:cs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45" name="Rectangle 116">
                <a:extLst>
                  <a:ext uri="{FF2B5EF4-FFF2-40B4-BE49-F238E27FC236}">
                    <a16:creationId xmlns:a16="http://schemas.microsoft.com/office/drawing/2014/main" id="{6EF30B4F-32EE-4D30-B6C6-2C26D9243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200" dirty="0">
                    <a:cs typeface="Arial" panose="020B0604020202020204" pitchFamily="34" charset="0"/>
                  </a:rPr>
                  <a:t>2</a:t>
                </a:r>
                <a:endParaRPr lang="en-US" sz="1200" b="0" dirty="0">
                  <a:cs typeface="Arial" panose="020B0604020202020204" pitchFamily="34" charset="0"/>
                </a:endParaRPr>
              </a:p>
            </p:txBody>
          </p:sp>
          <p:sp>
            <p:nvSpPr>
              <p:cNvPr id="46" name="Rectangle 117">
                <a:extLst>
                  <a:ext uri="{FF2B5EF4-FFF2-40B4-BE49-F238E27FC236}">
                    <a16:creationId xmlns:a16="http://schemas.microsoft.com/office/drawing/2014/main" id="{8BF14B7A-6077-4B25-974C-5C71BF99CD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200" b="0"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7" name="Group 185">
            <a:extLst>
              <a:ext uri="{FF2B5EF4-FFF2-40B4-BE49-F238E27FC236}">
                <a16:creationId xmlns:a16="http://schemas.microsoft.com/office/drawing/2014/main" id="{8694A67B-457E-4514-9C5E-536ADBFA4429}"/>
              </a:ext>
            </a:extLst>
          </p:cNvPr>
          <p:cNvGrpSpPr>
            <a:grpSpLocks/>
          </p:cNvGrpSpPr>
          <p:nvPr/>
        </p:nvGrpSpPr>
        <p:grpSpPr bwMode="auto">
          <a:xfrm>
            <a:off x="3400723" y="3379099"/>
            <a:ext cx="1646238" cy="304800"/>
            <a:chOff x="883" y="1056"/>
            <a:chExt cx="1037" cy="192"/>
          </a:xfrm>
        </p:grpSpPr>
        <p:sp>
          <p:nvSpPr>
            <p:cNvPr id="48" name="Rectangle 113">
              <a:extLst>
                <a:ext uri="{FF2B5EF4-FFF2-40B4-BE49-F238E27FC236}">
                  <a16:creationId xmlns:a16="http://schemas.microsoft.com/office/drawing/2014/main" id="{FDC048EF-0CCE-40BC-BEF4-260216E88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" y="1056"/>
              <a:ext cx="653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dirty="0">
                  <a:cs typeface="Arial" panose="020B0604020202020204" pitchFamily="34" charset="0"/>
                </a:rPr>
                <a:t>je</a:t>
              </a:r>
              <a:endParaRPr lang="en-US" sz="1400" b="0" dirty="0">
                <a:cs typeface="Arial" panose="020B0604020202020204" pitchFamily="34" charset="0"/>
              </a:endParaRPr>
            </a:p>
          </p:txBody>
        </p:sp>
        <p:grpSp>
          <p:nvGrpSpPr>
            <p:cNvPr id="49" name="Group 184">
              <a:extLst>
                <a:ext uri="{FF2B5EF4-FFF2-40B4-BE49-F238E27FC236}">
                  <a16:creationId xmlns:a16="http://schemas.microsoft.com/office/drawing/2014/main" id="{2F6E2EED-D90E-4ACA-B88B-1FBCDD6087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056"/>
              <a:ext cx="384" cy="192"/>
              <a:chOff x="1536" y="1056"/>
              <a:chExt cx="384" cy="192"/>
            </a:xfrm>
          </p:grpSpPr>
          <p:sp>
            <p:nvSpPr>
              <p:cNvPr id="50" name="Rectangle 115">
                <a:extLst>
                  <a:ext uri="{FF2B5EF4-FFF2-40B4-BE49-F238E27FC236}">
                    <a16:creationId xmlns:a16="http://schemas.microsoft.com/office/drawing/2014/main" id="{65B65D78-A693-41A9-AA27-57D9E56557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200" b="0" dirty="0">
                    <a:cs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51" name="Rectangle 116">
                <a:extLst>
                  <a:ext uri="{FF2B5EF4-FFF2-40B4-BE49-F238E27FC236}">
                    <a16:creationId xmlns:a16="http://schemas.microsoft.com/office/drawing/2014/main" id="{CE4A253C-C43C-45F1-8BA5-2C0825861E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200" dirty="0">
                    <a:cs typeface="Arial" panose="020B0604020202020204" pitchFamily="34" charset="0"/>
                  </a:rPr>
                  <a:t>3</a:t>
                </a:r>
                <a:endParaRPr lang="en-US" sz="1200" b="0" dirty="0">
                  <a:cs typeface="Arial" panose="020B0604020202020204" pitchFamily="34" charset="0"/>
                </a:endParaRPr>
              </a:p>
            </p:txBody>
          </p:sp>
          <p:sp>
            <p:nvSpPr>
              <p:cNvPr id="52" name="Rectangle 117">
                <a:extLst>
                  <a:ext uri="{FF2B5EF4-FFF2-40B4-BE49-F238E27FC236}">
                    <a16:creationId xmlns:a16="http://schemas.microsoft.com/office/drawing/2014/main" id="{2503BA17-6149-4CC0-8F97-AD5C86D3E4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200" b="0"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3" name="Group 185">
            <a:extLst>
              <a:ext uri="{FF2B5EF4-FFF2-40B4-BE49-F238E27FC236}">
                <a16:creationId xmlns:a16="http://schemas.microsoft.com/office/drawing/2014/main" id="{D6DFA6B7-599E-49F8-8C52-2B88327288D0}"/>
              </a:ext>
            </a:extLst>
          </p:cNvPr>
          <p:cNvGrpSpPr>
            <a:grpSpLocks/>
          </p:cNvGrpSpPr>
          <p:nvPr/>
        </p:nvGrpSpPr>
        <p:grpSpPr bwMode="auto">
          <a:xfrm>
            <a:off x="3400723" y="3937842"/>
            <a:ext cx="1646238" cy="304800"/>
            <a:chOff x="883" y="1056"/>
            <a:chExt cx="1037" cy="192"/>
          </a:xfrm>
        </p:grpSpPr>
        <p:sp>
          <p:nvSpPr>
            <p:cNvPr id="54" name="Rectangle 113">
              <a:extLst>
                <a:ext uri="{FF2B5EF4-FFF2-40B4-BE49-F238E27FC236}">
                  <a16:creationId xmlns:a16="http://schemas.microsoft.com/office/drawing/2014/main" id="{FCE7B947-6A82-4882-B162-34D7DB293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" y="1056"/>
              <a:ext cx="653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altLang="zh-CN" sz="1400" b="0" dirty="0" err="1">
                  <a:cs typeface="Arial" panose="020B0604020202020204" pitchFamily="34" charset="0"/>
                </a:rPr>
                <a:t>jne</a:t>
              </a:r>
              <a:endParaRPr lang="en-US" sz="1400" b="0" dirty="0">
                <a:cs typeface="Arial" panose="020B0604020202020204" pitchFamily="34" charset="0"/>
              </a:endParaRPr>
            </a:p>
          </p:txBody>
        </p:sp>
        <p:grpSp>
          <p:nvGrpSpPr>
            <p:cNvPr id="55" name="Group 184">
              <a:extLst>
                <a:ext uri="{FF2B5EF4-FFF2-40B4-BE49-F238E27FC236}">
                  <a16:creationId xmlns:a16="http://schemas.microsoft.com/office/drawing/2014/main" id="{8895460C-5B2B-4E0C-8992-ED5421A5CE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056"/>
              <a:ext cx="384" cy="192"/>
              <a:chOff x="1536" y="1056"/>
              <a:chExt cx="384" cy="192"/>
            </a:xfrm>
          </p:grpSpPr>
          <p:sp>
            <p:nvSpPr>
              <p:cNvPr id="56" name="Rectangle 115">
                <a:extLst>
                  <a:ext uri="{FF2B5EF4-FFF2-40B4-BE49-F238E27FC236}">
                    <a16:creationId xmlns:a16="http://schemas.microsoft.com/office/drawing/2014/main" id="{87B44BF6-209F-4C81-85E6-63E4F695F3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200" b="0" dirty="0">
                    <a:cs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57" name="Rectangle 116">
                <a:extLst>
                  <a:ext uri="{FF2B5EF4-FFF2-40B4-BE49-F238E27FC236}">
                    <a16:creationId xmlns:a16="http://schemas.microsoft.com/office/drawing/2014/main" id="{C7A4FF7D-8CEE-4AD8-900E-1BD8D957C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200" dirty="0">
                    <a:cs typeface="Arial" panose="020B0604020202020204" pitchFamily="34" charset="0"/>
                  </a:rPr>
                  <a:t>4</a:t>
                </a:r>
                <a:endParaRPr lang="en-US" sz="1200" b="0" dirty="0">
                  <a:cs typeface="Arial" panose="020B0604020202020204" pitchFamily="34" charset="0"/>
                </a:endParaRPr>
              </a:p>
            </p:txBody>
          </p:sp>
          <p:sp>
            <p:nvSpPr>
              <p:cNvPr id="58" name="Rectangle 117">
                <a:extLst>
                  <a:ext uri="{FF2B5EF4-FFF2-40B4-BE49-F238E27FC236}">
                    <a16:creationId xmlns:a16="http://schemas.microsoft.com/office/drawing/2014/main" id="{60DAE2F8-6C0B-4E28-9916-E7FFAD50A9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200" b="0"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9" name="Group 185">
            <a:extLst>
              <a:ext uri="{FF2B5EF4-FFF2-40B4-BE49-F238E27FC236}">
                <a16:creationId xmlns:a16="http://schemas.microsoft.com/office/drawing/2014/main" id="{F6542B9C-7D20-46F6-BBAE-34C0EBCFBF97}"/>
              </a:ext>
            </a:extLst>
          </p:cNvPr>
          <p:cNvGrpSpPr>
            <a:grpSpLocks/>
          </p:cNvGrpSpPr>
          <p:nvPr/>
        </p:nvGrpSpPr>
        <p:grpSpPr bwMode="auto">
          <a:xfrm>
            <a:off x="3395442" y="4496584"/>
            <a:ext cx="1646238" cy="304800"/>
            <a:chOff x="883" y="1056"/>
            <a:chExt cx="1037" cy="192"/>
          </a:xfrm>
        </p:grpSpPr>
        <p:sp>
          <p:nvSpPr>
            <p:cNvPr id="60" name="Rectangle 113">
              <a:extLst>
                <a:ext uri="{FF2B5EF4-FFF2-40B4-BE49-F238E27FC236}">
                  <a16:creationId xmlns:a16="http://schemas.microsoft.com/office/drawing/2014/main" id="{B5121F2E-6641-42CA-A600-BE0225B0F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" y="1056"/>
              <a:ext cx="653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altLang="zh-CN" sz="1400" b="0" dirty="0" err="1">
                  <a:cs typeface="Arial" panose="020B0604020202020204" pitchFamily="34" charset="0"/>
                </a:rPr>
                <a:t>jge</a:t>
              </a:r>
              <a:endParaRPr lang="en-US" sz="1400" b="0" dirty="0">
                <a:cs typeface="Arial" panose="020B0604020202020204" pitchFamily="34" charset="0"/>
              </a:endParaRPr>
            </a:p>
          </p:txBody>
        </p:sp>
        <p:grpSp>
          <p:nvGrpSpPr>
            <p:cNvPr id="61" name="Group 184">
              <a:extLst>
                <a:ext uri="{FF2B5EF4-FFF2-40B4-BE49-F238E27FC236}">
                  <a16:creationId xmlns:a16="http://schemas.microsoft.com/office/drawing/2014/main" id="{74C1BC91-F0E4-48A8-B04C-CF6AD9B520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056"/>
              <a:ext cx="384" cy="192"/>
              <a:chOff x="1536" y="1056"/>
              <a:chExt cx="384" cy="192"/>
            </a:xfrm>
          </p:grpSpPr>
          <p:sp>
            <p:nvSpPr>
              <p:cNvPr id="62" name="Rectangle 115">
                <a:extLst>
                  <a:ext uri="{FF2B5EF4-FFF2-40B4-BE49-F238E27FC236}">
                    <a16:creationId xmlns:a16="http://schemas.microsoft.com/office/drawing/2014/main" id="{2171B59F-D50B-470B-B9FE-6E766AC09B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200" b="0" dirty="0">
                    <a:cs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63" name="Rectangle 116">
                <a:extLst>
                  <a:ext uri="{FF2B5EF4-FFF2-40B4-BE49-F238E27FC236}">
                    <a16:creationId xmlns:a16="http://schemas.microsoft.com/office/drawing/2014/main" id="{5BAC2B67-B0DD-4608-9780-7280988D21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200" b="0" dirty="0"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64" name="Rectangle 117">
                <a:extLst>
                  <a:ext uri="{FF2B5EF4-FFF2-40B4-BE49-F238E27FC236}">
                    <a16:creationId xmlns:a16="http://schemas.microsoft.com/office/drawing/2014/main" id="{E951EAA8-7DDF-48DA-81CA-DF194441EB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200" b="0"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65" name="Group 185">
            <a:extLst>
              <a:ext uri="{FF2B5EF4-FFF2-40B4-BE49-F238E27FC236}">
                <a16:creationId xmlns:a16="http://schemas.microsoft.com/office/drawing/2014/main" id="{7B39CA27-CFC6-4FF6-AF55-EC4948573E1A}"/>
              </a:ext>
            </a:extLst>
          </p:cNvPr>
          <p:cNvGrpSpPr>
            <a:grpSpLocks/>
          </p:cNvGrpSpPr>
          <p:nvPr/>
        </p:nvGrpSpPr>
        <p:grpSpPr bwMode="auto">
          <a:xfrm>
            <a:off x="3395442" y="5055326"/>
            <a:ext cx="1646238" cy="304800"/>
            <a:chOff x="883" y="1056"/>
            <a:chExt cx="1037" cy="192"/>
          </a:xfrm>
        </p:grpSpPr>
        <p:sp>
          <p:nvSpPr>
            <p:cNvPr id="66" name="Rectangle 113">
              <a:extLst>
                <a:ext uri="{FF2B5EF4-FFF2-40B4-BE49-F238E27FC236}">
                  <a16:creationId xmlns:a16="http://schemas.microsoft.com/office/drawing/2014/main" id="{04181EF5-9CB2-4DAB-9994-C1D42F579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" y="1056"/>
              <a:ext cx="653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dirty="0" err="1">
                  <a:cs typeface="Arial" panose="020B0604020202020204" pitchFamily="34" charset="0"/>
                </a:rPr>
                <a:t>jg</a:t>
              </a:r>
              <a:endParaRPr lang="en-US" sz="1400" b="0" dirty="0">
                <a:cs typeface="Arial" panose="020B0604020202020204" pitchFamily="34" charset="0"/>
              </a:endParaRPr>
            </a:p>
          </p:txBody>
        </p:sp>
        <p:grpSp>
          <p:nvGrpSpPr>
            <p:cNvPr id="67" name="Group 184">
              <a:extLst>
                <a:ext uri="{FF2B5EF4-FFF2-40B4-BE49-F238E27FC236}">
                  <a16:creationId xmlns:a16="http://schemas.microsoft.com/office/drawing/2014/main" id="{AFC9AC90-6223-4314-8926-0AA9A109A8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056"/>
              <a:ext cx="384" cy="192"/>
              <a:chOff x="1536" y="1056"/>
              <a:chExt cx="384" cy="192"/>
            </a:xfrm>
          </p:grpSpPr>
          <p:sp>
            <p:nvSpPr>
              <p:cNvPr id="68" name="Rectangle 115">
                <a:extLst>
                  <a:ext uri="{FF2B5EF4-FFF2-40B4-BE49-F238E27FC236}">
                    <a16:creationId xmlns:a16="http://schemas.microsoft.com/office/drawing/2014/main" id="{061452FD-5D41-49FD-ACE2-84C3B6527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200" b="0" dirty="0">
                    <a:cs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69" name="Rectangle 116">
                <a:extLst>
                  <a:ext uri="{FF2B5EF4-FFF2-40B4-BE49-F238E27FC236}">
                    <a16:creationId xmlns:a16="http://schemas.microsoft.com/office/drawing/2014/main" id="{0349FE6B-C67C-4F9C-8E78-37A06AF5D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200" b="0" dirty="0">
                    <a:cs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70" name="Rectangle 117">
                <a:extLst>
                  <a:ext uri="{FF2B5EF4-FFF2-40B4-BE49-F238E27FC236}">
                    <a16:creationId xmlns:a16="http://schemas.microsoft.com/office/drawing/2014/main" id="{407F7AA2-68BF-4BCD-ACE3-EE0A96C65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200" b="0"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89" name="Group 185">
            <a:extLst>
              <a:ext uri="{FF2B5EF4-FFF2-40B4-BE49-F238E27FC236}">
                <a16:creationId xmlns:a16="http://schemas.microsoft.com/office/drawing/2014/main" id="{6EA39652-3934-42F8-A38D-D8C616B44CC6}"/>
              </a:ext>
            </a:extLst>
          </p:cNvPr>
          <p:cNvGrpSpPr>
            <a:grpSpLocks/>
          </p:cNvGrpSpPr>
          <p:nvPr/>
        </p:nvGrpSpPr>
        <p:grpSpPr bwMode="auto">
          <a:xfrm>
            <a:off x="6030521" y="1702873"/>
            <a:ext cx="1646238" cy="304800"/>
            <a:chOff x="883" y="1056"/>
            <a:chExt cx="1037" cy="192"/>
          </a:xfrm>
        </p:grpSpPr>
        <p:sp>
          <p:nvSpPr>
            <p:cNvPr id="90" name="Rectangle 113">
              <a:extLst>
                <a:ext uri="{FF2B5EF4-FFF2-40B4-BE49-F238E27FC236}">
                  <a16:creationId xmlns:a16="http://schemas.microsoft.com/office/drawing/2014/main" id="{89671F2E-3DB1-4165-A93E-29325C961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" y="1056"/>
              <a:ext cx="653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altLang="zh-CN" sz="1400" b="0" dirty="0" err="1">
                  <a:cs typeface="Arial" panose="020B0604020202020204" pitchFamily="34" charset="0"/>
                </a:rPr>
                <a:t>rrmovq</a:t>
              </a:r>
              <a:endParaRPr lang="en-US" sz="1400" b="0" dirty="0">
                <a:cs typeface="Arial" panose="020B0604020202020204" pitchFamily="34" charset="0"/>
              </a:endParaRPr>
            </a:p>
          </p:txBody>
        </p:sp>
        <p:grpSp>
          <p:nvGrpSpPr>
            <p:cNvPr id="91" name="Group 184">
              <a:extLst>
                <a:ext uri="{FF2B5EF4-FFF2-40B4-BE49-F238E27FC236}">
                  <a16:creationId xmlns:a16="http://schemas.microsoft.com/office/drawing/2014/main" id="{C67EEC05-2A31-4889-A665-75485554FD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056"/>
              <a:ext cx="384" cy="192"/>
              <a:chOff x="1536" y="1056"/>
              <a:chExt cx="384" cy="192"/>
            </a:xfrm>
          </p:grpSpPr>
          <p:sp>
            <p:nvSpPr>
              <p:cNvPr id="92" name="Rectangle 115">
                <a:extLst>
                  <a:ext uri="{FF2B5EF4-FFF2-40B4-BE49-F238E27FC236}">
                    <a16:creationId xmlns:a16="http://schemas.microsoft.com/office/drawing/2014/main" id="{F2545270-A97A-4441-B11A-67CE67842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200" dirty="0">
                    <a:cs typeface="Arial" panose="020B0604020202020204" pitchFamily="34" charset="0"/>
                  </a:rPr>
                  <a:t>2</a:t>
                </a:r>
                <a:endParaRPr lang="en-US" sz="1200" b="0" dirty="0">
                  <a:cs typeface="Arial" panose="020B0604020202020204" pitchFamily="34" charset="0"/>
                </a:endParaRPr>
              </a:p>
            </p:txBody>
          </p:sp>
          <p:sp>
            <p:nvSpPr>
              <p:cNvPr id="93" name="Rectangle 116">
                <a:extLst>
                  <a:ext uri="{FF2B5EF4-FFF2-40B4-BE49-F238E27FC236}">
                    <a16:creationId xmlns:a16="http://schemas.microsoft.com/office/drawing/2014/main" id="{EC27FC3A-4B2C-477B-A5F9-C5957ED59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200" b="0" dirty="0"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94" name="Rectangle 117">
                <a:extLst>
                  <a:ext uri="{FF2B5EF4-FFF2-40B4-BE49-F238E27FC236}">
                    <a16:creationId xmlns:a16="http://schemas.microsoft.com/office/drawing/2014/main" id="{294D2D01-8240-484C-BA86-3F1501A3CB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200" b="0"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95" name="Group 185">
            <a:extLst>
              <a:ext uri="{FF2B5EF4-FFF2-40B4-BE49-F238E27FC236}">
                <a16:creationId xmlns:a16="http://schemas.microsoft.com/office/drawing/2014/main" id="{E522BB03-EF12-4080-A5D4-54E40B0C0D31}"/>
              </a:ext>
            </a:extLst>
          </p:cNvPr>
          <p:cNvGrpSpPr>
            <a:grpSpLocks/>
          </p:cNvGrpSpPr>
          <p:nvPr/>
        </p:nvGrpSpPr>
        <p:grpSpPr bwMode="auto">
          <a:xfrm>
            <a:off x="6025240" y="2261615"/>
            <a:ext cx="1646238" cy="304800"/>
            <a:chOff x="883" y="1056"/>
            <a:chExt cx="1037" cy="192"/>
          </a:xfrm>
        </p:grpSpPr>
        <p:sp>
          <p:nvSpPr>
            <p:cNvPr id="96" name="Rectangle 113">
              <a:extLst>
                <a:ext uri="{FF2B5EF4-FFF2-40B4-BE49-F238E27FC236}">
                  <a16:creationId xmlns:a16="http://schemas.microsoft.com/office/drawing/2014/main" id="{37C64A61-D915-4AD0-9DE0-75B492805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" y="1056"/>
              <a:ext cx="653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altLang="zh-CN" sz="1400" b="0" dirty="0" err="1">
                  <a:cs typeface="Arial" panose="020B0604020202020204" pitchFamily="34" charset="0"/>
                </a:rPr>
                <a:t>cmovle</a:t>
              </a:r>
              <a:endParaRPr lang="en-US" sz="1400" b="0" dirty="0">
                <a:cs typeface="Arial" panose="020B0604020202020204" pitchFamily="34" charset="0"/>
              </a:endParaRPr>
            </a:p>
          </p:txBody>
        </p:sp>
        <p:grpSp>
          <p:nvGrpSpPr>
            <p:cNvPr id="97" name="Group 184">
              <a:extLst>
                <a:ext uri="{FF2B5EF4-FFF2-40B4-BE49-F238E27FC236}">
                  <a16:creationId xmlns:a16="http://schemas.microsoft.com/office/drawing/2014/main" id="{00911044-FA3F-4DF4-8206-B1BF99EDCF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056"/>
              <a:ext cx="384" cy="192"/>
              <a:chOff x="1536" y="1056"/>
              <a:chExt cx="384" cy="192"/>
            </a:xfrm>
          </p:grpSpPr>
          <p:sp>
            <p:nvSpPr>
              <p:cNvPr id="98" name="Rectangle 115">
                <a:extLst>
                  <a:ext uri="{FF2B5EF4-FFF2-40B4-BE49-F238E27FC236}">
                    <a16:creationId xmlns:a16="http://schemas.microsoft.com/office/drawing/2014/main" id="{5B1720B9-405B-4923-A6D1-FAFB09266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200" dirty="0">
                    <a:cs typeface="Arial" panose="020B0604020202020204" pitchFamily="34" charset="0"/>
                  </a:rPr>
                  <a:t>2</a:t>
                </a:r>
                <a:endParaRPr lang="en-US" sz="1200" b="0" dirty="0">
                  <a:cs typeface="Arial" panose="020B0604020202020204" pitchFamily="34" charset="0"/>
                </a:endParaRPr>
              </a:p>
            </p:txBody>
          </p:sp>
          <p:sp>
            <p:nvSpPr>
              <p:cNvPr id="99" name="Rectangle 116">
                <a:extLst>
                  <a:ext uri="{FF2B5EF4-FFF2-40B4-BE49-F238E27FC236}">
                    <a16:creationId xmlns:a16="http://schemas.microsoft.com/office/drawing/2014/main" id="{210D5C5A-6806-47A6-ABC9-0E3EFC3E3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200" b="0" dirty="0"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00" name="Rectangle 117">
                <a:extLst>
                  <a:ext uri="{FF2B5EF4-FFF2-40B4-BE49-F238E27FC236}">
                    <a16:creationId xmlns:a16="http://schemas.microsoft.com/office/drawing/2014/main" id="{6F095129-2365-4AB2-9605-22582EB1B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200" b="0"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01" name="Group 185">
            <a:extLst>
              <a:ext uri="{FF2B5EF4-FFF2-40B4-BE49-F238E27FC236}">
                <a16:creationId xmlns:a16="http://schemas.microsoft.com/office/drawing/2014/main" id="{EEFEC9B3-9337-4159-8C40-4C39F7B08891}"/>
              </a:ext>
            </a:extLst>
          </p:cNvPr>
          <p:cNvGrpSpPr>
            <a:grpSpLocks/>
          </p:cNvGrpSpPr>
          <p:nvPr/>
        </p:nvGrpSpPr>
        <p:grpSpPr bwMode="auto">
          <a:xfrm>
            <a:off x="6025240" y="2820357"/>
            <a:ext cx="1646238" cy="304800"/>
            <a:chOff x="883" y="1056"/>
            <a:chExt cx="1037" cy="192"/>
          </a:xfrm>
        </p:grpSpPr>
        <p:sp>
          <p:nvSpPr>
            <p:cNvPr id="102" name="Rectangle 113">
              <a:extLst>
                <a:ext uri="{FF2B5EF4-FFF2-40B4-BE49-F238E27FC236}">
                  <a16:creationId xmlns:a16="http://schemas.microsoft.com/office/drawing/2014/main" id="{22378159-69FE-4E71-9F63-8D0CF2889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" y="1056"/>
              <a:ext cx="653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dirty="0" err="1">
                  <a:cs typeface="Arial" panose="020B0604020202020204" pitchFamily="34" charset="0"/>
                </a:rPr>
                <a:t>cmovl</a:t>
              </a:r>
              <a:endParaRPr lang="en-US" sz="1400" b="0" dirty="0">
                <a:cs typeface="Arial" panose="020B0604020202020204" pitchFamily="34" charset="0"/>
              </a:endParaRPr>
            </a:p>
          </p:txBody>
        </p:sp>
        <p:grpSp>
          <p:nvGrpSpPr>
            <p:cNvPr id="103" name="Group 184">
              <a:extLst>
                <a:ext uri="{FF2B5EF4-FFF2-40B4-BE49-F238E27FC236}">
                  <a16:creationId xmlns:a16="http://schemas.microsoft.com/office/drawing/2014/main" id="{3058BEB3-572B-4857-9377-28390B9B0F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056"/>
              <a:ext cx="384" cy="192"/>
              <a:chOff x="1536" y="1056"/>
              <a:chExt cx="384" cy="192"/>
            </a:xfrm>
          </p:grpSpPr>
          <p:sp>
            <p:nvSpPr>
              <p:cNvPr id="104" name="Rectangle 115">
                <a:extLst>
                  <a:ext uri="{FF2B5EF4-FFF2-40B4-BE49-F238E27FC236}">
                    <a16:creationId xmlns:a16="http://schemas.microsoft.com/office/drawing/2014/main" id="{4882A629-B0C1-4ABD-BB4D-C668955AB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200" dirty="0">
                    <a:cs typeface="Arial" panose="020B0604020202020204" pitchFamily="34" charset="0"/>
                  </a:rPr>
                  <a:t>2</a:t>
                </a:r>
                <a:endParaRPr lang="en-US" sz="1200" b="0" dirty="0">
                  <a:cs typeface="Arial" panose="020B0604020202020204" pitchFamily="34" charset="0"/>
                </a:endParaRPr>
              </a:p>
            </p:txBody>
          </p:sp>
          <p:sp>
            <p:nvSpPr>
              <p:cNvPr id="105" name="Rectangle 116">
                <a:extLst>
                  <a:ext uri="{FF2B5EF4-FFF2-40B4-BE49-F238E27FC236}">
                    <a16:creationId xmlns:a16="http://schemas.microsoft.com/office/drawing/2014/main" id="{9EE04DD3-2E33-418C-B8D4-3D738CE41E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200" b="0" dirty="0"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06" name="Rectangle 117">
                <a:extLst>
                  <a:ext uri="{FF2B5EF4-FFF2-40B4-BE49-F238E27FC236}">
                    <a16:creationId xmlns:a16="http://schemas.microsoft.com/office/drawing/2014/main" id="{E6870CEB-B0A7-4CD4-844C-FD30B12AE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200" b="0"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07" name="Group 185">
            <a:extLst>
              <a:ext uri="{FF2B5EF4-FFF2-40B4-BE49-F238E27FC236}">
                <a16:creationId xmlns:a16="http://schemas.microsoft.com/office/drawing/2014/main" id="{D14FDECE-1C68-4C17-8711-7586C8307E77}"/>
              </a:ext>
            </a:extLst>
          </p:cNvPr>
          <p:cNvGrpSpPr>
            <a:grpSpLocks/>
          </p:cNvGrpSpPr>
          <p:nvPr/>
        </p:nvGrpSpPr>
        <p:grpSpPr bwMode="auto">
          <a:xfrm>
            <a:off x="6030521" y="3379100"/>
            <a:ext cx="1646238" cy="304800"/>
            <a:chOff x="883" y="1056"/>
            <a:chExt cx="1037" cy="192"/>
          </a:xfrm>
        </p:grpSpPr>
        <p:sp>
          <p:nvSpPr>
            <p:cNvPr id="108" name="Rectangle 113">
              <a:extLst>
                <a:ext uri="{FF2B5EF4-FFF2-40B4-BE49-F238E27FC236}">
                  <a16:creationId xmlns:a16="http://schemas.microsoft.com/office/drawing/2014/main" id="{C5EBD3F9-FD1F-4C0E-A026-5F735296D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" y="1056"/>
              <a:ext cx="653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altLang="zh-CN" sz="1400" b="0" dirty="0" err="1">
                  <a:cs typeface="Arial" panose="020B0604020202020204" pitchFamily="34" charset="0"/>
                </a:rPr>
                <a:t>cmove</a:t>
              </a:r>
              <a:endParaRPr lang="en-US" sz="1400" b="0" dirty="0">
                <a:cs typeface="Arial" panose="020B0604020202020204" pitchFamily="34" charset="0"/>
              </a:endParaRPr>
            </a:p>
          </p:txBody>
        </p:sp>
        <p:grpSp>
          <p:nvGrpSpPr>
            <p:cNvPr id="109" name="Group 184">
              <a:extLst>
                <a:ext uri="{FF2B5EF4-FFF2-40B4-BE49-F238E27FC236}">
                  <a16:creationId xmlns:a16="http://schemas.microsoft.com/office/drawing/2014/main" id="{5D1595B3-6B62-4E6A-B992-78AD3D69B7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056"/>
              <a:ext cx="384" cy="192"/>
              <a:chOff x="1536" y="1056"/>
              <a:chExt cx="384" cy="192"/>
            </a:xfrm>
          </p:grpSpPr>
          <p:sp>
            <p:nvSpPr>
              <p:cNvPr id="110" name="Rectangle 115">
                <a:extLst>
                  <a:ext uri="{FF2B5EF4-FFF2-40B4-BE49-F238E27FC236}">
                    <a16:creationId xmlns:a16="http://schemas.microsoft.com/office/drawing/2014/main" id="{DE949E3D-C7F8-4AD5-82E1-531B9D672C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200" dirty="0">
                    <a:cs typeface="Arial" panose="020B0604020202020204" pitchFamily="34" charset="0"/>
                  </a:rPr>
                  <a:t>2</a:t>
                </a:r>
                <a:endParaRPr lang="en-US" sz="1200" b="0" dirty="0">
                  <a:cs typeface="Arial" panose="020B0604020202020204" pitchFamily="34" charset="0"/>
                </a:endParaRPr>
              </a:p>
            </p:txBody>
          </p:sp>
          <p:sp>
            <p:nvSpPr>
              <p:cNvPr id="111" name="Rectangle 116">
                <a:extLst>
                  <a:ext uri="{FF2B5EF4-FFF2-40B4-BE49-F238E27FC236}">
                    <a16:creationId xmlns:a16="http://schemas.microsoft.com/office/drawing/2014/main" id="{F46B19EF-0AC9-495E-A1D4-4E1D6A6179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200" dirty="0">
                    <a:cs typeface="Arial" panose="020B0604020202020204" pitchFamily="34" charset="0"/>
                  </a:rPr>
                  <a:t>3</a:t>
                </a:r>
                <a:endParaRPr lang="en-US" sz="1200" b="0" dirty="0">
                  <a:cs typeface="Arial" panose="020B0604020202020204" pitchFamily="34" charset="0"/>
                </a:endParaRPr>
              </a:p>
            </p:txBody>
          </p:sp>
          <p:sp>
            <p:nvSpPr>
              <p:cNvPr id="112" name="Rectangle 117">
                <a:extLst>
                  <a:ext uri="{FF2B5EF4-FFF2-40B4-BE49-F238E27FC236}">
                    <a16:creationId xmlns:a16="http://schemas.microsoft.com/office/drawing/2014/main" id="{D675CDC0-CF00-421D-8CB8-32168B75B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200" b="0"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3" name="Group 185">
            <a:extLst>
              <a:ext uri="{FF2B5EF4-FFF2-40B4-BE49-F238E27FC236}">
                <a16:creationId xmlns:a16="http://schemas.microsoft.com/office/drawing/2014/main" id="{FDA562B2-2227-4872-B387-25AF19015E2E}"/>
              </a:ext>
            </a:extLst>
          </p:cNvPr>
          <p:cNvGrpSpPr>
            <a:grpSpLocks/>
          </p:cNvGrpSpPr>
          <p:nvPr/>
        </p:nvGrpSpPr>
        <p:grpSpPr bwMode="auto">
          <a:xfrm>
            <a:off x="6025240" y="3937842"/>
            <a:ext cx="1646238" cy="304800"/>
            <a:chOff x="883" y="1056"/>
            <a:chExt cx="1037" cy="192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DBEFDEB-9DEE-4B2F-BE4D-860603521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" y="1056"/>
              <a:ext cx="653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altLang="zh-CN" sz="1400" b="0" dirty="0" err="1">
                  <a:cs typeface="Arial" panose="020B0604020202020204" pitchFamily="34" charset="0"/>
                </a:rPr>
                <a:t>cmovne</a:t>
              </a:r>
              <a:endParaRPr lang="en-US" sz="1400" b="0" dirty="0">
                <a:cs typeface="Arial" panose="020B0604020202020204" pitchFamily="34" charset="0"/>
              </a:endParaRPr>
            </a:p>
          </p:txBody>
        </p:sp>
        <p:grpSp>
          <p:nvGrpSpPr>
            <p:cNvPr id="115" name="Group 184">
              <a:extLst>
                <a:ext uri="{FF2B5EF4-FFF2-40B4-BE49-F238E27FC236}">
                  <a16:creationId xmlns:a16="http://schemas.microsoft.com/office/drawing/2014/main" id="{3B0C9433-189C-49AA-B821-7A502C9BA0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056"/>
              <a:ext cx="384" cy="192"/>
              <a:chOff x="1536" y="1056"/>
              <a:chExt cx="384" cy="192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D275030B-C882-4AA5-B510-495B2D1AE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200" dirty="0">
                    <a:cs typeface="Arial" panose="020B0604020202020204" pitchFamily="34" charset="0"/>
                  </a:rPr>
                  <a:t>2</a:t>
                </a:r>
                <a:endParaRPr lang="en-US" sz="1200" b="0" dirty="0">
                  <a:cs typeface="Arial" panose="020B0604020202020204" pitchFamily="34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63025C73-4B2A-4583-9E97-F24153E99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200" dirty="0">
                    <a:cs typeface="Arial" panose="020B0604020202020204" pitchFamily="34" charset="0"/>
                  </a:rPr>
                  <a:t>4</a:t>
                </a:r>
                <a:endParaRPr lang="en-US" sz="1200" b="0" dirty="0">
                  <a:cs typeface="Arial" panose="020B0604020202020204" pitchFamily="34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59B02F57-CC22-4343-A66D-E8B9885B33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200" b="0"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9" name="Group 185">
            <a:extLst>
              <a:ext uri="{FF2B5EF4-FFF2-40B4-BE49-F238E27FC236}">
                <a16:creationId xmlns:a16="http://schemas.microsoft.com/office/drawing/2014/main" id="{C78CD8C0-9F90-4D5B-9A87-B91F48E8CE37}"/>
              </a:ext>
            </a:extLst>
          </p:cNvPr>
          <p:cNvGrpSpPr>
            <a:grpSpLocks/>
          </p:cNvGrpSpPr>
          <p:nvPr/>
        </p:nvGrpSpPr>
        <p:grpSpPr bwMode="auto">
          <a:xfrm>
            <a:off x="6025240" y="4496584"/>
            <a:ext cx="1646238" cy="304800"/>
            <a:chOff x="883" y="1056"/>
            <a:chExt cx="1037" cy="192"/>
          </a:xfrm>
        </p:grpSpPr>
        <p:sp>
          <p:nvSpPr>
            <p:cNvPr id="120" name="Rectangle 113">
              <a:extLst>
                <a:ext uri="{FF2B5EF4-FFF2-40B4-BE49-F238E27FC236}">
                  <a16:creationId xmlns:a16="http://schemas.microsoft.com/office/drawing/2014/main" id="{E4C9CDA8-4EB5-476F-A53C-1C7D959A0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" y="1056"/>
              <a:ext cx="653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dirty="0" err="1">
                  <a:cs typeface="Arial" panose="020B0604020202020204" pitchFamily="34" charset="0"/>
                </a:rPr>
                <a:t>cmovge</a:t>
              </a:r>
              <a:endParaRPr lang="en-US" sz="1400" b="0" dirty="0">
                <a:cs typeface="Arial" panose="020B0604020202020204" pitchFamily="34" charset="0"/>
              </a:endParaRPr>
            </a:p>
          </p:txBody>
        </p:sp>
        <p:grpSp>
          <p:nvGrpSpPr>
            <p:cNvPr id="121" name="Group 184">
              <a:extLst>
                <a:ext uri="{FF2B5EF4-FFF2-40B4-BE49-F238E27FC236}">
                  <a16:creationId xmlns:a16="http://schemas.microsoft.com/office/drawing/2014/main" id="{BB8F2DB0-E21B-4247-9F59-81ECAB121B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056"/>
              <a:ext cx="384" cy="192"/>
              <a:chOff x="1536" y="1056"/>
              <a:chExt cx="384" cy="192"/>
            </a:xfrm>
          </p:grpSpPr>
          <p:sp>
            <p:nvSpPr>
              <p:cNvPr id="122" name="Rectangle 115">
                <a:extLst>
                  <a:ext uri="{FF2B5EF4-FFF2-40B4-BE49-F238E27FC236}">
                    <a16:creationId xmlns:a16="http://schemas.microsoft.com/office/drawing/2014/main" id="{2FF8F09A-118D-4DDF-9121-EE69002B39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200" dirty="0">
                    <a:cs typeface="Arial" panose="020B0604020202020204" pitchFamily="34" charset="0"/>
                  </a:rPr>
                  <a:t>2</a:t>
                </a:r>
                <a:endParaRPr lang="en-US" sz="1200" b="0" dirty="0">
                  <a:cs typeface="Arial" panose="020B0604020202020204" pitchFamily="34" charset="0"/>
                </a:endParaRPr>
              </a:p>
            </p:txBody>
          </p:sp>
          <p:sp>
            <p:nvSpPr>
              <p:cNvPr id="123" name="Rectangle 116">
                <a:extLst>
                  <a:ext uri="{FF2B5EF4-FFF2-40B4-BE49-F238E27FC236}">
                    <a16:creationId xmlns:a16="http://schemas.microsoft.com/office/drawing/2014/main" id="{24551334-CE84-4CE1-978D-D7DBA3CC4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200" b="0" dirty="0"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124" name="Rectangle 117">
                <a:extLst>
                  <a:ext uri="{FF2B5EF4-FFF2-40B4-BE49-F238E27FC236}">
                    <a16:creationId xmlns:a16="http://schemas.microsoft.com/office/drawing/2014/main" id="{1D9D40B9-75CA-45FF-9ADC-E5FDB0D3AB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200" b="0"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25" name="Group 185">
            <a:extLst>
              <a:ext uri="{FF2B5EF4-FFF2-40B4-BE49-F238E27FC236}">
                <a16:creationId xmlns:a16="http://schemas.microsoft.com/office/drawing/2014/main" id="{8109873A-6A47-4B36-AC9E-891B30248BF6}"/>
              </a:ext>
            </a:extLst>
          </p:cNvPr>
          <p:cNvGrpSpPr>
            <a:grpSpLocks/>
          </p:cNvGrpSpPr>
          <p:nvPr/>
        </p:nvGrpSpPr>
        <p:grpSpPr bwMode="auto">
          <a:xfrm>
            <a:off x="6025240" y="5055326"/>
            <a:ext cx="1646238" cy="304800"/>
            <a:chOff x="883" y="1056"/>
            <a:chExt cx="1037" cy="192"/>
          </a:xfrm>
        </p:grpSpPr>
        <p:sp>
          <p:nvSpPr>
            <p:cNvPr id="126" name="Rectangle 113">
              <a:extLst>
                <a:ext uri="{FF2B5EF4-FFF2-40B4-BE49-F238E27FC236}">
                  <a16:creationId xmlns:a16="http://schemas.microsoft.com/office/drawing/2014/main" id="{392FF2BD-E8CB-41EB-9DDD-FB5A765D1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" y="1056"/>
              <a:ext cx="653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dirty="0" err="1">
                  <a:cs typeface="Arial" panose="020B0604020202020204" pitchFamily="34" charset="0"/>
                </a:rPr>
                <a:t>cmovg</a:t>
              </a:r>
              <a:endParaRPr lang="en-US" sz="1400" b="0" dirty="0">
                <a:cs typeface="Arial" panose="020B0604020202020204" pitchFamily="34" charset="0"/>
              </a:endParaRPr>
            </a:p>
          </p:txBody>
        </p:sp>
        <p:grpSp>
          <p:nvGrpSpPr>
            <p:cNvPr id="127" name="Group 184">
              <a:extLst>
                <a:ext uri="{FF2B5EF4-FFF2-40B4-BE49-F238E27FC236}">
                  <a16:creationId xmlns:a16="http://schemas.microsoft.com/office/drawing/2014/main" id="{4E5B0204-2B5A-4217-991C-A1BCC52D25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056"/>
              <a:ext cx="384" cy="192"/>
              <a:chOff x="1536" y="1056"/>
              <a:chExt cx="384" cy="192"/>
            </a:xfrm>
          </p:grpSpPr>
          <p:sp>
            <p:nvSpPr>
              <p:cNvPr id="128" name="Rectangle 115">
                <a:extLst>
                  <a:ext uri="{FF2B5EF4-FFF2-40B4-BE49-F238E27FC236}">
                    <a16:creationId xmlns:a16="http://schemas.microsoft.com/office/drawing/2014/main" id="{50AD1CF4-0871-4CC3-8314-7D52D74A0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200" dirty="0">
                    <a:cs typeface="Arial" panose="020B0604020202020204" pitchFamily="34" charset="0"/>
                  </a:rPr>
                  <a:t>2</a:t>
                </a:r>
                <a:endParaRPr lang="en-US" sz="1200" b="0" dirty="0">
                  <a:cs typeface="Arial" panose="020B0604020202020204" pitchFamily="34" charset="0"/>
                </a:endParaRPr>
              </a:p>
            </p:txBody>
          </p:sp>
          <p:sp>
            <p:nvSpPr>
              <p:cNvPr id="129" name="Rectangle 116">
                <a:extLst>
                  <a:ext uri="{FF2B5EF4-FFF2-40B4-BE49-F238E27FC236}">
                    <a16:creationId xmlns:a16="http://schemas.microsoft.com/office/drawing/2014/main" id="{C2B72907-7E22-4291-915F-FDBA12DF0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200" b="0" dirty="0">
                    <a:cs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130" name="Rectangle 117">
                <a:extLst>
                  <a:ext uri="{FF2B5EF4-FFF2-40B4-BE49-F238E27FC236}">
                    <a16:creationId xmlns:a16="http://schemas.microsoft.com/office/drawing/2014/main" id="{50B4FC79-AC6B-4A11-9DF9-AF3A9A862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200" b="0"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6288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3154-7C77-42EF-BCA6-C72731FA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4E755-4677-4CB0-9546-EFEDDCD22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register is uniquely specified by a 4-bit ID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ID 15 (0xF) indicates “no register”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F8C12-9C15-4F04-809C-7F409DE5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F4D7946-7219-43DC-8811-DAB4B808A7E2}"/>
              </a:ext>
            </a:extLst>
          </p:cNvPr>
          <p:cNvGrpSpPr/>
          <p:nvPr/>
        </p:nvGrpSpPr>
        <p:grpSpPr>
          <a:xfrm>
            <a:off x="1692303" y="2167261"/>
            <a:ext cx="1981200" cy="1828800"/>
            <a:chOff x="4489450" y="1136650"/>
            <a:chExt cx="1143000" cy="1828800"/>
          </a:xfrm>
        </p:grpSpPr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8E83516F-0BB9-49D8-8E94-512A50E6A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450" y="1136650"/>
              <a:ext cx="838200" cy="182880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66A8111-6440-41E2-92DF-7F872A6FED96}"/>
                </a:ext>
              </a:extLst>
            </p:cNvPr>
            <p:cNvGrpSpPr/>
            <p:nvPr/>
          </p:nvGrpSpPr>
          <p:grpSpPr>
            <a:xfrm>
              <a:off x="4489450" y="1136650"/>
              <a:ext cx="838200" cy="914400"/>
              <a:chOff x="1212850" y="1670050"/>
              <a:chExt cx="838200" cy="914400"/>
            </a:xfrm>
          </p:grpSpPr>
          <p:sp>
            <p:nvSpPr>
              <p:cNvPr id="23" name="Rectangle 2">
                <a:extLst>
                  <a:ext uri="{FF2B5EF4-FFF2-40B4-BE49-F238E27FC236}">
                    <a16:creationId xmlns:a16="http://schemas.microsoft.com/office/drawing/2014/main" id="{63EFA2BE-F497-4FB5-A56B-6C53B0D6E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2850" y="16700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/>
                  <a:t>%</a:t>
                </a:r>
                <a:r>
                  <a:rPr lang="en-US" sz="1400" b="1" dirty="0" err="1"/>
                  <a:t>rax</a:t>
                </a:r>
                <a:endParaRPr lang="en-US" sz="1400" b="1" dirty="0"/>
              </a:p>
            </p:txBody>
          </p:sp>
          <p:sp>
            <p:nvSpPr>
              <p:cNvPr id="24" name="Rectangle 3">
                <a:extLst>
                  <a:ext uri="{FF2B5EF4-FFF2-40B4-BE49-F238E27FC236}">
                    <a16:creationId xmlns:a16="http://schemas.microsoft.com/office/drawing/2014/main" id="{DAE941E6-481A-4486-AEDF-CA20F6C10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2850" y="18986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/>
                  <a:t>%</a:t>
                </a:r>
                <a:r>
                  <a:rPr lang="en-US" sz="1400" b="1" dirty="0" err="1"/>
                  <a:t>rcx</a:t>
                </a:r>
                <a:endParaRPr lang="en-US" sz="1400" b="1" dirty="0"/>
              </a:p>
            </p:txBody>
          </p:sp>
          <p:sp>
            <p:nvSpPr>
              <p:cNvPr id="25" name="Rectangle 4">
                <a:extLst>
                  <a:ext uri="{FF2B5EF4-FFF2-40B4-BE49-F238E27FC236}">
                    <a16:creationId xmlns:a16="http://schemas.microsoft.com/office/drawing/2014/main" id="{0403167B-4851-4235-993E-0D38F01BF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2850" y="21272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/>
                  <a:t>%</a:t>
                </a:r>
                <a:r>
                  <a:rPr lang="en-US" sz="1400" b="1" dirty="0" err="1"/>
                  <a:t>rdx</a:t>
                </a:r>
                <a:endParaRPr lang="en-US" sz="1400" b="1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36FF2399-7776-4501-AF1E-9A00FAC11D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2850" y="23558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/>
                  <a:t>%</a:t>
                </a:r>
                <a:r>
                  <a:rPr lang="en-US" sz="1400" b="1" dirty="0" err="1"/>
                  <a:t>rbx</a:t>
                </a:r>
                <a:endParaRPr lang="en-US" sz="1400" b="1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E5EF21B-E431-482D-81C1-69B7D3E5BF77}"/>
                </a:ext>
              </a:extLst>
            </p:cNvPr>
            <p:cNvGrpSpPr/>
            <p:nvPr/>
          </p:nvGrpSpPr>
          <p:grpSpPr>
            <a:xfrm>
              <a:off x="5327650" y="1136650"/>
              <a:ext cx="304800" cy="914400"/>
              <a:chOff x="2051050" y="1670050"/>
              <a:chExt cx="304800" cy="914400"/>
            </a:xfrm>
          </p:grpSpPr>
          <p:sp>
            <p:nvSpPr>
              <p:cNvPr id="19" name="Rectangle 2">
                <a:extLst>
                  <a:ext uri="{FF2B5EF4-FFF2-40B4-BE49-F238E27FC236}">
                    <a16:creationId xmlns:a16="http://schemas.microsoft.com/office/drawing/2014/main" id="{3E7E6D96-6612-4A1B-ADB0-6C93FDDF86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1050" y="16700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400" b="1" dirty="0"/>
                  <a:t>0</a:t>
                </a:r>
              </a:p>
            </p:txBody>
          </p:sp>
          <p:sp>
            <p:nvSpPr>
              <p:cNvPr id="20" name="Rectangle 2">
                <a:extLst>
                  <a:ext uri="{FF2B5EF4-FFF2-40B4-BE49-F238E27FC236}">
                    <a16:creationId xmlns:a16="http://schemas.microsoft.com/office/drawing/2014/main" id="{DCA06992-E677-4F8E-901E-952F05DB7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1050" y="18986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400" b="1" dirty="0"/>
                  <a:t>1</a:t>
                </a:r>
              </a:p>
            </p:txBody>
          </p:sp>
          <p:sp>
            <p:nvSpPr>
              <p:cNvPr id="21" name="Rectangle 2">
                <a:extLst>
                  <a:ext uri="{FF2B5EF4-FFF2-40B4-BE49-F238E27FC236}">
                    <a16:creationId xmlns:a16="http://schemas.microsoft.com/office/drawing/2014/main" id="{2AE57525-ADA8-4D19-B570-92A208596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1050" y="21272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400" b="1" dirty="0"/>
                  <a:t>2</a:t>
                </a:r>
              </a:p>
            </p:txBody>
          </p:sp>
          <p:sp>
            <p:nvSpPr>
              <p:cNvPr id="22" name="Rectangle 2">
                <a:extLst>
                  <a:ext uri="{FF2B5EF4-FFF2-40B4-BE49-F238E27FC236}">
                    <a16:creationId xmlns:a16="http://schemas.microsoft.com/office/drawing/2014/main" id="{C578C1A9-434F-4E5B-A812-A68869B08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1050" y="23558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400" b="1" dirty="0"/>
                  <a:t>3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F6D7780-17E2-45C4-8EBE-9BD2EA2C4860}"/>
                </a:ext>
              </a:extLst>
            </p:cNvPr>
            <p:cNvGrpSpPr/>
            <p:nvPr/>
          </p:nvGrpSpPr>
          <p:grpSpPr>
            <a:xfrm>
              <a:off x="4489450" y="2051050"/>
              <a:ext cx="838200" cy="914400"/>
              <a:chOff x="2736850" y="1670050"/>
              <a:chExt cx="838200" cy="914400"/>
            </a:xfrm>
          </p:grpSpPr>
          <p:sp>
            <p:nvSpPr>
              <p:cNvPr id="15" name="Rectangle 6">
                <a:extLst>
                  <a:ext uri="{FF2B5EF4-FFF2-40B4-BE49-F238E27FC236}">
                    <a16:creationId xmlns:a16="http://schemas.microsoft.com/office/drawing/2014/main" id="{AF4565B9-B720-4D4C-85E2-9DD9933A4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850" y="16700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/>
                  <a:t>%</a:t>
                </a:r>
                <a:r>
                  <a:rPr lang="en-US" sz="1400" b="1" dirty="0" err="1"/>
                  <a:t>rsp</a:t>
                </a:r>
                <a:endParaRPr lang="en-US" sz="1400" b="1" dirty="0"/>
              </a:p>
            </p:txBody>
          </p:sp>
          <p:sp>
            <p:nvSpPr>
              <p:cNvPr id="16" name="Rectangle 7">
                <a:extLst>
                  <a:ext uri="{FF2B5EF4-FFF2-40B4-BE49-F238E27FC236}">
                    <a16:creationId xmlns:a16="http://schemas.microsoft.com/office/drawing/2014/main" id="{DD8544D0-AD86-4506-90B2-C0BEE2D2B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850" y="18986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/>
                  <a:t>%</a:t>
                </a:r>
                <a:r>
                  <a:rPr lang="en-US" sz="1400" b="1" dirty="0" err="1"/>
                  <a:t>rbp</a:t>
                </a:r>
                <a:endParaRPr lang="en-US" sz="1400" b="1" dirty="0"/>
              </a:p>
            </p:txBody>
          </p:sp>
          <p:sp>
            <p:nvSpPr>
              <p:cNvPr id="17" name="Rectangle 8">
                <a:extLst>
                  <a:ext uri="{FF2B5EF4-FFF2-40B4-BE49-F238E27FC236}">
                    <a16:creationId xmlns:a16="http://schemas.microsoft.com/office/drawing/2014/main" id="{95D4B9BD-792B-4909-B950-9B205334B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850" y="21272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/>
                  <a:t>%</a:t>
                </a:r>
                <a:r>
                  <a:rPr lang="en-US" sz="1400" b="1" dirty="0" err="1"/>
                  <a:t>rsi</a:t>
                </a:r>
                <a:endParaRPr lang="en-US" sz="1400" b="1" dirty="0"/>
              </a:p>
            </p:txBody>
          </p:sp>
          <p:sp>
            <p:nvSpPr>
              <p:cNvPr id="18" name="Rectangle 9">
                <a:extLst>
                  <a:ext uri="{FF2B5EF4-FFF2-40B4-BE49-F238E27FC236}">
                    <a16:creationId xmlns:a16="http://schemas.microsoft.com/office/drawing/2014/main" id="{385D39E1-98BC-46ED-A8EC-3773A3E75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850" y="23558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/>
                  <a:t>%</a:t>
                </a:r>
                <a:r>
                  <a:rPr lang="en-US" sz="1400" b="1" dirty="0" err="1"/>
                  <a:t>rdi</a:t>
                </a:r>
                <a:endParaRPr lang="en-US" sz="1400" b="1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958D52-A222-44E0-8BBC-1546E0B19FD7}"/>
                </a:ext>
              </a:extLst>
            </p:cNvPr>
            <p:cNvGrpSpPr/>
            <p:nvPr/>
          </p:nvGrpSpPr>
          <p:grpSpPr>
            <a:xfrm>
              <a:off x="5327650" y="2051050"/>
              <a:ext cx="304800" cy="914400"/>
              <a:chOff x="2203450" y="1822450"/>
              <a:chExt cx="304800" cy="914400"/>
            </a:xfrm>
          </p:grpSpPr>
          <p:sp>
            <p:nvSpPr>
              <p:cNvPr id="11" name="Rectangle 2">
                <a:extLst>
                  <a:ext uri="{FF2B5EF4-FFF2-40B4-BE49-F238E27FC236}">
                    <a16:creationId xmlns:a16="http://schemas.microsoft.com/office/drawing/2014/main" id="{9770133F-CC36-401D-BFC3-5C9B1138B0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3450" y="18224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400" b="1" dirty="0"/>
                  <a:t>4</a:t>
                </a:r>
              </a:p>
            </p:txBody>
          </p:sp>
          <p:sp>
            <p:nvSpPr>
              <p:cNvPr id="12" name="Rectangle 2">
                <a:extLst>
                  <a:ext uri="{FF2B5EF4-FFF2-40B4-BE49-F238E27FC236}">
                    <a16:creationId xmlns:a16="http://schemas.microsoft.com/office/drawing/2014/main" id="{FEE80C98-28A2-4D35-8913-92E8FBA92B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3450" y="20510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400" b="1" dirty="0"/>
                  <a:t>5</a:t>
                </a:r>
              </a:p>
            </p:txBody>
          </p:sp>
          <p:sp>
            <p:nvSpPr>
              <p:cNvPr id="13" name="Rectangle 2">
                <a:extLst>
                  <a:ext uri="{FF2B5EF4-FFF2-40B4-BE49-F238E27FC236}">
                    <a16:creationId xmlns:a16="http://schemas.microsoft.com/office/drawing/2014/main" id="{CB784C6A-A832-4833-A555-BA1BF1BA0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3450" y="22796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400" b="1" dirty="0"/>
                  <a:t>6</a:t>
                </a:r>
              </a:p>
            </p:txBody>
          </p:sp>
          <p:sp>
            <p:nvSpPr>
              <p:cNvPr id="14" name="Rectangle 2">
                <a:extLst>
                  <a:ext uri="{FF2B5EF4-FFF2-40B4-BE49-F238E27FC236}">
                    <a16:creationId xmlns:a16="http://schemas.microsoft.com/office/drawing/2014/main" id="{8C248F73-E190-4EEA-AAC6-EF12F0734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3450" y="25082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400" b="1" dirty="0"/>
                  <a:t>7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FB30D2A-EDDD-4CD0-9D94-33BA376119E2}"/>
              </a:ext>
            </a:extLst>
          </p:cNvPr>
          <p:cNvGrpSpPr/>
          <p:nvPr/>
        </p:nvGrpSpPr>
        <p:grpSpPr>
          <a:xfrm>
            <a:off x="4945301" y="2167261"/>
            <a:ext cx="1981200" cy="1828800"/>
            <a:chOff x="5861050" y="1136650"/>
            <a:chExt cx="1143000" cy="1828800"/>
          </a:xfrm>
        </p:grpSpPr>
        <p:sp>
          <p:nvSpPr>
            <p:cNvPr id="28" name="Rectangle 10">
              <a:extLst>
                <a:ext uri="{FF2B5EF4-FFF2-40B4-BE49-F238E27FC236}">
                  <a16:creationId xmlns:a16="http://schemas.microsoft.com/office/drawing/2014/main" id="{1EF0071C-9584-4A51-BFC9-31F2657E1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1050" y="1136650"/>
              <a:ext cx="838200" cy="160020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EB4572D-2F14-4487-A8EA-BD8C5350EC56}"/>
                </a:ext>
              </a:extLst>
            </p:cNvPr>
            <p:cNvGrpSpPr/>
            <p:nvPr/>
          </p:nvGrpSpPr>
          <p:grpSpPr>
            <a:xfrm>
              <a:off x="5867400" y="1136650"/>
              <a:ext cx="838200" cy="914400"/>
              <a:chOff x="4038600" y="1670050"/>
              <a:chExt cx="838200" cy="914400"/>
            </a:xfrm>
          </p:grpSpPr>
          <p:sp>
            <p:nvSpPr>
              <p:cNvPr id="44" name="Rectangle 2">
                <a:extLst>
                  <a:ext uri="{FF2B5EF4-FFF2-40B4-BE49-F238E27FC236}">
                    <a16:creationId xmlns:a16="http://schemas.microsoft.com/office/drawing/2014/main" id="{4D5BC5EC-ECA6-4047-BA08-8F901BCBA2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600" y="16700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/>
                  <a:t>%r8</a:t>
                </a:r>
              </a:p>
            </p:txBody>
          </p:sp>
          <p:sp>
            <p:nvSpPr>
              <p:cNvPr id="45" name="Rectangle 3">
                <a:extLst>
                  <a:ext uri="{FF2B5EF4-FFF2-40B4-BE49-F238E27FC236}">
                    <a16:creationId xmlns:a16="http://schemas.microsoft.com/office/drawing/2014/main" id="{A80B68F7-43A8-4354-898D-F2871CA23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600" y="18986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/>
                  <a:t>%r9</a:t>
                </a:r>
              </a:p>
            </p:txBody>
          </p:sp>
          <p:sp>
            <p:nvSpPr>
              <p:cNvPr id="46" name="Rectangle 4">
                <a:extLst>
                  <a:ext uri="{FF2B5EF4-FFF2-40B4-BE49-F238E27FC236}">
                    <a16:creationId xmlns:a16="http://schemas.microsoft.com/office/drawing/2014/main" id="{885B10FD-6837-49EF-A672-97198E629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600" y="21272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/>
                  <a:t>%r10</a:t>
                </a:r>
              </a:p>
            </p:txBody>
          </p:sp>
          <p:sp>
            <p:nvSpPr>
              <p:cNvPr id="47" name="Rectangle 5">
                <a:extLst>
                  <a:ext uri="{FF2B5EF4-FFF2-40B4-BE49-F238E27FC236}">
                    <a16:creationId xmlns:a16="http://schemas.microsoft.com/office/drawing/2014/main" id="{31EE0594-A2FE-4BA1-A765-511F853D4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600" y="23558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/>
                  <a:t>%r11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2B9FBE9-C50A-4FAB-BBA5-5903631E1EC5}"/>
                </a:ext>
              </a:extLst>
            </p:cNvPr>
            <p:cNvGrpSpPr/>
            <p:nvPr/>
          </p:nvGrpSpPr>
          <p:grpSpPr>
            <a:xfrm>
              <a:off x="6699250" y="1136650"/>
              <a:ext cx="304800" cy="914400"/>
              <a:chOff x="2203450" y="1822450"/>
              <a:chExt cx="304800" cy="914400"/>
            </a:xfrm>
          </p:grpSpPr>
          <p:sp>
            <p:nvSpPr>
              <p:cNvPr id="40" name="Rectangle 2">
                <a:extLst>
                  <a:ext uri="{FF2B5EF4-FFF2-40B4-BE49-F238E27FC236}">
                    <a16:creationId xmlns:a16="http://schemas.microsoft.com/office/drawing/2014/main" id="{9C9BD962-2549-41E5-AA9C-3569B9B55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3450" y="18224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400" b="1" dirty="0"/>
                  <a:t>8</a:t>
                </a:r>
              </a:p>
            </p:txBody>
          </p:sp>
          <p:sp>
            <p:nvSpPr>
              <p:cNvPr id="41" name="Rectangle 2">
                <a:extLst>
                  <a:ext uri="{FF2B5EF4-FFF2-40B4-BE49-F238E27FC236}">
                    <a16:creationId xmlns:a16="http://schemas.microsoft.com/office/drawing/2014/main" id="{C5A672A0-EA94-4024-9C1B-29F7948A63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3450" y="20510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400" b="1" dirty="0"/>
                  <a:t>9</a:t>
                </a:r>
              </a:p>
            </p:txBody>
          </p:sp>
          <p:sp>
            <p:nvSpPr>
              <p:cNvPr id="42" name="Rectangle 2">
                <a:extLst>
                  <a:ext uri="{FF2B5EF4-FFF2-40B4-BE49-F238E27FC236}">
                    <a16:creationId xmlns:a16="http://schemas.microsoft.com/office/drawing/2014/main" id="{E9BE21E2-1B91-446F-9102-4B6E0227C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3450" y="22796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400" b="1" dirty="0"/>
                  <a:t>A</a:t>
                </a:r>
              </a:p>
            </p:txBody>
          </p:sp>
          <p:sp>
            <p:nvSpPr>
              <p:cNvPr id="43" name="Rectangle 2">
                <a:extLst>
                  <a:ext uri="{FF2B5EF4-FFF2-40B4-BE49-F238E27FC236}">
                    <a16:creationId xmlns:a16="http://schemas.microsoft.com/office/drawing/2014/main" id="{32D299EC-68DF-43BE-844C-5A6002DDD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3450" y="25082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400" b="1" dirty="0"/>
                  <a:t>B</a:t>
                </a:r>
              </a:p>
            </p:txBody>
          </p:sp>
        </p:grpSp>
        <p:sp>
          <p:nvSpPr>
            <p:cNvPr id="31" name="Rectangle 6">
              <a:extLst>
                <a:ext uri="{FF2B5EF4-FFF2-40B4-BE49-F238E27FC236}">
                  <a16:creationId xmlns:a16="http://schemas.microsoft.com/office/drawing/2014/main" id="{383602B4-5B90-4AA7-8264-B58F269BA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1050" y="20510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%r12</a:t>
              </a:r>
            </a:p>
          </p:txBody>
        </p:sp>
        <p:sp>
          <p:nvSpPr>
            <p:cNvPr id="32" name="Rectangle 7">
              <a:extLst>
                <a:ext uri="{FF2B5EF4-FFF2-40B4-BE49-F238E27FC236}">
                  <a16:creationId xmlns:a16="http://schemas.microsoft.com/office/drawing/2014/main" id="{F7E9E780-090E-40B7-AF7A-437B36180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1050" y="22796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%r13</a:t>
              </a:r>
            </a:p>
          </p:txBody>
        </p:sp>
        <p:sp>
          <p:nvSpPr>
            <p:cNvPr id="33" name="Rectangle 8">
              <a:extLst>
                <a:ext uri="{FF2B5EF4-FFF2-40B4-BE49-F238E27FC236}">
                  <a16:creationId xmlns:a16="http://schemas.microsoft.com/office/drawing/2014/main" id="{DF5C7E76-9D94-4E6A-8BDD-6AB4C8469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1050" y="25082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%r14</a:t>
              </a:r>
            </a:p>
          </p:txBody>
        </p:sp>
        <p:sp>
          <p:nvSpPr>
            <p:cNvPr id="34" name="Rectangle 9">
              <a:extLst>
                <a:ext uri="{FF2B5EF4-FFF2-40B4-BE49-F238E27FC236}">
                  <a16:creationId xmlns:a16="http://schemas.microsoft.com/office/drawing/2014/main" id="{F6288BFA-42C2-40BB-B97B-5E5C2FBB5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1050" y="27368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No Register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2A3352B-DD16-4C8F-A8B5-9829A72B6D83}"/>
                </a:ext>
              </a:extLst>
            </p:cNvPr>
            <p:cNvGrpSpPr/>
            <p:nvPr/>
          </p:nvGrpSpPr>
          <p:grpSpPr>
            <a:xfrm>
              <a:off x="6699250" y="2051050"/>
              <a:ext cx="304800" cy="914400"/>
              <a:chOff x="2203450" y="1822450"/>
              <a:chExt cx="304800" cy="914400"/>
            </a:xfrm>
          </p:grpSpPr>
          <p:sp>
            <p:nvSpPr>
              <p:cNvPr id="36" name="Rectangle 2">
                <a:extLst>
                  <a:ext uri="{FF2B5EF4-FFF2-40B4-BE49-F238E27FC236}">
                    <a16:creationId xmlns:a16="http://schemas.microsoft.com/office/drawing/2014/main" id="{1B14A8A3-7A95-4C56-A77E-13C51AD841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3450" y="18224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400" b="1" dirty="0"/>
                  <a:t>C</a:t>
                </a:r>
              </a:p>
            </p:txBody>
          </p:sp>
          <p:sp>
            <p:nvSpPr>
              <p:cNvPr id="37" name="Rectangle 2">
                <a:extLst>
                  <a:ext uri="{FF2B5EF4-FFF2-40B4-BE49-F238E27FC236}">
                    <a16:creationId xmlns:a16="http://schemas.microsoft.com/office/drawing/2014/main" id="{A4E33A07-B164-4181-AB4E-759949B6B3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3450" y="20510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400" b="1" dirty="0"/>
                  <a:t>D</a:t>
                </a:r>
              </a:p>
            </p:txBody>
          </p:sp>
          <p:sp>
            <p:nvSpPr>
              <p:cNvPr id="38" name="Rectangle 2">
                <a:extLst>
                  <a:ext uri="{FF2B5EF4-FFF2-40B4-BE49-F238E27FC236}">
                    <a16:creationId xmlns:a16="http://schemas.microsoft.com/office/drawing/2014/main" id="{6F1948E8-D875-418E-8626-E071B264D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3450" y="22796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400" b="1" dirty="0"/>
                  <a:t>E</a:t>
                </a:r>
              </a:p>
            </p:txBody>
          </p:sp>
          <p:sp>
            <p:nvSpPr>
              <p:cNvPr id="39" name="Rectangle 2">
                <a:extLst>
                  <a:ext uri="{FF2B5EF4-FFF2-40B4-BE49-F238E27FC236}">
                    <a16:creationId xmlns:a16="http://schemas.microsoft.com/office/drawing/2014/main" id="{ACB4E15C-8910-48DB-ACD5-3D9D50326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3450" y="25082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400" b="1" dirty="0"/>
                  <a:t>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1461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3A8D62B6A07F4688901CCA00C7C210" ma:contentTypeVersion="9" ma:contentTypeDescription="Create a new document." ma:contentTypeScope="" ma:versionID="54fe2e041e313b7ce48ebf8dc8589d47">
  <xsd:schema xmlns:xsd="http://www.w3.org/2001/XMLSchema" xmlns:xs="http://www.w3.org/2001/XMLSchema" xmlns:p="http://schemas.microsoft.com/office/2006/metadata/properties" xmlns:ns3="121e486c-6138-4556-b609-0f00d8785642" targetNamespace="http://schemas.microsoft.com/office/2006/metadata/properties" ma:root="true" ma:fieldsID="d07e7a12f1170ddcec6922febae3ae41" ns3:_="">
    <xsd:import namespace="121e486c-6138-4556-b609-0f00d87856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1e486c-6138-4556-b609-0f00d87856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C44DED-07F2-482D-9519-0184129010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70BA1B-5F1F-40DD-BF39-882348448C8C}">
  <ds:schemaRefs>
    <ds:schemaRef ds:uri="121e486c-6138-4556-b609-0f00d8785642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21FC29B-9770-431C-BF99-F28871F84B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1e486c-6138-4556-b609-0f00d87856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6928</TotalTime>
  <Words>2841</Words>
  <Application>Microsoft Office PowerPoint</Application>
  <PresentationFormat>On-screen Show (4:3)</PresentationFormat>
  <Paragraphs>1204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Gill Sans</vt:lpstr>
      <vt:lpstr>ＭＳ Ｐゴシック</vt:lpstr>
      <vt:lpstr>等线</vt:lpstr>
      <vt:lpstr>等线 Light</vt:lpstr>
      <vt:lpstr>Arial</vt:lpstr>
      <vt:lpstr>Calibri</vt:lpstr>
      <vt:lpstr>Courier New</vt:lpstr>
      <vt:lpstr>Helvetica</vt:lpstr>
      <vt:lpstr>Lucida Console</vt:lpstr>
      <vt:lpstr>Wingdings</vt:lpstr>
      <vt:lpstr>Wingdings 3</vt:lpstr>
      <vt:lpstr>Office Theme</vt:lpstr>
      <vt:lpstr>Lecture 06 Processor Architecture  COMP1411: Introduction to Computer Systems</vt:lpstr>
      <vt:lpstr>Outline</vt:lpstr>
      <vt:lpstr>Outline</vt:lpstr>
      <vt:lpstr>Outline</vt:lpstr>
      <vt:lpstr>Instruction Set Architecture Design</vt:lpstr>
      <vt:lpstr>Y86-64 processor state</vt:lpstr>
      <vt:lpstr>Y86-64 instruction set</vt:lpstr>
      <vt:lpstr>Y86-64 instruction set</vt:lpstr>
      <vt:lpstr>Encoding registers</vt:lpstr>
      <vt:lpstr>Instruction examples</vt:lpstr>
      <vt:lpstr>Outline</vt:lpstr>
      <vt:lpstr>Up to now</vt:lpstr>
      <vt:lpstr>Stages of instruction execution</vt:lpstr>
      <vt:lpstr>Computed values</vt:lpstr>
      <vt:lpstr>Run the machine codes</vt:lpstr>
      <vt:lpstr>Run the machine codes</vt:lpstr>
      <vt:lpstr>Run the machine codes</vt:lpstr>
      <vt:lpstr>Run the machine codes</vt:lpstr>
      <vt:lpstr>Run the machine codes</vt:lpstr>
      <vt:lpstr>Run the machine codes</vt:lpstr>
      <vt:lpstr>Outline</vt:lpstr>
      <vt:lpstr>Pipeline</vt:lpstr>
      <vt:lpstr>Rethinking the sequential machine</vt:lpstr>
      <vt:lpstr>Understanding the performance of pipeline</vt:lpstr>
      <vt:lpstr>Overhead of pipeline</vt:lpstr>
      <vt:lpstr>Redesign the CPU with pipeline</vt:lpstr>
      <vt:lpstr>Bad pipeline design</vt:lpstr>
      <vt:lpstr>Make the pipeline stages uniform</vt:lpstr>
      <vt:lpstr>Data hazard in pipelines</vt:lpstr>
      <vt:lpstr>Data hazard in pipelines</vt:lpstr>
      <vt:lpstr>Solution: stalling with nop instructions</vt:lpstr>
      <vt:lpstr>Pipeline design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LYU, Mingsong [COMP]</dc:creator>
  <cp:lastModifiedBy>LYU, Mingsong [COMP]</cp:lastModifiedBy>
  <cp:revision>48</cp:revision>
  <dcterms:created xsi:type="dcterms:W3CDTF">2021-01-19T15:34:23Z</dcterms:created>
  <dcterms:modified xsi:type="dcterms:W3CDTF">2023-02-21T16:51:00Z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0x010100473A8D62B6A07F4688901CCA00C7C210</vt:lpwstr>
  </property>
</Properties>
</file>