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6"/>
  </p:notesMasterIdLst>
  <p:sldIdLst>
    <p:sldId id="256" r:id="rId5"/>
    <p:sldId id="299" r:id="rId6"/>
    <p:sldId id="300" r:id="rId7"/>
    <p:sldId id="304" r:id="rId8"/>
    <p:sldId id="305" r:id="rId9"/>
    <p:sldId id="302" r:id="rId10"/>
    <p:sldId id="303" r:id="rId11"/>
    <p:sldId id="311" r:id="rId12"/>
    <p:sldId id="312" r:id="rId13"/>
    <p:sldId id="313" r:id="rId14"/>
    <p:sldId id="314" r:id="rId15"/>
    <p:sldId id="315" r:id="rId16"/>
    <p:sldId id="306" r:id="rId17"/>
    <p:sldId id="307" r:id="rId18"/>
    <p:sldId id="316" r:id="rId19"/>
    <p:sldId id="317" r:id="rId20"/>
    <p:sldId id="318" r:id="rId21"/>
    <p:sldId id="323" r:id="rId22"/>
    <p:sldId id="324" r:id="rId23"/>
    <p:sldId id="298" r:id="rId24"/>
    <p:sldId id="32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9191FA-90D4-483D-B2AC-1FB2009A75A5}">
          <p14:sldIdLst>
            <p14:sldId id="256"/>
            <p14:sldId id="299"/>
            <p14:sldId id="300"/>
            <p14:sldId id="304"/>
            <p14:sldId id="305"/>
            <p14:sldId id="302"/>
            <p14:sldId id="303"/>
            <p14:sldId id="311"/>
            <p14:sldId id="312"/>
            <p14:sldId id="313"/>
            <p14:sldId id="314"/>
            <p14:sldId id="315"/>
            <p14:sldId id="306"/>
            <p14:sldId id="307"/>
            <p14:sldId id="316"/>
            <p14:sldId id="317"/>
            <p14:sldId id="318"/>
            <p14:sldId id="323"/>
            <p14:sldId id="324"/>
            <p14:sldId id="298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U, Mingsong [COMP]" initials="LM[" lastIdx="1" clrIdx="0">
    <p:extLst>
      <p:ext uri="{19B8F6BF-5375-455C-9EA6-DF929625EA0E}">
        <p15:presenceInfo xmlns:p15="http://schemas.microsoft.com/office/powerpoint/2012/main" userId="S-1-5-21-2167641406-2097084130-2755097673-2479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B9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, Mingsong [COMP]" userId="5d5ceb49-d733-4a5d-9ffa-07273d49f3d4" providerId="ADAL" clId="{A2C3FEE7-3FA0-440E-8779-3FAE38D2CC62}"/>
    <pc:docChg chg="custSel addSld modSld">
      <pc:chgData name="LYU, Mingsong [COMP]" userId="5d5ceb49-d733-4a5d-9ffa-07273d49f3d4" providerId="ADAL" clId="{A2C3FEE7-3FA0-440E-8779-3FAE38D2CC62}" dt="2023-03-15T07:07:10.828" v="129" actId="20577"/>
      <pc:docMkLst>
        <pc:docMk/>
      </pc:docMkLst>
      <pc:sldChg chg="modSp">
        <pc:chgData name="LYU, Mingsong [COMP]" userId="5d5ceb49-d733-4a5d-9ffa-07273d49f3d4" providerId="ADAL" clId="{A2C3FEE7-3FA0-440E-8779-3FAE38D2CC62}" dt="2023-03-14T12:03:01.264" v="3" actId="20577"/>
        <pc:sldMkLst>
          <pc:docMk/>
          <pc:sldMk cId="410611395" sldId="256"/>
        </pc:sldMkLst>
        <pc:spChg chg="mod">
          <ac:chgData name="LYU, Mingsong [COMP]" userId="5d5ceb49-d733-4a5d-9ffa-07273d49f3d4" providerId="ADAL" clId="{A2C3FEE7-3FA0-440E-8779-3FAE38D2CC62}" dt="2023-03-14T12:03:01.264" v="3" actId="20577"/>
          <ac:spMkLst>
            <pc:docMk/>
            <pc:sldMk cId="410611395" sldId="256"/>
            <ac:spMk id="3" creationId="{035FB7B9-EB71-422A-8D15-5D304FAE291F}"/>
          </ac:spMkLst>
        </pc:spChg>
      </pc:sldChg>
      <pc:sldChg chg="modSp">
        <pc:chgData name="LYU, Mingsong [COMP]" userId="5d5ceb49-d733-4a5d-9ffa-07273d49f3d4" providerId="ADAL" clId="{A2C3FEE7-3FA0-440E-8779-3FAE38D2CC62}" dt="2023-03-14T12:05:50.263" v="30" actId="20577"/>
        <pc:sldMkLst>
          <pc:docMk/>
          <pc:sldMk cId="1448760961" sldId="317"/>
        </pc:sldMkLst>
        <pc:spChg chg="mod">
          <ac:chgData name="LYU, Mingsong [COMP]" userId="5d5ceb49-d733-4a5d-9ffa-07273d49f3d4" providerId="ADAL" clId="{A2C3FEE7-3FA0-440E-8779-3FAE38D2CC62}" dt="2023-03-14T12:05:50.263" v="30" actId="20577"/>
          <ac:spMkLst>
            <pc:docMk/>
            <pc:sldMk cId="1448760961" sldId="317"/>
            <ac:spMk id="3" creationId="{63AA4087-8FBC-4125-84AB-B6924B433472}"/>
          </ac:spMkLst>
        </pc:spChg>
      </pc:sldChg>
      <pc:sldChg chg="addSp modSp add">
        <pc:chgData name="LYU, Mingsong [COMP]" userId="5d5ceb49-d733-4a5d-9ffa-07273d49f3d4" providerId="ADAL" clId="{A2C3FEE7-3FA0-440E-8779-3FAE38D2CC62}" dt="2023-03-15T07:07:10.828" v="129" actId="20577"/>
        <pc:sldMkLst>
          <pc:docMk/>
          <pc:sldMk cId="2108543114" sldId="325"/>
        </pc:sldMkLst>
        <pc:spChg chg="add mod">
          <ac:chgData name="LYU, Mingsong [COMP]" userId="5d5ceb49-d733-4a5d-9ffa-07273d49f3d4" providerId="ADAL" clId="{A2C3FEE7-3FA0-440E-8779-3FAE38D2CC62}" dt="2023-03-15T06:49:37.773" v="40" actId="20577"/>
          <ac:spMkLst>
            <pc:docMk/>
            <pc:sldMk cId="2108543114" sldId="325"/>
            <ac:spMk id="3" creationId="{80916BA6-8A1D-4FEE-90CC-7B85C916C976}"/>
          </ac:spMkLst>
        </pc:spChg>
        <pc:spChg chg="add mod">
          <ac:chgData name="LYU, Mingsong [COMP]" userId="5d5ceb49-d733-4a5d-9ffa-07273d49f3d4" providerId="ADAL" clId="{A2C3FEE7-3FA0-440E-8779-3FAE38D2CC62}" dt="2023-03-15T07:07:10.828" v="129" actId="20577"/>
          <ac:spMkLst>
            <pc:docMk/>
            <pc:sldMk cId="2108543114" sldId="325"/>
            <ac:spMk id="4" creationId="{48858FBF-DEB1-4C18-A555-B20E8D19CD21}"/>
          </ac:spMkLst>
        </pc:spChg>
      </pc:sldChg>
    </pc:docChg>
  </pc:docChgLst>
  <pc:docChgLst>
    <pc:chgData name="LYU, Mingsong [COMP]" userId="4f646145-5f5d-4f6f-9ffd-f95729a626fa" providerId="ADAL" clId="{A1BD6063-447C-E442-8D8E-55033F5233B7}"/>
    <pc:docChg chg="modSld">
      <pc:chgData name="LYU, Mingsong [COMP]" userId="4f646145-5f5d-4f6f-9ffd-f95729a626fa" providerId="ADAL" clId="{A1BD6063-447C-E442-8D8E-55033F5233B7}" dt="2023-03-15T07:20:07.319" v="1" actId="20577"/>
      <pc:docMkLst>
        <pc:docMk/>
      </pc:docMkLst>
      <pc:sldChg chg="modSp">
        <pc:chgData name="LYU, Mingsong [COMP]" userId="4f646145-5f5d-4f6f-9ffd-f95729a626fa" providerId="ADAL" clId="{A1BD6063-447C-E442-8D8E-55033F5233B7}" dt="2023-03-15T07:20:07.319" v="1" actId="20577"/>
        <pc:sldMkLst>
          <pc:docMk/>
          <pc:sldMk cId="410611395" sldId="256"/>
        </pc:sldMkLst>
        <pc:spChg chg="mod">
          <ac:chgData name="LYU, Mingsong [COMP]" userId="4f646145-5f5d-4f6f-9ffd-f95729a626fa" providerId="ADAL" clId="{A1BD6063-447C-E442-8D8E-55033F5233B7}" dt="2023-03-15T07:20:07.319" v="1" actId="20577"/>
          <ac:spMkLst>
            <pc:docMk/>
            <pc:sldMk cId="410611395" sldId="256"/>
            <ac:spMk id="2" creationId="{723FD368-D86E-40FD-94C4-B1B72FB1B62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EB16-E073-4E06-8E3C-66B0A6107811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429C-1B22-44B4-BA5E-B47D3BE78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D8188E1-6CAF-487D-981F-950B789BBEE3}" type="datetime1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BB80745-5C45-4701-8E22-7DCDCF75400A}" type="datetime1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3E1CFE-DA8A-4640-9578-3D3D19960DA0}" type="datetime1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4C91E6B-F729-479A-9094-EE140DFA9507}" type="datetime1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6F5EB9F-EB8F-4412-A34A-A49CF811188F}" type="datetime1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9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8775B346-62A1-4E12-B0EE-2A0CA02CAA9D}" type="datetime1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5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4F7157-4BF1-45BA-9A1A-523ED07ECA4C}" type="datetime1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A56F8EA1-C195-4C40-AD76-2BBC1F1FB141}" type="datetime1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26E1C50-342D-49D2-8A83-065B48B83340}" type="datetime1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C2AB1CE-C76A-488D-97A1-592ABA60C648}" type="datetime1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FBCA9A2D-B678-4DFD-B9BB-8119AA410201}" type="datetime1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1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671" y="169935"/>
            <a:ext cx="8498660" cy="841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671" y="1153116"/>
            <a:ext cx="8498660" cy="532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8431" y="6578827"/>
            <a:ext cx="465292" cy="27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D368-D86E-40FD-94C4-B1B72FB1B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/>
              <a:t>Lecture 08</a:t>
            </a:r>
            <a:br>
              <a:rPr lang="en-US" sz="5400" dirty="0"/>
            </a:br>
            <a:r>
              <a:rPr lang="en-US" sz="5400" dirty="0"/>
              <a:t>Virtual Memory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b="0" dirty="0"/>
              <a:t>COMP1411: Introduction to Computer Systems</a:t>
            </a:r>
            <a:endParaRPr lang="en-US" sz="44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FB7B9-EB71-422A-8D15-5D304FAE2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122892"/>
            <a:ext cx="7315200" cy="17519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Dr. Mingsong LYU (</a:t>
            </a:r>
            <a:r>
              <a:rPr lang="zh-CN" altLang="en-US" dirty="0"/>
              <a:t>呂鳴松</a:t>
            </a:r>
            <a:r>
              <a:rPr lang="en-US" dirty="0"/>
              <a:t>)</a:t>
            </a:r>
          </a:p>
          <a:p>
            <a:pPr algn="l">
              <a:spcBef>
                <a:spcPts val="600"/>
              </a:spcBef>
            </a:pPr>
            <a:r>
              <a:rPr lang="en-US" sz="1600" dirty="0"/>
              <a:t>Department of Computing, </a:t>
            </a:r>
          </a:p>
          <a:p>
            <a:pPr algn="l">
              <a:spcBef>
                <a:spcPts val="600"/>
              </a:spcBef>
            </a:pPr>
            <a:r>
              <a:rPr lang="en-US" sz="1600" dirty="0"/>
              <a:t>The Hong Kong Polytechnic University</a:t>
            </a:r>
          </a:p>
          <a:p>
            <a:pPr algn="l">
              <a:spcBef>
                <a:spcPts val="600"/>
              </a:spcBef>
            </a:pPr>
            <a:r>
              <a:rPr lang="en-US" altLang="zh-CN" sz="1600" dirty="0"/>
              <a:t>Spring 2023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27879-74B4-439D-AA7A-FEC33C85E981}"/>
              </a:ext>
            </a:extLst>
          </p:cNvPr>
          <p:cNvSpPr txBox="1"/>
          <p:nvPr/>
        </p:nvSpPr>
        <p:spPr>
          <a:xfrm>
            <a:off x="1965533" y="6550225"/>
            <a:ext cx="717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These slides are only intended to use internally. Do not publish it anywhere without permission.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198D53D-283E-4F12-966B-78E3EBF12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" y="6333698"/>
            <a:ext cx="9143486" cy="277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760" tIns="45878" rIns="91760" bIns="45878">
            <a:spAutoFit/>
          </a:bodyPr>
          <a:lstStyle/>
          <a:p>
            <a:pPr marL="0" marR="0" lvl="0" indent="0" algn="r" defTabSz="9177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Gill Sans" charset="0"/>
              </a:rPr>
              <a:t>Acknowledgement: These slides are based on the textbook (</a:t>
            </a:r>
            <a:r>
              <a:rPr lang="en-US" altLang="en-US" sz="1200" dirty="0">
                <a:sym typeface="Gill Sans" charset="0"/>
              </a:rPr>
              <a:t>Computer Systems: A Programmer’s Perspective</a:t>
            </a:r>
            <a:r>
              <a:rPr lang="en-US" sz="1200" dirty="0">
                <a:sym typeface="Gill Sans" charset="0"/>
              </a:rPr>
              <a:t>) and its slides.</a:t>
            </a:r>
          </a:p>
        </p:txBody>
      </p:sp>
    </p:spTree>
    <p:extLst>
      <p:ext uri="{BB962C8B-B14F-4D97-AF65-F5344CB8AC3E}">
        <p14:creationId xmlns:p14="http://schemas.microsoft.com/office/powerpoint/2010/main" val="41061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E4FE53E-0BB4-41F4-A92F-B095A068A7B4}"/>
              </a:ext>
            </a:extLst>
          </p:cNvPr>
          <p:cNvSpPr txBox="1"/>
          <p:nvPr/>
        </p:nvSpPr>
        <p:spPr>
          <a:xfrm>
            <a:off x="7118067" y="3571126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AE6C1-5AEF-49F4-ACD1-4768B8FE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idea: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EAD5-DFBE-445E-B5E0-1592BE58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the memory is full, replace an old page with a new page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69FFA-5AA9-4015-B9B8-19E3FEF9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55F6D2-E817-4925-B349-CF2D20149180}"/>
              </a:ext>
            </a:extLst>
          </p:cNvPr>
          <p:cNvSpPr/>
          <p:nvPr/>
        </p:nvSpPr>
        <p:spPr>
          <a:xfrm>
            <a:off x="2450536" y="2322638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5F691-746D-4FD2-A711-AB8B321A0750}"/>
              </a:ext>
            </a:extLst>
          </p:cNvPr>
          <p:cNvSpPr/>
          <p:nvPr/>
        </p:nvSpPr>
        <p:spPr>
          <a:xfrm>
            <a:off x="2450536" y="3374547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80B44-ED65-488A-940C-0CA47A375AF4}"/>
              </a:ext>
            </a:extLst>
          </p:cNvPr>
          <p:cNvSpPr/>
          <p:nvPr/>
        </p:nvSpPr>
        <p:spPr>
          <a:xfrm>
            <a:off x="2450536" y="4426456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12059C-9D44-46A7-8978-146717864499}"/>
              </a:ext>
            </a:extLst>
          </p:cNvPr>
          <p:cNvSpPr/>
          <p:nvPr/>
        </p:nvSpPr>
        <p:spPr>
          <a:xfrm>
            <a:off x="2450536" y="5478365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899AE-C3EF-4FEC-8C6A-469DBCB11FE3}"/>
              </a:ext>
            </a:extLst>
          </p:cNvPr>
          <p:cNvSpPr txBox="1"/>
          <p:nvPr/>
        </p:nvSpPr>
        <p:spPr>
          <a:xfrm>
            <a:off x="1217851" y="2663926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AFB37-0471-4FFE-B3C6-FE080A0F1699}"/>
              </a:ext>
            </a:extLst>
          </p:cNvPr>
          <p:cNvSpPr txBox="1"/>
          <p:nvPr/>
        </p:nvSpPr>
        <p:spPr>
          <a:xfrm>
            <a:off x="1217850" y="3715835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9C1AE-52EB-4C1E-B3C5-7140C94A0C33}"/>
              </a:ext>
            </a:extLst>
          </p:cNvPr>
          <p:cNvSpPr txBox="1"/>
          <p:nvPr/>
        </p:nvSpPr>
        <p:spPr>
          <a:xfrm>
            <a:off x="1217849" y="4767744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E99BA-77DC-4043-B277-F03CD7ADA0BA}"/>
              </a:ext>
            </a:extLst>
          </p:cNvPr>
          <p:cNvSpPr txBox="1"/>
          <p:nvPr/>
        </p:nvSpPr>
        <p:spPr>
          <a:xfrm>
            <a:off x="1217848" y="5819653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B2C649-205C-4EB1-923E-F18BF7C10F61}"/>
              </a:ext>
            </a:extLst>
          </p:cNvPr>
          <p:cNvSpPr/>
          <p:nvPr/>
        </p:nvSpPr>
        <p:spPr>
          <a:xfrm>
            <a:off x="5795246" y="3159940"/>
            <a:ext cx="1238081" cy="21038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5A6992-329C-4CB3-A1CC-AB8E5C806E3F}"/>
              </a:ext>
            </a:extLst>
          </p:cNvPr>
          <p:cNvSpPr txBox="1"/>
          <p:nvPr/>
        </p:nvSpPr>
        <p:spPr>
          <a:xfrm>
            <a:off x="2031832" y="2310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B1EE7-BCA4-45B4-B909-4C5AB3E97ECE}"/>
              </a:ext>
            </a:extLst>
          </p:cNvPr>
          <p:cNvSpPr txBox="1"/>
          <p:nvPr/>
        </p:nvSpPr>
        <p:spPr>
          <a:xfrm>
            <a:off x="2027109" y="3386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2C3E6-18B7-4D06-B8DC-37B6FF4FE080}"/>
              </a:ext>
            </a:extLst>
          </p:cNvPr>
          <p:cNvSpPr txBox="1"/>
          <p:nvPr/>
        </p:nvSpPr>
        <p:spPr>
          <a:xfrm>
            <a:off x="2027109" y="4438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41BAF8-0066-4839-B398-CE09643013BF}"/>
              </a:ext>
            </a:extLst>
          </p:cNvPr>
          <p:cNvSpPr txBox="1"/>
          <p:nvPr/>
        </p:nvSpPr>
        <p:spPr>
          <a:xfrm>
            <a:off x="2027109" y="544732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8FFD29-B8E0-4EBA-965C-BC83A3E251C9}"/>
              </a:ext>
            </a:extLst>
          </p:cNvPr>
          <p:cNvSpPr/>
          <p:nvPr/>
        </p:nvSpPr>
        <p:spPr>
          <a:xfrm>
            <a:off x="7433882" y="3159940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4766AB-E2FC-439F-8BED-BC8C0B372275}"/>
              </a:ext>
            </a:extLst>
          </p:cNvPr>
          <p:cNvSpPr txBox="1"/>
          <p:nvPr/>
        </p:nvSpPr>
        <p:spPr>
          <a:xfrm>
            <a:off x="5167189" y="31599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E0FAF-943D-4ADC-8427-6FB86744E632}"/>
              </a:ext>
            </a:extLst>
          </p:cNvPr>
          <p:cNvSpPr txBox="1"/>
          <p:nvPr/>
        </p:nvSpPr>
        <p:spPr>
          <a:xfrm>
            <a:off x="5167188" y="42118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405305-D4C0-46A6-8421-9EE484436600}"/>
              </a:ext>
            </a:extLst>
          </p:cNvPr>
          <p:cNvSpPr/>
          <p:nvPr/>
        </p:nvSpPr>
        <p:spPr>
          <a:xfrm>
            <a:off x="5795244" y="4211849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753ACA-DF41-4469-894C-FD03F458958D}"/>
              </a:ext>
            </a:extLst>
          </p:cNvPr>
          <p:cNvGrpSpPr/>
          <p:nvPr/>
        </p:nvGrpSpPr>
        <p:grpSpPr>
          <a:xfrm>
            <a:off x="3688617" y="3159940"/>
            <a:ext cx="3344708" cy="1792471"/>
            <a:chOff x="3688617" y="3159940"/>
            <a:chExt cx="3344708" cy="179247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290B89-0718-405C-87D7-4381346A3A4D}"/>
                </a:ext>
              </a:extLst>
            </p:cNvPr>
            <p:cNvSpPr/>
            <p:nvPr/>
          </p:nvSpPr>
          <p:spPr>
            <a:xfrm>
              <a:off x="5795244" y="3159940"/>
              <a:ext cx="1238081" cy="1051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J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K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27A89BE-F24F-4E3C-A516-1C33567488EE}"/>
                </a:ext>
              </a:extLst>
            </p:cNvPr>
            <p:cNvCxnSpPr>
              <a:cxnSpLocks/>
              <a:stCxn id="7" idx="3"/>
              <a:endCxn id="22" idx="1"/>
            </p:cNvCxnSpPr>
            <p:nvPr/>
          </p:nvCxnSpPr>
          <p:spPr>
            <a:xfrm flipV="1">
              <a:off x="3688617" y="3685895"/>
              <a:ext cx="2106627" cy="126651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E77B9C9-A2E5-457A-9011-DF7B11AE8DC6}"/>
              </a:ext>
            </a:extLst>
          </p:cNvPr>
          <p:cNvSpPr txBox="1"/>
          <p:nvPr/>
        </p:nvSpPr>
        <p:spPr>
          <a:xfrm>
            <a:off x="7149086" y="4504408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1</a:t>
            </a:r>
          </a:p>
        </p:txBody>
      </p:sp>
    </p:spTree>
    <p:extLst>
      <p:ext uri="{BB962C8B-B14F-4D97-AF65-F5344CB8AC3E}">
        <p14:creationId xmlns:p14="http://schemas.microsoft.com/office/powerpoint/2010/main" val="55903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2CD544D-5BDD-4853-A0B8-38D4A80A26A1}"/>
              </a:ext>
            </a:extLst>
          </p:cNvPr>
          <p:cNvSpPr txBox="1"/>
          <p:nvPr/>
        </p:nvSpPr>
        <p:spPr>
          <a:xfrm>
            <a:off x="7118067" y="3571126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437E40-7B5A-4539-B5C8-2F67527B1977}"/>
              </a:ext>
            </a:extLst>
          </p:cNvPr>
          <p:cNvSpPr txBox="1"/>
          <p:nvPr/>
        </p:nvSpPr>
        <p:spPr>
          <a:xfrm>
            <a:off x="7149086" y="4504408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AE6C1-5AEF-49F4-ACD1-4768B8FE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EAD5-DFBE-445E-B5E0-1592BE58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2 will use the physical address that has been used by Page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69FFA-5AA9-4015-B9B8-19E3FEF9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55F6D2-E817-4925-B349-CF2D20149180}"/>
              </a:ext>
            </a:extLst>
          </p:cNvPr>
          <p:cNvSpPr/>
          <p:nvPr/>
        </p:nvSpPr>
        <p:spPr>
          <a:xfrm>
            <a:off x="2450536" y="2322638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5F691-746D-4FD2-A711-AB8B321A0750}"/>
              </a:ext>
            </a:extLst>
          </p:cNvPr>
          <p:cNvSpPr/>
          <p:nvPr/>
        </p:nvSpPr>
        <p:spPr>
          <a:xfrm>
            <a:off x="2450536" y="3374547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80B44-ED65-488A-940C-0CA47A375AF4}"/>
              </a:ext>
            </a:extLst>
          </p:cNvPr>
          <p:cNvSpPr/>
          <p:nvPr/>
        </p:nvSpPr>
        <p:spPr>
          <a:xfrm>
            <a:off x="2450536" y="4426456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12059C-9D44-46A7-8978-146717864499}"/>
              </a:ext>
            </a:extLst>
          </p:cNvPr>
          <p:cNvSpPr/>
          <p:nvPr/>
        </p:nvSpPr>
        <p:spPr>
          <a:xfrm>
            <a:off x="2450536" y="5478365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899AE-C3EF-4FEC-8C6A-469DBCB11FE3}"/>
              </a:ext>
            </a:extLst>
          </p:cNvPr>
          <p:cNvSpPr txBox="1"/>
          <p:nvPr/>
        </p:nvSpPr>
        <p:spPr>
          <a:xfrm>
            <a:off x="1217851" y="2663926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AFB37-0471-4FFE-B3C6-FE080A0F1699}"/>
              </a:ext>
            </a:extLst>
          </p:cNvPr>
          <p:cNvSpPr txBox="1"/>
          <p:nvPr/>
        </p:nvSpPr>
        <p:spPr>
          <a:xfrm>
            <a:off x="1217850" y="3715835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9C1AE-52EB-4C1E-B3C5-7140C94A0C33}"/>
              </a:ext>
            </a:extLst>
          </p:cNvPr>
          <p:cNvSpPr txBox="1"/>
          <p:nvPr/>
        </p:nvSpPr>
        <p:spPr>
          <a:xfrm>
            <a:off x="1217849" y="4767744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E99BA-77DC-4043-B277-F03CD7ADA0BA}"/>
              </a:ext>
            </a:extLst>
          </p:cNvPr>
          <p:cNvSpPr txBox="1"/>
          <p:nvPr/>
        </p:nvSpPr>
        <p:spPr>
          <a:xfrm>
            <a:off x="1217848" y="5819653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B2C649-205C-4EB1-923E-F18BF7C10F61}"/>
              </a:ext>
            </a:extLst>
          </p:cNvPr>
          <p:cNvSpPr/>
          <p:nvPr/>
        </p:nvSpPr>
        <p:spPr>
          <a:xfrm>
            <a:off x="5795246" y="3159940"/>
            <a:ext cx="1238081" cy="21038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5A6992-329C-4CB3-A1CC-AB8E5C806E3F}"/>
              </a:ext>
            </a:extLst>
          </p:cNvPr>
          <p:cNvSpPr txBox="1"/>
          <p:nvPr/>
        </p:nvSpPr>
        <p:spPr>
          <a:xfrm>
            <a:off x="2031832" y="2310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B1EE7-BCA4-45B4-B909-4C5AB3E97ECE}"/>
              </a:ext>
            </a:extLst>
          </p:cNvPr>
          <p:cNvSpPr txBox="1"/>
          <p:nvPr/>
        </p:nvSpPr>
        <p:spPr>
          <a:xfrm>
            <a:off x="2027109" y="3386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2C3E6-18B7-4D06-B8DC-37B6FF4FE080}"/>
              </a:ext>
            </a:extLst>
          </p:cNvPr>
          <p:cNvSpPr txBox="1"/>
          <p:nvPr/>
        </p:nvSpPr>
        <p:spPr>
          <a:xfrm>
            <a:off x="2027109" y="4438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41BAF8-0066-4839-B398-CE09643013BF}"/>
              </a:ext>
            </a:extLst>
          </p:cNvPr>
          <p:cNvSpPr txBox="1"/>
          <p:nvPr/>
        </p:nvSpPr>
        <p:spPr>
          <a:xfrm>
            <a:off x="2027109" y="544732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8FFD29-B8E0-4EBA-965C-BC83A3E251C9}"/>
              </a:ext>
            </a:extLst>
          </p:cNvPr>
          <p:cNvSpPr/>
          <p:nvPr/>
        </p:nvSpPr>
        <p:spPr>
          <a:xfrm>
            <a:off x="7433882" y="3159940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4766AB-E2FC-439F-8BED-BC8C0B372275}"/>
              </a:ext>
            </a:extLst>
          </p:cNvPr>
          <p:cNvSpPr txBox="1"/>
          <p:nvPr/>
        </p:nvSpPr>
        <p:spPr>
          <a:xfrm>
            <a:off x="5167189" y="31599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E0FAF-943D-4ADC-8427-6FB86744E632}"/>
              </a:ext>
            </a:extLst>
          </p:cNvPr>
          <p:cNvSpPr txBox="1"/>
          <p:nvPr/>
        </p:nvSpPr>
        <p:spPr>
          <a:xfrm>
            <a:off x="5167188" y="42118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405305-D4C0-46A6-8421-9EE484436600}"/>
              </a:ext>
            </a:extLst>
          </p:cNvPr>
          <p:cNvSpPr/>
          <p:nvPr/>
        </p:nvSpPr>
        <p:spPr>
          <a:xfrm>
            <a:off x="5795244" y="4211849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290B89-0718-405C-87D7-4381346A3A4D}"/>
              </a:ext>
            </a:extLst>
          </p:cNvPr>
          <p:cNvSpPr/>
          <p:nvPr/>
        </p:nvSpPr>
        <p:spPr>
          <a:xfrm>
            <a:off x="5795244" y="3159940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7E62F0-4959-4604-B0D3-1875ACDD918F}"/>
              </a:ext>
            </a:extLst>
          </p:cNvPr>
          <p:cNvSpPr/>
          <p:nvPr/>
        </p:nvSpPr>
        <p:spPr>
          <a:xfrm>
            <a:off x="5680609" y="3159939"/>
            <a:ext cx="3140720" cy="105191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E6C1-5AEF-49F4-ACD1-4768B8FE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EAD5-DFBE-445E-B5E0-1592BE58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Issue 1: needs to remember which page is put into which frame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Page table</a:t>
            </a:r>
            <a:r>
              <a:rPr lang="en-US" dirty="0"/>
              <a:t>: a mapping from virtual pages to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69FFA-5AA9-4015-B9B8-19E3FEF9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12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DE6F4A-251C-4DCE-AADC-109B0C724C71}"/>
              </a:ext>
            </a:extLst>
          </p:cNvPr>
          <p:cNvGrpSpPr/>
          <p:nvPr/>
        </p:nvGrpSpPr>
        <p:grpSpPr>
          <a:xfrm>
            <a:off x="588188" y="2262171"/>
            <a:ext cx="2470769" cy="4219550"/>
            <a:chOff x="1217848" y="2310724"/>
            <a:chExt cx="2470769" cy="42195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55F6D2-E817-4925-B349-CF2D20149180}"/>
                </a:ext>
              </a:extLst>
            </p:cNvPr>
            <p:cNvSpPr/>
            <p:nvPr/>
          </p:nvSpPr>
          <p:spPr>
            <a:xfrm>
              <a:off x="2450536" y="2322638"/>
              <a:ext cx="1238081" cy="1051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95F691-746D-4FD2-A711-AB8B321A0750}"/>
                </a:ext>
              </a:extLst>
            </p:cNvPr>
            <p:cNvSpPr/>
            <p:nvPr/>
          </p:nvSpPr>
          <p:spPr>
            <a:xfrm>
              <a:off x="2450536" y="3374547"/>
              <a:ext cx="1238081" cy="1051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380B44-ED65-488A-940C-0CA47A375AF4}"/>
                </a:ext>
              </a:extLst>
            </p:cNvPr>
            <p:cNvSpPr/>
            <p:nvPr/>
          </p:nvSpPr>
          <p:spPr>
            <a:xfrm>
              <a:off x="2450536" y="4426456"/>
              <a:ext cx="1238081" cy="1051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J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K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12059C-9D44-46A7-8978-146717864499}"/>
                </a:ext>
              </a:extLst>
            </p:cNvPr>
            <p:cNvSpPr/>
            <p:nvPr/>
          </p:nvSpPr>
          <p:spPr>
            <a:xfrm>
              <a:off x="2450536" y="5478365"/>
              <a:ext cx="1238081" cy="1051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A899AE-C3EF-4FEC-8C6A-469DBCB11FE3}"/>
                </a:ext>
              </a:extLst>
            </p:cNvPr>
            <p:cNvSpPr txBox="1"/>
            <p:nvPr/>
          </p:nvSpPr>
          <p:spPr>
            <a:xfrm>
              <a:off x="1217851" y="2663926"/>
              <a:ext cx="80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Page 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4AFB37-0471-4FFE-B3C6-FE080A0F1699}"/>
                </a:ext>
              </a:extLst>
            </p:cNvPr>
            <p:cNvSpPr txBox="1"/>
            <p:nvPr/>
          </p:nvSpPr>
          <p:spPr>
            <a:xfrm>
              <a:off x="1217850" y="3715835"/>
              <a:ext cx="80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Page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09C1AE-52EB-4C1E-B3C5-7140C94A0C33}"/>
                </a:ext>
              </a:extLst>
            </p:cNvPr>
            <p:cNvSpPr txBox="1"/>
            <p:nvPr/>
          </p:nvSpPr>
          <p:spPr>
            <a:xfrm>
              <a:off x="1217849" y="4767744"/>
              <a:ext cx="80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Page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EE99BA-77DC-4043-B277-F03CD7ADA0BA}"/>
                </a:ext>
              </a:extLst>
            </p:cNvPr>
            <p:cNvSpPr txBox="1"/>
            <p:nvPr/>
          </p:nvSpPr>
          <p:spPr>
            <a:xfrm>
              <a:off x="1217848" y="5819653"/>
              <a:ext cx="80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Page 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5A6992-329C-4CB3-A1CC-AB8E5C806E3F}"/>
                </a:ext>
              </a:extLst>
            </p:cNvPr>
            <p:cNvSpPr txBox="1"/>
            <p:nvPr/>
          </p:nvSpPr>
          <p:spPr>
            <a:xfrm>
              <a:off x="2031832" y="231072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FB1EE7-BCA4-45B4-B909-4C5AB3E97ECE}"/>
                </a:ext>
              </a:extLst>
            </p:cNvPr>
            <p:cNvSpPr txBox="1"/>
            <p:nvPr/>
          </p:nvSpPr>
          <p:spPr>
            <a:xfrm>
              <a:off x="2027109" y="338646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02C3E6-18B7-4D06-B8DC-37B6FF4FE080}"/>
                </a:ext>
              </a:extLst>
            </p:cNvPr>
            <p:cNvSpPr txBox="1"/>
            <p:nvPr/>
          </p:nvSpPr>
          <p:spPr>
            <a:xfrm>
              <a:off x="2027109" y="44383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41BAF8-0066-4839-B398-CE09643013BF}"/>
                </a:ext>
              </a:extLst>
            </p:cNvPr>
            <p:cNvSpPr txBox="1"/>
            <p:nvPr/>
          </p:nvSpPr>
          <p:spPr>
            <a:xfrm>
              <a:off x="2027109" y="5447325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0C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ABE535-82FF-4996-9CE8-39D358257086}"/>
              </a:ext>
            </a:extLst>
          </p:cNvPr>
          <p:cNvGrpSpPr/>
          <p:nvPr/>
        </p:nvGrpSpPr>
        <p:grpSpPr>
          <a:xfrm>
            <a:off x="4143546" y="2262171"/>
            <a:ext cx="2935749" cy="2103818"/>
            <a:chOff x="5167188" y="3159940"/>
            <a:chExt cx="2935749" cy="2103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CD544D-5BDD-4853-A0B8-38D4A80A26A1}"/>
                </a:ext>
              </a:extLst>
            </p:cNvPr>
            <p:cNvSpPr txBox="1"/>
            <p:nvPr/>
          </p:nvSpPr>
          <p:spPr>
            <a:xfrm>
              <a:off x="7118067" y="3571126"/>
              <a:ext cx="95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Frame 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437E40-7B5A-4539-B5C8-2F67527B1977}"/>
                </a:ext>
              </a:extLst>
            </p:cNvPr>
            <p:cNvSpPr txBox="1"/>
            <p:nvPr/>
          </p:nvSpPr>
          <p:spPr>
            <a:xfrm>
              <a:off x="7149086" y="4504408"/>
              <a:ext cx="95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Frame 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B2C649-205C-4EB1-923E-F18BF7C10F61}"/>
                </a:ext>
              </a:extLst>
            </p:cNvPr>
            <p:cNvSpPr/>
            <p:nvPr/>
          </p:nvSpPr>
          <p:spPr>
            <a:xfrm>
              <a:off x="5795246" y="3159940"/>
              <a:ext cx="1238081" cy="21038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4766AB-E2FC-439F-8BED-BC8C0B372275}"/>
                </a:ext>
              </a:extLst>
            </p:cNvPr>
            <p:cNvSpPr txBox="1"/>
            <p:nvPr/>
          </p:nvSpPr>
          <p:spPr>
            <a:xfrm>
              <a:off x="5167189" y="31599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0100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5E0FAF-943D-4ADC-8427-6FB86744E632}"/>
                </a:ext>
              </a:extLst>
            </p:cNvPr>
            <p:cNvSpPr txBox="1"/>
            <p:nvPr/>
          </p:nvSpPr>
          <p:spPr>
            <a:xfrm>
              <a:off x="5167188" y="421184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0104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405305-D4C0-46A6-8421-9EE484436600}"/>
                </a:ext>
              </a:extLst>
            </p:cNvPr>
            <p:cNvSpPr/>
            <p:nvPr/>
          </p:nvSpPr>
          <p:spPr>
            <a:xfrm>
              <a:off x="5795244" y="4211849"/>
              <a:ext cx="1238081" cy="1051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290B89-0718-405C-87D7-4381346A3A4D}"/>
                </a:ext>
              </a:extLst>
            </p:cNvPr>
            <p:cNvSpPr/>
            <p:nvPr/>
          </p:nvSpPr>
          <p:spPr>
            <a:xfrm>
              <a:off x="5795244" y="3159940"/>
              <a:ext cx="1238081" cy="1051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J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K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</a:p>
          </p:txBody>
        </p:sp>
      </p:grp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2CC0751-D67F-40AC-8778-90EE9BE72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03157"/>
              </p:ext>
            </p:extLst>
          </p:nvPr>
        </p:nvGraphicFramePr>
        <p:xfrm>
          <a:off x="4771602" y="4672586"/>
          <a:ext cx="31653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666">
                  <a:extLst>
                    <a:ext uri="{9D8B030D-6E8A-4147-A177-3AD203B41FA5}">
                      <a16:colId xmlns:a16="http://schemas.microsoft.com/office/drawing/2014/main" val="3207811826"/>
                    </a:ext>
                  </a:extLst>
                </a:gridCol>
                <a:gridCol w="1582666">
                  <a:extLst>
                    <a:ext uri="{9D8B030D-6E8A-4147-A177-3AD203B41FA5}">
                      <a16:colId xmlns:a16="http://schemas.microsoft.com/office/drawing/2014/main" val="3478597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Virtual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604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97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5045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3BE246C-1330-4E5C-B15C-D52E0009DDE3}"/>
              </a:ext>
            </a:extLst>
          </p:cNvPr>
          <p:cNvSpPr txBox="1"/>
          <p:nvPr/>
        </p:nvSpPr>
        <p:spPr>
          <a:xfrm>
            <a:off x="5764812" y="5786207"/>
            <a:ext cx="11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table</a:t>
            </a:r>
          </a:p>
        </p:txBody>
      </p:sp>
    </p:spTree>
    <p:extLst>
      <p:ext uri="{BB962C8B-B14F-4D97-AF65-F5344CB8AC3E}">
        <p14:creationId xmlns:p14="http://schemas.microsoft.com/office/powerpoint/2010/main" val="47603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E6C1-5AEF-49F4-ACD1-4768B8FE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EAD5-DFBE-445E-B5E0-1592BE58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Issue 2: if the memory is full, and a new page will be loaded, which old page to replace?</a:t>
            </a:r>
          </a:p>
          <a:p>
            <a:pPr lvl="1"/>
            <a:r>
              <a:rPr lang="en-US" dirty="0"/>
              <a:t>Similar to cache</a:t>
            </a:r>
          </a:p>
          <a:p>
            <a:pPr lvl="1"/>
            <a:r>
              <a:rPr lang="en-US" dirty="0"/>
              <a:t>Many replacement policies, leveraging locality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69FFA-5AA9-4015-B9B8-19E3FEF9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27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E6C1-5AEF-49F4-ACD1-4768B8FE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EAD5-DFBE-445E-B5E0-1592BE58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want to use a data item in my executable file, which has been loaded to main memory, how do I know the physical address of the data item?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69FFA-5AA9-4015-B9B8-19E3FEF9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9431F-F911-4AA0-B6D7-19CB5FB2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97" y="2704234"/>
            <a:ext cx="1736992" cy="25677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8A2083-DD3E-4537-8FBC-B5A52CA9EDDF}"/>
              </a:ext>
            </a:extLst>
          </p:cNvPr>
          <p:cNvGrpSpPr/>
          <p:nvPr/>
        </p:nvGrpSpPr>
        <p:grpSpPr>
          <a:xfrm>
            <a:off x="1056011" y="3507897"/>
            <a:ext cx="574534" cy="1262358"/>
            <a:chOff x="412694" y="3710198"/>
            <a:chExt cx="574534" cy="12623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DE5991D-B6AA-4396-8FA6-031B7B76F732}"/>
                </a:ext>
              </a:extLst>
            </p:cNvPr>
            <p:cNvCxnSpPr/>
            <p:nvPr/>
          </p:nvCxnSpPr>
          <p:spPr>
            <a:xfrm flipH="1">
              <a:off x="412694" y="3710198"/>
              <a:ext cx="57453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02A88E-3346-4169-9DB1-50FF301AF293}"/>
                </a:ext>
              </a:extLst>
            </p:cNvPr>
            <p:cNvCxnSpPr/>
            <p:nvPr/>
          </p:nvCxnSpPr>
          <p:spPr>
            <a:xfrm>
              <a:off x="416740" y="3710198"/>
              <a:ext cx="0" cy="126235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66C9553-50E7-44C1-9237-E955076FEDE5}"/>
                </a:ext>
              </a:extLst>
            </p:cNvPr>
            <p:cNvCxnSpPr/>
            <p:nvPr/>
          </p:nvCxnSpPr>
          <p:spPr>
            <a:xfrm>
              <a:off x="412694" y="4972556"/>
              <a:ext cx="50575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D178D38-638F-4BD6-8A74-EB134607BD97}"/>
              </a:ext>
            </a:extLst>
          </p:cNvPr>
          <p:cNvSpPr txBox="1"/>
          <p:nvPr/>
        </p:nvSpPr>
        <p:spPr>
          <a:xfrm>
            <a:off x="894170" y="5452468"/>
            <a:ext cx="2670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address of a data item in the executable file is an offset from the beginning of the file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5B443B5-BD37-46C0-99D4-42D285C10823}"/>
              </a:ext>
            </a:extLst>
          </p:cNvPr>
          <p:cNvGrpSpPr/>
          <p:nvPr/>
        </p:nvGrpSpPr>
        <p:grpSpPr>
          <a:xfrm>
            <a:off x="4830945" y="2651635"/>
            <a:ext cx="3719383" cy="2749371"/>
            <a:chOff x="4786439" y="2874166"/>
            <a:chExt cx="3719383" cy="274937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6EC729E-413E-4356-89E2-FF9D29817BAB}"/>
                </a:ext>
              </a:extLst>
            </p:cNvPr>
            <p:cNvGrpSpPr/>
            <p:nvPr/>
          </p:nvGrpSpPr>
          <p:grpSpPr>
            <a:xfrm>
              <a:off x="5490448" y="2959133"/>
              <a:ext cx="1238082" cy="2664404"/>
              <a:chOff x="5699488" y="2615222"/>
              <a:chExt cx="1238082" cy="266440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EE635B8-1BD8-4CC5-B5BE-5672363126AF}"/>
                  </a:ext>
                </a:extLst>
              </p:cNvPr>
              <p:cNvSpPr/>
              <p:nvPr/>
            </p:nvSpPr>
            <p:spPr>
              <a:xfrm>
                <a:off x="5699489" y="2615222"/>
                <a:ext cx="1238081" cy="6661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(8B)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24B2467-BE1C-4F66-A114-8208EF1EC2BF}"/>
                  </a:ext>
                </a:extLst>
              </p:cNvPr>
              <p:cNvSpPr/>
              <p:nvPr/>
            </p:nvSpPr>
            <p:spPr>
              <a:xfrm>
                <a:off x="5699488" y="3281323"/>
                <a:ext cx="1238081" cy="6661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 (8B)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4AC58E-9544-489D-9D62-F105C84232A4}"/>
                  </a:ext>
                </a:extLst>
              </p:cNvPr>
              <p:cNvSpPr/>
              <p:nvPr/>
            </p:nvSpPr>
            <p:spPr>
              <a:xfrm>
                <a:off x="5699488" y="3947424"/>
                <a:ext cx="1238081" cy="6661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 (8B)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AFDF3C3-5442-4F27-B24F-DB4F0A7FBB7B}"/>
                  </a:ext>
                </a:extLst>
              </p:cNvPr>
              <p:cNvSpPr/>
              <p:nvPr/>
            </p:nvSpPr>
            <p:spPr>
              <a:xfrm>
                <a:off x="5699488" y="4613525"/>
                <a:ext cx="1238081" cy="6661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 (8B)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807EED-A215-4E60-8CA4-1B7716453D18}"/>
                </a:ext>
              </a:extLst>
            </p:cNvPr>
            <p:cNvSpPr txBox="1"/>
            <p:nvPr/>
          </p:nvSpPr>
          <p:spPr>
            <a:xfrm>
              <a:off x="4786439" y="2874166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0x00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7C58FA-37DF-4587-B9B7-81118B15149E}"/>
                </a:ext>
              </a:extLst>
            </p:cNvPr>
            <p:cNvSpPr txBox="1"/>
            <p:nvPr/>
          </p:nvSpPr>
          <p:spPr>
            <a:xfrm>
              <a:off x="4786439" y="3588952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0x08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89271F-E32C-4173-BD36-8D8E9BAABEF3}"/>
                </a:ext>
              </a:extLst>
            </p:cNvPr>
            <p:cNvSpPr txBox="1"/>
            <p:nvPr/>
          </p:nvSpPr>
          <p:spPr>
            <a:xfrm>
              <a:off x="4790370" y="4212049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B0CB100-5458-4A36-8290-DD83268023CC}"/>
                </a:ext>
              </a:extLst>
            </p:cNvPr>
            <p:cNvSpPr txBox="1"/>
            <p:nvPr/>
          </p:nvSpPr>
          <p:spPr>
            <a:xfrm>
              <a:off x="4790370" y="4926835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0x18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2F500A-0C5D-4CB5-B295-CC56267F76D4}"/>
                </a:ext>
              </a:extLst>
            </p:cNvPr>
            <p:cNvCxnSpPr/>
            <p:nvPr/>
          </p:nvCxnSpPr>
          <p:spPr>
            <a:xfrm>
              <a:off x="6728529" y="2959133"/>
              <a:ext cx="1420151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619D589-E2D8-4375-B82E-915551E9CA6E}"/>
                </a:ext>
              </a:extLst>
            </p:cNvPr>
            <p:cNvCxnSpPr/>
            <p:nvPr/>
          </p:nvCxnSpPr>
          <p:spPr>
            <a:xfrm flipV="1">
              <a:off x="6845862" y="2959133"/>
              <a:ext cx="0" cy="66610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56CCA4-82BC-424A-AD05-46E5A8654970}"/>
                </a:ext>
              </a:extLst>
            </p:cNvPr>
            <p:cNvCxnSpPr>
              <a:cxnSpLocks/>
            </p:cNvCxnSpPr>
            <p:nvPr/>
          </p:nvCxnSpPr>
          <p:spPr>
            <a:xfrm>
              <a:off x="6728529" y="3633471"/>
              <a:ext cx="242759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74E304B-5FAC-45D6-8D86-C2D9FE6E5A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8817" y="2959134"/>
              <a:ext cx="0" cy="133220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F473A54-6017-42FF-A986-04A228FF887F}"/>
                </a:ext>
              </a:extLst>
            </p:cNvPr>
            <p:cNvCxnSpPr>
              <a:cxnSpLocks/>
            </p:cNvCxnSpPr>
            <p:nvPr/>
          </p:nvCxnSpPr>
          <p:spPr>
            <a:xfrm>
              <a:off x="6728529" y="4291335"/>
              <a:ext cx="89821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8D20AB3-35A0-4ED5-ABE5-E35514AB5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4371" y="2967371"/>
              <a:ext cx="0" cy="199006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6FDF947-429F-44A9-8366-366A44DC3448}"/>
                </a:ext>
              </a:extLst>
            </p:cNvPr>
            <p:cNvCxnSpPr>
              <a:cxnSpLocks/>
            </p:cNvCxnSpPr>
            <p:nvPr/>
          </p:nvCxnSpPr>
          <p:spPr>
            <a:xfrm>
              <a:off x="6728529" y="4957436"/>
              <a:ext cx="1480841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2B1AD58-4320-4AC8-836F-DD26D3D2DFEA}"/>
                </a:ext>
              </a:extLst>
            </p:cNvPr>
            <p:cNvSpPr txBox="1"/>
            <p:nvPr/>
          </p:nvSpPr>
          <p:spPr>
            <a:xfrm>
              <a:off x="6815542" y="3146375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8B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23BBF4B-4C98-47BC-B12D-F6BFE5C31D6C}"/>
                </a:ext>
              </a:extLst>
            </p:cNvPr>
            <p:cNvSpPr txBox="1"/>
            <p:nvPr/>
          </p:nvSpPr>
          <p:spPr>
            <a:xfrm>
              <a:off x="7381275" y="3456178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16B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1F5D815-3054-400D-9782-6878D1818F54}"/>
                </a:ext>
              </a:extLst>
            </p:cNvPr>
            <p:cNvSpPr txBox="1"/>
            <p:nvPr/>
          </p:nvSpPr>
          <p:spPr>
            <a:xfrm>
              <a:off x="7957274" y="3769601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24B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78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3440ECDF-9722-40B4-A8E6-24DFC54AB23E}"/>
              </a:ext>
            </a:extLst>
          </p:cNvPr>
          <p:cNvGrpSpPr/>
          <p:nvPr/>
        </p:nvGrpSpPr>
        <p:grpSpPr>
          <a:xfrm>
            <a:off x="4916244" y="1200877"/>
            <a:ext cx="1238081" cy="2307816"/>
            <a:chOff x="6366072" y="1197675"/>
            <a:chExt cx="1238081" cy="2307816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D586644-17E5-448F-B1E5-F76BB1A66B6B}"/>
                </a:ext>
              </a:extLst>
            </p:cNvPr>
            <p:cNvSpPr/>
            <p:nvPr/>
          </p:nvSpPr>
          <p:spPr>
            <a:xfrm>
              <a:off x="6366072" y="1197675"/>
              <a:ext cx="1238081" cy="1157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F096AA5-C0DA-4A09-9B8A-ED19A4E64A66}"/>
                </a:ext>
              </a:extLst>
            </p:cNvPr>
            <p:cNvSpPr/>
            <p:nvPr/>
          </p:nvSpPr>
          <p:spPr>
            <a:xfrm>
              <a:off x="6366072" y="2348381"/>
              <a:ext cx="1238081" cy="1157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Content Placeholder 74">
            <a:extLst>
              <a:ext uri="{FF2B5EF4-FFF2-40B4-BE49-F238E27FC236}">
                <a16:creationId xmlns:a16="http://schemas.microsoft.com/office/drawing/2014/main" id="{66ACE1F7-459B-4E78-85C9-94B69342A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access “G” in physical main memory</a:t>
            </a:r>
          </a:p>
          <a:p>
            <a:pPr lvl="1"/>
            <a:r>
              <a:rPr lang="en-US" dirty="0"/>
              <a:t>That is, to determine the </a:t>
            </a:r>
            <a:r>
              <a:rPr lang="en-US" b="1" dirty="0"/>
              <a:t>physical address </a:t>
            </a:r>
            <a:r>
              <a:rPr lang="en-US" dirty="0"/>
              <a:t>of “G”</a:t>
            </a:r>
          </a:p>
          <a:p>
            <a:pPr lvl="1"/>
            <a:r>
              <a:rPr lang="en-US" dirty="0"/>
              <a:t>Which page is “G” in? </a:t>
            </a:r>
            <a:r>
              <a:rPr lang="en-US" dirty="0">
                <a:sym typeface="Wingdings" panose="05000000000000000000" pitchFamily="2" charset="2"/>
              </a:rPr>
              <a:t> page 1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Where is page 1 loaded to?    frame 3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What’s G’s offset in page 1?   0x10 away for the start of page 1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Physical address = start address of frame 3 + G’s offset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0x0100 + 0x10 = 0x0110</a:t>
            </a:r>
          </a:p>
          <a:p>
            <a:pPr lvl="1"/>
            <a:r>
              <a:rPr lang="en-US" dirty="0"/>
              <a:t>Go to main memory with address 0x0110, you will get data item G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328B403-A0DD-4D8A-95DE-34746B3A342A}"/>
              </a:ext>
            </a:extLst>
          </p:cNvPr>
          <p:cNvCxnSpPr/>
          <p:nvPr/>
        </p:nvCxnSpPr>
        <p:spPr>
          <a:xfrm>
            <a:off x="2756913" y="1197675"/>
            <a:ext cx="2159332" cy="1157110"/>
          </a:xfrm>
          <a:prstGeom prst="line">
            <a:avLst/>
          </a:prstGeom>
          <a:ln w="254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DBF4BD4-0646-4CAA-89B7-1A76E6BD4F3E}"/>
              </a:ext>
            </a:extLst>
          </p:cNvPr>
          <p:cNvCxnSpPr/>
          <p:nvPr/>
        </p:nvCxnSpPr>
        <p:spPr>
          <a:xfrm>
            <a:off x="2756913" y="2348453"/>
            <a:ext cx="2159332" cy="1157110"/>
          </a:xfrm>
          <a:prstGeom prst="line">
            <a:avLst/>
          </a:prstGeom>
          <a:ln w="254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A74738-D2B2-4BE6-858F-1F8FC2F5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CAF49-60BD-4706-B233-73BDA535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5735B63-9B83-40EA-BC20-D9452BAF4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08137"/>
              </p:ext>
            </p:extLst>
          </p:nvPr>
        </p:nvGraphicFramePr>
        <p:xfrm>
          <a:off x="6386975" y="1663905"/>
          <a:ext cx="243435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178">
                  <a:extLst>
                    <a:ext uri="{9D8B030D-6E8A-4147-A177-3AD203B41FA5}">
                      <a16:colId xmlns:a16="http://schemas.microsoft.com/office/drawing/2014/main" val="3207811826"/>
                    </a:ext>
                  </a:extLst>
                </a:gridCol>
                <a:gridCol w="1217178">
                  <a:extLst>
                    <a:ext uri="{9D8B030D-6E8A-4147-A177-3AD203B41FA5}">
                      <a16:colId xmlns:a16="http://schemas.microsoft.com/office/drawing/2014/main" val="3478597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Virtual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 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604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97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50452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A7671260-A136-4831-9E1C-92A72D20E525}"/>
              </a:ext>
            </a:extLst>
          </p:cNvPr>
          <p:cNvGrpSpPr/>
          <p:nvPr/>
        </p:nvGrpSpPr>
        <p:grpSpPr>
          <a:xfrm>
            <a:off x="2756909" y="1197675"/>
            <a:ext cx="3397417" cy="2307888"/>
            <a:chOff x="2756909" y="1197675"/>
            <a:chExt cx="3397417" cy="2307888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658526B-B2AF-4EDE-B6E1-68A6CD379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6913" y="1215821"/>
              <a:ext cx="2159332" cy="1132560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135D42A-EB27-4388-80AB-8E5EECF8F9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6909" y="2348453"/>
              <a:ext cx="2159336" cy="1157110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0E4173-C3AD-40C3-94A7-25887AF622E4}"/>
                </a:ext>
              </a:extLst>
            </p:cNvPr>
            <p:cNvGrpSpPr/>
            <p:nvPr/>
          </p:nvGrpSpPr>
          <p:grpSpPr>
            <a:xfrm>
              <a:off x="4916245" y="1197675"/>
              <a:ext cx="1238081" cy="1157158"/>
              <a:chOff x="1158510" y="2802594"/>
              <a:chExt cx="1238081" cy="115715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A0AB413-18D0-4035-B3E6-21250AF29B6D}"/>
                  </a:ext>
                </a:extLst>
              </p:cNvPr>
              <p:cNvSpPr/>
              <p:nvPr/>
            </p:nvSpPr>
            <p:spPr>
              <a:xfrm>
                <a:off x="1158510" y="2802594"/>
                <a:ext cx="1238081" cy="29131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3DADC0E-5443-445D-82C8-42298BEF1209}"/>
                  </a:ext>
                </a:extLst>
              </p:cNvPr>
              <p:cNvSpPr/>
              <p:nvPr/>
            </p:nvSpPr>
            <p:spPr>
              <a:xfrm>
                <a:off x="1158510" y="3089860"/>
                <a:ext cx="1238081" cy="29131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7252365-879F-47CF-A999-8CC428CD5C1A}"/>
                  </a:ext>
                </a:extLst>
              </p:cNvPr>
              <p:cNvSpPr/>
              <p:nvPr/>
            </p:nvSpPr>
            <p:spPr>
              <a:xfrm>
                <a:off x="1158510" y="3381173"/>
                <a:ext cx="1238081" cy="29131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2DA51A4-C882-4455-A701-4BD9D14A2CE4}"/>
                  </a:ext>
                </a:extLst>
              </p:cNvPr>
              <p:cNvSpPr/>
              <p:nvPr/>
            </p:nvSpPr>
            <p:spPr>
              <a:xfrm>
                <a:off x="1158510" y="3668439"/>
                <a:ext cx="1238081" cy="29131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64F261A-AC5C-4784-B116-4B727589E205}"/>
              </a:ext>
            </a:extLst>
          </p:cNvPr>
          <p:cNvGrpSpPr/>
          <p:nvPr/>
        </p:nvGrpSpPr>
        <p:grpSpPr>
          <a:xfrm>
            <a:off x="4916245" y="2354785"/>
            <a:ext cx="1238081" cy="1157158"/>
            <a:chOff x="1158510" y="1645436"/>
            <a:chExt cx="1238081" cy="115715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2B30F95-C79C-4AB2-9279-5A6B9FD7EBD1}"/>
                </a:ext>
              </a:extLst>
            </p:cNvPr>
            <p:cNvSpPr/>
            <p:nvPr/>
          </p:nvSpPr>
          <p:spPr>
            <a:xfrm>
              <a:off x="1158510" y="1645436"/>
              <a:ext cx="1238081" cy="2913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C926620-6854-4AD9-A404-34D966F4D740}"/>
                </a:ext>
              </a:extLst>
            </p:cNvPr>
            <p:cNvSpPr/>
            <p:nvPr/>
          </p:nvSpPr>
          <p:spPr>
            <a:xfrm>
              <a:off x="1158510" y="1932702"/>
              <a:ext cx="1238081" cy="2913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96DF55B-38DB-4F88-9E57-8D7F5E329E90}"/>
                </a:ext>
              </a:extLst>
            </p:cNvPr>
            <p:cNvSpPr/>
            <p:nvPr/>
          </p:nvSpPr>
          <p:spPr>
            <a:xfrm>
              <a:off x="1158510" y="2224015"/>
              <a:ext cx="1238081" cy="2913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CED51B1-C8EE-4B1C-997E-FABFB4003FC2}"/>
                </a:ext>
              </a:extLst>
            </p:cNvPr>
            <p:cNvSpPr/>
            <p:nvPr/>
          </p:nvSpPr>
          <p:spPr>
            <a:xfrm>
              <a:off x="1158510" y="2511281"/>
              <a:ext cx="1238081" cy="2913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760813A-8025-44AE-B6DF-995882921B93}"/>
              </a:ext>
            </a:extLst>
          </p:cNvPr>
          <p:cNvSpPr txBox="1"/>
          <p:nvPr/>
        </p:nvSpPr>
        <p:spPr>
          <a:xfrm>
            <a:off x="3091992" y="1522264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2C738D-2D23-42C7-910F-73C4F1A614BC}"/>
              </a:ext>
            </a:extLst>
          </p:cNvPr>
          <p:cNvSpPr txBox="1"/>
          <p:nvPr/>
        </p:nvSpPr>
        <p:spPr>
          <a:xfrm>
            <a:off x="3124362" y="2732088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4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96386FB-E457-4570-9116-01534CDC89BE}"/>
              </a:ext>
            </a:extLst>
          </p:cNvPr>
          <p:cNvGrpSpPr/>
          <p:nvPr/>
        </p:nvGrpSpPr>
        <p:grpSpPr>
          <a:xfrm>
            <a:off x="74457" y="1164619"/>
            <a:ext cx="2682456" cy="2412233"/>
            <a:chOff x="196849" y="1447840"/>
            <a:chExt cx="2682456" cy="24122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1845EDE-B70B-4605-8BEA-2F30682F0ECC}"/>
                </a:ext>
              </a:extLst>
            </p:cNvPr>
            <p:cNvSpPr/>
            <p:nvPr/>
          </p:nvSpPr>
          <p:spPr>
            <a:xfrm>
              <a:off x="1641224" y="1480896"/>
              <a:ext cx="1238081" cy="2913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639E9E-9449-433E-8263-F04FD8A0034F}"/>
                </a:ext>
              </a:extLst>
            </p:cNvPr>
            <p:cNvSpPr/>
            <p:nvPr/>
          </p:nvSpPr>
          <p:spPr>
            <a:xfrm>
              <a:off x="1641224" y="1768162"/>
              <a:ext cx="1238081" cy="2913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4F2EB7-D437-46F3-B409-B60A65685523}"/>
                </a:ext>
              </a:extLst>
            </p:cNvPr>
            <p:cNvSpPr/>
            <p:nvPr/>
          </p:nvSpPr>
          <p:spPr>
            <a:xfrm>
              <a:off x="1641224" y="2059475"/>
              <a:ext cx="1238081" cy="2913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4F5DB2-1697-406B-9DBC-779917DE9D75}"/>
                </a:ext>
              </a:extLst>
            </p:cNvPr>
            <p:cNvSpPr/>
            <p:nvPr/>
          </p:nvSpPr>
          <p:spPr>
            <a:xfrm>
              <a:off x="1641224" y="2346741"/>
              <a:ext cx="1238081" cy="2913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31D2DC-B9FE-4110-9703-35B086EAED46}"/>
                </a:ext>
              </a:extLst>
            </p:cNvPr>
            <p:cNvSpPr/>
            <p:nvPr/>
          </p:nvSpPr>
          <p:spPr>
            <a:xfrm>
              <a:off x="1641224" y="2638054"/>
              <a:ext cx="1238081" cy="291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50EE91-1323-4C9E-ACD9-EB03DF00BC08}"/>
                </a:ext>
              </a:extLst>
            </p:cNvPr>
            <p:cNvSpPr/>
            <p:nvPr/>
          </p:nvSpPr>
          <p:spPr>
            <a:xfrm>
              <a:off x="1641224" y="2925320"/>
              <a:ext cx="1238081" cy="291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980B06-D6EC-468E-993B-1EDE2FDFB2EE}"/>
                </a:ext>
              </a:extLst>
            </p:cNvPr>
            <p:cNvSpPr/>
            <p:nvPr/>
          </p:nvSpPr>
          <p:spPr>
            <a:xfrm>
              <a:off x="1641224" y="3216633"/>
              <a:ext cx="1238081" cy="291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379B1B-D833-4ECA-A314-68034F89F5E9}"/>
                </a:ext>
              </a:extLst>
            </p:cNvPr>
            <p:cNvSpPr/>
            <p:nvPr/>
          </p:nvSpPr>
          <p:spPr>
            <a:xfrm>
              <a:off x="1641224" y="3503899"/>
              <a:ext cx="1238081" cy="291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1FCAAC-7A99-4EC3-9609-8BEE98912253}"/>
                </a:ext>
              </a:extLst>
            </p:cNvPr>
            <p:cNvSpPr txBox="1"/>
            <p:nvPr/>
          </p:nvSpPr>
          <p:spPr>
            <a:xfrm>
              <a:off x="196849" y="1886948"/>
              <a:ext cx="80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Page 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AB8FE8-EC29-40C1-A0BD-5CEB99679C4F}"/>
                </a:ext>
              </a:extLst>
            </p:cNvPr>
            <p:cNvSpPr txBox="1"/>
            <p:nvPr/>
          </p:nvSpPr>
          <p:spPr>
            <a:xfrm>
              <a:off x="196849" y="3028201"/>
              <a:ext cx="80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Page 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AD56ED-8071-4A6C-8AD8-1E0DAAB6A9E0}"/>
                </a:ext>
              </a:extLst>
            </p:cNvPr>
            <p:cNvSpPr txBox="1"/>
            <p:nvPr/>
          </p:nvSpPr>
          <p:spPr>
            <a:xfrm>
              <a:off x="1006112" y="1447840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A322CD-6BBA-42E9-8E0E-FD27467FEC6E}"/>
                </a:ext>
              </a:extLst>
            </p:cNvPr>
            <p:cNvSpPr txBox="1"/>
            <p:nvPr/>
          </p:nvSpPr>
          <p:spPr>
            <a:xfrm>
              <a:off x="1006112" y="1738606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0x08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64D5154-342E-4D37-BBC2-2C430A471940}"/>
                </a:ext>
              </a:extLst>
            </p:cNvPr>
            <p:cNvSpPr txBox="1"/>
            <p:nvPr/>
          </p:nvSpPr>
          <p:spPr>
            <a:xfrm>
              <a:off x="1006112" y="2029372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57A8770-046B-4BEE-AB6F-E7B9B7836ABE}"/>
                </a:ext>
              </a:extLst>
            </p:cNvPr>
            <p:cNvSpPr txBox="1"/>
            <p:nvPr/>
          </p:nvSpPr>
          <p:spPr>
            <a:xfrm>
              <a:off x="1006112" y="2320137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0x18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46183EB-19E2-418D-A831-CF13EADE1FFB}"/>
                </a:ext>
              </a:extLst>
            </p:cNvPr>
            <p:cNvSpPr txBox="1"/>
            <p:nvPr/>
          </p:nvSpPr>
          <p:spPr>
            <a:xfrm>
              <a:off x="1006110" y="2618444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0x20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EB4C58C-E0A2-43C6-94A7-FD061239AA76}"/>
                </a:ext>
              </a:extLst>
            </p:cNvPr>
            <p:cNvSpPr txBox="1"/>
            <p:nvPr/>
          </p:nvSpPr>
          <p:spPr>
            <a:xfrm>
              <a:off x="1006110" y="2909210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0x28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24BB6C-E8AE-490A-A1B6-26E3680DFB3C}"/>
                </a:ext>
              </a:extLst>
            </p:cNvPr>
            <p:cNvSpPr txBox="1"/>
            <p:nvPr/>
          </p:nvSpPr>
          <p:spPr>
            <a:xfrm>
              <a:off x="1006110" y="3199976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0x30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689D9C-785C-402E-950C-9F2340F8B7B0}"/>
                </a:ext>
              </a:extLst>
            </p:cNvPr>
            <p:cNvSpPr txBox="1"/>
            <p:nvPr/>
          </p:nvSpPr>
          <p:spPr>
            <a:xfrm>
              <a:off x="1006110" y="3490741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0x38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F6FEBEC-FCA4-4B27-A748-7564280F677A}"/>
              </a:ext>
            </a:extLst>
          </p:cNvPr>
          <p:cNvSpPr txBox="1"/>
          <p:nvPr/>
        </p:nvSpPr>
        <p:spPr>
          <a:xfrm>
            <a:off x="4010052" y="116461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94FAC6-00F9-41F2-876F-8CDF50B907EB}"/>
              </a:ext>
            </a:extLst>
          </p:cNvPr>
          <p:cNvSpPr txBox="1"/>
          <p:nvPr/>
        </p:nvSpPr>
        <p:spPr>
          <a:xfrm>
            <a:off x="4010052" y="145538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0x0108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1B0D68-3D30-4EF5-A9C3-CD6F7475E1F3}"/>
              </a:ext>
            </a:extLst>
          </p:cNvPr>
          <p:cNvSpPr txBox="1"/>
          <p:nvPr/>
        </p:nvSpPr>
        <p:spPr>
          <a:xfrm>
            <a:off x="4010052" y="174615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E56E66-DB6E-4731-9D03-D005364149E8}"/>
              </a:ext>
            </a:extLst>
          </p:cNvPr>
          <p:cNvSpPr txBox="1"/>
          <p:nvPr/>
        </p:nvSpPr>
        <p:spPr>
          <a:xfrm>
            <a:off x="4010052" y="203691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0x0118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255A6F-46EE-4901-A6E5-0AD5694441F4}"/>
              </a:ext>
            </a:extLst>
          </p:cNvPr>
          <p:cNvSpPr txBox="1"/>
          <p:nvPr/>
        </p:nvSpPr>
        <p:spPr>
          <a:xfrm>
            <a:off x="4010050" y="233522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0x0120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2455B6-849B-4A32-9676-E7F2B53E21A9}"/>
              </a:ext>
            </a:extLst>
          </p:cNvPr>
          <p:cNvSpPr txBox="1"/>
          <p:nvPr/>
        </p:nvSpPr>
        <p:spPr>
          <a:xfrm>
            <a:off x="4010050" y="262598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0x0128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D9C54E-5322-4E06-B472-70CE95A27667}"/>
              </a:ext>
            </a:extLst>
          </p:cNvPr>
          <p:cNvSpPr txBox="1"/>
          <p:nvPr/>
        </p:nvSpPr>
        <p:spPr>
          <a:xfrm>
            <a:off x="4010050" y="291675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0x0130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217626-1743-4325-8E46-598F9A821697}"/>
              </a:ext>
            </a:extLst>
          </p:cNvPr>
          <p:cNvSpPr txBox="1"/>
          <p:nvPr/>
        </p:nvSpPr>
        <p:spPr>
          <a:xfrm>
            <a:off x="4010050" y="32075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0x0138</a:t>
            </a:r>
          </a:p>
        </p:txBody>
      </p:sp>
    </p:spTree>
    <p:extLst>
      <p:ext uri="{BB962C8B-B14F-4D97-AF65-F5344CB8AC3E}">
        <p14:creationId xmlns:p14="http://schemas.microsoft.com/office/powerpoint/2010/main" val="168519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BE61-7824-45B2-9309-22D9D75E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A4087-8FBC-4125-84AB-B6924B433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General steps</a:t>
            </a:r>
          </a:p>
          <a:p>
            <a:pPr lvl="1"/>
            <a:r>
              <a:rPr lang="en-US" b="1" dirty="0"/>
              <a:t>Virtual address (x) </a:t>
            </a:r>
            <a:r>
              <a:rPr lang="en-US" dirty="0">
                <a:sym typeface="Wingdings" panose="05000000000000000000" pitchFamily="2" charset="2"/>
              </a:rPr>
              <a:t> page number (x) + offset (x)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Check page table, page number (x)  frame number (x)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Frame number (x)  starting address (x)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Starting address (x) + offset (x) = </a:t>
            </a:r>
            <a:r>
              <a:rPr lang="en-US" b="1" dirty="0">
                <a:sym typeface="Wingdings" panose="05000000000000000000" pitchFamily="2" charset="2"/>
              </a:rPr>
              <a:t>physical address (x)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If we want to access “b” which is in page 2. When we check the page table,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do not find page 2 (page fault)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=&gt; page 2 has not been loaded into physical memory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=&gt; load page 2 into main memory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=&gt; if no space, kick out some old page, </a:t>
            </a:r>
            <a:r>
              <a:rPr lang="en-US">
                <a:sym typeface="Wingdings" panose="05000000000000000000" pitchFamily="2" charset="2"/>
              </a:rPr>
              <a:t>and update the page table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=&gt; do address translation for b, get b’s physical address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=&gt; fetch b from main memory to CPU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3995A-6263-4C46-8A12-346EAB9D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6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8507-714A-4B90-A76A-789B703C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AD27A-FDC9-48C1-B9AA-DD22E7423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translation is done by a special hardware in CPU called Memory Management Unit (MMU)</a:t>
            </a:r>
          </a:p>
          <a:p>
            <a:pPr lvl="1"/>
            <a:r>
              <a:rPr lang="en-US" dirty="0"/>
              <a:t>Address translation is too complex and slow</a:t>
            </a:r>
          </a:p>
          <a:p>
            <a:pPr lvl="1"/>
            <a:r>
              <a:rPr lang="en-US" dirty="0"/>
              <a:t>We need a fast worker to do the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92A82-168F-4CB0-98D1-5632236B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058A5E-8FB9-455D-83D4-BECB1BDAC9AB}"/>
              </a:ext>
            </a:extLst>
          </p:cNvPr>
          <p:cNvGrpSpPr/>
          <p:nvPr/>
        </p:nvGrpSpPr>
        <p:grpSpPr>
          <a:xfrm>
            <a:off x="1344525" y="3132409"/>
            <a:ext cx="6082615" cy="2670706"/>
            <a:chOff x="1384985" y="1469495"/>
            <a:chExt cx="6082615" cy="26707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D0CF6B-2A40-44C4-9420-C8E963E3BD77}"/>
                </a:ext>
              </a:extLst>
            </p:cNvPr>
            <p:cNvSpPr/>
            <p:nvPr/>
          </p:nvSpPr>
          <p:spPr bwMode="auto">
            <a:xfrm>
              <a:off x="1384985" y="1572895"/>
              <a:ext cx="3749615" cy="1677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0C4CA961-C8E0-4D7B-9858-BE7E2E7C9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987" y="1809754"/>
              <a:ext cx="1066800" cy="1237384"/>
            </a:xfrm>
            <a:prstGeom prst="rect">
              <a:avLst/>
            </a:prstGeom>
            <a:solidFill>
              <a:srgbClr val="D5F1CF"/>
            </a:solidFill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MMU</a:t>
              </a:r>
            </a:p>
          </p:txBody>
        </p:sp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C8CC52D9-3862-481F-B9F5-DB4575C9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1524728"/>
              <a:ext cx="914400" cy="22844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Calibri" pitchFamily="34" charset="0"/>
                </a:rPr>
                <a:t>Memory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64D1DDF7-215D-488F-864B-89EFD3720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107" y="2631411"/>
              <a:ext cx="1367147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Physical address</a:t>
              </a:r>
            </a:p>
          </p:txBody>
        </p:sp>
        <p:sp>
          <p:nvSpPr>
            <p:cNvPr id="10" name="Text Box 32">
              <a:extLst>
                <a:ext uri="{FF2B5EF4-FFF2-40B4-BE49-F238E27FC236}">
                  <a16:creationId xmlns:a16="http://schemas.microsoft.com/office/drawing/2014/main" id="{DA4132E4-97BD-4BCE-8FB5-1247FFA1F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7787" y="3580538"/>
              <a:ext cx="531020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Data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14CD5C7-466A-459C-9B79-EA8D22595914}"/>
                </a:ext>
              </a:extLst>
            </p:cNvPr>
            <p:cNvCxnSpPr/>
            <p:nvPr/>
          </p:nvCxnSpPr>
          <p:spPr bwMode="auto">
            <a:xfrm flipV="1">
              <a:off x="5030787" y="2884270"/>
              <a:ext cx="1522413" cy="137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330C72E8-63D1-4B6F-AAE4-F51C96464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587" y="2162233"/>
              <a:ext cx="1066800" cy="533400"/>
            </a:xfrm>
            <a:prstGeom prst="rect">
              <a:avLst/>
            </a:prstGeom>
            <a:solidFill>
              <a:srgbClr val="F1C7C7"/>
            </a:solidFill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CPU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5A6AE1-C1AC-476E-800B-0CBE8E6F1F68}"/>
                </a:ext>
              </a:extLst>
            </p:cNvPr>
            <p:cNvCxnSpPr>
              <a:stCxn id="12" idx="3"/>
            </p:cNvCxnSpPr>
            <p:nvPr/>
          </p:nvCxnSpPr>
          <p:spPr bwMode="auto">
            <a:xfrm flipV="1">
              <a:off x="2592387" y="2424364"/>
              <a:ext cx="1370013" cy="456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CDF8A48A-F2AE-4BAF-B84B-616950E51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3569" y="2157277"/>
              <a:ext cx="1279046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Virtual address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16C561-55C6-4DEB-8CE3-7580D82A60D4}"/>
                </a:ext>
              </a:extLst>
            </p:cNvPr>
            <p:cNvSpPr txBox="1"/>
            <p:nvPr/>
          </p:nvSpPr>
          <p:spPr>
            <a:xfrm>
              <a:off x="1390151" y="1577141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CPU Chip</a:t>
              </a:r>
            </a:p>
          </p:txBody>
        </p:sp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4718C2CD-DB72-4B8B-B343-B768D02A3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9251" y="1717011"/>
              <a:ext cx="1548863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Page table address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A52E75D-DD86-42D2-A5AB-6E41972EF20A}"/>
                </a:ext>
              </a:extLst>
            </p:cNvPr>
            <p:cNvCxnSpPr/>
            <p:nvPr/>
          </p:nvCxnSpPr>
          <p:spPr bwMode="auto">
            <a:xfrm flipV="1">
              <a:off x="5030787" y="1969870"/>
              <a:ext cx="1522413" cy="137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 Box 9">
              <a:extLst>
                <a:ext uri="{FF2B5EF4-FFF2-40B4-BE49-F238E27FC236}">
                  <a16:creationId xmlns:a16="http://schemas.microsoft.com/office/drawing/2014/main" id="{AC56AD94-E661-4FC2-B380-5CFCA6FB5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8218" y="2021811"/>
              <a:ext cx="1370930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Page table entry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C004B75-1EC0-41CB-B909-1AB973FD31C7}"/>
                </a:ext>
              </a:extLst>
            </p:cNvPr>
            <p:cNvCxnSpPr/>
            <p:nvPr/>
          </p:nvCxnSpPr>
          <p:spPr bwMode="auto">
            <a:xfrm flipH="1" flipV="1">
              <a:off x="5030787" y="2274670"/>
              <a:ext cx="1522413" cy="137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hape 49">
              <a:extLst>
                <a:ext uri="{FF2B5EF4-FFF2-40B4-BE49-F238E27FC236}">
                  <a16:creationId xmlns:a16="http://schemas.microsoft.com/office/drawing/2014/main" id="{C32DD22C-01EC-4E9A-ACC3-16F2C5CFFFC9}"/>
                </a:ext>
              </a:extLst>
            </p:cNvPr>
            <p:cNvCxnSpPr>
              <a:endCxn id="12" idx="2"/>
            </p:cNvCxnSpPr>
            <p:nvPr/>
          </p:nvCxnSpPr>
          <p:spPr bwMode="auto">
            <a:xfrm rot="10800000">
              <a:off x="2058988" y="2695634"/>
              <a:ext cx="4494213" cy="884905"/>
            </a:xfrm>
            <a:prstGeom prst="bentConnector2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Oval 4">
              <a:extLst>
                <a:ext uri="{FF2B5EF4-FFF2-40B4-BE49-F238E27FC236}">
                  <a16:creationId xmlns:a16="http://schemas.microsoft.com/office/drawing/2014/main" id="{589224F1-6E92-4BF7-B0AD-8AF8E83C0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266" y="1921934"/>
              <a:ext cx="274637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2" name="Oval 18">
              <a:extLst>
                <a:ext uri="{FF2B5EF4-FFF2-40B4-BE49-F238E27FC236}">
                  <a16:creationId xmlns:a16="http://schemas.microsoft.com/office/drawing/2014/main" id="{E3CC84FA-0D4F-4498-B412-325A88CE1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358" y="1469495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F4BA8308-325B-42AA-925A-DCC669C7D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358" y="2324630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B8ED61B8-2FDF-4EA8-B3CE-EDE6E6600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358" y="2951163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25" name="Oval 21">
              <a:extLst>
                <a:ext uri="{FF2B5EF4-FFF2-40B4-BE49-F238E27FC236}">
                  <a16:creationId xmlns:a16="http://schemas.microsoft.com/office/drawing/2014/main" id="{031471B6-6C08-40D3-96C2-53E67E554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666" y="3865564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BE9BE5E-43F8-48EA-BA5C-684F898F7A53}"/>
              </a:ext>
            </a:extLst>
          </p:cNvPr>
          <p:cNvSpPr/>
          <p:nvPr/>
        </p:nvSpPr>
        <p:spPr>
          <a:xfrm>
            <a:off x="6510042" y="3472668"/>
            <a:ext cx="922493" cy="5148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Page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546894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8507-714A-4B90-A76A-789B703C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AD27A-FDC9-48C1-B9AA-DD22E7423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page table in main memory is slow</a:t>
            </a:r>
          </a:p>
          <a:p>
            <a:pPr lvl="1"/>
            <a:r>
              <a:rPr lang="en-US" b="1" dirty="0"/>
              <a:t>Translation lookaside buffer (TLB):</a:t>
            </a:r>
            <a:r>
              <a:rPr lang="en-US" dirty="0"/>
              <a:t> a cache for page table in the CPU chip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92A82-168F-4CB0-98D1-5632236B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18</a:t>
            </a:fld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ECEC0D-DBDF-4D1E-9A66-E8885C0267B1}"/>
              </a:ext>
            </a:extLst>
          </p:cNvPr>
          <p:cNvSpPr/>
          <p:nvPr/>
        </p:nvSpPr>
        <p:spPr bwMode="auto">
          <a:xfrm>
            <a:off x="1340478" y="2371721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C1BCDF1B-C056-486A-A2CA-4D334311E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480" y="3654622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865F7B0A-690C-484A-943B-074A4B3AD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693" y="3369596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0" name="Text Box 9">
            <a:extLst>
              <a:ext uri="{FF2B5EF4-FFF2-40B4-BE49-F238E27FC236}">
                <a16:creationId xmlns:a16="http://schemas.microsoft.com/office/drawing/2014/main" id="{62BB2197-87D2-4D69-BB7F-C584BB930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2193" y="4457363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23844163-0848-4254-9D53-BC47AFB6B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3280" y="5425406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23CDC0-CF7F-4D38-BAF9-3C913D812613}"/>
              </a:ext>
            </a:extLst>
          </p:cNvPr>
          <p:cNvCxnSpPr/>
          <p:nvPr/>
        </p:nvCxnSpPr>
        <p:spPr bwMode="auto">
          <a:xfrm flipV="1">
            <a:off x="4986280" y="4710222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10">
            <a:extLst>
              <a:ext uri="{FF2B5EF4-FFF2-40B4-BE49-F238E27FC236}">
                <a16:creationId xmlns:a16="http://schemas.microsoft.com/office/drawing/2014/main" id="{187103D2-F6EE-474C-8939-CDE64376C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080" y="4007101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5506FB-F25B-40DB-A79F-8946F6564309}"/>
              </a:ext>
            </a:extLst>
          </p:cNvPr>
          <p:cNvCxnSpPr>
            <a:stCxn id="33" idx="3"/>
          </p:cNvCxnSpPr>
          <p:nvPr/>
        </p:nvCxnSpPr>
        <p:spPr bwMode="auto">
          <a:xfrm flipV="1">
            <a:off x="2547880" y="4269232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 Box 9">
            <a:extLst>
              <a:ext uri="{FF2B5EF4-FFF2-40B4-BE49-F238E27FC236}">
                <a16:creationId xmlns:a16="http://schemas.microsoft.com/office/drawing/2014/main" id="{D66AA930-3BB2-4F7C-9B1B-AFC42103F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5080" y="4002145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5E846A-E129-4E86-8D3A-42AC6C7BF384}"/>
              </a:ext>
            </a:extLst>
          </p:cNvPr>
          <p:cNvSpPr txBox="1"/>
          <p:nvPr/>
        </p:nvSpPr>
        <p:spPr>
          <a:xfrm>
            <a:off x="1345644" y="239996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37" name="Text Box 9">
            <a:extLst>
              <a:ext uri="{FF2B5EF4-FFF2-40B4-BE49-F238E27FC236}">
                <a16:creationId xmlns:a16="http://schemas.microsoft.com/office/drawing/2014/main" id="{64F5B21C-0B5B-46A6-99CD-70C35AAB9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695" y="300870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38" name="Shape 49">
            <a:extLst>
              <a:ext uri="{FF2B5EF4-FFF2-40B4-BE49-F238E27FC236}">
                <a16:creationId xmlns:a16="http://schemas.microsoft.com/office/drawing/2014/main" id="{796391C9-ACBC-4FFE-A14A-03EB8A98E82F}"/>
              </a:ext>
            </a:extLst>
          </p:cNvPr>
          <p:cNvCxnSpPr>
            <a:endCxn id="33" idx="2"/>
          </p:cNvCxnSpPr>
          <p:nvPr/>
        </p:nvCxnSpPr>
        <p:spPr bwMode="auto">
          <a:xfrm rot="10800000">
            <a:off x="2014481" y="4540502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Oval 4">
            <a:extLst>
              <a:ext uri="{FF2B5EF4-FFF2-40B4-BE49-F238E27FC236}">
                <a16:creationId xmlns:a16="http://schemas.microsoft.com/office/drawing/2014/main" id="{0825C9D7-7C47-4294-B5BD-C7A49B802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759" y="3766802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40" name="Oval 18">
            <a:extLst>
              <a:ext uri="{FF2B5EF4-FFF2-40B4-BE49-F238E27FC236}">
                <a16:creationId xmlns:a16="http://schemas.microsoft.com/office/drawing/2014/main" id="{DF2C6641-4AAC-4F2E-8B35-E71EA7ADB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093" y="30095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41" name="Oval 20">
            <a:extLst>
              <a:ext uri="{FF2B5EF4-FFF2-40B4-BE49-F238E27FC236}">
                <a16:creationId xmlns:a16="http://schemas.microsoft.com/office/drawing/2014/main" id="{101E910A-D104-4491-8401-8E50A8CA6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2253" y="477711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CFCB9D1D-1FF0-4B14-A3ED-B45542BAE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7159" y="571043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2928F5F3-36F6-43D1-94AA-2E33D6394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893" y="2552363"/>
            <a:ext cx="1066800" cy="381000"/>
          </a:xfrm>
          <a:prstGeom prst="rect">
            <a:avLst/>
          </a:prstGeom>
          <a:solidFill>
            <a:schemeClr val="accent4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B237099-F983-4336-A145-D55D5AE78803}"/>
              </a:ext>
            </a:extLst>
          </p:cNvPr>
          <p:cNvCxnSpPr/>
          <p:nvPr/>
        </p:nvCxnSpPr>
        <p:spPr bwMode="auto">
          <a:xfrm rot="16200000" flipV="1">
            <a:off x="4013670" y="3293199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A35AD4-1067-4F24-BE37-92C92358B579}"/>
              </a:ext>
            </a:extLst>
          </p:cNvPr>
          <p:cNvCxnSpPr/>
          <p:nvPr/>
        </p:nvCxnSpPr>
        <p:spPr bwMode="auto">
          <a:xfrm rot="5400000">
            <a:off x="4242270" y="3293199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46" name="Text Box 9">
            <a:extLst>
              <a:ext uri="{FF2B5EF4-FFF2-40B4-BE49-F238E27FC236}">
                <a16:creationId xmlns:a16="http://schemas.microsoft.com/office/drawing/2014/main" id="{702919E3-BB5B-4369-8645-B997A5EA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025" y="3314363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VPN</a:t>
            </a:r>
          </a:p>
        </p:txBody>
      </p:sp>
      <p:sp>
        <p:nvSpPr>
          <p:cNvPr id="47" name="Oval 19">
            <a:extLst>
              <a:ext uri="{FF2B5EF4-FFF2-40B4-BE49-F238E27FC236}">
                <a16:creationId xmlns:a16="http://schemas.microsoft.com/office/drawing/2014/main" id="{CF6043FA-15D2-4C6E-928C-4FFD1230C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2253" y="2768794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 Box 9">
            <a:extLst>
              <a:ext uri="{FF2B5EF4-FFF2-40B4-BE49-F238E27FC236}">
                <a16:creationId xmlns:a16="http://schemas.microsoft.com/office/drawing/2014/main" id="{5236C654-B1D6-4951-BC95-A04254ACE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881" y="4019079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E32B2A2-67AE-4339-B5B2-B586E545BA47}"/>
              </a:ext>
            </a:extLst>
          </p:cNvPr>
          <p:cNvCxnSpPr/>
          <p:nvPr/>
        </p:nvCxnSpPr>
        <p:spPr bwMode="auto">
          <a:xfrm flipV="1">
            <a:off x="4986280" y="4271938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Oval 18">
            <a:extLst>
              <a:ext uri="{FF2B5EF4-FFF2-40B4-BE49-F238E27FC236}">
                <a16:creationId xmlns:a16="http://schemas.microsoft.com/office/drawing/2014/main" id="{A4AF5C49-A890-4FA0-A11F-2A0E92EF1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2253" y="37715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51" name="Elbow Connector 33">
            <a:extLst>
              <a:ext uri="{FF2B5EF4-FFF2-40B4-BE49-F238E27FC236}">
                <a16:creationId xmlns:a16="http://schemas.microsoft.com/office/drawing/2014/main" id="{BD4331ED-35D4-48ED-9554-92230B38F2DD}"/>
              </a:ext>
            </a:extLst>
          </p:cNvPr>
          <p:cNvCxnSpPr/>
          <p:nvPr/>
        </p:nvCxnSpPr>
        <p:spPr bwMode="auto">
          <a:xfrm rot="10800000">
            <a:off x="4603693" y="3284202"/>
            <a:ext cx="1905000" cy="482601"/>
          </a:xfrm>
          <a:prstGeom prst="bentConnector3">
            <a:avLst>
              <a:gd name="adj1" fmla="val 2155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E7B168F-50B4-4091-996C-DAD72D82562E}"/>
              </a:ext>
            </a:extLst>
          </p:cNvPr>
          <p:cNvSpPr/>
          <p:nvPr/>
        </p:nvSpPr>
        <p:spPr>
          <a:xfrm>
            <a:off x="6504647" y="3492225"/>
            <a:ext cx="922493" cy="5148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Page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32243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7" grpId="0"/>
      <p:bldP spid="41" grpId="0" animBg="1"/>
      <p:bldP spid="42" grpId="0" animBg="1"/>
      <p:bldP spid="47" grpId="0" animBg="1"/>
      <p:bldP spid="48" grpId="0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1CD0-E3DD-48DD-BC1E-6ECC5BC6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B569-EA0A-4935-8ACA-C188E7876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Contemporary computer systems allows a program to require a memory space larger than the physical memory</a:t>
            </a:r>
          </a:p>
          <a:p>
            <a:r>
              <a:rPr lang="en-US" dirty="0"/>
              <a:t>The problem is solved by virtual memory</a:t>
            </a:r>
          </a:p>
          <a:p>
            <a:r>
              <a:rPr lang="en-US" dirty="0"/>
              <a:t>Program memory content is paged, hardware memory is paged</a:t>
            </a:r>
          </a:p>
          <a:p>
            <a:r>
              <a:rPr lang="en-US" dirty="0"/>
              <a:t>Share the hardware memory pages (frames)</a:t>
            </a:r>
          </a:p>
          <a:p>
            <a:r>
              <a:rPr lang="en-US" dirty="0"/>
              <a:t>Address translation is needed to ensure correct data access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45605-2059-4F4D-A4B3-7F8E0FF4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9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F820-6FAF-4823-AAE6-87FEBBA6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29A0-18FF-4F61-96C8-BFE4A191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Problem: if a program requires 1GB main memory, but we have only 1MB physical main memory, how can execute the program?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1GB = 2</a:t>
            </a:r>
            <a:r>
              <a:rPr lang="en-US" b="1" baseline="30000" dirty="0">
                <a:solidFill>
                  <a:srgbClr val="C00000"/>
                </a:solidFill>
              </a:rPr>
              <a:t>30</a:t>
            </a:r>
            <a:r>
              <a:rPr lang="en-US" b="1" dirty="0">
                <a:solidFill>
                  <a:srgbClr val="C00000"/>
                </a:solidFill>
              </a:rPr>
              <a:t>B, 1MB = 2</a:t>
            </a:r>
            <a:r>
              <a:rPr lang="en-US" b="1" baseline="30000" dirty="0">
                <a:solidFill>
                  <a:srgbClr val="C00000"/>
                </a:solidFill>
              </a:rPr>
              <a:t>20</a:t>
            </a:r>
            <a:r>
              <a:rPr lang="en-US" b="1" dirty="0">
                <a:solidFill>
                  <a:srgbClr val="C00000"/>
                </a:solidFill>
              </a:rPr>
              <a:t>B, 1GB = 2</a:t>
            </a:r>
            <a:r>
              <a:rPr lang="en-US" b="1" baseline="30000" dirty="0">
                <a:solidFill>
                  <a:srgbClr val="C00000"/>
                </a:solidFill>
              </a:rPr>
              <a:t>10</a:t>
            </a:r>
            <a:r>
              <a:rPr lang="en-US" b="1" dirty="0">
                <a:solidFill>
                  <a:srgbClr val="C00000"/>
                </a:solidFill>
              </a:rPr>
              <a:t>MB = 1024MB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Virtual memory</a:t>
            </a:r>
            <a:r>
              <a:rPr lang="en-US" b="1" dirty="0"/>
              <a:t>, a technique that allows to fit the 1GB program into the 1MB physical main memory so that the program can execute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D44BE-4A37-4F4C-9E07-0DB5FB8C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81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51BD7-12AA-4C84-B8B9-ECD7C68C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495F0-AE64-4438-8AB0-4DAB212A3189}"/>
              </a:ext>
            </a:extLst>
          </p:cNvPr>
          <p:cNvSpPr txBox="1"/>
          <p:nvPr/>
        </p:nvSpPr>
        <p:spPr>
          <a:xfrm>
            <a:off x="2669492" y="2875002"/>
            <a:ext cx="38050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accent2"/>
                </a:solidFill>
              </a:rPr>
              <a:t>Thank You</a:t>
            </a:r>
            <a:endParaRPr 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210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916BA6-8A1D-4FEE-90CC-7B85C916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58FBF-DEB1-4C18-A555-B20E8D19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Time: 16:40 - 17:15, 15-Mar-2023</a:t>
            </a:r>
          </a:p>
          <a:p>
            <a:r>
              <a:rPr lang="en-US" dirty="0"/>
              <a:t>A.  Only one</a:t>
            </a:r>
            <a:r>
              <a:rPr lang="en-US" b="1" dirty="0"/>
              <a:t> signal attempt</a:t>
            </a:r>
            <a:r>
              <a:rPr lang="en-US" dirty="0"/>
              <a:t> of submission;</a:t>
            </a:r>
          </a:p>
          <a:p>
            <a:r>
              <a:rPr lang="en-US" dirty="0"/>
              <a:t>B. Any submission is considered valid ONLY IF it is submitted before the </a:t>
            </a:r>
            <a:r>
              <a:rPr lang="en-US" b="1" dirty="0"/>
              <a:t>due time 17:15 on the </a:t>
            </a:r>
            <a:r>
              <a:rPr lang="en-US" b="1" dirty="0" err="1"/>
              <a:t>BlackBoard</a:t>
            </a:r>
            <a:r>
              <a:rPr lang="en-US" b="1" dirty="0"/>
              <a:t> server</a:t>
            </a:r>
            <a:r>
              <a:rPr lang="en-US" dirty="0"/>
              <a:t>, INSTEAD OF the time on your own computer.</a:t>
            </a:r>
          </a:p>
          <a:p>
            <a:r>
              <a:rPr lang="en-US" dirty="0"/>
              <a:t>C. The questions will be shown  </a:t>
            </a:r>
            <a:r>
              <a:rPr lang="en-US" b="1" dirty="0"/>
              <a:t>one by one</a:t>
            </a:r>
            <a:r>
              <a:rPr lang="en-US" dirty="0"/>
              <a:t>. You need to  manually navigate to the next question after you finish the current one. Of course, you can navigate back to change your answer.</a:t>
            </a:r>
          </a:p>
          <a:p>
            <a:r>
              <a:rPr lang="en-US" dirty="0"/>
              <a:t>D. If you accidentally close the quiz page, do not worry, </a:t>
            </a:r>
            <a:r>
              <a:rPr lang="en-US" b="1" dirty="0"/>
              <a:t>you can enter the quiz again, as long as the timer does not expire and you have not submitted your answers manually.</a:t>
            </a:r>
            <a:endParaRPr lang="en-US" dirty="0"/>
          </a:p>
          <a:p>
            <a:r>
              <a:rPr lang="en-US" dirty="0"/>
              <a:t>E. If you forget to submit your answer manually, your incomplete answers will be </a:t>
            </a:r>
            <a:r>
              <a:rPr lang="en-US" b="1" dirty="0"/>
              <a:t>automatically submitted when the timer expires.</a:t>
            </a:r>
            <a:endParaRPr lang="en-US" dirty="0"/>
          </a:p>
          <a:p>
            <a:r>
              <a:rPr lang="en-US" dirty="0"/>
              <a:t>F. It is OK if you want to </a:t>
            </a:r>
            <a:r>
              <a:rPr lang="en-US" b="1" dirty="0"/>
              <a:t>submit your answers</a:t>
            </a:r>
            <a:r>
              <a:rPr lang="en-US" dirty="0"/>
              <a:t> manually before the timer expires. In this case, you </a:t>
            </a:r>
            <a:r>
              <a:rPr lang="en-US" b="1" dirty="0"/>
              <a:t>can NOT enter the quiz again</a:t>
            </a:r>
            <a:r>
              <a:rPr lang="en-US" dirty="0"/>
              <a:t> to change answers, as there is only a single attempt of submission.</a:t>
            </a:r>
          </a:p>
          <a:p>
            <a:r>
              <a:rPr lang="en-US" dirty="0"/>
              <a:t>G. Always remember to save your answer often.</a:t>
            </a:r>
          </a:p>
          <a:p>
            <a:r>
              <a:rPr lang="en-US" dirty="0"/>
              <a:t>Most multiple answer questions do not </a:t>
            </a:r>
            <a:r>
              <a:rPr lang="en-US"/>
              <a:t>have partial mark.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06D519-2007-4E79-8C4F-A3EA6F55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4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E6C1-5AEF-49F4-ACD1-4768B8FE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EAD5-DFBE-445E-B5E0-1592BE58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program.c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program image (executable file)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69FFA-5AA9-4015-B9B8-19E3FEF9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D31C5-F020-4D1F-A488-757F37DC83F5}"/>
              </a:ext>
            </a:extLst>
          </p:cNvPr>
          <p:cNvSpPr txBox="1"/>
          <p:nvPr/>
        </p:nvSpPr>
        <p:spPr>
          <a:xfrm>
            <a:off x="687825" y="2916844"/>
            <a:ext cx="3337965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prime" panose="00000509000000000000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prime" panose="00000509000000000000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latin typeface="Courier prime" panose="00000509000000000000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400" dirty="0">
              <a:latin typeface="Courier prime" panose="00000509000000000000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prime" panose="00000509000000000000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400" dirty="0">
                <a:latin typeface="Courier prime" panose="00000509000000000000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prime" panose="00000509000000000000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prime" panose="00000509000000000000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prime" panose="00000509000000000000" pitchFamily="49" charset="0"/>
                <a:cs typeface="Courier New" panose="02070309020205020404" pitchFamily="49" charset="0"/>
              </a:rPr>
              <a:t>(“hello, world\n”);</a:t>
            </a:r>
          </a:p>
          <a:p>
            <a:r>
              <a:rPr lang="en-US" sz="1400" dirty="0">
                <a:latin typeface="Courier prime" panose="00000509000000000000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400" dirty="0">
                <a:latin typeface="Courier prime" panose="00000509000000000000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CAB18-DDA5-431A-ADD0-B7D1F549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541" y="2916843"/>
            <a:ext cx="3673784" cy="16004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593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9B48-9D24-4220-B192-6A436A2F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Executing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D431-10EB-4A52-8314-73B63B1D7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53116"/>
            <a:ext cx="8498660" cy="5328605"/>
          </a:xfrm>
        </p:spPr>
        <p:txBody>
          <a:bodyPr/>
          <a:lstStyle/>
          <a:p>
            <a:r>
              <a:rPr lang="en-US" dirty="0"/>
              <a:t>Loading the program image into the main memory</a:t>
            </a:r>
          </a:p>
          <a:p>
            <a:pPr lvl="1"/>
            <a:r>
              <a:rPr lang="en-US" dirty="0"/>
              <a:t>Logical address </a:t>
            </a:r>
            <a:r>
              <a:rPr lang="en-US" dirty="0">
                <a:sym typeface="Wingdings" panose="05000000000000000000" pitchFamily="2" charset="2"/>
              </a:rPr>
              <a:t> physical address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26E1B-2628-4A32-9AA4-B55A183F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4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9EEB22-7F12-4ECC-BE35-4D6F879A3F59}"/>
              </a:ext>
            </a:extLst>
          </p:cNvPr>
          <p:cNvGrpSpPr/>
          <p:nvPr/>
        </p:nvGrpSpPr>
        <p:grpSpPr>
          <a:xfrm>
            <a:off x="1051965" y="2747901"/>
            <a:ext cx="1820707" cy="2391880"/>
            <a:chOff x="570489" y="2262379"/>
            <a:chExt cx="1820707" cy="23918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14AB5D-4986-4DEC-B69C-82F9B6F2F77C}"/>
                </a:ext>
              </a:extLst>
            </p:cNvPr>
            <p:cNvSpPr/>
            <p:nvPr/>
          </p:nvSpPr>
          <p:spPr>
            <a:xfrm>
              <a:off x="1153115" y="2286000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1BAD7B-EC86-4896-9EEA-119AF7B7EE55}"/>
                </a:ext>
              </a:extLst>
            </p:cNvPr>
            <p:cNvSpPr/>
            <p:nvPr/>
          </p:nvSpPr>
          <p:spPr>
            <a:xfrm>
              <a:off x="1153115" y="2573266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97864F-D3BC-4F92-AFA5-8C204E35D1B2}"/>
                </a:ext>
              </a:extLst>
            </p:cNvPr>
            <p:cNvSpPr/>
            <p:nvPr/>
          </p:nvSpPr>
          <p:spPr>
            <a:xfrm>
              <a:off x="1153115" y="2864579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7DC1D5-F74A-4DA5-B5FC-534492CC861A}"/>
                </a:ext>
              </a:extLst>
            </p:cNvPr>
            <p:cNvSpPr/>
            <p:nvPr/>
          </p:nvSpPr>
          <p:spPr>
            <a:xfrm>
              <a:off x="1153115" y="3151845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516C04-152B-4650-9B10-1204FD9038A7}"/>
                </a:ext>
              </a:extLst>
            </p:cNvPr>
            <p:cNvSpPr/>
            <p:nvPr/>
          </p:nvSpPr>
          <p:spPr>
            <a:xfrm>
              <a:off x="1153115" y="3443158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3EA896-6C1F-4114-B720-0AEAAC5A26B0}"/>
                </a:ext>
              </a:extLst>
            </p:cNvPr>
            <p:cNvSpPr/>
            <p:nvPr/>
          </p:nvSpPr>
          <p:spPr>
            <a:xfrm>
              <a:off x="1153115" y="3730424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CD2B15-5E52-4647-AEDD-9B92E29CE8C7}"/>
                </a:ext>
              </a:extLst>
            </p:cNvPr>
            <p:cNvSpPr/>
            <p:nvPr/>
          </p:nvSpPr>
          <p:spPr>
            <a:xfrm>
              <a:off x="1153115" y="4021737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FADE02-6BF7-4BFB-A70E-65C31C2D8166}"/>
                </a:ext>
              </a:extLst>
            </p:cNvPr>
            <p:cNvSpPr/>
            <p:nvPr/>
          </p:nvSpPr>
          <p:spPr>
            <a:xfrm>
              <a:off x="1153115" y="4309003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FFDC4E-4C43-4611-9EE8-8C400FC2AEE5}"/>
                </a:ext>
              </a:extLst>
            </p:cNvPr>
            <p:cNvSpPr txBox="1"/>
            <p:nvPr/>
          </p:nvSpPr>
          <p:spPr>
            <a:xfrm>
              <a:off x="602857" y="2262379"/>
              <a:ext cx="493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FD20BD-8CEC-4F33-8547-E8BDE6975D89}"/>
                </a:ext>
              </a:extLst>
            </p:cNvPr>
            <p:cNvSpPr txBox="1"/>
            <p:nvPr/>
          </p:nvSpPr>
          <p:spPr>
            <a:xfrm>
              <a:off x="594765" y="2550288"/>
              <a:ext cx="493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E8CE79-C579-42AF-8753-9C2374234B25}"/>
                </a:ext>
              </a:extLst>
            </p:cNvPr>
            <p:cNvSpPr txBox="1"/>
            <p:nvPr/>
          </p:nvSpPr>
          <p:spPr>
            <a:xfrm>
              <a:off x="594765" y="2861175"/>
              <a:ext cx="493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3AE9B6-D6EE-4798-B85E-12F5DAA1241C}"/>
                </a:ext>
              </a:extLst>
            </p:cNvPr>
            <p:cNvSpPr txBox="1"/>
            <p:nvPr/>
          </p:nvSpPr>
          <p:spPr>
            <a:xfrm>
              <a:off x="586673" y="3149084"/>
              <a:ext cx="493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BE0037-F7E8-411D-9D9D-2BFE22742A96}"/>
                </a:ext>
              </a:extLst>
            </p:cNvPr>
            <p:cNvSpPr txBox="1"/>
            <p:nvPr/>
          </p:nvSpPr>
          <p:spPr>
            <a:xfrm>
              <a:off x="586673" y="3429000"/>
              <a:ext cx="493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A65B0E-285C-437E-B626-F1C79A0D3B03}"/>
                </a:ext>
              </a:extLst>
            </p:cNvPr>
            <p:cNvSpPr txBox="1"/>
            <p:nvPr/>
          </p:nvSpPr>
          <p:spPr>
            <a:xfrm>
              <a:off x="578581" y="3716909"/>
              <a:ext cx="493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AC08C6-6AFE-4224-B5B6-86534CFA64ED}"/>
                </a:ext>
              </a:extLst>
            </p:cNvPr>
            <p:cNvSpPr txBox="1"/>
            <p:nvPr/>
          </p:nvSpPr>
          <p:spPr>
            <a:xfrm>
              <a:off x="578581" y="4027796"/>
              <a:ext cx="493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AD4FC2-BD65-42C3-9811-B524BDC7E1FF}"/>
                </a:ext>
              </a:extLst>
            </p:cNvPr>
            <p:cNvSpPr txBox="1"/>
            <p:nvPr/>
          </p:nvSpPr>
          <p:spPr>
            <a:xfrm>
              <a:off x="570489" y="4315705"/>
              <a:ext cx="493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07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100C328-5DE9-4C14-A641-49C24CC8BC30}"/>
              </a:ext>
            </a:extLst>
          </p:cNvPr>
          <p:cNvSpPr/>
          <p:nvPr/>
        </p:nvSpPr>
        <p:spPr>
          <a:xfrm>
            <a:off x="5687352" y="1840938"/>
            <a:ext cx="1238081" cy="45194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FE201B-94DE-47F7-9A16-6F94EBAB849C}"/>
              </a:ext>
            </a:extLst>
          </p:cNvPr>
          <p:cNvGrpSpPr/>
          <p:nvPr/>
        </p:nvGrpSpPr>
        <p:grpSpPr>
          <a:xfrm>
            <a:off x="4810715" y="2743911"/>
            <a:ext cx="2114718" cy="2391880"/>
            <a:chOff x="276478" y="2262379"/>
            <a:chExt cx="2114718" cy="239188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18FEFD-4136-4AD7-946F-9B8738A63FBA}"/>
                </a:ext>
              </a:extLst>
            </p:cNvPr>
            <p:cNvSpPr/>
            <p:nvPr/>
          </p:nvSpPr>
          <p:spPr>
            <a:xfrm>
              <a:off x="1153115" y="2286000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C13D36-15AF-47DA-B495-2A48F651717A}"/>
                </a:ext>
              </a:extLst>
            </p:cNvPr>
            <p:cNvSpPr/>
            <p:nvPr/>
          </p:nvSpPr>
          <p:spPr>
            <a:xfrm>
              <a:off x="1153115" y="2573266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294ED1-8785-4BBD-B8D6-5EF6637E5B78}"/>
                </a:ext>
              </a:extLst>
            </p:cNvPr>
            <p:cNvSpPr/>
            <p:nvPr/>
          </p:nvSpPr>
          <p:spPr>
            <a:xfrm>
              <a:off x="1153115" y="2864579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550CE17-B60C-4ADD-816A-772581932978}"/>
                </a:ext>
              </a:extLst>
            </p:cNvPr>
            <p:cNvSpPr/>
            <p:nvPr/>
          </p:nvSpPr>
          <p:spPr>
            <a:xfrm>
              <a:off x="1153115" y="3151845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FB753A3-2149-43CB-85E3-B0BF45DA5A61}"/>
                </a:ext>
              </a:extLst>
            </p:cNvPr>
            <p:cNvSpPr/>
            <p:nvPr/>
          </p:nvSpPr>
          <p:spPr>
            <a:xfrm>
              <a:off x="1153115" y="3443158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CE9150-6250-4EFD-9D5C-BAF89BCCBDDC}"/>
                </a:ext>
              </a:extLst>
            </p:cNvPr>
            <p:cNvSpPr/>
            <p:nvPr/>
          </p:nvSpPr>
          <p:spPr>
            <a:xfrm>
              <a:off x="1153115" y="3730424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287263-DB72-4FD4-9EFC-35D871431931}"/>
                </a:ext>
              </a:extLst>
            </p:cNvPr>
            <p:cNvSpPr/>
            <p:nvPr/>
          </p:nvSpPr>
          <p:spPr>
            <a:xfrm>
              <a:off x="1153115" y="4021737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B249DBB-5803-4642-88D5-BBA41D2DFC00}"/>
                </a:ext>
              </a:extLst>
            </p:cNvPr>
            <p:cNvSpPr/>
            <p:nvPr/>
          </p:nvSpPr>
          <p:spPr>
            <a:xfrm>
              <a:off x="1153115" y="4309003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D83729-F911-44E4-BA30-B577842F5DB1}"/>
                </a:ext>
              </a:extLst>
            </p:cNvPr>
            <p:cNvSpPr txBox="1"/>
            <p:nvPr/>
          </p:nvSpPr>
          <p:spPr>
            <a:xfrm>
              <a:off x="389767" y="2262379"/>
              <a:ext cx="706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FB4946-342B-4309-A052-5917C6A5899E}"/>
                </a:ext>
              </a:extLst>
            </p:cNvPr>
            <p:cNvSpPr txBox="1"/>
            <p:nvPr/>
          </p:nvSpPr>
          <p:spPr>
            <a:xfrm>
              <a:off x="422135" y="2550288"/>
              <a:ext cx="666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477131A-19E8-4E8A-BF19-5EB015A38513}"/>
                </a:ext>
              </a:extLst>
            </p:cNvPr>
            <p:cNvSpPr txBox="1"/>
            <p:nvPr/>
          </p:nvSpPr>
          <p:spPr>
            <a:xfrm>
              <a:off x="276478" y="2861175"/>
              <a:ext cx="8119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A464B0C-2484-4325-821D-4C578915F2E7}"/>
                </a:ext>
              </a:extLst>
            </p:cNvPr>
            <p:cNvSpPr txBox="1"/>
            <p:nvPr/>
          </p:nvSpPr>
          <p:spPr>
            <a:xfrm>
              <a:off x="422135" y="3149084"/>
              <a:ext cx="65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DD42E64-77FE-41F5-BE09-DD13A193AF71}"/>
                </a:ext>
              </a:extLst>
            </p:cNvPr>
            <p:cNvSpPr txBox="1"/>
            <p:nvPr/>
          </p:nvSpPr>
          <p:spPr>
            <a:xfrm>
              <a:off x="389767" y="3429000"/>
              <a:ext cx="69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98F6CF-DF7A-4C82-B555-B2FE09DCF734}"/>
                </a:ext>
              </a:extLst>
            </p:cNvPr>
            <p:cNvSpPr txBox="1"/>
            <p:nvPr/>
          </p:nvSpPr>
          <p:spPr>
            <a:xfrm>
              <a:off x="316939" y="3716909"/>
              <a:ext cx="755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8A3FD9-8678-4BCB-A35E-4DB60969207E}"/>
                </a:ext>
              </a:extLst>
            </p:cNvPr>
            <p:cNvSpPr txBox="1"/>
            <p:nvPr/>
          </p:nvSpPr>
          <p:spPr>
            <a:xfrm>
              <a:off x="316939" y="4027796"/>
              <a:ext cx="755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B5FDB3-DB4E-4BF4-883D-FB140F9D1393}"/>
                </a:ext>
              </a:extLst>
            </p:cNvPr>
            <p:cNvSpPr txBox="1"/>
            <p:nvPr/>
          </p:nvSpPr>
          <p:spPr>
            <a:xfrm>
              <a:off x="422135" y="4315705"/>
              <a:ext cx="641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0107</a:t>
              </a:r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3BF2A07-F43F-4F30-B23B-4A0E06C4BEDB}"/>
              </a:ext>
            </a:extLst>
          </p:cNvPr>
          <p:cNvSpPr/>
          <p:nvPr/>
        </p:nvSpPr>
        <p:spPr>
          <a:xfrm>
            <a:off x="3501154" y="3505957"/>
            <a:ext cx="1027689" cy="80915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4C65F1F-C48C-4E46-B10C-C164F21214D0}"/>
              </a:ext>
            </a:extLst>
          </p:cNvPr>
          <p:cNvGrpSpPr/>
          <p:nvPr/>
        </p:nvGrpSpPr>
        <p:grpSpPr>
          <a:xfrm>
            <a:off x="6982077" y="2441256"/>
            <a:ext cx="1680062" cy="646331"/>
            <a:chOff x="6982077" y="2372474"/>
            <a:chExt cx="1680062" cy="64633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604A82-1FD5-458F-A16D-0DBF0957468D}"/>
                </a:ext>
              </a:extLst>
            </p:cNvPr>
            <p:cNvSpPr txBox="1"/>
            <p:nvPr/>
          </p:nvSpPr>
          <p:spPr>
            <a:xfrm>
              <a:off x="7406924" y="2372474"/>
              <a:ext cx="1255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Starts from</a:t>
              </a:r>
            </a:p>
            <a:p>
              <a:r>
                <a:rPr lang="en-US" b="1" dirty="0">
                  <a:solidFill>
                    <a:srgbClr val="C00000"/>
                  </a:solidFill>
                </a:rPr>
                <a:t>0100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CDB7CD9-5A64-4BE0-A6E2-C3BAC7DDEC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82077" y="2699685"/>
              <a:ext cx="424847" cy="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26AEC72-DBE3-4CF6-8879-96A65BC050E6}"/>
              </a:ext>
            </a:extLst>
          </p:cNvPr>
          <p:cNvSpPr txBox="1"/>
          <p:nvPr/>
        </p:nvSpPr>
        <p:spPr>
          <a:xfrm>
            <a:off x="5621267" y="6357745"/>
            <a:ext cx="1391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Main memory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DF87D9-98A0-4F8D-9408-FE5DDDFF1713}"/>
              </a:ext>
            </a:extLst>
          </p:cNvPr>
          <p:cNvSpPr txBox="1"/>
          <p:nvPr/>
        </p:nvSpPr>
        <p:spPr>
          <a:xfrm>
            <a:off x="1517468" y="5105665"/>
            <a:ext cx="1472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Program image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33465B-93D9-4AAA-A7A2-F5EBDEA72341}"/>
              </a:ext>
            </a:extLst>
          </p:cNvPr>
          <p:cNvCxnSpPr>
            <a:endCxn id="13" idx="0"/>
          </p:cNvCxnSpPr>
          <p:nvPr/>
        </p:nvCxnSpPr>
        <p:spPr>
          <a:xfrm flipH="1">
            <a:off x="1331140" y="1917812"/>
            <a:ext cx="651409" cy="830089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0B5CC0-0C53-4A52-ACD5-259BABACFF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892269" y="1917812"/>
            <a:ext cx="1385087" cy="826099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84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9DE3-0006-4F46-9B7F-73D23F86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in program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BC27C-1F7E-428E-B989-FFB6CBA0E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execution, the CPU frequently goes to main memory to fetch data (instructions, 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A223C-F619-4BAA-A9A2-2EA6036A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5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1E864F-7596-424B-A0B9-62631E315DD2}"/>
              </a:ext>
            </a:extLst>
          </p:cNvPr>
          <p:cNvGrpSpPr/>
          <p:nvPr/>
        </p:nvGrpSpPr>
        <p:grpSpPr>
          <a:xfrm>
            <a:off x="4810715" y="1840938"/>
            <a:ext cx="2114718" cy="4025788"/>
            <a:chOff x="4810715" y="1840938"/>
            <a:chExt cx="2114718" cy="40257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5878BD-2ABD-4844-ACA8-BF0530BA4BEE}"/>
                </a:ext>
              </a:extLst>
            </p:cNvPr>
            <p:cNvSpPr/>
            <p:nvPr/>
          </p:nvSpPr>
          <p:spPr>
            <a:xfrm>
              <a:off x="5687352" y="1840938"/>
              <a:ext cx="1238081" cy="40257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4162CF7-26FE-46C4-B0F0-351B0E2CC6D2}"/>
                </a:ext>
              </a:extLst>
            </p:cNvPr>
            <p:cNvGrpSpPr/>
            <p:nvPr/>
          </p:nvGrpSpPr>
          <p:grpSpPr>
            <a:xfrm>
              <a:off x="4810715" y="2743911"/>
              <a:ext cx="2114718" cy="2391880"/>
              <a:chOff x="276478" y="2262379"/>
              <a:chExt cx="2114718" cy="239188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5E9635-FA6F-4CD5-9180-5542FCDCD827}"/>
                  </a:ext>
                </a:extLst>
              </p:cNvPr>
              <p:cNvSpPr/>
              <p:nvPr/>
            </p:nvSpPr>
            <p:spPr>
              <a:xfrm>
                <a:off x="1153115" y="2286000"/>
                <a:ext cx="1238081" cy="2913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8002F5C-A001-4F56-A174-564F4598D406}"/>
                  </a:ext>
                </a:extLst>
              </p:cNvPr>
              <p:cNvSpPr/>
              <p:nvPr/>
            </p:nvSpPr>
            <p:spPr>
              <a:xfrm>
                <a:off x="1153115" y="2573266"/>
                <a:ext cx="1238081" cy="2913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E5BE25-B1CE-45A4-BE72-6436F103E5F2}"/>
                  </a:ext>
                </a:extLst>
              </p:cNvPr>
              <p:cNvSpPr/>
              <p:nvPr/>
            </p:nvSpPr>
            <p:spPr>
              <a:xfrm>
                <a:off x="1153115" y="2864579"/>
                <a:ext cx="1238081" cy="2913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D348AB8-2572-468F-884C-328BB29BCFE8}"/>
                  </a:ext>
                </a:extLst>
              </p:cNvPr>
              <p:cNvSpPr/>
              <p:nvPr/>
            </p:nvSpPr>
            <p:spPr>
              <a:xfrm>
                <a:off x="1153115" y="3151845"/>
                <a:ext cx="1238081" cy="2913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93C3441-2810-43C0-90FD-ED7BBC4C3ABD}"/>
                  </a:ext>
                </a:extLst>
              </p:cNvPr>
              <p:cNvSpPr/>
              <p:nvPr/>
            </p:nvSpPr>
            <p:spPr>
              <a:xfrm>
                <a:off x="1153115" y="3443158"/>
                <a:ext cx="1238081" cy="2913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3609734-D5A7-4B3C-A608-BF84E9E8AFF0}"/>
                  </a:ext>
                </a:extLst>
              </p:cNvPr>
              <p:cNvSpPr/>
              <p:nvPr/>
            </p:nvSpPr>
            <p:spPr>
              <a:xfrm>
                <a:off x="1153115" y="3730424"/>
                <a:ext cx="1238081" cy="2913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5CF2914-17A2-4F60-8B73-4229BF180BC7}"/>
                  </a:ext>
                </a:extLst>
              </p:cNvPr>
              <p:cNvSpPr/>
              <p:nvPr/>
            </p:nvSpPr>
            <p:spPr>
              <a:xfrm>
                <a:off x="1153115" y="4021737"/>
                <a:ext cx="1238081" cy="2913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979251-7D35-4EA7-94E1-BC743C3C08D9}"/>
                  </a:ext>
                </a:extLst>
              </p:cNvPr>
              <p:cNvSpPr/>
              <p:nvPr/>
            </p:nvSpPr>
            <p:spPr>
              <a:xfrm>
                <a:off x="1153115" y="4309003"/>
                <a:ext cx="1238081" cy="2913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1DF746-31DE-4F5A-BEAA-C6A22A4950F6}"/>
                  </a:ext>
                </a:extLst>
              </p:cNvPr>
              <p:cNvSpPr txBox="1"/>
              <p:nvPr/>
            </p:nvSpPr>
            <p:spPr>
              <a:xfrm>
                <a:off x="389767" y="2262379"/>
                <a:ext cx="7067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0100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BB49A4-C49C-46D0-AD4B-CEF50B7BEB84}"/>
                  </a:ext>
                </a:extLst>
              </p:cNvPr>
              <p:cNvSpPr txBox="1"/>
              <p:nvPr/>
            </p:nvSpPr>
            <p:spPr>
              <a:xfrm>
                <a:off x="422135" y="2550288"/>
                <a:ext cx="6662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0101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A8C96B-126D-4AF1-9B53-B420AFC7191A}"/>
                  </a:ext>
                </a:extLst>
              </p:cNvPr>
              <p:cNvSpPr txBox="1"/>
              <p:nvPr/>
            </p:nvSpPr>
            <p:spPr>
              <a:xfrm>
                <a:off x="276478" y="2861175"/>
                <a:ext cx="8119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0102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ECB8AA-B8EB-430A-8176-2E862C591CA6}"/>
                  </a:ext>
                </a:extLst>
              </p:cNvPr>
              <p:cNvSpPr txBox="1"/>
              <p:nvPr/>
            </p:nvSpPr>
            <p:spPr>
              <a:xfrm>
                <a:off x="422135" y="3149084"/>
                <a:ext cx="65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0103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3F8746-9B70-4BB6-A0D1-37D7763A15D5}"/>
                  </a:ext>
                </a:extLst>
              </p:cNvPr>
              <p:cNvSpPr txBox="1"/>
              <p:nvPr/>
            </p:nvSpPr>
            <p:spPr>
              <a:xfrm>
                <a:off x="389767" y="3429000"/>
                <a:ext cx="6905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0104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D0523F-C664-429F-B938-F72FB4926678}"/>
                  </a:ext>
                </a:extLst>
              </p:cNvPr>
              <p:cNvSpPr txBox="1"/>
              <p:nvPr/>
            </p:nvSpPr>
            <p:spPr>
              <a:xfrm>
                <a:off x="316939" y="3716909"/>
                <a:ext cx="7552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0105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F27278-A4B6-43E9-8732-8A75AEE2A86D}"/>
                  </a:ext>
                </a:extLst>
              </p:cNvPr>
              <p:cNvSpPr txBox="1"/>
              <p:nvPr/>
            </p:nvSpPr>
            <p:spPr>
              <a:xfrm>
                <a:off x="316939" y="4027796"/>
                <a:ext cx="7552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0106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96ABA3-9ED9-453D-BC80-AE530B0A25F6}"/>
                  </a:ext>
                </a:extLst>
              </p:cNvPr>
              <p:cNvSpPr txBox="1"/>
              <p:nvPr/>
            </p:nvSpPr>
            <p:spPr>
              <a:xfrm>
                <a:off x="422135" y="4315705"/>
                <a:ext cx="641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0107</a:t>
                </a:r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C553A4C-7D07-4824-B3F7-F15F913A1324}"/>
              </a:ext>
            </a:extLst>
          </p:cNvPr>
          <p:cNvSpPr/>
          <p:nvPr/>
        </p:nvSpPr>
        <p:spPr>
          <a:xfrm>
            <a:off x="1247858" y="3294922"/>
            <a:ext cx="1707420" cy="9541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CD5CDC2-6044-4488-9F5B-D53760829E70}"/>
              </a:ext>
            </a:extLst>
          </p:cNvPr>
          <p:cNvGrpSpPr/>
          <p:nvPr/>
        </p:nvGrpSpPr>
        <p:grpSpPr>
          <a:xfrm>
            <a:off x="2955278" y="3156451"/>
            <a:ext cx="2018630" cy="630622"/>
            <a:chOff x="2955278" y="3156451"/>
            <a:chExt cx="2018630" cy="63062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3BC4511-F068-4661-A3B0-7DCDF146CD1D}"/>
                </a:ext>
              </a:extLst>
            </p:cNvPr>
            <p:cNvCxnSpPr/>
            <p:nvPr/>
          </p:nvCxnSpPr>
          <p:spPr>
            <a:xfrm>
              <a:off x="2955278" y="3787073"/>
              <a:ext cx="1895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6C769B-FB1E-4E17-B9DE-1A8533B44201}"/>
                </a:ext>
              </a:extLst>
            </p:cNvPr>
            <p:cNvSpPr txBox="1"/>
            <p:nvPr/>
          </p:nvSpPr>
          <p:spPr>
            <a:xfrm>
              <a:off x="2955278" y="3156451"/>
              <a:ext cx="201863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err="1"/>
                <a:t>mrmovq</a:t>
              </a:r>
              <a:r>
                <a:rPr lang="en-US" sz="1600" b="1" dirty="0"/>
                <a:t> (%</a:t>
              </a:r>
              <a:r>
                <a:rPr lang="en-US" sz="1600" b="1" dirty="0" err="1"/>
                <a:t>rax</a:t>
              </a:r>
              <a:r>
                <a:rPr lang="en-US" sz="1600" b="1" dirty="0"/>
                <a:t>), %</a:t>
              </a:r>
              <a:r>
                <a:rPr lang="en-US" sz="1600" b="1" dirty="0" err="1"/>
                <a:t>rbx</a:t>
              </a:r>
              <a:endParaRPr lang="en-US" sz="1600" b="1" dirty="0"/>
            </a:p>
            <a:p>
              <a:pPr algn="ctr"/>
              <a:r>
                <a:rPr lang="en-US" b="1" dirty="0"/>
                <a:t>ADDR = 0103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FA7846-B773-491D-B5DF-7E70870E9F8C}"/>
              </a:ext>
            </a:extLst>
          </p:cNvPr>
          <p:cNvGrpSpPr/>
          <p:nvPr/>
        </p:nvGrpSpPr>
        <p:grpSpPr>
          <a:xfrm>
            <a:off x="2101568" y="3779034"/>
            <a:ext cx="4823865" cy="2457024"/>
            <a:chOff x="2101568" y="3779034"/>
            <a:chExt cx="4823865" cy="2457024"/>
          </a:xfrm>
        </p:grpSpPr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F300B58D-18DD-47BA-90F4-B9280AD1D13D}"/>
                </a:ext>
              </a:extLst>
            </p:cNvPr>
            <p:cNvCxnSpPr>
              <a:stCxn id="10" idx="3"/>
              <a:endCxn id="24" idx="2"/>
            </p:cNvCxnSpPr>
            <p:nvPr/>
          </p:nvCxnSpPr>
          <p:spPr>
            <a:xfrm flipH="1">
              <a:off x="2101568" y="3779034"/>
              <a:ext cx="4823865" cy="470052"/>
            </a:xfrm>
            <a:prstGeom prst="bentConnector4">
              <a:avLst>
                <a:gd name="adj1" fmla="val -9939"/>
                <a:gd name="adj2" fmla="val 527367"/>
              </a:avLst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37B5252-8CA3-4886-9557-298A9D868177}"/>
                </a:ext>
              </a:extLst>
            </p:cNvPr>
            <p:cNvSpPr txBox="1"/>
            <p:nvPr/>
          </p:nvSpPr>
          <p:spPr>
            <a:xfrm>
              <a:off x="3521364" y="5866726"/>
              <a:ext cx="1048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DATA</a:t>
              </a:r>
              <a:r>
                <a:rPr lang="en-US" b="1" dirty="0"/>
                <a:t> = </a:t>
              </a:r>
              <a:r>
                <a:rPr lang="en-US" altLang="zh-CN" b="1" dirty="0"/>
                <a:t>D</a:t>
              </a:r>
              <a:endParaRPr lang="en-US" b="1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D12CD5A-903C-4610-934E-ABCFA0F0F096}"/>
              </a:ext>
            </a:extLst>
          </p:cNvPr>
          <p:cNvSpPr txBox="1"/>
          <p:nvPr/>
        </p:nvSpPr>
        <p:spPr>
          <a:xfrm>
            <a:off x="5630708" y="5835669"/>
            <a:ext cx="1391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Main memory</a:t>
            </a:r>
          </a:p>
        </p:txBody>
      </p:sp>
    </p:spTree>
    <p:extLst>
      <p:ext uri="{BB962C8B-B14F-4D97-AF65-F5344CB8AC3E}">
        <p14:creationId xmlns:p14="http://schemas.microsoft.com/office/powerpoint/2010/main" val="330406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E6C1-5AEF-49F4-ACD1-4768B8FE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EAD5-DFBE-445E-B5E0-1592BE58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image is </a:t>
            </a:r>
            <a:r>
              <a:rPr lang="en-US" b="1" dirty="0">
                <a:solidFill>
                  <a:srgbClr val="C00000"/>
                </a:solidFill>
              </a:rPr>
              <a:t>too large </a:t>
            </a:r>
            <a:r>
              <a:rPr lang="en-US" dirty="0"/>
              <a:t>to be fit into the main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69FFA-5AA9-4015-B9B8-19E3FEF9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6</a:t>
            </a:fld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694390-3A7B-4637-A88C-461FECB93A7E}"/>
              </a:ext>
            </a:extLst>
          </p:cNvPr>
          <p:cNvSpPr/>
          <p:nvPr/>
        </p:nvSpPr>
        <p:spPr>
          <a:xfrm>
            <a:off x="5742650" y="2904425"/>
            <a:ext cx="1238081" cy="2209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E8EC15-A9CC-468B-9CD7-098E04E03DCD}"/>
              </a:ext>
            </a:extLst>
          </p:cNvPr>
          <p:cNvGrpSpPr/>
          <p:nvPr/>
        </p:nvGrpSpPr>
        <p:grpSpPr>
          <a:xfrm>
            <a:off x="1432290" y="1967075"/>
            <a:ext cx="2114718" cy="4298842"/>
            <a:chOff x="748513" y="1975167"/>
            <a:chExt cx="2114718" cy="42988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DCD79C-08DA-4466-BFF2-8E416164A76E}"/>
                </a:ext>
              </a:extLst>
            </p:cNvPr>
            <p:cNvSpPr/>
            <p:nvPr/>
          </p:nvSpPr>
          <p:spPr>
            <a:xfrm>
              <a:off x="1625150" y="1998788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04AC3C-4248-4AE2-AE04-DA1F89721172}"/>
                </a:ext>
              </a:extLst>
            </p:cNvPr>
            <p:cNvSpPr/>
            <p:nvPr/>
          </p:nvSpPr>
          <p:spPr>
            <a:xfrm>
              <a:off x="1625150" y="2286054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E4CBBC-9757-448E-8ABA-FB1F02781F9C}"/>
                </a:ext>
              </a:extLst>
            </p:cNvPr>
            <p:cNvSpPr/>
            <p:nvPr/>
          </p:nvSpPr>
          <p:spPr>
            <a:xfrm>
              <a:off x="1625150" y="2577367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200541-A699-4389-923A-A8F4408B5A40}"/>
                </a:ext>
              </a:extLst>
            </p:cNvPr>
            <p:cNvSpPr/>
            <p:nvPr/>
          </p:nvSpPr>
          <p:spPr>
            <a:xfrm>
              <a:off x="1625150" y="2864633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8E3A4D-E714-4CA6-AACF-A2D7E78EF9B9}"/>
                </a:ext>
              </a:extLst>
            </p:cNvPr>
            <p:cNvSpPr/>
            <p:nvPr/>
          </p:nvSpPr>
          <p:spPr>
            <a:xfrm>
              <a:off x="1625150" y="3155946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13522D-DDFA-41E8-B79D-7011535B3068}"/>
                </a:ext>
              </a:extLst>
            </p:cNvPr>
            <p:cNvSpPr/>
            <p:nvPr/>
          </p:nvSpPr>
          <p:spPr>
            <a:xfrm>
              <a:off x="1625150" y="3443212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61E967-9B6F-44F7-9CD4-10BF2A3FECCB}"/>
                </a:ext>
              </a:extLst>
            </p:cNvPr>
            <p:cNvSpPr/>
            <p:nvPr/>
          </p:nvSpPr>
          <p:spPr>
            <a:xfrm>
              <a:off x="1625150" y="3734525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3D0E95-325B-42A1-B6A8-1462ED088F5B}"/>
                </a:ext>
              </a:extLst>
            </p:cNvPr>
            <p:cNvSpPr/>
            <p:nvPr/>
          </p:nvSpPr>
          <p:spPr>
            <a:xfrm>
              <a:off x="1625150" y="4021791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02D428-29E2-4B27-8D78-63A17722E37F}"/>
                </a:ext>
              </a:extLst>
            </p:cNvPr>
            <p:cNvSpPr txBox="1"/>
            <p:nvPr/>
          </p:nvSpPr>
          <p:spPr>
            <a:xfrm>
              <a:off x="861802" y="1975167"/>
              <a:ext cx="706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959306-2911-4C1C-B798-0F8E56EA4C3B}"/>
                </a:ext>
              </a:extLst>
            </p:cNvPr>
            <p:cNvSpPr txBox="1"/>
            <p:nvPr/>
          </p:nvSpPr>
          <p:spPr>
            <a:xfrm>
              <a:off x="894170" y="2263076"/>
              <a:ext cx="666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F0AD56-DE50-4D85-A193-3E4C23159FFB}"/>
                </a:ext>
              </a:extLst>
            </p:cNvPr>
            <p:cNvSpPr txBox="1"/>
            <p:nvPr/>
          </p:nvSpPr>
          <p:spPr>
            <a:xfrm>
              <a:off x="748513" y="2573963"/>
              <a:ext cx="8119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25F62B-331E-4B0E-949C-B527F91446AA}"/>
                </a:ext>
              </a:extLst>
            </p:cNvPr>
            <p:cNvSpPr txBox="1"/>
            <p:nvPr/>
          </p:nvSpPr>
          <p:spPr>
            <a:xfrm>
              <a:off x="894170" y="2861872"/>
              <a:ext cx="65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3E5DA2-039A-4546-A7EA-B3D7133A715A}"/>
                </a:ext>
              </a:extLst>
            </p:cNvPr>
            <p:cNvSpPr txBox="1"/>
            <p:nvPr/>
          </p:nvSpPr>
          <p:spPr>
            <a:xfrm>
              <a:off x="861802" y="3141788"/>
              <a:ext cx="69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5AA4C2-48F5-45CB-B35B-67512B3EF944}"/>
                </a:ext>
              </a:extLst>
            </p:cNvPr>
            <p:cNvSpPr txBox="1"/>
            <p:nvPr/>
          </p:nvSpPr>
          <p:spPr>
            <a:xfrm>
              <a:off x="788974" y="3429697"/>
              <a:ext cx="755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55B816D-DD93-4843-84DB-636FDE399A6F}"/>
                </a:ext>
              </a:extLst>
            </p:cNvPr>
            <p:cNvSpPr txBox="1"/>
            <p:nvPr/>
          </p:nvSpPr>
          <p:spPr>
            <a:xfrm>
              <a:off x="788974" y="3740584"/>
              <a:ext cx="755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87282E6-1806-4912-9162-0D109E590933}"/>
                </a:ext>
              </a:extLst>
            </p:cNvPr>
            <p:cNvSpPr txBox="1"/>
            <p:nvPr/>
          </p:nvSpPr>
          <p:spPr>
            <a:xfrm>
              <a:off x="894170" y="4028493"/>
              <a:ext cx="641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0107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BBB1281-FBD9-48DF-BE15-3FA22B750D6E}"/>
                </a:ext>
              </a:extLst>
            </p:cNvPr>
            <p:cNvSpPr/>
            <p:nvPr/>
          </p:nvSpPr>
          <p:spPr>
            <a:xfrm>
              <a:off x="1625150" y="4313104"/>
              <a:ext cx="1238081" cy="16224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5F9950-495B-4C3C-B296-53D9FF7B9081}"/>
                </a:ext>
              </a:extLst>
            </p:cNvPr>
            <p:cNvSpPr/>
            <p:nvPr/>
          </p:nvSpPr>
          <p:spPr>
            <a:xfrm>
              <a:off x="1625149" y="5935455"/>
              <a:ext cx="1238081" cy="291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379F2E-AA34-4502-9E75-84EB57AFBC68}"/>
                </a:ext>
              </a:extLst>
            </p:cNvPr>
            <p:cNvSpPr txBox="1"/>
            <p:nvPr/>
          </p:nvSpPr>
          <p:spPr>
            <a:xfrm>
              <a:off x="894170" y="5935455"/>
              <a:ext cx="641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……</a:t>
              </a: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E6A261F-1F36-4F9D-AADB-C9F77A9E7DBD}"/>
              </a:ext>
            </a:extLst>
          </p:cNvPr>
          <p:cNvSpPr/>
          <p:nvPr/>
        </p:nvSpPr>
        <p:spPr>
          <a:xfrm>
            <a:off x="4130984" y="3590882"/>
            <a:ext cx="1027689" cy="80915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？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ABBBED-0D3E-4D25-B66E-B9F2748827A8}"/>
              </a:ext>
            </a:extLst>
          </p:cNvPr>
          <p:cNvSpPr txBox="1"/>
          <p:nvPr/>
        </p:nvSpPr>
        <p:spPr>
          <a:xfrm>
            <a:off x="5666179" y="5085830"/>
            <a:ext cx="1391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Main memory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171CD5-C630-4846-9A52-2542EB77A537}"/>
              </a:ext>
            </a:extLst>
          </p:cNvPr>
          <p:cNvSpPr txBox="1"/>
          <p:nvPr/>
        </p:nvSpPr>
        <p:spPr>
          <a:xfrm>
            <a:off x="2152946" y="6284777"/>
            <a:ext cx="15500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 large program</a:t>
            </a:r>
          </a:p>
        </p:txBody>
      </p:sp>
    </p:spTree>
    <p:extLst>
      <p:ext uri="{BB962C8B-B14F-4D97-AF65-F5344CB8AC3E}">
        <p14:creationId xmlns:p14="http://schemas.microsoft.com/office/powerpoint/2010/main" val="95558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E6C1-5AEF-49F4-ACD1-4768B8FE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idea: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EAD5-DFBE-445E-B5E0-1592BE58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Chunk the program image into virtual pages</a:t>
            </a:r>
          </a:p>
          <a:p>
            <a:r>
              <a:rPr lang="en-US" sz="1800" b="1" dirty="0"/>
              <a:t>Chunk the main memory into physical pages, also called frames</a:t>
            </a:r>
          </a:p>
          <a:p>
            <a:r>
              <a:rPr lang="en-US" sz="1800" b="1" dirty="0"/>
              <a:t>Each time, load a page into a specific frame of the main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69FFA-5AA9-4015-B9B8-19E3FEF9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55F6D2-E817-4925-B349-CF2D20149180}"/>
              </a:ext>
            </a:extLst>
          </p:cNvPr>
          <p:cNvSpPr/>
          <p:nvPr/>
        </p:nvSpPr>
        <p:spPr>
          <a:xfrm>
            <a:off x="2450536" y="2375236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5F691-746D-4FD2-A711-AB8B321A0750}"/>
              </a:ext>
            </a:extLst>
          </p:cNvPr>
          <p:cNvSpPr/>
          <p:nvPr/>
        </p:nvSpPr>
        <p:spPr>
          <a:xfrm>
            <a:off x="2450536" y="3427145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80B44-ED65-488A-940C-0CA47A375AF4}"/>
              </a:ext>
            </a:extLst>
          </p:cNvPr>
          <p:cNvSpPr/>
          <p:nvPr/>
        </p:nvSpPr>
        <p:spPr>
          <a:xfrm>
            <a:off x="2450536" y="4479054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12059C-9D44-46A7-8978-146717864499}"/>
              </a:ext>
            </a:extLst>
          </p:cNvPr>
          <p:cNvSpPr/>
          <p:nvPr/>
        </p:nvSpPr>
        <p:spPr>
          <a:xfrm>
            <a:off x="2450536" y="5530963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899AE-C3EF-4FEC-8C6A-469DBCB11FE3}"/>
              </a:ext>
            </a:extLst>
          </p:cNvPr>
          <p:cNvSpPr txBox="1"/>
          <p:nvPr/>
        </p:nvSpPr>
        <p:spPr>
          <a:xfrm>
            <a:off x="1217851" y="2716524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AFB37-0471-4FFE-B3C6-FE080A0F1699}"/>
              </a:ext>
            </a:extLst>
          </p:cNvPr>
          <p:cNvSpPr txBox="1"/>
          <p:nvPr/>
        </p:nvSpPr>
        <p:spPr>
          <a:xfrm>
            <a:off x="1217850" y="3768433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9C1AE-52EB-4C1E-B3C5-7140C94A0C33}"/>
              </a:ext>
            </a:extLst>
          </p:cNvPr>
          <p:cNvSpPr txBox="1"/>
          <p:nvPr/>
        </p:nvSpPr>
        <p:spPr>
          <a:xfrm>
            <a:off x="1217849" y="4820342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E99BA-77DC-4043-B277-F03CD7ADA0BA}"/>
              </a:ext>
            </a:extLst>
          </p:cNvPr>
          <p:cNvSpPr txBox="1"/>
          <p:nvPr/>
        </p:nvSpPr>
        <p:spPr>
          <a:xfrm>
            <a:off x="1217848" y="5872251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B2C649-205C-4EB1-923E-F18BF7C10F61}"/>
              </a:ext>
            </a:extLst>
          </p:cNvPr>
          <p:cNvSpPr/>
          <p:nvPr/>
        </p:nvSpPr>
        <p:spPr>
          <a:xfrm>
            <a:off x="5795246" y="3212538"/>
            <a:ext cx="1238081" cy="21038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5A6992-329C-4CB3-A1CC-AB8E5C806E3F}"/>
              </a:ext>
            </a:extLst>
          </p:cNvPr>
          <p:cNvSpPr txBox="1"/>
          <p:nvPr/>
        </p:nvSpPr>
        <p:spPr>
          <a:xfrm>
            <a:off x="2031832" y="2363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B1EE7-BCA4-45B4-B909-4C5AB3E97ECE}"/>
              </a:ext>
            </a:extLst>
          </p:cNvPr>
          <p:cNvSpPr txBox="1"/>
          <p:nvPr/>
        </p:nvSpPr>
        <p:spPr>
          <a:xfrm>
            <a:off x="2027109" y="3439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2C3E6-18B7-4D06-B8DC-37B6FF4FE080}"/>
              </a:ext>
            </a:extLst>
          </p:cNvPr>
          <p:cNvSpPr txBox="1"/>
          <p:nvPr/>
        </p:nvSpPr>
        <p:spPr>
          <a:xfrm>
            <a:off x="2027109" y="44909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41BAF8-0066-4839-B398-CE09643013BF}"/>
              </a:ext>
            </a:extLst>
          </p:cNvPr>
          <p:cNvSpPr txBox="1"/>
          <p:nvPr/>
        </p:nvSpPr>
        <p:spPr>
          <a:xfrm>
            <a:off x="2027109" y="549992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8E9BFE-4D09-4525-A035-BBDC6EEA636B}"/>
              </a:ext>
            </a:extLst>
          </p:cNvPr>
          <p:cNvCxnSpPr/>
          <p:nvPr/>
        </p:nvCxnSpPr>
        <p:spPr>
          <a:xfrm>
            <a:off x="5795246" y="4280044"/>
            <a:ext cx="123808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4AB91D9-8F65-45CC-8BB1-C9E7E4CFDE2E}"/>
              </a:ext>
            </a:extLst>
          </p:cNvPr>
          <p:cNvSpPr txBox="1"/>
          <p:nvPr/>
        </p:nvSpPr>
        <p:spPr>
          <a:xfrm>
            <a:off x="7118067" y="3623724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94C62E-7073-4DF4-8E53-F8575BE37B72}"/>
              </a:ext>
            </a:extLst>
          </p:cNvPr>
          <p:cNvSpPr txBox="1"/>
          <p:nvPr/>
        </p:nvSpPr>
        <p:spPr>
          <a:xfrm>
            <a:off x="7149086" y="4557006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1</a:t>
            </a:r>
          </a:p>
        </p:txBody>
      </p:sp>
    </p:spTree>
    <p:extLst>
      <p:ext uri="{BB962C8B-B14F-4D97-AF65-F5344CB8AC3E}">
        <p14:creationId xmlns:p14="http://schemas.microsoft.com/office/powerpoint/2010/main" val="335039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E6C1-5AEF-49F4-ACD1-4768B8FE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idea: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EAD5-DFBE-445E-B5E0-1592BE58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time, load a page into a frame of the main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69FFA-5AA9-4015-B9B8-19E3FEF9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55F6D2-E817-4925-B349-CF2D20149180}"/>
              </a:ext>
            </a:extLst>
          </p:cNvPr>
          <p:cNvSpPr/>
          <p:nvPr/>
        </p:nvSpPr>
        <p:spPr>
          <a:xfrm>
            <a:off x="2450536" y="2322638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5F691-746D-4FD2-A711-AB8B321A0750}"/>
              </a:ext>
            </a:extLst>
          </p:cNvPr>
          <p:cNvSpPr/>
          <p:nvPr/>
        </p:nvSpPr>
        <p:spPr>
          <a:xfrm>
            <a:off x="2450536" y="3374547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80B44-ED65-488A-940C-0CA47A375AF4}"/>
              </a:ext>
            </a:extLst>
          </p:cNvPr>
          <p:cNvSpPr/>
          <p:nvPr/>
        </p:nvSpPr>
        <p:spPr>
          <a:xfrm>
            <a:off x="2450536" y="4426456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12059C-9D44-46A7-8978-146717864499}"/>
              </a:ext>
            </a:extLst>
          </p:cNvPr>
          <p:cNvSpPr/>
          <p:nvPr/>
        </p:nvSpPr>
        <p:spPr>
          <a:xfrm>
            <a:off x="2450536" y="5478365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899AE-C3EF-4FEC-8C6A-469DBCB11FE3}"/>
              </a:ext>
            </a:extLst>
          </p:cNvPr>
          <p:cNvSpPr txBox="1"/>
          <p:nvPr/>
        </p:nvSpPr>
        <p:spPr>
          <a:xfrm>
            <a:off x="1217851" y="2663926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AFB37-0471-4FFE-B3C6-FE080A0F1699}"/>
              </a:ext>
            </a:extLst>
          </p:cNvPr>
          <p:cNvSpPr txBox="1"/>
          <p:nvPr/>
        </p:nvSpPr>
        <p:spPr>
          <a:xfrm>
            <a:off x="1217850" y="3715835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9C1AE-52EB-4C1E-B3C5-7140C94A0C33}"/>
              </a:ext>
            </a:extLst>
          </p:cNvPr>
          <p:cNvSpPr txBox="1"/>
          <p:nvPr/>
        </p:nvSpPr>
        <p:spPr>
          <a:xfrm>
            <a:off x="1217849" y="4767744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E99BA-77DC-4043-B277-F03CD7ADA0BA}"/>
              </a:ext>
            </a:extLst>
          </p:cNvPr>
          <p:cNvSpPr txBox="1"/>
          <p:nvPr/>
        </p:nvSpPr>
        <p:spPr>
          <a:xfrm>
            <a:off x="1217848" y="5819653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B2C649-205C-4EB1-923E-F18BF7C10F61}"/>
              </a:ext>
            </a:extLst>
          </p:cNvPr>
          <p:cNvSpPr/>
          <p:nvPr/>
        </p:nvSpPr>
        <p:spPr>
          <a:xfrm>
            <a:off x="5795246" y="3159940"/>
            <a:ext cx="1238081" cy="21038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5A6992-329C-4CB3-A1CC-AB8E5C806E3F}"/>
              </a:ext>
            </a:extLst>
          </p:cNvPr>
          <p:cNvSpPr txBox="1"/>
          <p:nvPr/>
        </p:nvSpPr>
        <p:spPr>
          <a:xfrm>
            <a:off x="2031832" y="2310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B1EE7-BCA4-45B4-B909-4C5AB3E97ECE}"/>
              </a:ext>
            </a:extLst>
          </p:cNvPr>
          <p:cNvSpPr txBox="1"/>
          <p:nvPr/>
        </p:nvSpPr>
        <p:spPr>
          <a:xfrm>
            <a:off x="2027109" y="3386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2C3E6-18B7-4D06-B8DC-37B6FF4FE080}"/>
              </a:ext>
            </a:extLst>
          </p:cNvPr>
          <p:cNvSpPr txBox="1"/>
          <p:nvPr/>
        </p:nvSpPr>
        <p:spPr>
          <a:xfrm>
            <a:off x="2027109" y="4438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41BAF8-0066-4839-B398-CE09643013BF}"/>
              </a:ext>
            </a:extLst>
          </p:cNvPr>
          <p:cNvSpPr txBox="1"/>
          <p:nvPr/>
        </p:nvSpPr>
        <p:spPr>
          <a:xfrm>
            <a:off x="2027109" y="544732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4766AB-E2FC-439F-8BED-BC8C0B372275}"/>
              </a:ext>
            </a:extLst>
          </p:cNvPr>
          <p:cNvSpPr txBox="1"/>
          <p:nvPr/>
        </p:nvSpPr>
        <p:spPr>
          <a:xfrm>
            <a:off x="5167189" y="31599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E0FAF-943D-4ADC-8427-6FB86744E632}"/>
              </a:ext>
            </a:extLst>
          </p:cNvPr>
          <p:cNvSpPr txBox="1"/>
          <p:nvPr/>
        </p:nvSpPr>
        <p:spPr>
          <a:xfrm>
            <a:off x="5167188" y="42118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0104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3FC269-395D-4C50-9D40-788D21A433ED}"/>
              </a:ext>
            </a:extLst>
          </p:cNvPr>
          <p:cNvGrpSpPr/>
          <p:nvPr/>
        </p:nvGrpSpPr>
        <p:grpSpPr>
          <a:xfrm>
            <a:off x="3688617" y="2848593"/>
            <a:ext cx="3344709" cy="1363256"/>
            <a:chOff x="3688617" y="2848593"/>
            <a:chExt cx="3344709" cy="13632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8FFD29-B8E0-4EBA-965C-BC83A3E251C9}"/>
                </a:ext>
              </a:extLst>
            </p:cNvPr>
            <p:cNvSpPr/>
            <p:nvPr/>
          </p:nvSpPr>
          <p:spPr>
            <a:xfrm>
              <a:off x="5795245" y="3159940"/>
              <a:ext cx="1238081" cy="1051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B41AFF-F2B0-4E21-B5E4-B09A1095DAA8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3688617" y="2848593"/>
              <a:ext cx="2106628" cy="83730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2A1079B-8FED-4FBC-88EC-41D94FB6E09A}"/>
              </a:ext>
            </a:extLst>
          </p:cNvPr>
          <p:cNvSpPr txBox="1"/>
          <p:nvPr/>
        </p:nvSpPr>
        <p:spPr>
          <a:xfrm>
            <a:off x="7118067" y="3571126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847CD2-4E41-4A20-AFED-30C99F5374A2}"/>
              </a:ext>
            </a:extLst>
          </p:cNvPr>
          <p:cNvSpPr txBox="1"/>
          <p:nvPr/>
        </p:nvSpPr>
        <p:spPr>
          <a:xfrm>
            <a:off x="7149086" y="4504408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1</a:t>
            </a:r>
          </a:p>
        </p:txBody>
      </p:sp>
    </p:spTree>
    <p:extLst>
      <p:ext uri="{BB962C8B-B14F-4D97-AF65-F5344CB8AC3E}">
        <p14:creationId xmlns:p14="http://schemas.microsoft.com/office/powerpoint/2010/main" val="338596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E6C1-5AEF-49F4-ACD1-4768B8FE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idea: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EAD5-DFBE-445E-B5E0-1592BE58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time, load a page into a frame of the main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69FFA-5AA9-4015-B9B8-19E3FEF9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55F6D2-E817-4925-B349-CF2D20149180}"/>
              </a:ext>
            </a:extLst>
          </p:cNvPr>
          <p:cNvSpPr/>
          <p:nvPr/>
        </p:nvSpPr>
        <p:spPr>
          <a:xfrm>
            <a:off x="2450536" y="2322638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5F691-746D-4FD2-A711-AB8B321A0750}"/>
              </a:ext>
            </a:extLst>
          </p:cNvPr>
          <p:cNvSpPr/>
          <p:nvPr/>
        </p:nvSpPr>
        <p:spPr>
          <a:xfrm>
            <a:off x="2450536" y="3374547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80B44-ED65-488A-940C-0CA47A375AF4}"/>
              </a:ext>
            </a:extLst>
          </p:cNvPr>
          <p:cNvSpPr/>
          <p:nvPr/>
        </p:nvSpPr>
        <p:spPr>
          <a:xfrm>
            <a:off x="2450536" y="4426456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12059C-9D44-46A7-8978-146717864499}"/>
              </a:ext>
            </a:extLst>
          </p:cNvPr>
          <p:cNvSpPr/>
          <p:nvPr/>
        </p:nvSpPr>
        <p:spPr>
          <a:xfrm>
            <a:off x="2450536" y="5478365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899AE-C3EF-4FEC-8C6A-469DBCB11FE3}"/>
              </a:ext>
            </a:extLst>
          </p:cNvPr>
          <p:cNvSpPr txBox="1"/>
          <p:nvPr/>
        </p:nvSpPr>
        <p:spPr>
          <a:xfrm>
            <a:off x="1217851" y="2663926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AFB37-0471-4FFE-B3C6-FE080A0F1699}"/>
              </a:ext>
            </a:extLst>
          </p:cNvPr>
          <p:cNvSpPr txBox="1"/>
          <p:nvPr/>
        </p:nvSpPr>
        <p:spPr>
          <a:xfrm>
            <a:off x="1217850" y="3715835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9C1AE-52EB-4C1E-B3C5-7140C94A0C33}"/>
              </a:ext>
            </a:extLst>
          </p:cNvPr>
          <p:cNvSpPr txBox="1"/>
          <p:nvPr/>
        </p:nvSpPr>
        <p:spPr>
          <a:xfrm>
            <a:off x="1217849" y="4767744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E99BA-77DC-4043-B277-F03CD7ADA0BA}"/>
              </a:ext>
            </a:extLst>
          </p:cNvPr>
          <p:cNvSpPr txBox="1"/>
          <p:nvPr/>
        </p:nvSpPr>
        <p:spPr>
          <a:xfrm>
            <a:off x="1217848" y="5819653"/>
            <a:ext cx="8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Page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B2C649-205C-4EB1-923E-F18BF7C10F61}"/>
              </a:ext>
            </a:extLst>
          </p:cNvPr>
          <p:cNvSpPr/>
          <p:nvPr/>
        </p:nvSpPr>
        <p:spPr>
          <a:xfrm>
            <a:off x="5795246" y="3159940"/>
            <a:ext cx="1238081" cy="21038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5A6992-329C-4CB3-A1CC-AB8E5C806E3F}"/>
              </a:ext>
            </a:extLst>
          </p:cNvPr>
          <p:cNvSpPr txBox="1"/>
          <p:nvPr/>
        </p:nvSpPr>
        <p:spPr>
          <a:xfrm>
            <a:off x="2031832" y="2310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B1EE7-BCA4-45B4-B909-4C5AB3E97ECE}"/>
              </a:ext>
            </a:extLst>
          </p:cNvPr>
          <p:cNvSpPr txBox="1"/>
          <p:nvPr/>
        </p:nvSpPr>
        <p:spPr>
          <a:xfrm>
            <a:off x="2027109" y="3386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2C3E6-18B7-4D06-B8DC-37B6FF4FE080}"/>
              </a:ext>
            </a:extLst>
          </p:cNvPr>
          <p:cNvSpPr txBox="1"/>
          <p:nvPr/>
        </p:nvSpPr>
        <p:spPr>
          <a:xfrm>
            <a:off x="2027109" y="4438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41BAF8-0066-4839-B398-CE09643013BF}"/>
              </a:ext>
            </a:extLst>
          </p:cNvPr>
          <p:cNvSpPr txBox="1"/>
          <p:nvPr/>
        </p:nvSpPr>
        <p:spPr>
          <a:xfrm>
            <a:off x="2027109" y="544732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8FFD29-B8E0-4EBA-965C-BC83A3E251C9}"/>
              </a:ext>
            </a:extLst>
          </p:cNvPr>
          <p:cNvSpPr/>
          <p:nvPr/>
        </p:nvSpPr>
        <p:spPr>
          <a:xfrm>
            <a:off x="5795245" y="3159940"/>
            <a:ext cx="1238081" cy="1051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4766AB-E2FC-439F-8BED-BC8C0B372275}"/>
              </a:ext>
            </a:extLst>
          </p:cNvPr>
          <p:cNvSpPr txBox="1"/>
          <p:nvPr/>
        </p:nvSpPr>
        <p:spPr>
          <a:xfrm>
            <a:off x="5167189" y="31599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E0FAF-943D-4ADC-8427-6FB86744E632}"/>
              </a:ext>
            </a:extLst>
          </p:cNvPr>
          <p:cNvSpPr txBox="1"/>
          <p:nvPr/>
        </p:nvSpPr>
        <p:spPr>
          <a:xfrm>
            <a:off x="5167188" y="42118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4F6735-B1D1-44D8-BE5E-DB9BDEDD7435}"/>
              </a:ext>
            </a:extLst>
          </p:cNvPr>
          <p:cNvGrpSpPr/>
          <p:nvPr/>
        </p:nvGrpSpPr>
        <p:grpSpPr>
          <a:xfrm>
            <a:off x="3688617" y="3900502"/>
            <a:ext cx="3344708" cy="1363256"/>
            <a:chOff x="3688617" y="3900502"/>
            <a:chExt cx="3344708" cy="136325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405305-D4C0-46A6-8421-9EE484436600}"/>
                </a:ext>
              </a:extLst>
            </p:cNvPr>
            <p:cNvSpPr/>
            <p:nvPr/>
          </p:nvSpPr>
          <p:spPr>
            <a:xfrm>
              <a:off x="5795244" y="4211849"/>
              <a:ext cx="1238081" cy="1051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F653714-DCB1-4813-B113-249EB8C8B705}"/>
                </a:ext>
              </a:extLst>
            </p:cNvPr>
            <p:cNvCxnSpPr>
              <a:cxnSpLocks/>
              <a:stCxn id="6" idx="3"/>
              <a:endCxn id="21" idx="1"/>
            </p:cNvCxnSpPr>
            <p:nvPr/>
          </p:nvCxnSpPr>
          <p:spPr>
            <a:xfrm>
              <a:off x="3688617" y="3900502"/>
              <a:ext cx="2106627" cy="83730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5BA4002-BD2E-46AD-B2D6-60B392B01762}"/>
              </a:ext>
            </a:extLst>
          </p:cNvPr>
          <p:cNvSpPr txBox="1"/>
          <p:nvPr/>
        </p:nvSpPr>
        <p:spPr>
          <a:xfrm>
            <a:off x="7118067" y="3571126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6133DE-5B04-48F3-AAE7-C438386D3817}"/>
              </a:ext>
            </a:extLst>
          </p:cNvPr>
          <p:cNvSpPr txBox="1"/>
          <p:nvPr/>
        </p:nvSpPr>
        <p:spPr>
          <a:xfrm>
            <a:off x="7149086" y="4504408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1</a:t>
            </a:r>
          </a:p>
        </p:txBody>
      </p:sp>
    </p:spTree>
    <p:extLst>
      <p:ext uri="{BB962C8B-B14F-4D97-AF65-F5344CB8AC3E}">
        <p14:creationId xmlns:p14="http://schemas.microsoft.com/office/powerpoint/2010/main" val="342444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3A8D62B6A07F4688901CCA00C7C210" ma:contentTypeVersion="9" ma:contentTypeDescription="Create a new document." ma:contentTypeScope="" ma:versionID="54fe2e041e313b7ce48ebf8dc8589d47">
  <xsd:schema xmlns:xsd="http://www.w3.org/2001/XMLSchema" xmlns:xs="http://www.w3.org/2001/XMLSchema" xmlns:p="http://schemas.microsoft.com/office/2006/metadata/properties" xmlns:ns3="121e486c-6138-4556-b609-0f00d8785642" targetNamespace="http://schemas.microsoft.com/office/2006/metadata/properties" ma:root="true" ma:fieldsID="d07e7a12f1170ddcec6922febae3ae41" ns3:_="">
    <xsd:import namespace="121e486c-6138-4556-b609-0f00d87856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1e486c-6138-4556-b609-0f00d87856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70BA1B-5F1F-40DD-BF39-882348448C8C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DAC44DED-07F2-482D-9519-0184129010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1FC29B-9770-431C-BF99-F28871F84BEA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121e486c-6138-4556-b609-0f00d878564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9176</TotalTime>
  <Words>1276</Words>
  <Application>Microsoft Office PowerPoint</Application>
  <PresentationFormat>On-screen Show (4:3)</PresentationFormat>
  <Paragraphs>496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Lecture 08 Virtual Memory  COMP1411: Introduction to Computer Systems</vt:lpstr>
      <vt:lpstr>Main message</vt:lpstr>
      <vt:lpstr>Program Image</vt:lpstr>
      <vt:lpstr>Executing a program</vt:lpstr>
      <vt:lpstr>Memory access in program execution</vt:lpstr>
      <vt:lpstr>The problem</vt:lpstr>
      <vt:lpstr>Basic idea: paging</vt:lpstr>
      <vt:lpstr>Basic idea: paging</vt:lpstr>
      <vt:lpstr>Basic idea: paging</vt:lpstr>
      <vt:lpstr>Basic idea: paging</vt:lpstr>
      <vt:lpstr>Addressing problem</vt:lpstr>
      <vt:lpstr>Addressing problem</vt:lpstr>
      <vt:lpstr>Addressing problem</vt:lpstr>
      <vt:lpstr>Address translation</vt:lpstr>
      <vt:lpstr>Address translation</vt:lpstr>
      <vt:lpstr>Address translation</vt:lpstr>
      <vt:lpstr>Address translation</vt:lpstr>
      <vt:lpstr>Address translation</vt:lpstr>
      <vt:lpstr>Things to remember</vt:lpstr>
      <vt:lpstr>PowerPoint Presentation</vt:lpstr>
      <vt:lpstr>QUIZ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LYU, Mingsong [COMP]</dc:creator>
  <cp:lastModifiedBy>LYU, Mingsong [COMP]</cp:lastModifiedBy>
  <cp:revision>70</cp:revision>
  <dcterms:created xsi:type="dcterms:W3CDTF">2021-01-19T15:34:23Z</dcterms:created>
  <dcterms:modified xsi:type="dcterms:W3CDTF">2023-03-15T07:20:11Z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0x010100473A8D62B6A07F4688901CCA00C7C210</vt:lpwstr>
  </property>
</Properties>
</file>