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0"/>
  </p:notesMasterIdLst>
  <p:sldIdLst>
    <p:sldId id="256" r:id="rId5"/>
    <p:sldId id="299" r:id="rId6"/>
    <p:sldId id="300" r:id="rId7"/>
    <p:sldId id="301" r:id="rId8"/>
    <p:sldId id="305" r:id="rId9"/>
    <p:sldId id="307" r:id="rId10"/>
    <p:sldId id="302" r:id="rId11"/>
    <p:sldId id="303" r:id="rId12"/>
    <p:sldId id="308" r:id="rId13"/>
    <p:sldId id="312" r:id="rId14"/>
    <p:sldId id="313" r:id="rId15"/>
    <p:sldId id="314" r:id="rId16"/>
    <p:sldId id="315" r:id="rId17"/>
    <p:sldId id="320" r:id="rId18"/>
    <p:sldId id="29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9191FA-90D4-483D-B2AC-1FB2009A75A5}">
          <p14:sldIdLst>
            <p14:sldId id="256"/>
            <p14:sldId id="299"/>
            <p14:sldId id="300"/>
            <p14:sldId id="301"/>
            <p14:sldId id="305"/>
            <p14:sldId id="307"/>
            <p14:sldId id="302"/>
            <p14:sldId id="303"/>
            <p14:sldId id="308"/>
            <p14:sldId id="312"/>
            <p14:sldId id="313"/>
            <p14:sldId id="314"/>
            <p14:sldId id="315"/>
            <p14:sldId id="320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U, Mingsong [COMP]" initials="LM[" lastIdx="1" clrIdx="0">
    <p:extLst>
      <p:ext uri="{19B8F6BF-5375-455C-9EA6-DF929625EA0E}">
        <p15:presenceInfo xmlns:p15="http://schemas.microsoft.com/office/powerpoint/2012/main" userId="S-1-5-21-2167641406-2097084130-2755097673-2479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B9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U, Mingsong [COMP]" userId="5d5ceb49-d733-4a5d-9ffa-07273d49f3d4" providerId="ADAL" clId="{83FB88BB-4152-4C93-A2A7-DBAF8D2D18FB}"/>
  </pc:docChgLst>
  <pc:docChgLst>
    <pc:chgData name="LYU, Mingsong [COMP]" userId="5d5ceb49-d733-4a5d-9ffa-07273d49f3d4" providerId="ADAL" clId="{0A777EA3-BE02-4860-B584-A37D37FBD7F1}"/>
  </pc:docChgLst>
  <pc:docChgLst>
    <pc:chgData name="LYU, Mingsong [COMP]" userId="5d5ceb49-d733-4a5d-9ffa-07273d49f3d4" providerId="ADAL" clId="{B2406613-897A-4211-9431-79DCACDBACB6}"/>
  </pc:docChgLst>
  <pc:docChgLst>
    <pc:chgData name="LYU, Mingsong [COMP]" userId="5d5ceb49-d733-4a5d-9ffa-07273d49f3d4" providerId="ADAL" clId="{B00A6860-8F6C-42CE-8339-2FA291263E9B}"/>
    <pc:docChg chg="custSel delSld modSld modSection">
      <pc:chgData name="LYU, Mingsong [COMP]" userId="5d5ceb49-d733-4a5d-9ffa-07273d49f3d4" providerId="ADAL" clId="{B00A6860-8F6C-42CE-8339-2FA291263E9B}" dt="2023-03-27T17:52:12.280" v="52" actId="20577"/>
      <pc:docMkLst>
        <pc:docMk/>
      </pc:docMkLst>
      <pc:sldChg chg="modSp">
        <pc:chgData name="LYU, Mingsong [COMP]" userId="5d5ceb49-d733-4a5d-9ffa-07273d49f3d4" providerId="ADAL" clId="{B00A6860-8F6C-42CE-8339-2FA291263E9B}" dt="2023-03-14T12:20:39.223" v="1" actId="20577"/>
        <pc:sldMkLst>
          <pc:docMk/>
          <pc:sldMk cId="410611395" sldId="256"/>
        </pc:sldMkLst>
        <pc:spChg chg="mod">
          <ac:chgData name="LYU, Mingsong [COMP]" userId="5d5ceb49-d733-4a5d-9ffa-07273d49f3d4" providerId="ADAL" clId="{B00A6860-8F6C-42CE-8339-2FA291263E9B}" dt="2023-03-14T12:20:39.223" v="1" actId="20577"/>
          <ac:spMkLst>
            <pc:docMk/>
            <pc:sldMk cId="410611395" sldId="256"/>
            <ac:spMk id="3" creationId="{035FB7B9-EB71-422A-8D15-5D304FAE291F}"/>
          </ac:spMkLst>
        </pc:spChg>
      </pc:sldChg>
      <pc:sldChg chg="del">
        <pc:chgData name="LYU, Mingsong [COMP]" userId="5d5ceb49-d733-4a5d-9ffa-07273d49f3d4" providerId="ADAL" clId="{B00A6860-8F6C-42CE-8339-2FA291263E9B}" dt="2023-03-27T17:49:51.923" v="2" actId="2696"/>
        <pc:sldMkLst>
          <pc:docMk/>
          <pc:sldMk cId="626504986" sldId="304"/>
        </pc:sldMkLst>
      </pc:sldChg>
      <pc:sldChg chg="modSp">
        <pc:chgData name="LYU, Mingsong [COMP]" userId="5d5ceb49-d733-4a5d-9ffa-07273d49f3d4" providerId="ADAL" clId="{B00A6860-8F6C-42CE-8339-2FA291263E9B}" dt="2023-03-27T17:52:12.280" v="52" actId="20577"/>
        <pc:sldMkLst>
          <pc:docMk/>
          <pc:sldMk cId="3048132960" sldId="320"/>
        </pc:sldMkLst>
        <pc:spChg chg="mod">
          <ac:chgData name="LYU, Mingsong [COMP]" userId="5d5ceb49-d733-4a5d-9ffa-07273d49f3d4" providerId="ADAL" clId="{B00A6860-8F6C-42CE-8339-2FA291263E9B}" dt="2023-03-27T17:52:12.280" v="52" actId="20577"/>
          <ac:spMkLst>
            <pc:docMk/>
            <pc:sldMk cId="3048132960" sldId="320"/>
            <ac:spMk id="3" creationId="{584CDE7A-133B-4A03-B19B-8D214DA5CD65}"/>
          </ac:spMkLst>
        </pc:spChg>
      </pc:sldChg>
    </pc:docChg>
  </pc:docChgLst>
  <pc:docChgLst>
    <pc:chgData name="LYU, Mingsong [COMP]" userId="5d5ceb49-d733-4a5d-9ffa-07273d49f3d4" providerId="ADAL" clId="{D83650C7-96B0-4F64-A473-19FA30929D0A}"/>
  </pc:docChgLst>
  <pc:docChgLst>
    <pc:chgData name="LYU, Mingsong [COMP]" userId="5d5ceb49-d733-4a5d-9ffa-07273d49f3d4" providerId="ADAL" clId="{B9DCE5A0-C845-4841-9929-79E40B26CCE5}"/>
  </pc:docChgLst>
  <pc:docChgLst>
    <pc:chgData name="LYU, Mingsong [COMP]" userId="5d5ceb49-d733-4a5d-9ffa-07273d49f3d4" providerId="ADAL" clId="{628B9390-D78F-4E36-8C9D-418DD215CA31}"/>
  </pc:docChgLst>
  <pc:docChgLst>
    <pc:chgData name="LYU, Mingsong [COMP]" userId="5d5ceb49-d733-4a5d-9ffa-07273d49f3d4" providerId="ADAL" clId="{A3DD2F31-F9BD-420E-86BD-FE3E943CBF6E}"/>
  </pc:docChgLst>
  <pc:docChgLst>
    <pc:chgData name="LYU, Mingsong [COMP]" userId="5d5ceb49-d733-4a5d-9ffa-07273d49f3d4" providerId="ADAL" clId="{E3E64638-6D3E-4AD9-87CE-6E9A0B382BC7}"/>
  </pc:docChgLst>
  <pc:docChgLst>
    <pc:chgData name="LYU, Mingsong [COMP]" userId="5d5ceb49-d733-4a5d-9ffa-07273d49f3d4" providerId="ADAL" clId="{A62A9597-15E2-49A5-8B18-67E57A7C45B1}"/>
  </pc:docChgLst>
  <pc:docChgLst>
    <pc:chgData name="LYU, Mingsong [COMP]" userId="5d5ceb49-d733-4a5d-9ffa-07273d49f3d4" providerId="ADAL" clId="{242CF204-4449-4419-BAA5-74BD578C3807}"/>
  </pc:docChgLst>
  <pc:docChgLst>
    <pc:chgData name="LYU, Mingsong [COMP]" userId="5d5ceb49-d733-4a5d-9ffa-07273d49f3d4" providerId="ADAL" clId="{5BE4F22B-AA34-4EE9-927B-8AB18BD3B851}"/>
  </pc:docChgLst>
  <pc:docChgLst>
    <pc:chgData name="LYU, Mingsong [COMP]" userId="5d5ceb49-d733-4a5d-9ffa-07273d49f3d4" providerId="ADAL" clId="{57D49815-35F0-47F4-A1BB-563C0D68707A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EB16-E073-4E06-8E3C-66B0A610781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429C-1B22-44B4-BA5E-B47D3BE78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D8188E1-6CAF-487D-981F-950B789BBEE3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BB80745-5C45-4701-8E22-7DCDCF75400A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2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3E1CFE-DA8A-4640-9578-3D3D19960DA0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4C91E6B-F729-479A-9094-EE140DFA9507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6F5EB9F-EB8F-4412-A34A-A49CF811188F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9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8775B346-62A1-4E12-B0EE-2A0CA02CAA9D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5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4F7157-4BF1-45BA-9A1A-523ED07ECA4C}" type="datetime1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A56F8EA1-C195-4C40-AD76-2BBC1F1FB141}" type="datetime1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26E1C50-342D-49D2-8A83-065B48B83340}" type="datetime1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C2AB1CE-C76A-488D-97A1-592ABA60C648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FBCA9A2D-B678-4DFD-B9BB-8119AA410201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1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671" y="169935"/>
            <a:ext cx="8498660" cy="841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671" y="1153116"/>
            <a:ext cx="8498660" cy="532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8431" y="6578827"/>
            <a:ext cx="465292" cy="27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D368-D86E-40FD-94C4-B1B72FB1B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 dirty="0"/>
              <a:t>Lecture 10</a:t>
            </a:r>
            <a:br>
              <a:rPr lang="en-US" sz="5400" dirty="0"/>
            </a:br>
            <a:r>
              <a:rPr lang="en-US" sz="5400" dirty="0"/>
              <a:t>System-Level I/O</a:t>
            </a:r>
            <a:br>
              <a:rPr lang="en-US" sz="4400" dirty="0"/>
            </a:br>
            <a:br>
              <a:rPr lang="en-US" sz="4400" dirty="0"/>
            </a:br>
            <a:r>
              <a:rPr lang="en-US" sz="2800" b="0" dirty="0"/>
              <a:t>COMP1411: Introduction to Computer Systems</a:t>
            </a:r>
            <a:endParaRPr lang="en-US" sz="44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FB7B9-EB71-422A-8D15-5D304FAE2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122892"/>
            <a:ext cx="7315200" cy="17519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Dr. Mingsong LYU (</a:t>
            </a:r>
            <a:r>
              <a:rPr lang="zh-CN" altLang="en-US" dirty="0"/>
              <a:t>呂鳴松</a:t>
            </a:r>
            <a:r>
              <a:rPr lang="en-US" dirty="0"/>
              <a:t>)</a:t>
            </a:r>
          </a:p>
          <a:p>
            <a:pPr algn="l">
              <a:spcBef>
                <a:spcPts val="600"/>
              </a:spcBef>
            </a:pPr>
            <a:r>
              <a:rPr lang="en-US" sz="1600" dirty="0"/>
              <a:t>Department of Computing, </a:t>
            </a:r>
          </a:p>
          <a:p>
            <a:pPr algn="l">
              <a:spcBef>
                <a:spcPts val="600"/>
              </a:spcBef>
            </a:pPr>
            <a:r>
              <a:rPr lang="en-US" sz="1600" dirty="0"/>
              <a:t>The Hong Kong Polytechnic University</a:t>
            </a:r>
          </a:p>
          <a:p>
            <a:pPr algn="l">
              <a:spcBef>
                <a:spcPts val="600"/>
              </a:spcBef>
            </a:pPr>
            <a:r>
              <a:rPr lang="en-US" altLang="zh-CN" sz="1600"/>
              <a:t>Spring 2023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27879-74B4-439D-AA7A-FEC33C85E981}"/>
              </a:ext>
            </a:extLst>
          </p:cNvPr>
          <p:cNvSpPr txBox="1"/>
          <p:nvPr/>
        </p:nvSpPr>
        <p:spPr>
          <a:xfrm>
            <a:off x="1965533" y="6550225"/>
            <a:ext cx="717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These slides are only intended to use internally. Do not publish it anywhere without permission.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198D53D-283E-4F12-966B-78E3EBF12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" y="6333698"/>
            <a:ext cx="9143486" cy="277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760" tIns="45878" rIns="91760" bIns="45878">
            <a:spAutoFit/>
          </a:bodyPr>
          <a:lstStyle/>
          <a:p>
            <a:pPr marL="0" marR="0" lvl="0" indent="0" algn="r" defTabSz="9177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Gill Sans" charset="0"/>
              </a:rPr>
              <a:t>Acknowledgement: These slides are based on the textbook (</a:t>
            </a:r>
            <a:r>
              <a:rPr lang="en-US" altLang="en-US" sz="1200" dirty="0">
                <a:sym typeface="Gill Sans" charset="0"/>
              </a:rPr>
              <a:t>Computer Systems: A Programmer’s Perspective</a:t>
            </a:r>
            <a:r>
              <a:rPr lang="en-US" sz="1200" dirty="0">
                <a:sym typeface="Gill Sans" charset="0"/>
              </a:rPr>
              <a:t>) and its slides.</a:t>
            </a:r>
          </a:p>
        </p:txBody>
      </p:sp>
    </p:spTree>
    <p:extLst>
      <p:ext uri="{BB962C8B-B14F-4D97-AF65-F5344CB8AC3E}">
        <p14:creationId xmlns:p14="http://schemas.microsoft.com/office/powerpoint/2010/main" val="41061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7C9F-AECB-4599-B062-5B102A2C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5E9B-933E-4DE5-862B-96034636E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open a file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informs the kernel that you are ready to access that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Returns an identifying integer </a:t>
            </a:r>
            <a:r>
              <a:rPr lang="en-US" i="1" dirty="0">
                <a:solidFill>
                  <a:srgbClr val="C00000"/>
                </a:solidFill>
              </a:rPr>
              <a:t>file descriptor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b="1" dirty="0">
                <a:latin typeface="Courier New" pitchFamily="49" charset="0"/>
              </a:rPr>
              <a:t> == -1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BBA7F-305E-4951-83A2-3F88504F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10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3BB9585-C452-40EA-BB4F-3E7349FF8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2060463"/>
            <a:ext cx="6324600" cy="1584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fd</a:t>
            </a:r>
            <a:r>
              <a:rPr lang="en-US" sz="1600" b="1" dirty="0">
                <a:latin typeface="Courier New" pitchFamily="49" charset="0"/>
              </a:rPr>
              <a:t>;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if ((</a:t>
            </a:r>
            <a:r>
              <a:rPr lang="en-US" sz="1600" b="1" dirty="0" err="1">
                <a:latin typeface="Courier New" pitchFamily="49" charset="0"/>
              </a:rPr>
              <a:t>fd</a:t>
            </a:r>
            <a:r>
              <a:rPr lang="en-US" sz="1600" b="1" dirty="0">
                <a:latin typeface="Courier New" pitchFamily="49" charset="0"/>
              </a:rPr>
              <a:t> = open("/etc/hosts", O_RDONLY)) &lt; 0)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</a:rPr>
              <a:t>perror</a:t>
            </a:r>
            <a:r>
              <a:rPr lang="en-US" sz="1600" b="1" dirty="0">
                <a:latin typeface="Courier New" pitchFamily="49" charset="0"/>
              </a:rPr>
              <a:t>("open");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exit(1);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688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7C9F-AECB-4599-B062-5B102A2C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5E9B-933E-4DE5-862B-96034636E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closing a file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informs the kernel that you have finished accessing that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important to check the error code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BBA7F-305E-4951-83A2-3F88504F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11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9697FDF-6003-4920-A717-04ABB4C9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2352759"/>
            <a:ext cx="6324600" cy="1828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 dirty="0" err="1">
                <a:latin typeface="Courier New" pitchFamily="49" charset="0"/>
              </a:rPr>
              <a:t>int fd;     </a:t>
            </a:r>
            <a:r>
              <a:rPr lang="en-US" sz="1600" b="1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b="1" dirty="0" err="1">
                <a:latin typeface="Courier New" pitchFamily="49" charset="0"/>
              </a:rPr>
              <a:t>int retval; </a:t>
            </a:r>
            <a:r>
              <a:rPr lang="en-US" sz="1600" b="1" dirty="0" err="1">
                <a:solidFill>
                  <a:srgbClr val="990000"/>
                </a:solidFill>
                <a:latin typeface="Courier New" pitchFamily="49" charset="0"/>
              </a:rPr>
              <a:t>/* return value */</a:t>
            </a:r>
          </a:p>
          <a:p>
            <a:endParaRPr lang="en-US" sz="1600" b="1" dirty="0" err="1">
              <a:latin typeface="Courier New" pitchFamily="49" charset="0"/>
            </a:endParaRPr>
          </a:p>
          <a:p>
            <a:r>
              <a:rPr lang="en-US" sz="1600" b="1" dirty="0" err="1">
                <a:latin typeface="Courier New" pitchFamily="49" charset="0"/>
              </a:rPr>
              <a:t>if ((retval = close(fd)) &lt; 0) {</a:t>
            </a:r>
          </a:p>
          <a:p>
            <a:r>
              <a:rPr lang="en-US" sz="1600" b="1" dirty="0" err="1">
                <a:latin typeface="Courier New" pitchFamily="49" charset="0"/>
              </a:rPr>
              <a:t>   perror("close");</a:t>
            </a:r>
          </a:p>
          <a:p>
            <a:r>
              <a:rPr lang="en-US" sz="1600" b="1" dirty="0" err="1">
                <a:latin typeface="Courier New" pitchFamily="49" charset="0"/>
              </a:rPr>
              <a:t>   exit(1);</a:t>
            </a:r>
          </a:p>
          <a:p>
            <a:r>
              <a:rPr lang="en-US" sz="1600" b="1" dirty="0" err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991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7C9F-AECB-4599-B062-5B102A2C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5E9B-933E-4DE5-862B-96034636E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 file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copies bytes from the current file position to memory, and then updates file 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Returns number of bytes read from file </a:t>
            </a: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dirty="0"/>
              <a:t> into </a:t>
            </a:r>
            <a:r>
              <a:rPr lang="en-US" b="1" dirty="0" err="1">
                <a:latin typeface="Courier New" pitchFamily="49" charset="0"/>
              </a:rPr>
              <a:t>buf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Return type </a:t>
            </a:r>
            <a:r>
              <a:rPr lang="en-US" b="1" dirty="0" err="1">
                <a:latin typeface="Courier New" pitchFamily="49" charset="0"/>
              </a:rPr>
              <a:t>ssize_t</a:t>
            </a:r>
            <a:r>
              <a:rPr lang="en-US" dirty="0"/>
              <a:t> is signed integer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BBA7F-305E-4951-83A2-3F88504F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12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C3A944F-F115-4253-B2BA-B28AC244D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80130"/>
            <a:ext cx="624840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char buf[512];</a:t>
            </a:r>
          </a:p>
          <a:p>
            <a:pPr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int fd;       </a:t>
            </a:r>
            <a:r>
              <a:rPr lang="en-US" sz="1600" b="1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int nbytes;   </a:t>
            </a:r>
            <a:r>
              <a:rPr lang="en-US" sz="1600" b="1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pPr>
              <a:lnSpc>
                <a:spcPct val="100000"/>
              </a:lnSpc>
            </a:pPr>
            <a:endParaRPr lang="en-US" sz="1600" b="1" dirty="0" err="1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b="1" dirty="0" err="1">
                <a:solidFill>
                  <a:srgbClr val="990000"/>
                </a:solidFill>
                <a:latin typeface="Courier New" pitchFamily="49" charset="0"/>
              </a:rPr>
              <a:t>/* Open file fd ...  */</a:t>
            </a:r>
          </a:p>
          <a:p>
            <a:pPr>
              <a:lnSpc>
                <a:spcPct val="100000"/>
              </a:lnSpc>
            </a:pPr>
            <a:r>
              <a:rPr lang="en-US" sz="1600" b="1" dirty="0" err="1">
                <a:solidFill>
                  <a:srgbClr val="990000"/>
                </a:solidFill>
                <a:latin typeface="Courier New" pitchFamily="49" charset="0"/>
              </a:rPr>
              <a:t>/* Then read up to 512 bytes from file fd */</a:t>
            </a:r>
          </a:p>
          <a:p>
            <a:pPr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if ((nbytes = read(fd, buf, sizeof(buf))) &lt; 0) {</a:t>
            </a:r>
          </a:p>
          <a:p>
            <a:pPr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   perror("read");</a:t>
            </a:r>
          </a:p>
          <a:p>
            <a:pPr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   exit(1);</a:t>
            </a:r>
          </a:p>
          <a:p>
            <a:pPr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463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7C9F-AECB-4599-B062-5B102A2C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5E9B-933E-4DE5-862B-96034636E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a file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copies bytes from memory to the current file position, and then updates current file 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Returns number of bytes written from 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dirty="0"/>
              <a:t> to file </a:t>
            </a:r>
            <a:r>
              <a:rPr lang="en-US" b="1" dirty="0" err="1">
                <a:latin typeface="Courier New" pitchFamily="49" charset="0"/>
              </a:rPr>
              <a:t>fd</a:t>
            </a:r>
            <a:endParaRPr lang="en-US" b="1" dirty="0"/>
          </a:p>
          <a:p>
            <a:pPr lvl="1"/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BBA7F-305E-4951-83A2-3F88504F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13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81D083D-D35D-4DFD-B5B9-3B97E0441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050" y="2147887"/>
            <a:ext cx="656590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 dirty="0" err="1">
                <a:latin typeface="Courier New" pitchFamily="49" charset="0"/>
              </a:rPr>
              <a:t>char buf[512];</a:t>
            </a:r>
          </a:p>
          <a:p>
            <a:r>
              <a:rPr lang="en-US" sz="1600" b="1" dirty="0" err="1">
                <a:latin typeface="Courier New" pitchFamily="49" charset="0"/>
              </a:rPr>
              <a:t>int fd;       </a:t>
            </a:r>
            <a:r>
              <a:rPr lang="en-US" sz="1600" b="1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b="1" dirty="0" err="1">
                <a:latin typeface="Courier New" pitchFamily="49" charset="0"/>
              </a:rPr>
              <a:t>int nbytes;   </a:t>
            </a:r>
            <a:r>
              <a:rPr lang="en-US" sz="1600" b="1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endParaRPr lang="en-US" sz="1600" b="1" dirty="0" err="1">
              <a:latin typeface="Courier New" pitchFamily="49" charset="0"/>
            </a:endParaRPr>
          </a:p>
          <a:p>
            <a:r>
              <a:rPr lang="en-US" sz="1600" b="1" dirty="0" err="1">
                <a:solidFill>
                  <a:srgbClr val="990000"/>
                </a:solidFill>
                <a:latin typeface="Courier New" pitchFamily="49" charset="0"/>
              </a:rPr>
              <a:t>/* Open the file fd ... */</a:t>
            </a:r>
          </a:p>
          <a:p>
            <a:r>
              <a:rPr lang="en-US" sz="1600" b="1" dirty="0" err="1">
                <a:solidFill>
                  <a:srgbClr val="990000"/>
                </a:solidFill>
                <a:latin typeface="Courier New" pitchFamily="49" charset="0"/>
              </a:rPr>
              <a:t>/* Then write up to 512 bytes from buf to file fd */</a:t>
            </a:r>
          </a:p>
          <a:p>
            <a:r>
              <a:rPr lang="en-US" sz="1600" b="1" dirty="0" err="1">
                <a:latin typeface="Courier New" pitchFamily="49" charset="0"/>
              </a:rPr>
              <a:t>if ((nbytes = write(fd, buf, sizeof(buf)) &lt; 0) {</a:t>
            </a:r>
          </a:p>
          <a:p>
            <a:r>
              <a:rPr lang="en-US" sz="1600" b="1" dirty="0" err="1">
                <a:latin typeface="Courier New" pitchFamily="49" charset="0"/>
              </a:rPr>
              <a:t>   perror("write");</a:t>
            </a:r>
          </a:p>
          <a:p>
            <a:r>
              <a:rPr lang="en-US" sz="1600" b="1" dirty="0" err="1">
                <a:latin typeface="Courier New" pitchFamily="49" charset="0"/>
              </a:rPr>
              <a:t>   exit(1);</a:t>
            </a:r>
          </a:p>
          <a:p>
            <a:r>
              <a:rPr lang="en-US" sz="1600" b="1" dirty="0" err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082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1A0F-414F-4D2E-AD33-FEAA96A4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DE7A-133B-4A03-B19B-8D214DA5C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practices on file operations in </a:t>
            </a:r>
            <a:r>
              <a:rPr lang="en-US"/>
              <a:t>the tutorial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5E313-5E6A-4FB5-B00A-F8932F98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3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51BD7-12AA-4C84-B8B9-ECD7C68C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495F0-AE64-4438-8AB0-4DAB212A3189}"/>
              </a:ext>
            </a:extLst>
          </p:cNvPr>
          <p:cNvSpPr txBox="1"/>
          <p:nvPr/>
        </p:nvSpPr>
        <p:spPr>
          <a:xfrm>
            <a:off x="2669492" y="2875002"/>
            <a:ext cx="38050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accent2"/>
                </a:solidFill>
              </a:rPr>
              <a:t>Thank You</a:t>
            </a:r>
            <a:endParaRPr 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21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FE9F-463D-4489-BA02-556EF039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64BC2-DD14-49BF-B8E5-3387E577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basic concepts of I/O</a:t>
            </a:r>
          </a:p>
          <a:p>
            <a:r>
              <a:rPr lang="en-US" dirty="0"/>
              <a:t>Understanding file operations in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5133-CD50-4D90-A5BA-3D919100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A0B7-935D-420F-8EA3-D2D18611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I/O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8D87-4DC9-4C41-8CEE-A0F3156FB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153116"/>
            <a:ext cx="4929060" cy="5328605"/>
          </a:xfrm>
        </p:spPr>
        <p:txBody>
          <a:bodyPr/>
          <a:lstStyle/>
          <a:p>
            <a:r>
              <a:rPr lang="en-US" dirty="0"/>
              <a:t>Computer hardware</a:t>
            </a:r>
          </a:p>
          <a:p>
            <a:pPr lvl="1"/>
            <a:r>
              <a:rPr lang="en-US" dirty="0"/>
              <a:t>The narrow view: CPU + memory</a:t>
            </a:r>
          </a:p>
          <a:p>
            <a:pPr lvl="1"/>
            <a:r>
              <a:rPr lang="en-US" dirty="0"/>
              <a:t>The general view: CPU + memory + I/O</a:t>
            </a:r>
          </a:p>
          <a:p>
            <a:r>
              <a:rPr lang="en-US" dirty="0"/>
              <a:t>A computer use I/O devices to</a:t>
            </a:r>
          </a:p>
          <a:p>
            <a:pPr lvl="1"/>
            <a:r>
              <a:rPr lang="en-US" dirty="0"/>
              <a:t>Interact with the user, other computers</a:t>
            </a:r>
          </a:p>
          <a:p>
            <a:pPr lvl="1"/>
            <a:r>
              <a:rPr lang="en-US" dirty="0"/>
              <a:t>To do many other work besides computation on the CPU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34312-8A1E-4C8D-8EEA-0490F734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PFU Happy Hacking Keyboard Professional2  墨色/无刻印英语排列USB键盘静电容键盘UNIX排列支持WINDOWS/MAC 黑色PD-KB400BN: 亚马逊中国: 电脑/IT/办公">
            <a:extLst>
              <a:ext uri="{FF2B5EF4-FFF2-40B4-BE49-F238E27FC236}">
                <a16:creationId xmlns:a16="http://schemas.microsoft.com/office/drawing/2014/main" id="{1A3B423C-888E-49AC-AE51-59C6F9B15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153" y="1073006"/>
            <a:ext cx="1842043" cy="94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微软IE3.0 蓝影增强版鼠标-微软Microsoft Intellimouse鼠标-微软官方商城">
            <a:extLst>
              <a:ext uri="{FF2B5EF4-FFF2-40B4-BE49-F238E27FC236}">
                <a16:creationId xmlns:a16="http://schemas.microsoft.com/office/drawing/2014/main" id="{C5BF1BF3-CFEA-4A72-82CF-B269DE0D4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34" b="89943" l="9915" r="89979">
                        <a14:foregroundMark x1="18763" y1="4934" x2="18763" y2="4934"/>
                        <a14:backgroundMark x1="73241" y1="82353" x2="73348" y2="81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787" y="1073006"/>
            <a:ext cx="1733999" cy="97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P27v G4 27&quot; 16:9 IPS Monitor 9TT20A6#ABA B&amp;H Photo">
            <a:extLst>
              <a:ext uri="{FF2B5EF4-FFF2-40B4-BE49-F238E27FC236}">
                <a16:creationId xmlns:a16="http://schemas.microsoft.com/office/drawing/2014/main" id="{BC5C1072-6045-44E6-8CF3-5264749F5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722" y="2368944"/>
            <a:ext cx="1448474" cy="144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153297-C9DF-4C7D-8AE0-BA768C3E18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5402" y="2244524"/>
            <a:ext cx="1669167" cy="15300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70FBD9-965E-4677-A4F6-6B6FCBA800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107" y="4179458"/>
            <a:ext cx="4092912" cy="23022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A1A987-15A6-4B0D-830E-345FBCDC33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607" y="4179458"/>
            <a:ext cx="3754564" cy="230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0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F9DC-1F87-4A9E-9D45-70320515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9FE3D-7668-408F-8AF0-B6EE6EE43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I/O devices are connected with different levels of buses according to their speed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86F8B-16D9-415B-9D69-0A353048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4</a:t>
            </a:fld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475FEE6-EECC-468C-AD65-BC457EB7F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317" y="1931207"/>
            <a:ext cx="5981365" cy="450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9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5587-6D12-433C-AA39-41874370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I/O devices interact with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EDCBA-0080-4D92-9421-D51BAC6C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issue: CPU is too fast, I/O devices are too slow</a:t>
            </a:r>
          </a:p>
          <a:p>
            <a:r>
              <a:rPr lang="en-US" dirty="0"/>
              <a:t>Design principle: should not let CPU wait for I/O devices</a:t>
            </a:r>
          </a:p>
          <a:p>
            <a:pPr lvl="1"/>
            <a:r>
              <a:rPr lang="en-US" dirty="0"/>
              <a:t>Interrupt-based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179AE-910A-4E08-AC04-6FEF284B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43F48-43A2-4A70-A207-C60093F9C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726" y="2374347"/>
            <a:ext cx="4140549" cy="415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8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5587-6D12-433C-AA39-41874370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I/O devices interact with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EDCBA-0080-4D92-9421-D51BAC6C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issue: CPU is too fast, I/O devices are too slow</a:t>
            </a:r>
          </a:p>
          <a:p>
            <a:r>
              <a:rPr lang="en-US" dirty="0"/>
              <a:t>Design principle: should not let CPU wait for I/O devices</a:t>
            </a:r>
          </a:p>
          <a:p>
            <a:pPr lvl="1"/>
            <a:r>
              <a:rPr lang="en-US" dirty="0"/>
              <a:t>DMA – Direct Memory Access, dedicated hardware helping CPU to move data between I/O devices and main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179AE-910A-4E08-AC04-6FEF284B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AA25A9-E38C-4B3B-9313-E081AA5A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464" y="2838528"/>
            <a:ext cx="4623072" cy="385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4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F9DC-1F87-4A9E-9D45-70320515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86F8B-16D9-415B-9D69-0A353048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b="1" smtClean="0"/>
              <a:t>7</a:t>
            </a:fld>
            <a:endParaRPr lang="en-US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81BC3B-C61E-4230-AF62-D64FA7406FDB}"/>
              </a:ext>
            </a:extLst>
          </p:cNvPr>
          <p:cNvSpPr/>
          <p:nvPr/>
        </p:nvSpPr>
        <p:spPr>
          <a:xfrm>
            <a:off x="910354" y="1695282"/>
            <a:ext cx="2484255" cy="999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Application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A1543B-CD67-4E06-8CE9-2C70FB79F8F7}"/>
              </a:ext>
            </a:extLst>
          </p:cNvPr>
          <p:cNvSpPr/>
          <p:nvPr/>
        </p:nvSpPr>
        <p:spPr>
          <a:xfrm>
            <a:off x="910354" y="2694646"/>
            <a:ext cx="2484255" cy="9993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Standard Library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070B6E-1C32-415F-BC7F-EADC06348448}"/>
              </a:ext>
            </a:extLst>
          </p:cNvPr>
          <p:cNvSpPr/>
          <p:nvPr/>
        </p:nvSpPr>
        <p:spPr>
          <a:xfrm>
            <a:off x="910353" y="3694010"/>
            <a:ext cx="2484255" cy="9993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OS System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AE9022-53BC-4060-904D-88D1D032536C}"/>
              </a:ext>
            </a:extLst>
          </p:cNvPr>
          <p:cNvSpPr/>
          <p:nvPr/>
        </p:nvSpPr>
        <p:spPr>
          <a:xfrm>
            <a:off x="910352" y="4693374"/>
            <a:ext cx="2484255" cy="9993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Device Drivers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146D49-5CCA-4DB5-AC94-F5665F125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116" y="4751521"/>
            <a:ext cx="2881523" cy="1536079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75249C-D95A-41D6-8FC9-A38402C7C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108" y="1229625"/>
            <a:ext cx="2881623" cy="1379636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1" name="Text Box 8">
            <a:extLst>
              <a:ext uri="{FF2B5EF4-FFF2-40B4-BE49-F238E27FC236}">
                <a16:creationId xmlns:a16="http://schemas.microsoft.com/office/drawing/2014/main" id="{C0464CC0-DBD4-4FA5-90E7-FF64B2BAEF4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651869" y="2827380"/>
            <a:ext cx="2881523" cy="738664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fopen</a:t>
            </a:r>
            <a:r>
              <a:rPr lang="en-US" sz="1400" b="1" dirty="0">
                <a:latin typeface="Courier New" pitchFamily="49" charset="0"/>
              </a:rPr>
              <a:t>() </a:t>
            </a:r>
            <a:r>
              <a:rPr lang="en-US" sz="1400" b="1" dirty="0" err="1">
                <a:latin typeface="Courier New" pitchFamily="49" charset="0"/>
              </a:rPr>
              <a:t>fread</a:t>
            </a:r>
            <a:r>
              <a:rPr lang="en-US" sz="1400" b="1" dirty="0">
                <a:latin typeface="Courier New" pitchFamily="49" charset="0"/>
              </a:rPr>
              <a:t>() </a:t>
            </a:r>
            <a:r>
              <a:rPr lang="en-US" sz="1400" b="1" dirty="0" err="1">
                <a:latin typeface="Courier New" pitchFamily="49" charset="0"/>
              </a:rPr>
              <a:t>fwrite</a:t>
            </a:r>
            <a:r>
              <a:rPr lang="en-US" sz="1400" b="1" dirty="0">
                <a:latin typeface="Courier New" pitchFamily="49" charset="0"/>
              </a:rPr>
              <a:t>() </a:t>
            </a:r>
            <a:r>
              <a:rPr lang="en-US" sz="1400" b="1" dirty="0" err="1">
                <a:latin typeface="Courier New" pitchFamily="49" charset="0"/>
              </a:rPr>
              <a:t>fgets</a:t>
            </a:r>
            <a:r>
              <a:rPr lang="en-US" sz="1400" b="1" dirty="0">
                <a:latin typeface="Courier New" pitchFamily="49" charset="0"/>
              </a:rPr>
              <a:t>() </a:t>
            </a:r>
            <a:r>
              <a:rPr lang="en-US" sz="1400" b="1" dirty="0" err="1">
                <a:latin typeface="Courier New" pitchFamily="49" charset="0"/>
              </a:rPr>
              <a:t>fputs</a:t>
            </a:r>
            <a:r>
              <a:rPr lang="en-US" sz="1400" b="1" dirty="0">
                <a:latin typeface="Courier New" pitchFamily="49" charset="0"/>
              </a:rPr>
              <a:t>() </a:t>
            </a:r>
            <a:r>
              <a:rPr lang="en-US" sz="1400" b="1" dirty="0" err="1">
                <a:latin typeface="Courier New" pitchFamily="49" charset="0"/>
              </a:rPr>
              <a:t>fflush</a:t>
            </a:r>
            <a:r>
              <a:rPr lang="en-US" sz="1400" b="1" dirty="0">
                <a:latin typeface="Courier New" pitchFamily="49" charset="0"/>
              </a:rPr>
              <a:t>() </a:t>
            </a:r>
            <a:r>
              <a:rPr lang="en-US" sz="1400" b="1" dirty="0" err="1">
                <a:latin typeface="Courier New" pitchFamily="49" charset="0"/>
              </a:rPr>
              <a:t>fseek</a:t>
            </a:r>
            <a:r>
              <a:rPr lang="en-US" sz="1400" b="1" dirty="0">
                <a:latin typeface="Courier New" pitchFamily="49" charset="0"/>
              </a:rPr>
              <a:t>() </a:t>
            </a:r>
            <a:r>
              <a:rPr lang="en-US" sz="1400" b="1" dirty="0" err="1">
                <a:latin typeface="Courier New" pitchFamily="49" charset="0"/>
              </a:rPr>
              <a:t>fclose</a:t>
            </a:r>
            <a:r>
              <a:rPr lang="en-US" sz="1400" b="1" dirty="0">
                <a:latin typeface="Courier New" pitchFamily="49" charset="0"/>
              </a:rPr>
              <a:t>()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6EBBB075-D8C8-4734-8C10-A704C0B8BFF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651868" y="3824360"/>
            <a:ext cx="2881523" cy="738664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</a:rPr>
              <a:t>open()   read()</a:t>
            </a:r>
          </a:p>
          <a:p>
            <a:r>
              <a:rPr lang="en-US" sz="1400" b="1" dirty="0">
                <a:latin typeface="Courier New" pitchFamily="49" charset="0"/>
              </a:rPr>
              <a:t>Write()  </a:t>
            </a:r>
            <a:r>
              <a:rPr lang="en-US" sz="1400" b="1" dirty="0" err="1">
                <a:latin typeface="Courier New" pitchFamily="49" charset="0"/>
              </a:rPr>
              <a:t>lseek</a:t>
            </a:r>
            <a:r>
              <a:rPr lang="en-US" sz="1400" b="1" dirty="0">
                <a:latin typeface="Courier New" pitchFamily="49" charset="0"/>
              </a:rPr>
              <a:t>()</a:t>
            </a:r>
          </a:p>
          <a:p>
            <a:r>
              <a:rPr lang="en-US" sz="1400" b="1" dirty="0">
                <a:latin typeface="Courier New" pitchFamily="49" charset="0"/>
              </a:rPr>
              <a:t>Stat()   close()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C29E665-9178-414B-8B86-FB7538F9F995}"/>
              </a:ext>
            </a:extLst>
          </p:cNvPr>
          <p:cNvSpPr/>
          <p:nvPr/>
        </p:nvSpPr>
        <p:spPr>
          <a:xfrm>
            <a:off x="7545823" y="2027055"/>
            <a:ext cx="230625" cy="1225944"/>
          </a:xfrm>
          <a:custGeom>
            <a:avLst/>
            <a:gdLst>
              <a:gd name="connsiteX0" fmla="*/ 0 w 230625"/>
              <a:gd name="connsiteY0" fmla="*/ 0 h 1225944"/>
              <a:gd name="connsiteX1" fmla="*/ 230623 w 230625"/>
              <a:gd name="connsiteY1" fmla="*/ 578581 h 1225944"/>
              <a:gd name="connsiteX2" fmla="*/ 4046 w 230625"/>
              <a:gd name="connsiteY2" fmla="*/ 1225944 h 122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625" h="1225944">
                <a:moveTo>
                  <a:pt x="0" y="0"/>
                </a:moveTo>
                <a:cubicBezTo>
                  <a:pt x="114974" y="187128"/>
                  <a:pt x="229949" y="374257"/>
                  <a:pt x="230623" y="578581"/>
                </a:cubicBezTo>
                <a:cubicBezTo>
                  <a:pt x="231297" y="782905"/>
                  <a:pt x="117671" y="1004424"/>
                  <a:pt x="4046" y="1225944"/>
                </a:cubicBezTo>
              </a:path>
            </a:pathLst>
          </a:custGeom>
          <a:noFill/>
          <a:ln w="25400">
            <a:solidFill>
              <a:schemeClr val="accent2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7AB5270-62DA-4961-94CD-E15348D1092F}"/>
              </a:ext>
            </a:extLst>
          </p:cNvPr>
          <p:cNvSpPr/>
          <p:nvPr/>
        </p:nvSpPr>
        <p:spPr>
          <a:xfrm>
            <a:off x="7533685" y="2023009"/>
            <a:ext cx="614995" cy="2144390"/>
          </a:xfrm>
          <a:custGeom>
            <a:avLst/>
            <a:gdLst>
              <a:gd name="connsiteX0" fmla="*/ 8092 w 785623"/>
              <a:gd name="connsiteY0" fmla="*/ 0 h 2144390"/>
              <a:gd name="connsiteX1" fmla="*/ 489568 w 785623"/>
              <a:gd name="connsiteY1" fmla="*/ 327728 h 2144390"/>
              <a:gd name="connsiteX2" fmla="*/ 768743 w 785623"/>
              <a:gd name="connsiteY2" fmla="*/ 1262358 h 2144390"/>
              <a:gd name="connsiteX3" fmla="*/ 0 w 785623"/>
              <a:gd name="connsiteY3" fmla="*/ 2144390 h 214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623" h="2144390">
                <a:moveTo>
                  <a:pt x="8092" y="0"/>
                </a:moveTo>
                <a:cubicBezTo>
                  <a:pt x="185442" y="58667"/>
                  <a:pt x="362793" y="117335"/>
                  <a:pt x="489568" y="327728"/>
                </a:cubicBezTo>
                <a:cubicBezTo>
                  <a:pt x="616343" y="538121"/>
                  <a:pt x="850338" y="959581"/>
                  <a:pt x="768743" y="1262358"/>
                </a:cubicBezTo>
                <a:cubicBezTo>
                  <a:pt x="687148" y="1565135"/>
                  <a:pt x="343574" y="1854762"/>
                  <a:pt x="0" y="2144390"/>
                </a:cubicBezTo>
              </a:path>
            </a:pathLst>
          </a:custGeom>
          <a:noFill/>
          <a:ln w="25400">
            <a:solidFill>
              <a:schemeClr val="accent2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A91CF4-6E60-4864-AF68-186B5A4EBEE3}"/>
              </a:ext>
            </a:extLst>
          </p:cNvPr>
          <p:cNvSpPr/>
          <p:nvPr/>
        </p:nvSpPr>
        <p:spPr>
          <a:xfrm>
            <a:off x="7529639" y="3265137"/>
            <a:ext cx="194344" cy="873939"/>
          </a:xfrm>
          <a:custGeom>
            <a:avLst/>
            <a:gdLst>
              <a:gd name="connsiteX0" fmla="*/ 24276 w 194344"/>
              <a:gd name="connsiteY0" fmla="*/ 0 h 873939"/>
              <a:gd name="connsiteX1" fmla="*/ 194209 w 194344"/>
              <a:gd name="connsiteY1" fmla="*/ 283221 h 873939"/>
              <a:gd name="connsiteX2" fmla="*/ 0 w 194344"/>
              <a:gd name="connsiteY2" fmla="*/ 873939 h 87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344" h="873939">
                <a:moveTo>
                  <a:pt x="24276" y="0"/>
                </a:moveTo>
                <a:cubicBezTo>
                  <a:pt x="111265" y="68782"/>
                  <a:pt x="198255" y="137565"/>
                  <a:pt x="194209" y="283221"/>
                </a:cubicBezTo>
                <a:cubicBezTo>
                  <a:pt x="190163" y="428877"/>
                  <a:pt x="95081" y="651408"/>
                  <a:pt x="0" y="873939"/>
                </a:cubicBezTo>
              </a:path>
            </a:pathLst>
          </a:custGeom>
          <a:noFill/>
          <a:ln w="25400">
            <a:solidFill>
              <a:schemeClr val="accent2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B0755FA-322E-4918-AFEC-4E24B2990835}"/>
              </a:ext>
            </a:extLst>
          </p:cNvPr>
          <p:cNvSpPr/>
          <p:nvPr/>
        </p:nvSpPr>
        <p:spPr>
          <a:xfrm>
            <a:off x="7545823" y="4279084"/>
            <a:ext cx="420812" cy="1428245"/>
          </a:xfrm>
          <a:custGeom>
            <a:avLst/>
            <a:gdLst>
              <a:gd name="connsiteX0" fmla="*/ 0 w 420812"/>
              <a:gd name="connsiteY0" fmla="*/ 0 h 1428245"/>
              <a:gd name="connsiteX1" fmla="*/ 420786 w 420812"/>
              <a:gd name="connsiteY1" fmla="*/ 805158 h 1428245"/>
              <a:gd name="connsiteX2" fmla="*/ 16184 w 420812"/>
              <a:gd name="connsiteY2" fmla="*/ 1428245 h 142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812" h="1428245">
                <a:moveTo>
                  <a:pt x="0" y="0"/>
                </a:moveTo>
                <a:cubicBezTo>
                  <a:pt x="209044" y="283558"/>
                  <a:pt x="418089" y="567117"/>
                  <a:pt x="420786" y="805158"/>
                </a:cubicBezTo>
                <a:cubicBezTo>
                  <a:pt x="423483" y="1043199"/>
                  <a:pt x="219833" y="1235722"/>
                  <a:pt x="16184" y="1428245"/>
                </a:cubicBezTo>
              </a:path>
            </a:pathLst>
          </a:custGeom>
          <a:noFill/>
          <a:ln w="25400">
            <a:solidFill>
              <a:schemeClr val="accent2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BCC109-773B-4961-A8F1-6652AE1C231A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3394609" y="1919443"/>
            <a:ext cx="1261499" cy="27552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79CCC8-FE57-4E14-9120-0DB2B1EAF42C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394609" y="3194328"/>
            <a:ext cx="1257260" cy="2384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9E153D-F443-4EAC-ADC9-7A2EB93EBE9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3394608" y="4193692"/>
            <a:ext cx="125726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8CB1AB-A5E4-4AA4-89FC-84713F51DBA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394607" y="5193056"/>
            <a:ext cx="1253509" cy="326505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10" descr="Intel SSD 530 Review | StorageReview.com">
            <a:extLst>
              <a:ext uri="{FF2B5EF4-FFF2-40B4-BE49-F238E27FC236}">
                <a16:creationId xmlns:a16="http://schemas.microsoft.com/office/drawing/2014/main" id="{7AFBF059-7BB6-4949-B79F-5D287A621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361" y="5788589"/>
            <a:ext cx="1189043" cy="89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526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F9DC-1F87-4A9E-9D45-70320515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I/O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9FE3D-7668-408F-8AF0-B6EE6EE43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</a:t>
            </a:r>
            <a:r>
              <a:rPr lang="en-US" sz="2800" i="1" dirty="0">
                <a:solidFill>
                  <a:srgbClr val="C00000"/>
                </a:solidFill>
              </a:rPr>
              <a:t>file</a:t>
            </a:r>
            <a:r>
              <a:rPr lang="en-US" sz="2800" dirty="0"/>
              <a:t> (in Unix/Linux) is a sequence of </a:t>
            </a:r>
            <a:r>
              <a:rPr lang="en-US" sz="2800" i="1" dirty="0"/>
              <a:t>m</a:t>
            </a:r>
            <a:r>
              <a:rPr lang="en-US" sz="2800" dirty="0"/>
              <a:t> bytes:</a:t>
            </a:r>
          </a:p>
          <a:p>
            <a:pPr lvl="1"/>
            <a:r>
              <a:rPr lang="en-US" sz="2400" i="1" dirty="0"/>
              <a:t>B</a:t>
            </a:r>
            <a:r>
              <a:rPr lang="en-US" sz="2400" i="1" baseline="-25000" dirty="0"/>
              <a:t>0 </a:t>
            </a:r>
            <a:r>
              <a:rPr lang="en-US" sz="2400" i="1" dirty="0"/>
              <a:t>, B</a:t>
            </a:r>
            <a:r>
              <a:rPr lang="en-US" sz="2400" i="1" baseline="-25000" dirty="0"/>
              <a:t>1 </a:t>
            </a:r>
            <a:r>
              <a:rPr lang="en-US" sz="2400" i="1" dirty="0"/>
              <a:t>, .... , B</a:t>
            </a:r>
            <a:r>
              <a:rPr lang="en-US" sz="2400" i="1" baseline="-25000" dirty="0"/>
              <a:t>k</a:t>
            </a:r>
            <a:r>
              <a:rPr lang="en-US" sz="2400" i="1" dirty="0"/>
              <a:t> , .... , B</a:t>
            </a:r>
            <a:r>
              <a:rPr lang="en-US" sz="2400" i="1" baseline="-25000" dirty="0"/>
              <a:t>m-1</a:t>
            </a:r>
          </a:p>
          <a:p>
            <a:pPr lvl="1"/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86F8B-16D9-415B-9D69-0A353048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93CF24-28E1-4671-B372-2C689ECB5479}"/>
              </a:ext>
            </a:extLst>
          </p:cNvPr>
          <p:cNvGrpSpPr/>
          <p:nvPr/>
        </p:nvGrpSpPr>
        <p:grpSpPr>
          <a:xfrm>
            <a:off x="784928" y="2847383"/>
            <a:ext cx="3301550" cy="2605189"/>
            <a:chOff x="724238" y="2847383"/>
            <a:chExt cx="3301550" cy="2605189"/>
          </a:xfrm>
        </p:grpSpPr>
        <p:pic>
          <p:nvPicPr>
            <p:cNvPr id="3074" name="Picture 2" descr="壁纸">
              <a:extLst>
                <a:ext uri="{FF2B5EF4-FFF2-40B4-BE49-F238E27FC236}">
                  <a16:creationId xmlns:a16="http://schemas.microsoft.com/office/drawing/2014/main" id="{B889D8CE-0C4D-40C7-96DA-12BD4ECE64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238" y="2847383"/>
              <a:ext cx="3301550" cy="2063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348DE4-5076-4249-A4BF-04483BC18C1A}"/>
                </a:ext>
              </a:extLst>
            </p:cNvPr>
            <p:cNvSpPr txBox="1"/>
            <p:nvPr/>
          </p:nvSpPr>
          <p:spPr>
            <a:xfrm>
              <a:off x="1762249" y="5052462"/>
              <a:ext cx="1225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Your view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463A541-0901-4B8E-B7A8-ABA2BF1760D8}"/>
              </a:ext>
            </a:extLst>
          </p:cNvPr>
          <p:cNvGrpSpPr/>
          <p:nvPr/>
        </p:nvGrpSpPr>
        <p:grpSpPr>
          <a:xfrm>
            <a:off x="4814761" y="2847384"/>
            <a:ext cx="3435069" cy="2605188"/>
            <a:chOff x="4754071" y="2847384"/>
            <a:chExt cx="3435069" cy="2605188"/>
          </a:xfrm>
        </p:grpSpPr>
        <p:sp>
          <p:nvSpPr>
            <p:cNvPr id="5" name="Rectangle: Folded Corner 4">
              <a:extLst>
                <a:ext uri="{FF2B5EF4-FFF2-40B4-BE49-F238E27FC236}">
                  <a16:creationId xmlns:a16="http://schemas.microsoft.com/office/drawing/2014/main" id="{4158A7E1-638F-4DD1-ADB2-B60B237E9386}"/>
                </a:ext>
              </a:extLst>
            </p:cNvPr>
            <p:cNvSpPr/>
            <p:nvPr/>
          </p:nvSpPr>
          <p:spPr>
            <a:xfrm>
              <a:off x="4754071" y="2847384"/>
              <a:ext cx="3435069" cy="2063469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0001101010101010110101001010</a:t>
              </a:r>
            </a:p>
            <a:p>
              <a:r>
                <a:rPr lang="en-US" dirty="0"/>
                <a:t>0110101010101010111101010011</a:t>
              </a:r>
            </a:p>
            <a:p>
              <a:r>
                <a:rPr lang="en-US" dirty="0"/>
                <a:t>0101010100111110000101011101</a:t>
              </a:r>
            </a:p>
            <a:p>
              <a:r>
                <a:rPr lang="en-US" dirty="0"/>
                <a:t>1010010101011001010101100010</a:t>
              </a:r>
            </a:p>
            <a:p>
              <a:r>
                <a:rPr lang="en-US" dirty="0"/>
                <a:t>0010101011110000100111000100</a:t>
              </a:r>
            </a:p>
            <a:p>
              <a:r>
                <a:rPr lang="en-US" dirty="0"/>
                <a:t>1110101010101010101010101010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B8C621-5C23-4972-8239-7B07C5A731C2}"/>
                </a:ext>
              </a:extLst>
            </p:cNvPr>
            <p:cNvSpPr txBox="1"/>
            <p:nvPr/>
          </p:nvSpPr>
          <p:spPr>
            <a:xfrm>
              <a:off x="5484732" y="5052462"/>
              <a:ext cx="19737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Computer’s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542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F9DC-1F87-4A9E-9D45-70320515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I/</a:t>
            </a:r>
            <a:r>
              <a:rPr lang="en-US"/>
              <a:t>O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9FE3D-7668-408F-8AF0-B6EE6EE43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Interesting fact: All I/O devices are represented as files</a:t>
            </a:r>
            <a:endParaRPr lang="en-US" sz="2800" dirty="0"/>
          </a:p>
          <a:p>
            <a:pPr lvl="1"/>
            <a:r>
              <a:rPr lang="en-US" sz="2400" b="1" dirty="0">
                <a:latin typeface="Courier New" pitchFamily="49" charset="0"/>
              </a:rPr>
              <a:t>/dev/sda2</a:t>
            </a:r>
            <a:r>
              <a:rPr lang="en-US" sz="2400" b="1" dirty="0"/>
              <a:t>    </a:t>
            </a:r>
            <a:r>
              <a:rPr lang="en-US" sz="2400" dirty="0"/>
              <a:t>(</a:t>
            </a:r>
            <a:r>
              <a:rPr lang="en-US" sz="2400" b="1" dirty="0">
                <a:latin typeface="Courier New" pitchFamily="49" charset="0"/>
              </a:rPr>
              <a:t>/</a:t>
            </a:r>
            <a:r>
              <a:rPr lang="en-US" sz="2400" b="1" dirty="0" err="1">
                <a:latin typeface="Courier New" pitchFamily="49" charset="0"/>
              </a:rPr>
              <a:t>usr</a:t>
            </a:r>
            <a:r>
              <a:rPr lang="en-US" sz="2400" b="1" dirty="0"/>
              <a:t> </a:t>
            </a:r>
            <a:r>
              <a:rPr lang="en-US" sz="2400" dirty="0"/>
              <a:t>disk partition)</a:t>
            </a:r>
          </a:p>
          <a:p>
            <a:pPr lvl="1"/>
            <a:r>
              <a:rPr lang="en-US" sz="2400" b="1" dirty="0">
                <a:latin typeface="Courier New" pitchFamily="49" charset="0"/>
              </a:rPr>
              <a:t>/dev/tty2</a:t>
            </a:r>
            <a:r>
              <a:rPr lang="en-US" sz="2400" b="1" dirty="0"/>
              <a:t>    </a:t>
            </a:r>
            <a:r>
              <a:rPr lang="en-US" sz="2400" dirty="0"/>
              <a:t>(terminal)</a:t>
            </a:r>
          </a:p>
          <a:p>
            <a:endParaRPr lang="en-US" sz="2800" dirty="0"/>
          </a:p>
          <a:p>
            <a:r>
              <a:rPr lang="en-US" sz="2800" dirty="0"/>
              <a:t>Mapping of files to devices allows kernel </a:t>
            </a:r>
            <a:r>
              <a:rPr lang="en-US" sz="2800" dirty="0">
                <a:solidFill>
                  <a:srgbClr val="C00000"/>
                </a:solidFill>
              </a:rPr>
              <a:t>to export simple interfaces to programmers </a:t>
            </a:r>
            <a:r>
              <a:rPr lang="en-US" sz="2800" dirty="0"/>
              <a:t>called </a:t>
            </a:r>
            <a:r>
              <a:rPr lang="en-US" sz="2800" i="1" dirty="0"/>
              <a:t>Unix I/O</a:t>
            </a:r>
          </a:p>
          <a:p>
            <a:pPr lvl="1"/>
            <a:r>
              <a:rPr lang="en-US" sz="2400" dirty="0"/>
              <a:t>Opening and closing files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open()</a:t>
            </a:r>
            <a:r>
              <a:rPr lang="en-US" sz="2400" dirty="0"/>
              <a:t>and </a:t>
            </a:r>
            <a:r>
              <a:rPr lang="en-US" sz="2400" b="1" dirty="0">
                <a:latin typeface="Courier New" pitchFamily="49" charset="0"/>
              </a:rPr>
              <a:t>close()</a:t>
            </a:r>
          </a:p>
          <a:p>
            <a:pPr lvl="1"/>
            <a:r>
              <a:rPr lang="en-US" sz="2400" dirty="0"/>
              <a:t>Reading and writing a file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read()</a:t>
            </a:r>
            <a:r>
              <a:rPr lang="en-US" sz="2400" b="1" dirty="0"/>
              <a:t> </a:t>
            </a:r>
            <a:r>
              <a:rPr lang="en-US" sz="2400" dirty="0"/>
              <a:t>and  </a:t>
            </a:r>
            <a:r>
              <a:rPr lang="en-US" sz="2400" b="1" dirty="0">
                <a:latin typeface="Courier New" pitchFamily="49" charset="0"/>
              </a:rPr>
              <a:t>write()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86F8B-16D9-415B-9D69-0A353048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89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3A8D62B6A07F4688901CCA00C7C210" ma:contentTypeVersion="9" ma:contentTypeDescription="Create a new document." ma:contentTypeScope="" ma:versionID="54fe2e041e313b7ce48ebf8dc8589d47">
  <xsd:schema xmlns:xsd="http://www.w3.org/2001/XMLSchema" xmlns:xs="http://www.w3.org/2001/XMLSchema" xmlns:p="http://schemas.microsoft.com/office/2006/metadata/properties" xmlns:ns3="121e486c-6138-4556-b609-0f00d8785642" targetNamespace="http://schemas.microsoft.com/office/2006/metadata/properties" ma:root="true" ma:fieldsID="d07e7a12f1170ddcec6922febae3ae41" ns3:_="">
    <xsd:import namespace="121e486c-6138-4556-b609-0f00d87856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1e486c-6138-4556-b609-0f00d87856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1FC29B-9770-431C-BF99-F28871F84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1e486c-6138-4556-b609-0f00d87856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70BA1B-5F1F-40DD-BF39-882348448C8C}">
  <ds:schemaRefs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121e486c-6138-4556-b609-0f00d8785642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AC44DED-07F2-482D-9519-0184129010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9391</TotalTime>
  <Words>788</Words>
  <Application>Microsoft Office PowerPoint</Application>
  <PresentationFormat>On-screen Show (4:3)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Gill Sans</vt:lpstr>
      <vt:lpstr>等线</vt:lpstr>
      <vt:lpstr>Arial</vt:lpstr>
      <vt:lpstr>Calibri</vt:lpstr>
      <vt:lpstr>Courier New</vt:lpstr>
      <vt:lpstr>Wingdings</vt:lpstr>
      <vt:lpstr>Office Theme</vt:lpstr>
      <vt:lpstr>Lecture 10 System-Level I/O  COMP1411: Introduction to Computer Systems</vt:lpstr>
      <vt:lpstr>Main message</vt:lpstr>
      <vt:lpstr>An overview of I/O devices</vt:lpstr>
      <vt:lpstr>Organization</vt:lpstr>
      <vt:lpstr>How I/O devices interact with CPU</vt:lpstr>
      <vt:lpstr>How I/O devices interact with CPU</vt:lpstr>
      <vt:lpstr>I/O programming</vt:lpstr>
      <vt:lpstr>Unix I/O overview</vt:lpstr>
      <vt:lpstr>Unix I/O overview</vt:lpstr>
      <vt:lpstr>Opening files</vt:lpstr>
      <vt:lpstr>Closing files</vt:lpstr>
      <vt:lpstr>Reading files</vt:lpstr>
      <vt:lpstr>Writing files</vt:lpstr>
      <vt:lpstr>Going further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LYU, Mingsong [COMP]</dc:creator>
  <cp:lastModifiedBy>LYU, Mingsong [COMP]</cp:lastModifiedBy>
  <cp:revision>70</cp:revision>
  <dcterms:created xsi:type="dcterms:W3CDTF">2021-01-19T15:34:23Z</dcterms:created>
  <dcterms:modified xsi:type="dcterms:W3CDTF">2023-03-27T17:52:13Z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0x010100473A8D62B6A07F4688901CCA00C7C210</vt:lpwstr>
  </property>
</Properties>
</file>