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6"/>
  </p:notesMasterIdLst>
  <p:sldIdLst>
    <p:sldId id="256" r:id="rId5"/>
    <p:sldId id="299" r:id="rId6"/>
    <p:sldId id="309" r:id="rId7"/>
    <p:sldId id="310" r:id="rId8"/>
    <p:sldId id="301" r:id="rId9"/>
    <p:sldId id="311" r:id="rId10"/>
    <p:sldId id="302" r:id="rId11"/>
    <p:sldId id="303" r:id="rId12"/>
    <p:sldId id="313" r:id="rId13"/>
    <p:sldId id="304" r:id="rId14"/>
    <p:sldId id="315" r:id="rId15"/>
    <p:sldId id="314" r:id="rId16"/>
    <p:sldId id="321" r:id="rId17"/>
    <p:sldId id="307" r:id="rId18"/>
    <p:sldId id="308" r:id="rId19"/>
    <p:sldId id="316" r:id="rId20"/>
    <p:sldId id="317" r:id="rId21"/>
    <p:sldId id="318" r:id="rId22"/>
    <p:sldId id="319" r:id="rId23"/>
    <p:sldId id="320" r:id="rId24"/>
    <p:sldId id="29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9191FA-90D4-483D-B2AC-1FB2009A75A5}">
          <p14:sldIdLst>
            <p14:sldId id="256"/>
            <p14:sldId id="299"/>
            <p14:sldId id="309"/>
            <p14:sldId id="310"/>
            <p14:sldId id="301"/>
            <p14:sldId id="311"/>
            <p14:sldId id="302"/>
            <p14:sldId id="303"/>
            <p14:sldId id="313"/>
            <p14:sldId id="304"/>
            <p14:sldId id="315"/>
            <p14:sldId id="314"/>
            <p14:sldId id="321"/>
            <p14:sldId id="307"/>
            <p14:sldId id="308"/>
            <p14:sldId id="316"/>
            <p14:sldId id="317"/>
            <p14:sldId id="318"/>
            <p14:sldId id="319"/>
            <p14:sldId id="320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U, Mingsong [COMP]" initials="LM[" lastIdx="1" clrIdx="0">
    <p:extLst>
      <p:ext uri="{19B8F6BF-5375-455C-9EA6-DF929625EA0E}">
        <p15:presenceInfo xmlns:p15="http://schemas.microsoft.com/office/powerpoint/2012/main" userId="S-1-5-21-2167641406-2097084130-2755097673-2479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9B9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3" d="100"/>
          <a:sy n="113" d="100"/>
        </p:scale>
        <p:origin x="105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U, Mingsong [COMP]" userId="5d5ceb49-d733-4a5d-9ffa-07273d49f3d4" providerId="ADAL" clId="{792F8DDC-31BD-45F0-85D6-F08A7F14AAC6}"/>
    <pc:docChg chg="custSel modSld">
      <pc:chgData name="LYU, Mingsong [COMP]" userId="5d5ceb49-d733-4a5d-9ffa-07273d49f3d4" providerId="ADAL" clId="{792F8DDC-31BD-45F0-85D6-F08A7F14AAC6}" dt="2023-03-29T06:32:43.201" v="24" actId="113"/>
      <pc:docMkLst>
        <pc:docMk/>
      </pc:docMkLst>
      <pc:sldChg chg="modSp mod">
        <pc:chgData name="LYU, Mingsong [COMP]" userId="5d5ceb49-d733-4a5d-9ffa-07273d49f3d4" providerId="ADAL" clId="{792F8DDC-31BD-45F0-85D6-F08A7F14AAC6}" dt="2023-03-29T06:30:49.945" v="23" actId="20577"/>
        <pc:sldMkLst>
          <pc:docMk/>
          <pc:sldMk cId="410611395" sldId="256"/>
        </pc:sldMkLst>
        <pc:spChg chg="mod">
          <ac:chgData name="LYU, Mingsong [COMP]" userId="5d5ceb49-d733-4a5d-9ffa-07273d49f3d4" providerId="ADAL" clId="{792F8DDC-31BD-45F0-85D6-F08A7F14AAC6}" dt="2023-03-29T06:30:49.945" v="23" actId="20577"/>
          <ac:spMkLst>
            <pc:docMk/>
            <pc:sldMk cId="410611395" sldId="256"/>
            <ac:spMk id="2" creationId="{723FD368-D86E-40FD-94C4-B1B72FB1B627}"/>
          </ac:spMkLst>
        </pc:spChg>
      </pc:sldChg>
      <pc:sldChg chg="modSp mod">
        <pc:chgData name="LYU, Mingsong [COMP]" userId="5d5ceb49-d733-4a5d-9ffa-07273d49f3d4" providerId="ADAL" clId="{792F8DDC-31BD-45F0-85D6-F08A7F14AAC6}" dt="2023-03-29T06:32:43.201" v="24" actId="113"/>
        <pc:sldMkLst>
          <pc:docMk/>
          <pc:sldMk cId="4275625872" sldId="302"/>
        </pc:sldMkLst>
        <pc:spChg chg="mod">
          <ac:chgData name="LYU, Mingsong [COMP]" userId="5d5ceb49-d733-4a5d-9ffa-07273d49f3d4" providerId="ADAL" clId="{792F8DDC-31BD-45F0-85D6-F08A7F14AAC6}" dt="2023-03-29T06:32:43.201" v="24" actId="113"/>
          <ac:spMkLst>
            <pc:docMk/>
            <pc:sldMk cId="4275625872" sldId="302"/>
            <ac:spMk id="3" creationId="{63B742A7-1B44-4C94-96B1-8B17AD08A209}"/>
          </ac:spMkLst>
        </pc:spChg>
      </pc:sldChg>
    </pc:docChg>
  </pc:docChgLst>
  <pc:docChgLst>
    <pc:chgData name="LYU, Mingsong [COMP]" userId="5d5ceb49-d733-4a5d-9ffa-07273d49f3d4" providerId="ADAL" clId="{DBBA6C9A-8998-432D-8121-147D4695D042}"/>
    <pc:docChg chg="modSld">
      <pc:chgData name="LYU, Mingsong [COMP]" userId="5d5ceb49-d733-4a5d-9ffa-07273d49f3d4" providerId="ADAL" clId="{DBBA6C9A-8998-432D-8121-147D4695D042}" dt="2023-03-27T17:52:56.538" v="1" actId="20577"/>
      <pc:docMkLst>
        <pc:docMk/>
      </pc:docMkLst>
      <pc:sldChg chg="modSp">
        <pc:chgData name="LYU, Mingsong [COMP]" userId="5d5ceb49-d733-4a5d-9ffa-07273d49f3d4" providerId="ADAL" clId="{DBBA6C9A-8998-432D-8121-147D4695D042}" dt="2023-03-27T17:52:56.538" v="1" actId="20577"/>
        <pc:sldMkLst>
          <pc:docMk/>
          <pc:sldMk cId="410611395" sldId="256"/>
        </pc:sldMkLst>
        <pc:spChg chg="mod">
          <ac:chgData name="LYU, Mingsong [COMP]" userId="5d5ceb49-d733-4a5d-9ffa-07273d49f3d4" providerId="ADAL" clId="{DBBA6C9A-8998-432D-8121-147D4695D042}" dt="2023-03-27T17:52:56.538" v="1" actId="20577"/>
          <ac:spMkLst>
            <pc:docMk/>
            <pc:sldMk cId="410611395" sldId="256"/>
            <ac:spMk id="3" creationId="{035FB7B9-EB71-422A-8D15-5D304FAE29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2EB16-E073-4E06-8E3C-66B0A6107811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429C-1B22-44B4-BA5E-B47D3BE78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D8188E1-6CAF-487D-981F-950B789BBEE3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BB80745-5C45-4701-8E22-7DCDCF75400A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2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3E1CFE-DA8A-4640-9578-3D3D19960DA0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4C91E6B-F729-479A-9094-EE140DFA9507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6F5EB9F-EB8F-4412-A34A-A49CF811188F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9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8775B346-62A1-4E12-B0EE-2A0CA02CAA9D}" type="datetime1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5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4F7157-4BF1-45BA-9A1A-523ED07ECA4C}" type="datetime1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A56F8EA1-C195-4C40-AD76-2BBC1F1FB141}" type="datetime1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26E1C50-342D-49D2-8A83-065B48B83340}" type="datetime1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C2AB1CE-C76A-488D-97A1-592ABA60C648}" type="datetime1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FBCA9A2D-B678-4DFD-B9BB-8119AA410201}" type="datetime1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1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671" y="169935"/>
            <a:ext cx="8498660" cy="841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671" y="1153116"/>
            <a:ext cx="8498660" cy="532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8431" y="6578827"/>
            <a:ext cx="465292" cy="27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D368-D86E-40FD-94C4-B1B72FB1B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0" dirty="0"/>
              <a:t>Lecture 11</a:t>
            </a:r>
            <a:br>
              <a:rPr lang="en-US" sz="5400" dirty="0"/>
            </a:br>
            <a:r>
              <a:rPr lang="en-US" sz="5400" dirty="0"/>
              <a:t>Computer Networks</a:t>
            </a:r>
            <a:br>
              <a:rPr lang="en-US" sz="4400" dirty="0"/>
            </a:br>
            <a:br>
              <a:rPr lang="en-US" sz="4400" dirty="0"/>
            </a:br>
            <a:r>
              <a:rPr lang="en-US" sz="2800" b="0" dirty="0"/>
              <a:t>COMP1411: Introduction to Computer Systems</a:t>
            </a:r>
            <a:endParaRPr lang="en-US" sz="44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FB7B9-EB71-422A-8D15-5D304FAE2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122892"/>
            <a:ext cx="7315200" cy="17519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Dr. Mingsong LYU (</a:t>
            </a:r>
            <a:r>
              <a:rPr lang="zh-CN" altLang="en-US" dirty="0"/>
              <a:t>呂鳴松</a:t>
            </a:r>
            <a:r>
              <a:rPr lang="en-US" dirty="0"/>
              <a:t>)</a:t>
            </a:r>
          </a:p>
          <a:p>
            <a:pPr algn="l">
              <a:spcBef>
                <a:spcPts val="600"/>
              </a:spcBef>
            </a:pPr>
            <a:r>
              <a:rPr lang="en-US" sz="1600" dirty="0"/>
              <a:t>Department of Computing, </a:t>
            </a:r>
          </a:p>
          <a:p>
            <a:pPr algn="l">
              <a:spcBef>
                <a:spcPts val="600"/>
              </a:spcBef>
            </a:pPr>
            <a:r>
              <a:rPr lang="en-US" sz="1600" dirty="0"/>
              <a:t>The Hong Kong Polytechnic University</a:t>
            </a:r>
          </a:p>
          <a:p>
            <a:pPr algn="l">
              <a:spcBef>
                <a:spcPts val="600"/>
              </a:spcBef>
            </a:pPr>
            <a:r>
              <a:rPr lang="en-US" altLang="zh-CN" sz="1600"/>
              <a:t>Spring 2023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27879-74B4-439D-AA7A-FEC33C85E981}"/>
              </a:ext>
            </a:extLst>
          </p:cNvPr>
          <p:cNvSpPr txBox="1"/>
          <p:nvPr/>
        </p:nvSpPr>
        <p:spPr>
          <a:xfrm>
            <a:off x="1965533" y="6550225"/>
            <a:ext cx="717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These slides are only intended to use internally. Do not publish it anywhere without permission.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8198D53D-283E-4F12-966B-78E3EBF12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" y="6333698"/>
            <a:ext cx="9143486" cy="277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760" tIns="45878" rIns="91760" bIns="45878">
            <a:spAutoFit/>
          </a:bodyPr>
          <a:lstStyle/>
          <a:p>
            <a:pPr marL="0" marR="0" lvl="0" indent="0" algn="r" defTabSz="9177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Gill Sans" charset="0"/>
              </a:rPr>
              <a:t>Acknowledgement: These slides are based on the textbook (</a:t>
            </a:r>
            <a:r>
              <a:rPr lang="en-US" altLang="en-US" sz="1200" dirty="0">
                <a:sym typeface="Gill Sans" charset="0"/>
              </a:rPr>
              <a:t>Computer Systems: A Programmer’s Perspective</a:t>
            </a:r>
            <a:r>
              <a:rPr lang="en-US" sz="1200" dirty="0">
                <a:sym typeface="Gill Sans" charset="0"/>
              </a:rPr>
              <a:t>) and its slides.</a:t>
            </a:r>
          </a:p>
        </p:txBody>
      </p:sp>
    </p:spTree>
    <p:extLst>
      <p:ext uri="{BB962C8B-B14F-4D97-AF65-F5344CB8AC3E}">
        <p14:creationId xmlns:p14="http://schemas.microsoft.com/office/powerpoint/2010/main" val="41061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94E8-72FA-44B6-B988-EBFF25D5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742A7-1B44-4C94-96B1-8B17AD0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mailing a letter…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9D66C-354C-4D94-BF9A-0E88ACA4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73A153-3486-4C28-ADF1-82AAAD7B0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376" y="1770365"/>
            <a:ext cx="4717656" cy="2220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0C5516-E0FF-4A18-BB0E-622314A44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51" y="4265532"/>
            <a:ext cx="3362241" cy="2354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156F93-37FA-4504-BE2D-A725F771F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125" y="4265532"/>
            <a:ext cx="3321781" cy="235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8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61C5-8B00-4528-9D51-F31589C1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7E6D-2792-4E76-9153-2A73FB5B2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Headers</a:t>
            </a:r>
          </a:p>
          <a:p>
            <a:pPr lvl="1"/>
            <a:r>
              <a:rPr lang="en-US" dirty="0"/>
              <a:t>Pre-defined data structure containing important information for the data to be transmitted in the network, such as IP addresses, packet length, etc.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The data, usually a specified number of bytes</a:t>
            </a:r>
          </a:p>
          <a:p>
            <a:pPr lvl="1"/>
            <a:r>
              <a:rPr lang="en-US" dirty="0"/>
              <a:t>To transmit large data, trunk them into smaller 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1FF1F-845E-471C-A1BE-233CAD5C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54D893-1D5F-46DF-BA84-2BE2ADD5A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64" y="3564812"/>
            <a:ext cx="4515356" cy="3085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0DB00A-0596-4C1F-B250-C6C6492A1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844" y="3765051"/>
            <a:ext cx="3665692" cy="16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66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D414-3B48-4958-8685-F6D832B5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packets</a:t>
            </a:r>
          </a:p>
        </p:txBody>
      </p:sp>
      <p:sp>
        <p:nvSpPr>
          <p:cNvPr id="92" name="Content Placeholder 91">
            <a:extLst>
              <a:ext uri="{FF2B5EF4-FFF2-40B4-BE49-F238E27FC236}">
                <a16:creationId xmlns:a16="http://schemas.microsoft.com/office/drawing/2014/main" id="{E1454FC6-6AF2-4FB6-A3EB-C8A89AE5A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1" y="1153116"/>
            <a:ext cx="8498660" cy="5328605"/>
          </a:xfrm>
        </p:spPr>
        <p:txBody>
          <a:bodyPr/>
          <a:lstStyle/>
          <a:p>
            <a:r>
              <a:rPr lang="en-US" dirty="0"/>
              <a:t>Software running on each computer and the routers manage data transmission by manipulating the headers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5D7DC-678A-488C-90FD-379EE3FF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12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DC2B28-70B4-4969-929F-95815E23F605}"/>
              </a:ext>
            </a:extLst>
          </p:cNvPr>
          <p:cNvGrpSpPr/>
          <p:nvPr/>
        </p:nvGrpSpPr>
        <p:grpSpPr>
          <a:xfrm>
            <a:off x="1345300" y="2267752"/>
            <a:ext cx="6453399" cy="4100681"/>
            <a:chOff x="30530" y="1006637"/>
            <a:chExt cx="9007570" cy="57236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BFC30A-1470-449F-8C33-B8CE505CACA9}"/>
                </a:ext>
              </a:extLst>
            </p:cNvPr>
            <p:cNvSpPr/>
            <p:nvPr/>
          </p:nvSpPr>
          <p:spPr bwMode="auto">
            <a:xfrm>
              <a:off x="5913900" y="1040028"/>
              <a:ext cx="3124200" cy="36576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9B0EBD93-5CAD-43D3-A4E6-7F6AEFAD8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2107" y="1006637"/>
              <a:ext cx="796980" cy="4295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LAN2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2DCA77B-BE6D-48D3-A586-4FFD42E4F70F}"/>
                </a:ext>
              </a:extLst>
            </p:cNvPr>
            <p:cNvSpPr/>
            <p:nvPr/>
          </p:nvSpPr>
          <p:spPr bwMode="auto">
            <a:xfrm>
              <a:off x="228600" y="1040028"/>
              <a:ext cx="3124200" cy="36576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23" name="Rectangle 63">
              <a:extLst>
                <a:ext uri="{FF2B5EF4-FFF2-40B4-BE49-F238E27FC236}">
                  <a16:creationId xmlns:a16="http://schemas.microsoft.com/office/drawing/2014/main" id="{40D497A8-FBF6-4E90-8B3A-46A3E5353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063314"/>
              <a:ext cx="2286000" cy="2667000"/>
            </a:xfrm>
            <a:prstGeom prst="rect">
              <a:avLst/>
            </a:prstGeom>
            <a:solidFill>
              <a:srgbClr val="F1C7C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24" name="Line 46">
              <a:extLst>
                <a:ext uri="{FF2B5EF4-FFF2-40B4-BE49-F238E27FC236}">
                  <a16:creationId xmlns:a16="http://schemas.microsoft.com/office/drawing/2014/main" id="{549E36F3-4B41-418F-8AEE-B5DC058EF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6088" y="5130114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FBB6F43A-0AE3-4704-AFE3-09016796E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2552014"/>
              <a:ext cx="812800" cy="6096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alibri" pitchFamily="34" charset="0"/>
                </a:rPr>
                <a:t>protocol</a:t>
              </a:r>
            </a:p>
            <a:p>
              <a:pPr algn="ctr"/>
              <a:r>
                <a:rPr lang="en-US" sz="1200" dirty="0">
                  <a:latin typeface="Calibri" pitchFamily="34" charset="0"/>
                </a:rPr>
                <a:t>software</a:t>
              </a:r>
            </a:p>
          </p:txBody>
        </p:sp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14554AE3-9D0A-4B34-94DF-433CCBB39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1396314"/>
              <a:ext cx="812800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alibri" pitchFamily="34" charset="0"/>
                </a:rPr>
                <a:t>client</a:t>
              </a:r>
            </a:p>
          </p:txBody>
        </p:sp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937794C6-9259-438F-B5B7-E7B8FACE1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3669614"/>
              <a:ext cx="812800" cy="6096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alibri" pitchFamily="34" charset="0"/>
                </a:rPr>
                <a:t>LAN1</a:t>
              </a:r>
            </a:p>
            <a:p>
              <a:pPr algn="ctr"/>
              <a:r>
                <a:rPr lang="en-US" sz="1200" dirty="0">
                  <a:latin typeface="Calibri" pitchFamily="34" charset="0"/>
                </a:rPr>
                <a:t>adapter</a:t>
              </a:r>
            </a:p>
          </p:txBody>
        </p:sp>
        <p:sp>
          <p:nvSpPr>
            <p:cNvPr id="28" name="Line 6">
              <a:extLst>
                <a:ext uri="{FF2B5EF4-FFF2-40B4-BE49-F238E27FC236}">
                  <a16:creationId xmlns:a16="http://schemas.microsoft.com/office/drawing/2014/main" id="{426FD8FA-91CA-4CDB-87F5-E44C6294F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8288" y="4279214"/>
              <a:ext cx="0" cy="469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29" name="Text Box 7">
              <a:extLst>
                <a:ext uri="{FF2B5EF4-FFF2-40B4-BE49-F238E27FC236}">
                  <a16:creationId xmlns:a16="http://schemas.microsoft.com/office/drawing/2014/main" id="{2AF2C401-8938-48BD-AE35-5439041C0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2054" y="1048339"/>
              <a:ext cx="928452" cy="4295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Host A</a:t>
              </a:r>
            </a:p>
          </p:txBody>
        </p:sp>
        <p:sp>
          <p:nvSpPr>
            <p:cNvPr id="30" name="Line 8">
              <a:extLst>
                <a:ext uri="{FF2B5EF4-FFF2-40B4-BE49-F238E27FC236}">
                  <a16:creationId xmlns:a16="http://schemas.microsoft.com/office/drawing/2014/main" id="{AF8F2351-8C6F-4542-9BD5-8FC05A906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3463" y="4825314"/>
              <a:ext cx="2971800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31" name="Text Box 18">
              <a:extLst>
                <a:ext uri="{FF2B5EF4-FFF2-40B4-BE49-F238E27FC236}">
                  <a16:creationId xmlns:a16="http://schemas.microsoft.com/office/drawing/2014/main" id="{CCC3C09F-95AD-421D-8056-5B6FE1DE3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47" y="1006637"/>
              <a:ext cx="796980" cy="4295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LAN1</a:t>
              </a:r>
            </a:p>
          </p:txBody>
        </p:sp>
        <p:sp>
          <p:nvSpPr>
            <p:cNvPr id="32" name="Line 19">
              <a:extLst>
                <a:ext uri="{FF2B5EF4-FFF2-40B4-BE49-F238E27FC236}">
                  <a16:creationId xmlns:a16="http://schemas.microsoft.com/office/drawing/2014/main" id="{7BF559A0-D7A2-4CDF-98B2-73F8B70C7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3888" y="4825314"/>
              <a:ext cx="2971800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33" name="Line 21">
              <a:extLst>
                <a:ext uri="{FF2B5EF4-FFF2-40B4-BE49-F238E27FC236}">
                  <a16:creationId xmlns:a16="http://schemas.microsoft.com/office/drawing/2014/main" id="{C0DC9998-EE71-4C63-A82A-5DADC5B0D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9688" y="4279214"/>
              <a:ext cx="0" cy="469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34" name="Line 23">
              <a:extLst>
                <a:ext uri="{FF2B5EF4-FFF2-40B4-BE49-F238E27FC236}">
                  <a16:creationId xmlns:a16="http://schemas.microsoft.com/office/drawing/2014/main" id="{A2B19719-81E3-44E7-9BB9-3F6C75B30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8288" y="4749114"/>
              <a:ext cx="1001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35" name="Line 24">
              <a:extLst>
                <a:ext uri="{FF2B5EF4-FFF2-40B4-BE49-F238E27FC236}">
                  <a16:creationId xmlns:a16="http://schemas.microsoft.com/office/drawing/2014/main" id="{657FBB78-957C-4D68-B155-A9D8826F6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3888" y="4749114"/>
              <a:ext cx="685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dirty="0">
                <a:latin typeface="Calibri" pitchFamily="34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D8866D2-B4E5-49D7-AC22-2F2A91A97A07}"/>
                </a:ext>
              </a:extLst>
            </p:cNvPr>
            <p:cNvGrpSpPr/>
            <p:nvPr/>
          </p:nvGrpSpPr>
          <p:grpSpPr>
            <a:xfrm>
              <a:off x="188995" y="2064639"/>
              <a:ext cx="1198480" cy="365151"/>
              <a:chOff x="188995" y="2039925"/>
              <a:chExt cx="1198480" cy="365151"/>
            </a:xfrm>
          </p:grpSpPr>
          <p:sp>
            <p:nvSpPr>
              <p:cNvPr id="90" name="Rectangle 9">
                <a:extLst>
                  <a:ext uri="{FF2B5EF4-FFF2-40B4-BE49-F238E27FC236}">
                    <a16:creationId xmlns:a16="http://schemas.microsoft.com/office/drawing/2014/main" id="{71A4DE2A-31CD-4BCA-A34E-73F0EB615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475" y="2108200"/>
                <a:ext cx="762000" cy="2286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100" dirty="0">
                    <a:latin typeface="Calibri" pitchFamily="34" charset="0"/>
                  </a:rPr>
                  <a:t>data</a:t>
                </a:r>
              </a:p>
            </p:txBody>
          </p:sp>
          <p:sp>
            <p:nvSpPr>
              <p:cNvPr id="91" name="Text Box 31">
                <a:extLst>
                  <a:ext uri="{FF2B5EF4-FFF2-40B4-BE49-F238E27FC236}">
                    <a16:creationId xmlns:a16="http://schemas.microsoft.com/office/drawing/2014/main" id="{FED1B757-B9F1-4F9E-8636-0A9D60322E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995" y="2039925"/>
                <a:ext cx="479263" cy="36515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100" dirty="0">
                    <a:latin typeface="Calibri" pitchFamily="34" charset="0"/>
                  </a:rPr>
                  <a:t>(1)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3B5C6AE-C639-40EE-AD32-58F690271CF3}"/>
                </a:ext>
              </a:extLst>
            </p:cNvPr>
            <p:cNvGrpSpPr/>
            <p:nvPr/>
          </p:nvGrpSpPr>
          <p:grpSpPr>
            <a:xfrm>
              <a:off x="1998745" y="5404739"/>
              <a:ext cx="2116055" cy="365151"/>
              <a:chOff x="1930483" y="5227625"/>
              <a:chExt cx="2116055" cy="365151"/>
            </a:xfrm>
          </p:grpSpPr>
          <p:sp>
            <p:nvSpPr>
              <p:cNvPr id="86" name="Rectangle 10">
                <a:extLst>
                  <a:ext uri="{FF2B5EF4-FFF2-40B4-BE49-F238E27FC236}">
                    <a16:creationId xmlns:a16="http://schemas.microsoft.com/office/drawing/2014/main" id="{C54D651C-1A8C-41E1-8FB5-AB65EA31D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0138" y="5295900"/>
                <a:ext cx="762000" cy="2286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100" dirty="0">
                    <a:latin typeface="Calibri" pitchFamily="34" charset="0"/>
                  </a:rPr>
                  <a:t>data</a:t>
                </a:r>
              </a:p>
            </p:txBody>
          </p:sp>
          <p:sp>
            <p:nvSpPr>
              <p:cNvPr id="87" name="Rectangle 11">
                <a:extLst>
                  <a:ext uri="{FF2B5EF4-FFF2-40B4-BE49-F238E27FC236}">
                    <a16:creationId xmlns:a16="http://schemas.microsoft.com/office/drawing/2014/main" id="{B2814A4A-31E5-4129-A546-A0D60A167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138" y="5295900"/>
                <a:ext cx="457200" cy="2286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100" dirty="0">
                    <a:latin typeface="Calibri" pitchFamily="34" charset="0"/>
                  </a:rPr>
                  <a:t>PH</a:t>
                </a:r>
              </a:p>
            </p:txBody>
          </p:sp>
          <p:sp>
            <p:nvSpPr>
              <p:cNvPr id="88" name="Rectangle 12">
                <a:extLst>
                  <a:ext uri="{FF2B5EF4-FFF2-40B4-BE49-F238E27FC236}">
                    <a16:creationId xmlns:a16="http://schemas.microsoft.com/office/drawing/2014/main" id="{C4C9D67A-9343-4937-B345-157600375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9338" y="5295900"/>
                <a:ext cx="457200" cy="228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100" dirty="0">
                    <a:latin typeface="Calibri" pitchFamily="34" charset="0"/>
                  </a:rPr>
                  <a:t>FH1</a:t>
                </a:r>
              </a:p>
            </p:txBody>
          </p:sp>
          <p:sp>
            <p:nvSpPr>
              <p:cNvPr id="89" name="Text Box 34">
                <a:extLst>
                  <a:ext uri="{FF2B5EF4-FFF2-40B4-BE49-F238E27FC236}">
                    <a16:creationId xmlns:a16="http://schemas.microsoft.com/office/drawing/2014/main" id="{FC201A14-1605-4B89-BF9A-27AC5439BF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0483" y="5227625"/>
                <a:ext cx="479263" cy="36515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100" dirty="0">
                    <a:latin typeface="Calibri" pitchFamily="34" charset="0"/>
                  </a:rPr>
                  <a:t>(4)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3F963E8-E26C-4C29-A857-782FDC722194}"/>
                </a:ext>
              </a:extLst>
            </p:cNvPr>
            <p:cNvGrpSpPr/>
            <p:nvPr/>
          </p:nvGrpSpPr>
          <p:grpSpPr>
            <a:xfrm>
              <a:off x="6712033" y="4337939"/>
              <a:ext cx="2116055" cy="365151"/>
              <a:chOff x="6712033" y="4313225"/>
              <a:chExt cx="2116055" cy="365151"/>
            </a:xfrm>
          </p:grpSpPr>
          <p:sp>
            <p:nvSpPr>
              <p:cNvPr id="82" name="Rectangle 28">
                <a:extLst>
                  <a:ext uri="{FF2B5EF4-FFF2-40B4-BE49-F238E27FC236}">
                    <a16:creationId xmlns:a16="http://schemas.microsoft.com/office/drawing/2014/main" id="{D87DC3C1-1716-4814-AE2B-0EA64C4DD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1688" y="4381500"/>
                <a:ext cx="762000" cy="2286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100" dirty="0">
                    <a:latin typeface="Calibri" pitchFamily="34" charset="0"/>
                  </a:rPr>
                  <a:t>data</a:t>
                </a:r>
              </a:p>
            </p:txBody>
          </p:sp>
          <p:sp>
            <p:nvSpPr>
              <p:cNvPr id="83" name="Rectangle 29">
                <a:extLst>
                  <a:ext uri="{FF2B5EF4-FFF2-40B4-BE49-F238E27FC236}">
                    <a16:creationId xmlns:a16="http://schemas.microsoft.com/office/drawing/2014/main" id="{5653EADE-0FDF-4294-8501-F5D92D1FB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3688" y="4381500"/>
                <a:ext cx="457200" cy="2286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100" dirty="0">
                    <a:latin typeface="Calibri" pitchFamily="34" charset="0"/>
                  </a:rPr>
                  <a:t>PH</a:t>
                </a:r>
              </a:p>
            </p:txBody>
          </p:sp>
          <p:sp>
            <p:nvSpPr>
              <p:cNvPr id="84" name="Rectangle 30">
                <a:extLst>
                  <a:ext uri="{FF2B5EF4-FFF2-40B4-BE49-F238E27FC236}">
                    <a16:creationId xmlns:a16="http://schemas.microsoft.com/office/drawing/2014/main" id="{282BADC4-10BD-40F0-A6F8-CCF3357E3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70888" y="4381500"/>
                <a:ext cx="457200" cy="22860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100" dirty="0">
                    <a:latin typeface="Calibri" pitchFamily="34" charset="0"/>
                  </a:rPr>
                  <a:t>FH2</a:t>
                </a:r>
              </a:p>
            </p:txBody>
          </p:sp>
          <p:sp>
            <p:nvSpPr>
              <p:cNvPr id="85" name="Text Box 36">
                <a:extLst>
                  <a:ext uri="{FF2B5EF4-FFF2-40B4-BE49-F238E27FC236}">
                    <a16:creationId xmlns:a16="http://schemas.microsoft.com/office/drawing/2014/main" id="{ACBC809C-8887-486C-B1FE-FE12CAB0E7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2033" y="4313225"/>
                <a:ext cx="479263" cy="36515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100" dirty="0">
                    <a:latin typeface="Calibri" pitchFamily="34" charset="0"/>
                  </a:rPr>
                  <a:t>(6)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B563C6A-6754-43EB-B2AA-4535986C8EEC}"/>
                </a:ext>
              </a:extLst>
            </p:cNvPr>
            <p:cNvGrpSpPr/>
            <p:nvPr/>
          </p:nvGrpSpPr>
          <p:grpSpPr>
            <a:xfrm>
              <a:off x="6712033" y="2084891"/>
              <a:ext cx="1182605" cy="365151"/>
              <a:chOff x="6731083" y="2027225"/>
              <a:chExt cx="1182605" cy="365151"/>
            </a:xfrm>
          </p:grpSpPr>
          <p:sp>
            <p:nvSpPr>
              <p:cNvPr id="80" name="Rectangle 22">
                <a:extLst>
                  <a:ext uri="{FF2B5EF4-FFF2-40B4-BE49-F238E27FC236}">
                    <a16:creationId xmlns:a16="http://schemas.microsoft.com/office/drawing/2014/main" id="{85369538-B96A-4E1D-8DDC-B88777A49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1688" y="2095500"/>
                <a:ext cx="762000" cy="2286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100" dirty="0">
                    <a:latin typeface="Calibri" pitchFamily="34" charset="0"/>
                  </a:rPr>
                  <a:t>data</a:t>
                </a:r>
              </a:p>
            </p:txBody>
          </p:sp>
          <p:sp>
            <p:nvSpPr>
              <p:cNvPr id="81" name="Text Box 38">
                <a:extLst>
                  <a:ext uri="{FF2B5EF4-FFF2-40B4-BE49-F238E27FC236}">
                    <a16:creationId xmlns:a16="http://schemas.microsoft.com/office/drawing/2014/main" id="{9FB6EF91-0831-4BA4-96DC-E7C23C64B0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31083" y="2027225"/>
                <a:ext cx="479263" cy="36515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100" dirty="0">
                    <a:latin typeface="Calibri" pitchFamily="34" charset="0"/>
                  </a:rPr>
                  <a:t>(8)</a:t>
                </a:r>
              </a:p>
            </p:txBody>
          </p:sp>
        </p:grpSp>
        <p:sp>
          <p:nvSpPr>
            <p:cNvPr id="40" name="Line 47">
              <a:extLst>
                <a:ext uri="{FF2B5EF4-FFF2-40B4-BE49-F238E27FC236}">
                  <a16:creationId xmlns:a16="http://schemas.microsoft.com/office/drawing/2014/main" id="{7919F28D-A70B-42C1-826B-4007A5EF9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2888" y="5130114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400" dirty="0">
                <a:latin typeface="Calibri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93AB40F-0C0C-4C60-9E70-40CF9C33CFF3}"/>
                </a:ext>
              </a:extLst>
            </p:cNvPr>
            <p:cNvGrpSpPr/>
            <p:nvPr/>
          </p:nvGrpSpPr>
          <p:grpSpPr>
            <a:xfrm>
              <a:off x="5603274" y="4988500"/>
              <a:ext cx="2116058" cy="781391"/>
              <a:chOff x="5603274" y="4937014"/>
              <a:chExt cx="2116058" cy="781391"/>
            </a:xfrm>
          </p:grpSpPr>
          <p:sp>
            <p:nvSpPr>
              <p:cNvPr id="74" name="Rectangle 15">
                <a:extLst>
                  <a:ext uri="{FF2B5EF4-FFF2-40B4-BE49-F238E27FC236}">
                    <a16:creationId xmlns:a16="http://schemas.microsoft.com/office/drawing/2014/main" id="{C8AA5215-5367-4FB0-B65D-3DB9D4019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3274" y="5421528"/>
                <a:ext cx="762000" cy="2286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100" dirty="0">
                    <a:latin typeface="Calibri" pitchFamily="34" charset="0"/>
                  </a:rPr>
                  <a:t>data</a:t>
                </a:r>
              </a:p>
            </p:txBody>
          </p:sp>
          <p:sp>
            <p:nvSpPr>
              <p:cNvPr id="75" name="Rectangle 16">
                <a:extLst>
                  <a:ext uri="{FF2B5EF4-FFF2-40B4-BE49-F238E27FC236}">
                    <a16:creationId xmlns:a16="http://schemas.microsoft.com/office/drawing/2014/main" id="{9C07628D-FFFB-4265-9B4C-34D0BF49A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5274" y="5421528"/>
                <a:ext cx="457200" cy="2286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100" dirty="0">
                    <a:latin typeface="Calibri" pitchFamily="34" charset="0"/>
                  </a:rPr>
                  <a:t>PH</a:t>
                </a:r>
              </a:p>
            </p:txBody>
          </p:sp>
          <p:sp>
            <p:nvSpPr>
              <p:cNvPr id="76" name="Rectangle 17">
                <a:extLst>
                  <a:ext uri="{FF2B5EF4-FFF2-40B4-BE49-F238E27FC236}">
                    <a16:creationId xmlns:a16="http://schemas.microsoft.com/office/drawing/2014/main" id="{F9E8D525-DDF0-44F7-B971-ED5E37EC2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2474" y="5421528"/>
                <a:ext cx="457200" cy="22860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100" dirty="0">
                    <a:latin typeface="Calibri" pitchFamily="34" charset="0"/>
                  </a:rPr>
                  <a:t>FH2</a:t>
                </a:r>
              </a:p>
            </p:txBody>
          </p:sp>
          <p:sp>
            <p:nvSpPr>
              <p:cNvPr id="77" name="Text Box 35">
                <a:extLst>
                  <a:ext uri="{FF2B5EF4-FFF2-40B4-BE49-F238E27FC236}">
                    <a16:creationId xmlns:a16="http://schemas.microsoft.com/office/drawing/2014/main" id="{50964DC0-B709-4F0B-A2B8-2DABD659D0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0069" y="5353253"/>
                <a:ext cx="479263" cy="36515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100" dirty="0">
                    <a:latin typeface="Calibri" pitchFamily="34" charset="0"/>
                  </a:rPr>
                  <a:t>(5)</a:t>
                </a:r>
              </a:p>
            </p:txBody>
          </p:sp>
          <p:sp>
            <p:nvSpPr>
              <p:cNvPr id="78" name="AutoShape 41">
                <a:extLst>
                  <a:ext uri="{FF2B5EF4-FFF2-40B4-BE49-F238E27FC236}">
                    <a16:creationId xmlns:a16="http://schemas.microsoft.com/office/drawing/2014/main" id="{B75BAB7F-E9FB-4392-9EE8-04ECD6AE422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6383338" y="4476750"/>
                <a:ext cx="114300" cy="1625600"/>
              </a:xfrm>
              <a:prstGeom prst="leftBrace">
                <a:avLst>
                  <a:gd name="adj1" fmla="val 118519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 dirty="0">
                  <a:latin typeface="Calibri" pitchFamily="34" charset="0"/>
                </a:endParaRPr>
              </a:p>
            </p:txBody>
          </p:sp>
          <p:sp>
            <p:nvSpPr>
              <p:cNvPr id="79" name="Text Box 42">
                <a:extLst>
                  <a:ext uri="{FF2B5EF4-FFF2-40B4-BE49-F238E27FC236}">
                    <a16:creationId xmlns:a16="http://schemas.microsoft.com/office/drawing/2014/main" id="{69BADE3A-07C3-40B8-A2A6-F6F03199D4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7492" y="4937014"/>
                <a:ext cx="1206435" cy="36515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100" i="1" dirty="0">
                    <a:latin typeface="Calibri" pitchFamily="34" charset="0"/>
                  </a:rPr>
                  <a:t>LAN2 frame</a:t>
                </a:r>
              </a:p>
            </p:txBody>
          </p:sp>
        </p:grpSp>
        <p:sp>
          <p:nvSpPr>
            <p:cNvPr id="42" name="Rectangle 43">
              <a:extLst>
                <a:ext uri="{FF2B5EF4-FFF2-40B4-BE49-F238E27FC236}">
                  <a16:creationId xmlns:a16="http://schemas.microsoft.com/office/drawing/2014/main" id="{D09AD9AD-1F03-44D2-8D55-8D2243C06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888" y="5968314"/>
              <a:ext cx="1905000" cy="6096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alibri" pitchFamily="34" charset="0"/>
                </a:rPr>
                <a:t>protocol</a:t>
              </a:r>
            </a:p>
            <a:p>
              <a:pPr algn="ctr"/>
              <a:r>
                <a:rPr lang="en-US" sz="1200" dirty="0">
                  <a:latin typeface="Calibri" pitchFamily="34" charset="0"/>
                </a:rPr>
                <a:t>software</a:t>
              </a:r>
            </a:p>
          </p:txBody>
        </p:sp>
        <p:sp>
          <p:nvSpPr>
            <p:cNvPr id="43" name="Rectangle 44">
              <a:extLst>
                <a:ext uri="{FF2B5EF4-FFF2-40B4-BE49-F238E27FC236}">
                  <a16:creationId xmlns:a16="http://schemas.microsoft.com/office/drawing/2014/main" id="{1B69593B-BF7E-4CD6-82AA-474350F71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888" y="4520514"/>
              <a:ext cx="812800" cy="6096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alibri" pitchFamily="34" charset="0"/>
                </a:rPr>
                <a:t>LAN1</a:t>
              </a:r>
            </a:p>
            <a:p>
              <a:pPr algn="ctr"/>
              <a:r>
                <a:rPr lang="en-US" sz="1200" dirty="0">
                  <a:latin typeface="Calibri" pitchFamily="34" charset="0"/>
                </a:rPr>
                <a:t>adapter</a:t>
              </a:r>
            </a:p>
          </p:txBody>
        </p:sp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81122659-C4D9-44AA-A123-62E91C7F0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088" y="4520514"/>
              <a:ext cx="812800" cy="6096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alibri" pitchFamily="34" charset="0"/>
                </a:rPr>
                <a:t>LAN2</a:t>
              </a:r>
            </a:p>
            <a:p>
              <a:pPr algn="ctr"/>
              <a:r>
                <a:rPr lang="en-US" sz="1200" dirty="0">
                  <a:latin typeface="Calibri" pitchFamily="34" charset="0"/>
                </a:rPr>
                <a:t>adapter</a:t>
              </a:r>
            </a:p>
          </p:txBody>
        </p:sp>
        <p:sp>
          <p:nvSpPr>
            <p:cNvPr id="45" name="Text Box 48">
              <a:extLst>
                <a:ext uri="{FF2B5EF4-FFF2-40B4-BE49-F238E27FC236}">
                  <a16:creationId xmlns:a16="http://schemas.microsoft.com/office/drawing/2014/main" id="{3F119E6E-50CA-4B72-8742-0C3A1EEE5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3547" y="4010619"/>
              <a:ext cx="1031914" cy="4725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990000"/>
                  </a:solidFill>
                  <a:latin typeface="Calibri" pitchFamily="34" charset="0"/>
                </a:rPr>
                <a:t>Router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5E448B6-404C-47B8-8EDA-3210961C237D}"/>
                </a:ext>
              </a:extLst>
            </p:cNvPr>
            <p:cNvGrpSpPr/>
            <p:nvPr/>
          </p:nvGrpSpPr>
          <p:grpSpPr>
            <a:xfrm>
              <a:off x="188995" y="4337939"/>
              <a:ext cx="2108117" cy="365151"/>
              <a:chOff x="190583" y="4313225"/>
              <a:chExt cx="2108117" cy="365151"/>
            </a:xfrm>
          </p:grpSpPr>
          <p:sp>
            <p:nvSpPr>
              <p:cNvPr id="70" name="Rectangle 25">
                <a:extLst>
                  <a:ext uri="{FF2B5EF4-FFF2-40B4-BE49-F238E27FC236}">
                    <a16:creationId xmlns:a16="http://schemas.microsoft.com/office/drawing/2014/main" id="{E0124EB5-114D-43C2-A561-9F021F5F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475" y="4381500"/>
                <a:ext cx="762000" cy="2286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100" dirty="0">
                    <a:latin typeface="Calibri" pitchFamily="34" charset="0"/>
                  </a:rPr>
                  <a:t>data</a:t>
                </a:r>
              </a:p>
            </p:txBody>
          </p:sp>
          <p:sp>
            <p:nvSpPr>
              <p:cNvPr id="71" name="Rectangle 26">
                <a:extLst>
                  <a:ext uri="{FF2B5EF4-FFF2-40B4-BE49-F238E27FC236}">
                    <a16:creationId xmlns:a16="http://schemas.microsoft.com/office/drawing/2014/main" id="{8EE4E1F2-36FE-44FA-A966-F32F56515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7475" y="4381500"/>
                <a:ext cx="457200" cy="2286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100" dirty="0">
                    <a:latin typeface="Calibri" pitchFamily="34" charset="0"/>
                  </a:rPr>
                  <a:t>PH</a:t>
                </a:r>
              </a:p>
            </p:txBody>
          </p:sp>
          <p:sp>
            <p:nvSpPr>
              <p:cNvPr id="72" name="Text Box 33">
                <a:extLst>
                  <a:ext uri="{FF2B5EF4-FFF2-40B4-BE49-F238E27FC236}">
                    <a16:creationId xmlns:a16="http://schemas.microsoft.com/office/drawing/2014/main" id="{21CB2177-A27C-4109-862E-F088E1262F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83" y="4313225"/>
                <a:ext cx="479263" cy="36515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100" dirty="0">
                    <a:latin typeface="Calibri" pitchFamily="34" charset="0"/>
                  </a:rPr>
                  <a:t>(3)</a:t>
                </a:r>
              </a:p>
            </p:txBody>
          </p:sp>
          <p:sp>
            <p:nvSpPr>
              <p:cNvPr id="73" name="Rectangle 49">
                <a:extLst>
                  <a:ext uri="{FF2B5EF4-FFF2-40B4-BE49-F238E27FC236}">
                    <a16:creationId xmlns:a16="http://schemas.microsoft.com/office/drawing/2014/main" id="{DC6F9D04-9066-4C67-9399-F551559F8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1500" y="4381500"/>
                <a:ext cx="457200" cy="228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100" dirty="0">
                    <a:latin typeface="Calibri" pitchFamily="34" charset="0"/>
                  </a:rPr>
                  <a:t>FH1</a:t>
                </a:r>
              </a:p>
            </p:txBody>
          </p:sp>
        </p:grpSp>
        <p:sp>
          <p:nvSpPr>
            <p:cNvPr id="47" name="Line 50">
              <a:extLst>
                <a:ext uri="{FF2B5EF4-FFF2-40B4-BE49-F238E27FC236}">
                  <a16:creationId xmlns:a16="http://schemas.microsoft.com/office/drawing/2014/main" id="{CBCCF1FC-8FE1-43D8-8819-0271A1CB0D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8288" y="3161614"/>
              <a:ext cx="0" cy="495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48" name="Line 51">
              <a:extLst>
                <a:ext uri="{FF2B5EF4-FFF2-40B4-BE49-F238E27FC236}">
                  <a16:creationId xmlns:a16="http://schemas.microsoft.com/office/drawing/2014/main" id="{17738E7E-324F-450C-A3F6-ACF9425DB6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8288" y="2018614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 dirty="0">
                <a:latin typeface="Calibri" pitchFamily="34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6E19F0D-93FA-4533-B3A7-715323C199B5}"/>
                </a:ext>
              </a:extLst>
            </p:cNvPr>
            <p:cNvGrpSpPr/>
            <p:nvPr/>
          </p:nvGrpSpPr>
          <p:grpSpPr>
            <a:xfrm>
              <a:off x="188995" y="2790028"/>
              <a:ext cx="2112880" cy="1089050"/>
              <a:chOff x="188995" y="2765314"/>
              <a:chExt cx="2112880" cy="1089050"/>
            </a:xfrm>
          </p:grpSpPr>
          <p:sp>
            <p:nvSpPr>
              <p:cNvPr id="62" name="Rectangle 13">
                <a:extLst>
                  <a:ext uri="{FF2B5EF4-FFF2-40B4-BE49-F238E27FC236}">
                    <a16:creationId xmlns:a16="http://schemas.microsoft.com/office/drawing/2014/main" id="{6EE87992-B98B-40EA-B70D-001A2DA83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475" y="3224428"/>
                <a:ext cx="762000" cy="2286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100" dirty="0">
                    <a:latin typeface="Calibri" pitchFamily="34" charset="0"/>
                  </a:rPr>
                  <a:t>data</a:t>
                </a:r>
              </a:p>
            </p:txBody>
          </p:sp>
          <p:sp>
            <p:nvSpPr>
              <p:cNvPr id="63" name="Rectangle 14">
                <a:extLst>
                  <a:ext uri="{FF2B5EF4-FFF2-40B4-BE49-F238E27FC236}">
                    <a16:creationId xmlns:a16="http://schemas.microsoft.com/office/drawing/2014/main" id="{F31E347B-1750-44C8-9A08-7063C65DD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7475" y="3224428"/>
                <a:ext cx="457200" cy="2286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100" dirty="0">
                    <a:latin typeface="Calibri" pitchFamily="34" charset="0"/>
                  </a:rPr>
                  <a:t>PH</a:t>
                </a:r>
              </a:p>
            </p:txBody>
          </p:sp>
          <p:sp>
            <p:nvSpPr>
              <p:cNvPr id="64" name="Rectangle 27">
                <a:extLst>
                  <a:ext uri="{FF2B5EF4-FFF2-40B4-BE49-F238E27FC236}">
                    <a16:creationId xmlns:a16="http://schemas.microsoft.com/office/drawing/2014/main" id="{93911CDB-FFCC-4E51-873A-A3498DF68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675" y="3224428"/>
                <a:ext cx="457200" cy="228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100" dirty="0">
                    <a:latin typeface="Calibri" pitchFamily="34" charset="0"/>
                  </a:rPr>
                  <a:t>FH1</a:t>
                </a:r>
              </a:p>
            </p:txBody>
          </p:sp>
          <p:sp>
            <p:nvSpPr>
              <p:cNvPr id="65" name="Text Box 32">
                <a:extLst>
                  <a:ext uri="{FF2B5EF4-FFF2-40B4-BE49-F238E27FC236}">
                    <a16:creationId xmlns:a16="http://schemas.microsoft.com/office/drawing/2014/main" id="{5822AF12-2392-447C-BA51-D861868A36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995" y="3156152"/>
                <a:ext cx="479263" cy="36515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100" dirty="0">
                    <a:latin typeface="Calibri" pitchFamily="34" charset="0"/>
                  </a:rPr>
                  <a:t>(2)</a:t>
                </a:r>
              </a:p>
            </p:txBody>
          </p:sp>
          <p:sp>
            <p:nvSpPr>
              <p:cNvPr id="66" name="AutoShape 39">
                <a:extLst>
                  <a:ext uri="{FF2B5EF4-FFF2-40B4-BE49-F238E27FC236}">
                    <a16:creationId xmlns:a16="http://schemas.microsoft.com/office/drawing/2014/main" id="{F6A4EA5A-E777-4131-A35F-4E44FED2407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196975" y="2489200"/>
                <a:ext cx="76200" cy="1219200"/>
              </a:xfrm>
              <a:prstGeom prst="leftBrace">
                <a:avLst>
                  <a:gd name="adj1" fmla="val 133333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 dirty="0">
                  <a:latin typeface="Calibri" pitchFamily="34" charset="0"/>
                </a:endParaRPr>
              </a:p>
            </p:txBody>
          </p:sp>
          <p:sp>
            <p:nvSpPr>
              <p:cNvPr id="67" name="Text Box 40">
                <a:extLst>
                  <a:ext uri="{FF2B5EF4-FFF2-40B4-BE49-F238E27FC236}">
                    <a16:creationId xmlns:a16="http://schemas.microsoft.com/office/drawing/2014/main" id="{95371764-D612-42DE-9D7C-11FC37781F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723" y="2765314"/>
                <a:ext cx="1465980" cy="36515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100" i="1" dirty="0">
                    <a:latin typeface="Calibri" pitchFamily="34" charset="0"/>
                  </a:rPr>
                  <a:t>internet packet</a:t>
                </a:r>
              </a:p>
            </p:txBody>
          </p:sp>
          <p:sp>
            <p:nvSpPr>
              <p:cNvPr id="68" name="AutoShape 52">
                <a:extLst>
                  <a:ext uri="{FF2B5EF4-FFF2-40B4-BE49-F238E27FC236}">
                    <a16:creationId xmlns:a16="http://schemas.microsoft.com/office/drawing/2014/main" id="{C5B977BB-5EF9-40E6-B983-F3C6496226C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1409700" y="2717800"/>
                <a:ext cx="76200" cy="1676400"/>
              </a:xfrm>
              <a:prstGeom prst="leftBrace">
                <a:avLst>
                  <a:gd name="adj1" fmla="val 183333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 dirty="0">
                  <a:latin typeface="Calibri" pitchFamily="34" charset="0"/>
                </a:endParaRPr>
              </a:p>
            </p:txBody>
          </p:sp>
          <p:sp>
            <p:nvSpPr>
              <p:cNvPr id="69" name="Text Box 53">
                <a:extLst>
                  <a:ext uri="{FF2B5EF4-FFF2-40B4-BE49-F238E27FC236}">
                    <a16:creationId xmlns:a16="http://schemas.microsoft.com/office/drawing/2014/main" id="{3B2513AA-9757-496F-9975-C331F0FE2A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3666" y="3489212"/>
                <a:ext cx="1206435" cy="36515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100" i="1" dirty="0">
                    <a:latin typeface="Calibri" pitchFamily="34" charset="0"/>
                  </a:rPr>
                  <a:t>LAN1 frame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3234E1F-4E35-40D7-BA41-3F174B24DE71}"/>
                </a:ext>
              </a:extLst>
            </p:cNvPr>
            <p:cNvGrpSpPr/>
            <p:nvPr/>
          </p:nvGrpSpPr>
          <p:grpSpPr>
            <a:xfrm>
              <a:off x="6712033" y="3194939"/>
              <a:ext cx="2097005" cy="365151"/>
              <a:chOff x="6731083" y="3113075"/>
              <a:chExt cx="2097005" cy="365151"/>
            </a:xfrm>
          </p:grpSpPr>
          <p:sp>
            <p:nvSpPr>
              <p:cNvPr id="58" name="Text Box 37">
                <a:extLst>
                  <a:ext uri="{FF2B5EF4-FFF2-40B4-BE49-F238E27FC236}">
                    <a16:creationId xmlns:a16="http://schemas.microsoft.com/office/drawing/2014/main" id="{D5A58459-4832-4535-A18D-D6C14F146C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31083" y="3113075"/>
                <a:ext cx="479263" cy="36515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100" dirty="0">
                    <a:latin typeface="Calibri" pitchFamily="34" charset="0"/>
                  </a:rPr>
                  <a:t>(7)</a:t>
                </a:r>
              </a:p>
            </p:txBody>
          </p:sp>
          <p:sp>
            <p:nvSpPr>
              <p:cNvPr id="59" name="Rectangle 54">
                <a:extLst>
                  <a:ext uri="{FF2B5EF4-FFF2-40B4-BE49-F238E27FC236}">
                    <a16:creationId xmlns:a16="http://schemas.microsoft.com/office/drawing/2014/main" id="{541B572B-0651-4A31-A72B-8DEE06E3E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1688" y="3181350"/>
                <a:ext cx="762000" cy="2286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100" dirty="0">
                    <a:latin typeface="Calibri" pitchFamily="34" charset="0"/>
                  </a:rPr>
                  <a:t>data</a:t>
                </a:r>
              </a:p>
            </p:txBody>
          </p:sp>
          <p:sp>
            <p:nvSpPr>
              <p:cNvPr id="60" name="Rectangle 55">
                <a:extLst>
                  <a:ext uri="{FF2B5EF4-FFF2-40B4-BE49-F238E27FC236}">
                    <a16:creationId xmlns:a16="http://schemas.microsoft.com/office/drawing/2014/main" id="{4F97D688-73C7-453B-A1B1-EC888B005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3688" y="3181350"/>
                <a:ext cx="457200" cy="2286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100" dirty="0">
                    <a:latin typeface="Calibri" pitchFamily="34" charset="0"/>
                  </a:rPr>
                  <a:t>PH</a:t>
                </a:r>
              </a:p>
            </p:txBody>
          </p:sp>
          <p:sp>
            <p:nvSpPr>
              <p:cNvPr id="61" name="Rectangle 56">
                <a:extLst>
                  <a:ext uri="{FF2B5EF4-FFF2-40B4-BE49-F238E27FC236}">
                    <a16:creationId xmlns:a16="http://schemas.microsoft.com/office/drawing/2014/main" id="{27C90F89-6D9F-41B9-BBB2-7972AE1E9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70888" y="3181350"/>
                <a:ext cx="457200" cy="22860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100" dirty="0">
                    <a:latin typeface="Calibri" pitchFamily="34" charset="0"/>
                  </a:rPr>
                  <a:t>FH2</a:t>
                </a:r>
              </a:p>
            </p:txBody>
          </p:sp>
        </p:grpSp>
        <p:sp>
          <p:nvSpPr>
            <p:cNvPr id="51" name="Rectangle 57">
              <a:extLst>
                <a:ext uri="{FF2B5EF4-FFF2-40B4-BE49-F238E27FC236}">
                  <a16:creationId xmlns:a16="http://schemas.microsoft.com/office/drawing/2014/main" id="{B5FAC093-14E9-458D-8C12-2B62F7B7F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2552014"/>
              <a:ext cx="812800" cy="6096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alibri" pitchFamily="34" charset="0"/>
                </a:rPr>
                <a:t>protocol</a:t>
              </a:r>
            </a:p>
            <a:p>
              <a:pPr algn="ctr"/>
              <a:r>
                <a:rPr lang="en-US" sz="1200" dirty="0">
                  <a:latin typeface="Calibri" pitchFamily="34" charset="0"/>
                </a:rPr>
                <a:t>software</a:t>
              </a:r>
            </a:p>
          </p:txBody>
        </p:sp>
        <p:sp>
          <p:nvSpPr>
            <p:cNvPr id="52" name="Rectangle 58">
              <a:extLst>
                <a:ext uri="{FF2B5EF4-FFF2-40B4-BE49-F238E27FC236}">
                  <a16:creationId xmlns:a16="http://schemas.microsoft.com/office/drawing/2014/main" id="{90C77218-2CD6-4576-9C8D-E1C211DC9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1396314"/>
              <a:ext cx="812800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alibri" pitchFamily="34" charset="0"/>
                </a:rPr>
                <a:t>server</a:t>
              </a:r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6F66994E-B4CF-4D76-9B3A-7EE88B09C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3669614"/>
              <a:ext cx="812800" cy="6096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alibri" pitchFamily="34" charset="0"/>
                </a:rPr>
                <a:t>LAN2</a:t>
              </a:r>
            </a:p>
            <a:p>
              <a:pPr algn="ctr"/>
              <a:r>
                <a:rPr lang="en-US" sz="1200" dirty="0">
                  <a:latin typeface="Calibri" pitchFamily="34" charset="0"/>
                </a:rPr>
                <a:t>adapter</a:t>
              </a:r>
            </a:p>
          </p:txBody>
        </p:sp>
        <p:sp>
          <p:nvSpPr>
            <p:cNvPr id="54" name="Text Box 60">
              <a:extLst>
                <a:ext uri="{FF2B5EF4-FFF2-40B4-BE49-F238E27FC236}">
                  <a16:creationId xmlns:a16="http://schemas.microsoft.com/office/drawing/2014/main" id="{F43D83D8-9C0B-4F0C-A31E-8564AF890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214" y="1048339"/>
              <a:ext cx="919503" cy="4295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Host B</a:t>
              </a:r>
            </a:p>
          </p:txBody>
        </p:sp>
        <p:sp>
          <p:nvSpPr>
            <p:cNvPr id="55" name="Line 61">
              <a:extLst>
                <a:ext uri="{FF2B5EF4-FFF2-40B4-BE49-F238E27FC236}">
                  <a16:creationId xmlns:a16="http://schemas.microsoft.com/office/drawing/2014/main" id="{83758C0D-3C07-4BC5-B373-64C8E503E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11913" y="3161614"/>
              <a:ext cx="0" cy="495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56" name="Line 62">
              <a:extLst>
                <a:ext uri="{FF2B5EF4-FFF2-40B4-BE49-F238E27FC236}">
                  <a16:creationId xmlns:a16="http://schemas.microsoft.com/office/drawing/2014/main" id="{1C40924A-431B-4B98-8D8D-D93BB3188B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11913" y="2018614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D7AAB30-E03A-41E0-9040-8D41951C2B9B}"/>
                </a:ext>
              </a:extLst>
            </p:cNvPr>
            <p:cNvSpPr txBox="1"/>
            <p:nvPr/>
          </p:nvSpPr>
          <p:spPr>
            <a:xfrm>
              <a:off x="30530" y="6005552"/>
              <a:ext cx="2604751" cy="644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Calibri" pitchFamily="34" charset="0"/>
                </a:rPr>
                <a:t>PH: Internet packet header</a:t>
              </a:r>
            </a:p>
            <a:p>
              <a:r>
                <a:rPr lang="en-US" sz="1200" b="0" dirty="0">
                  <a:latin typeface="Calibri" pitchFamily="34" charset="0"/>
                </a:rPr>
                <a:t>FH: LAN frame header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262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94E8-72FA-44B6-B988-EBFF25D5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742A7-1B44-4C94-96B1-8B17AD0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socket interface</a:t>
            </a:r>
          </a:p>
          <a:p>
            <a:pPr lvl="1"/>
            <a:r>
              <a:rPr lang="en-US" dirty="0"/>
              <a:t>A set of functions that are used in conjunction with the Unix I/O functions to build network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9D66C-354C-4D94-BF9A-0E88ACA4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13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351F1D6-D880-4A1B-B0E4-9368531E93AD}"/>
              </a:ext>
            </a:extLst>
          </p:cNvPr>
          <p:cNvGrpSpPr/>
          <p:nvPr/>
        </p:nvGrpSpPr>
        <p:grpSpPr>
          <a:xfrm>
            <a:off x="1401976" y="2431451"/>
            <a:ext cx="6161394" cy="4098823"/>
            <a:chOff x="-381002" y="470300"/>
            <a:chExt cx="9487514" cy="63115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B4826E6-0949-44AC-8511-FAA25AA3B94D}"/>
                </a:ext>
              </a:extLst>
            </p:cNvPr>
            <p:cNvGrpSpPr/>
            <p:nvPr/>
          </p:nvGrpSpPr>
          <p:grpSpPr>
            <a:xfrm>
              <a:off x="-381002" y="4180323"/>
              <a:ext cx="7239002" cy="1371600"/>
              <a:chOff x="-381002" y="4132968"/>
              <a:chExt cx="7239002" cy="13716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4DB9B79-4A0B-46CE-9BAB-08FA20FB0C73}"/>
                  </a:ext>
                </a:extLst>
              </p:cNvPr>
              <p:cNvSpPr/>
              <p:nvPr/>
            </p:nvSpPr>
            <p:spPr bwMode="auto">
              <a:xfrm>
                <a:off x="1447800" y="4132968"/>
                <a:ext cx="5410200" cy="1371600"/>
              </a:xfrm>
              <a:prstGeom prst="rect">
                <a:avLst/>
              </a:prstGeom>
              <a:solidFill>
                <a:schemeClr val="accent4"/>
              </a:solidFill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200" b="1"/>
              </a:p>
            </p:txBody>
          </p:sp>
          <p:grpSp>
            <p:nvGrpSpPr>
              <p:cNvPr id="7" name="Group 4">
                <a:extLst>
                  <a:ext uri="{FF2B5EF4-FFF2-40B4-BE49-F238E27FC236}">
                    <a16:creationId xmlns:a16="http://schemas.microsoft.com/office/drawing/2014/main" id="{E57041F3-CDE2-4D04-B684-3EC5033DA4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4600" y="4507795"/>
                <a:ext cx="381000" cy="685800"/>
                <a:chOff x="3984" y="3264"/>
                <a:chExt cx="240" cy="432"/>
              </a:xfrm>
            </p:grpSpPr>
            <p:sp>
              <p:nvSpPr>
                <p:cNvPr id="13" name="Line 5">
                  <a:extLst>
                    <a:ext uri="{FF2B5EF4-FFF2-40B4-BE49-F238E27FC236}">
                      <a16:creationId xmlns:a16="http://schemas.microsoft.com/office/drawing/2014/main" id="{8F2E1A2E-6F94-407A-8146-7DC62BFEF8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36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1200" b="1" dirty="0">
                    <a:latin typeface="Calibri" pitchFamily="34" charset="0"/>
                  </a:endParaRPr>
                </a:p>
              </p:txBody>
            </p:sp>
            <p:sp>
              <p:nvSpPr>
                <p:cNvPr id="14" name="Line 6">
                  <a:extLst>
                    <a:ext uri="{FF2B5EF4-FFF2-40B4-BE49-F238E27FC236}">
                      <a16:creationId xmlns:a16="http://schemas.microsoft.com/office/drawing/2014/main" id="{CDD67313-2A2A-4B55-BF1B-1B3CC15145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24" y="3264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1200" b="1" dirty="0">
                    <a:latin typeface="Calibri" pitchFamily="34" charset="0"/>
                  </a:endParaRPr>
                </a:p>
              </p:txBody>
            </p:sp>
            <p:sp>
              <p:nvSpPr>
                <p:cNvPr id="15" name="Line 7">
                  <a:extLst>
                    <a:ext uri="{FF2B5EF4-FFF2-40B4-BE49-F238E27FC236}">
                      <a16:creationId xmlns:a16="http://schemas.microsoft.com/office/drawing/2014/main" id="{14030379-8BA7-4208-B84B-1C74FE38AA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84" y="326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200" b="1" dirty="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8" name="Group 8">
                <a:extLst>
                  <a:ext uri="{FF2B5EF4-FFF2-40B4-BE49-F238E27FC236}">
                    <a16:creationId xmlns:a16="http://schemas.microsoft.com/office/drawing/2014/main" id="{E91D6135-F8BB-4F35-996D-087E06F1F3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 flipV="1">
                <a:off x="1676400" y="4507795"/>
                <a:ext cx="381000" cy="685800"/>
                <a:chOff x="3984" y="3264"/>
                <a:chExt cx="240" cy="432"/>
              </a:xfrm>
            </p:grpSpPr>
            <p:sp>
              <p:nvSpPr>
                <p:cNvPr id="10" name="Line 9">
                  <a:extLst>
                    <a:ext uri="{FF2B5EF4-FFF2-40B4-BE49-F238E27FC236}">
                      <a16:creationId xmlns:a16="http://schemas.microsoft.com/office/drawing/2014/main" id="{9B8F7B2E-8B1E-406C-A0E1-820A9EB7C2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36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1200" b="1" dirty="0">
                    <a:latin typeface="Calibri" pitchFamily="34" charset="0"/>
                  </a:endParaRPr>
                </a:p>
              </p:txBody>
            </p:sp>
            <p:sp>
              <p:nvSpPr>
                <p:cNvPr id="11" name="Line 10">
                  <a:extLst>
                    <a:ext uri="{FF2B5EF4-FFF2-40B4-BE49-F238E27FC236}">
                      <a16:creationId xmlns:a16="http://schemas.microsoft.com/office/drawing/2014/main" id="{F3C7372B-F103-4F4C-A4D5-3FEF767CA9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24" y="3264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1200" b="1" dirty="0">
                    <a:latin typeface="Calibri" pitchFamily="34" charset="0"/>
                  </a:endParaRPr>
                </a:p>
              </p:txBody>
            </p:sp>
            <p:sp>
              <p:nvSpPr>
                <p:cNvPr id="12" name="Line 11">
                  <a:extLst>
                    <a:ext uri="{FF2B5EF4-FFF2-40B4-BE49-F238E27FC236}">
                      <a16:creationId xmlns:a16="http://schemas.microsoft.com/office/drawing/2014/main" id="{969060F5-656F-4804-BF9D-9DD88041A4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84" y="326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200" b="1" dirty="0">
                    <a:latin typeface="Calibri" pitchFamily="34" charset="0"/>
                  </a:endParaRPr>
                </a:p>
              </p:txBody>
            </p:sp>
          </p:grpSp>
          <p:sp>
            <p:nvSpPr>
              <p:cNvPr id="9" name="Text Box 12">
                <a:extLst>
                  <a:ext uri="{FF2B5EF4-FFF2-40B4-BE49-F238E27FC236}">
                    <a16:creationId xmlns:a16="http://schemas.microsoft.com/office/drawing/2014/main" id="{8DEC2ADB-3362-460F-81BC-FA970AB5E5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81002" y="4482432"/>
                <a:ext cx="1676402" cy="6634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  <a:latin typeface="Calibri" pitchFamily="34" charset="0"/>
                  </a:rPr>
                  <a:t>Client / Server</a:t>
                </a:r>
              </a:p>
              <a:p>
                <a:r>
                  <a:rPr lang="en-US" sz="1100" b="1" dirty="0">
                    <a:solidFill>
                      <a:srgbClr val="C00000"/>
                    </a:solidFill>
                    <a:latin typeface="Calibri" pitchFamily="34" charset="0"/>
                  </a:rPr>
                  <a:t>Session</a:t>
                </a:r>
              </a:p>
            </p:txBody>
          </p:sp>
        </p:grp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D7F845C4-3438-46AA-A22B-172FFDEFE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4858" y="470300"/>
              <a:ext cx="847435" cy="4265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Calibri" pitchFamily="34" charset="0"/>
                </a:rPr>
                <a:t>Client</a:t>
              </a: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70E327CB-8385-4DF8-BA2A-D8FCA8B2F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744" y="470300"/>
              <a:ext cx="908455" cy="4265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Calibri" pitchFamily="34" charset="0"/>
                </a:rPr>
                <a:t>Server</a:t>
              </a: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7F595ED1-5076-4455-B6BF-316748DD8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2028555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200" b="1" dirty="0">
                <a:latin typeface="Calibri" pitchFamily="34" charset="0"/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5B2B1FBB-0DF8-4481-BF78-A01963D94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196823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200" b="1" dirty="0">
                <a:latin typeface="Calibri" pitchFamily="34" charset="0"/>
              </a:endParaRPr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3476FC08-E4DD-4307-92CD-210981759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265403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200" b="1" dirty="0">
                <a:latin typeface="Calibri" pitchFamily="34" charset="0"/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FC3AA741-02C3-46EE-B447-C10B09339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33983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200" b="1" dirty="0">
                <a:latin typeface="Calibri" pitchFamily="34" charset="0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3E84D1A0-88A1-4EEC-A87B-490CE5399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3857355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200" b="1" dirty="0">
                <a:latin typeface="Calibri" pitchFamily="34" charset="0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754E34E7-F3C3-40DB-84FB-EE8EC0003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1630093"/>
              <a:ext cx="15240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50" b="1" dirty="0">
                  <a:latin typeface="Courier New" pitchFamily="49" charset="0"/>
                </a:rPr>
                <a:t>socket</a:t>
              </a: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2418008D-28E5-4508-860A-A08C45611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630093"/>
              <a:ext cx="14478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50" b="1">
                  <a:latin typeface="Courier New" pitchFamily="49" charset="0"/>
                </a:rPr>
                <a:t>socket</a:t>
              </a: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AD8973E9-744B-4541-AD89-F4E39417E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304780"/>
              <a:ext cx="14478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50" b="1">
                  <a:latin typeface="Courier New" pitchFamily="49" charset="0"/>
                </a:rPr>
                <a:t>bind</a:t>
              </a: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C4E2FA1F-8780-4C9C-9D71-4509AEE9C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79468"/>
              <a:ext cx="14478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50" b="1">
                  <a:latin typeface="Courier New" pitchFamily="49" charset="0"/>
                </a:rPr>
                <a:t>listen</a:t>
              </a:r>
            </a:p>
          </p:txBody>
        </p:sp>
        <p:grpSp>
          <p:nvGrpSpPr>
            <p:cNvPr id="27" name="Group 25">
              <a:extLst>
                <a:ext uri="{FF2B5EF4-FFF2-40B4-BE49-F238E27FC236}">
                  <a16:creationId xmlns:a16="http://schemas.microsoft.com/office/drawing/2014/main" id="{6373A446-C08B-4A58-838E-7145EA944D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4025630"/>
              <a:ext cx="4267200" cy="1392238"/>
              <a:chOff x="1296" y="2506"/>
              <a:chExt cx="2688" cy="877"/>
            </a:xfrm>
          </p:grpSpPr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463B28BC-0329-41EB-8206-1FE96F8872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50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200" b="1" dirty="0">
                  <a:latin typeface="Calibri" pitchFamily="34" charset="0"/>
                </a:endParaRPr>
              </a:p>
            </p:txBody>
          </p:sp>
          <p:sp>
            <p:nvSpPr>
              <p:cNvPr id="29" name="Line 27">
                <a:extLst>
                  <a:ext uri="{FF2B5EF4-FFF2-40B4-BE49-F238E27FC236}">
                    <a16:creationId xmlns:a16="http://schemas.microsoft.com/office/drawing/2014/main" id="{CE17D73D-7249-4C5A-A751-281225E5CA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93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200" b="1" dirty="0">
                  <a:latin typeface="Calibri" pitchFamily="34" charset="0"/>
                </a:endParaRPr>
              </a:p>
            </p:txBody>
          </p:sp>
          <p:sp>
            <p:nvSpPr>
              <p:cNvPr id="30" name="Line 28">
                <a:extLst>
                  <a:ext uri="{FF2B5EF4-FFF2-40B4-BE49-F238E27FC236}">
                    <a16:creationId xmlns:a16="http://schemas.microsoft.com/office/drawing/2014/main" id="{FC4ABF5F-9360-4782-96DF-5E00F1C6A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50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200" b="1" dirty="0">
                  <a:latin typeface="Calibri" pitchFamily="34" charset="0"/>
                </a:endParaRPr>
              </a:p>
            </p:txBody>
          </p:sp>
          <p:sp>
            <p:nvSpPr>
              <p:cNvPr id="31" name="Line 29">
                <a:extLst>
                  <a:ext uri="{FF2B5EF4-FFF2-40B4-BE49-F238E27FC236}">
                    <a16:creationId xmlns:a16="http://schemas.microsoft.com/office/drawing/2014/main" id="{122A3633-91BE-4773-B1FE-3FDC6B0386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93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200" b="1" dirty="0">
                  <a:latin typeface="Calibri" pitchFamily="34" charset="0"/>
                </a:endParaRPr>
              </a:p>
            </p:txBody>
          </p:sp>
          <p:sp>
            <p:nvSpPr>
              <p:cNvPr id="32" name="Line 30">
                <a:extLst>
                  <a:ext uri="{FF2B5EF4-FFF2-40B4-BE49-F238E27FC236}">
                    <a16:creationId xmlns:a16="http://schemas.microsoft.com/office/drawing/2014/main" id="{DBFD753D-A747-4309-A3DF-6F6A66BFC8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832"/>
                <a:ext cx="8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200" b="1" dirty="0">
                  <a:latin typeface="Calibri" pitchFamily="34" charset="0"/>
                </a:endParaRPr>
              </a:p>
            </p:txBody>
          </p:sp>
          <p:sp>
            <p:nvSpPr>
              <p:cNvPr id="33" name="Line 31">
                <a:extLst>
                  <a:ext uri="{FF2B5EF4-FFF2-40B4-BE49-F238E27FC236}">
                    <a16:creationId xmlns:a16="http://schemas.microsoft.com/office/drawing/2014/main" id="{24374468-30C1-4C1D-8DDD-C31DE5EED3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6" y="3264"/>
                <a:ext cx="8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200" b="1" dirty="0">
                  <a:latin typeface="Calibri" pitchFamily="34" charset="0"/>
                </a:endParaRPr>
              </a:p>
            </p:txBody>
          </p:sp>
          <p:sp>
            <p:nvSpPr>
              <p:cNvPr id="34" name="Rectangle 32">
                <a:extLst>
                  <a:ext uri="{FF2B5EF4-FFF2-40B4-BE49-F238E27FC236}">
                    <a16:creationId xmlns:a16="http://schemas.microsoft.com/office/drawing/2014/main" id="{6AECB69A-487F-46F1-9C5A-9B43EEF30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718"/>
                <a:ext cx="912" cy="2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50" b="1" dirty="0">
                    <a:latin typeface="Courier New" pitchFamily="49" charset="0"/>
                  </a:rPr>
                  <a:t>read</a:t>
                </a:r>
              </a:p>
            </p:txBody>
          </p:sp>
          <p:sp>
            <p:nvSpPr>
              <p:cNvPr id="35" name="Rectangle 33">
                <a:extLst>
                  <a:ext uri="{FF2B5EF4-FFF2-40B4-BE49-F238E27FC236}">
                    <a16:creationId xmlns:a16="http://schemas.microsoft.com/office/drawing/2014/main" id="{A09C1077-A9D7-4B35-B35C-04A7018F5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3143"/>
                <a:ext cx="912" cy="2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50" b="1" dirty="0">
                    <a:latin typeface="Courier New" pitchFamily="49" charset="0"/>
                  </a:rPr>
                  <a:t>write</a:t>
                </a:r>
              </a:p>
            </p:txBody>
          </p:sp>
          <p:sp>
            <p:nvSpPr>
              <p:cNvPr id="36" name="Rectangle 34">
                <a:extLst>
                  <a:ext uri="{FF2B5EF4-FFF2-40B4-BE49-F238E27FC236}">
                    <a16:creationId xmlns:a16="http://schemas.microsoft.com/office/drawing/2014/main" id="{7C34627F-7212-4802-8EDF-D595A4ABC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143"/>
                <a:ext cx="960" cy="2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50" b="1" dirty="0">
                    <a:latin typeface="Courier New" pitchFamily="49" charset="0"/>
                  </a:rPr>
                  <a:t>read</a:t>
                </a:r>
              </a:p>
            </p:txBody>
          </p:sp>
          <p:sp>
            <p:nvSpPr>
              <p:cNvPr id="37" name="Rectangle 35">
                <a:extLst>
                  <a:ext uri="{FF2B5EF4-FFF2-40B4-BE49-F238E27FC236}">
                    <a16:creationId xmlns:a16="http://schemas.microsoft.com/office/drawing/2014/main" id="{F9FE7E48-EC15-4C1D-B872-829DDBA9A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718"/>
                <a:ext cx="960" cy="2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50" b="1" dirty="0">
                    <a:latin typeface="Courier New" pitchFamily="49" charset="0"/>
                  </a:rPr>
                  <a:t>write</a:t>
                </a:r>
              </a:p>
            </p:txBody>
          </p:sp>
        </p:grpSp>
        <p:sp>
          <p:nvSpPr>
            <p:cNvPr id="38" name="Text Box 36">
              <a:extLst>
                <a:ext uri="{FF2B5EF4-FFF2-40B4-BE49-F238E27FC236}">
                  <a16:creationId xmlns:a16="http://schemas.microsoft.com/office/drawing/2014/main" id="{18BB38CB-814A-426F-8777-AC2359C34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4849" y="3208394"/>
              <a:ext cx="1311191" cy="663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100" b="1" dirty="0">
                  <a:latin typeface="Calibri" pitchFamily="34" charset="0"/>
                </a:rPr>
                <a:t>Connection</a:t>
              </a:r>
            </a:p>
            <a:p>
              <a:pPr algn="ctr"/>
              <a:r>
                <a:rPr lang="en-US" sz="1100" b="1" dirty="0">
                  <a:latin typeface="Calibri" pitchFamily="34" charset="0"/>
                </a:rPr>
                <a:t>request</a:t>
              </a:r>
            </a:p>
          </p:txBody>
        </p:sp>
        <p:grpSp>
          <p:nvGrpSpPr>
            <p:cNvPr id="39" name="Group 37">
              <a:extLst>
                <a:ext uri="{FF2B5EF4-FFF2-40B4-BE49-F238E27FC236}">
                  <a16:creationId xmlns:a16="http://schemas.microsoft.com/office/drawing/2014/main" id="{893666BE-FDEC-4819-8A01-C2C7F489B8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3870325"/>
              <a:ext cx="5105400" cy="2911475"/>
              <a:chOff x="1296" y="2400"/>
              <a:chExt cx="3216" cy="1834"/>
            </a:xfrm>
          </p:grpSpPr>
          <p:sp>
            <p:nvSpPr>
              <p:cNvPr id="40" name="Line 38">
                <a:extLst>
                  <a:ext uri="{FF2B5EF4-FFF2-40B4-BE49-F238E27FC236}">
                    <a16:creationId xmlns:a16="http://schemas.microsoft.com/office/drawing/2014/main" id="{02B65C7A-5B5E-4B6E-BD49-20A67BEBBF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37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200" b="1" dirty="0">
                  <a:latin typeface="Calibri" pitchFamily="34" charset="0"/>
                </a:endParaRPr>
              </a:p>
            </p:txBody>
          </p:sp>
          <p:sp>
            <p:nvSpPr>
              <p:cNvPr id="41" name="Line 39">
                <a:extLst>
                  <a:ext uri="{FF2B5EF4-FFF2-40B4-BE49-F238E27FC236}">
                    <a16:creationId xmlns:a16="http://schemas.microsoft.com/office/drawing/2014/main" id="{403ED20B-75BE-45C2-9B56-F6B59DED3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337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200" b="1" dirty="0">
                  <a:latin typeface="Calibri" pitchFamily="34" charset="0"/>
                </a:endParaRPr>
              </a:p>
            </p:txBody>
          </p:sp>
          <p:sp>
            <p:nvSpPr>
              <p:cNvPr id="42" name="Line 40">
                <a:extLst>
                  <a:ext uri="{FF2B5EF4-FFF2-40B4-BE49-F238E27FC236}">
                    <a16:creationId xmlns:a16="http://schemas.microsoft.com/office/drawing/2014/main" id="{F559B742-CF13-468C-9CEE-60ADAEAC1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380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200" b="1" dirty="0">
                  <a:latin typeface="Calibri" pitchFamily="34" charset="0"/>
                </a:endParaRPr>
              </a:p>
            </p:txBody>
          </p:sp>
          <p:sp>
            <p:nvSpPr>
              <p:cNvPr id="43" name="Line 41">
                <a:extLst>
                  <a:ext uri="{FF2B5EF4-FFF2-40B4-BE49-F238E27FC236}">
                    <a16:creationId xmlns:a16="http://schemas.microsoft.com/office/drawing/2014/main" id="{48CE1BF1-5833-4896-952D-53A9DCC1C9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3696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200" b="1" dirty="0">
                  <a:latin typeface="Calibri" pitchFamily="34" charset="0"/>
                </a:endParaRPr>
              </a:p>
            </p:txBody>
          </p:sp>
          <p:sp>
            <p:nvSpPr>
              <p:cNvPr id="44" name="Rectangle 42">
                <a:extLst>
                  <a:ext uri="{FF2B5EF4-FFF2-40B4-BE49-F238E27FC236}">
                    <a16:creationId xmlns:a16="http://schemas.microsoft.com/office/drawing/2014/main" id="{B9AF6DE5-875C-4A55-B055-1E9D6DA0F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3568"/>
                <a:ext cx="912" cy="2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50" b="1" dirty="0">
                    <a:latin typeface="Courier New" pitchFamily="49" charset="0"/>
                  </a:rPr>
                  <a:t>read</a:t>
                </a:r>
              </a:p>
            </p:txBody>
          </p:sp>
          <p:sp>
            <p:nvSpPr>
              <p:cNvPr id="45" name="Rectangle 43">
                <a:extLst>
                  <a:ext uri="{FF2B5EF4-FFF2-40B4-BE49-F238E27FC236}">
                    <a16:creationId xmlns:a16="http://schemas.microsoft.com/office/drawing/2014/main" id="{B86E8F48-E828-4FB7-8309-71DD50D7A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3994"/>
                <a:ext cx="912" cy="2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50" b="1">
                    <a:latin typeface="Courier New" pitchFamily="49" charset="0"/>
                  </a:rPr>
                  <a:t>close</a:t>
                </a:r>
              </a:p>
            </p:txBody>
          </p:sp>
          <p:sp>
            <p:nvSpPr>
              <p:cNvPr id="46" name="Rectangle 44">
                <a:extLst>
                  <a:ext uri="{FF2B5EF4-FFF2-40B4-BE49-F238E27FC236}">
                    <a16:creationId xmlns:a16="http://schemas.microsoft.com/office/drawing/2014/main" id="{AB48381A-1FCD-4B6C-80CA-E2119DA19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569"/>
                <a:ext cx="960" cy="2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50" b="1">
                    <a:latin typeface="Courier New" pitchFamily="49" charset="0"/>
                  </a:rPr>
                  <a:t>close</a:t>
                </a:r>
              </a:p>
            </p:txBody>
          </p:sp>
          <p:sp>
            <p:nvSpPr>
              <p:cNvPr id="47" name="Text Box 45">
                <a:extLst>
                  <a:ext uri="{FF2B5EF4-FFF2-40B4-BE49-F238E27FC236}">
                    <a16:creationId xmlns:a16="http://schemas.microsoft.com/office/drawing/2014/main" id="{1D8928E0-4774-49CA-ABA2-17313411B5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4" y="3495"/>
                <a:ext cx="401" cy="2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050" b="1" dirty="0">
                    <a:latin typeface="Calibri" pitchFamily="34" charset="0"/>
                  </a:rPr>
                  <a:t>EOF</a:t>
                </a:r>
              </a:p>
            </p:txBody>
          </p:sp>
          <p:sp>
            <p:nvSpPr>
              <p:cNvPr id="48" name="Line 46">
                <a:extLst>
                  <a:ext uri="{FF2B5EF4-FFF2-40B4-BE49-F238E27FC236}">
                    <a16:creationId xmlns:a16="http://schemas.microsoft.com/office/drawing/2014/main" id="{DA8D8709-4B54-487A-BDAB-0069BD23E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4128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b="1" dirty="0">
                  <a:latin typeface="Calibri" pitchFamily="34" charset="0"/>
                </a:endParaRPr>
              </a:p>
            </p:txBody>
          </p:sp>
          <p:sp>
            <p:nvSpPr>
              <p:cNvPr id="49" name="Line 47">
                <a:extLst>
                  <a:ext uri="{FF2B5EF4-FFF2-40B4-BE49-F238E27FC236}">
                    <a16:creationId xmlns:a16="http://schemas.microsoft.com/office/drawing/2014/main" id="{BF810098-E3F8-4A38-B3E6-1BAB21D1E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2400"/>
                <a:ext cx="0" cy="17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b="1" dirty="0">
                  <a:latin typeface="Calibri" pitchFamily="34" charset="0"/>
                </a:endParaRPr>
              </a:p>
            </p:txBody>
          </p:sp>
          <p:sp>
            <p:nvSpPr>
              <p:cNvPr id="50" name="Line 48">
                <a:extLst>
                  <a:ext uri="{FF2B5EF4-FFF2-40B4-BE49-F238E27FC236}">
                    <a16:creationId xmlns:a16="http://schemas.microsoft.com/office/drawing/2014/main" id="{1F6C0600-CA42-48CA-8E83-276436D279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4" y="2400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200" b="1" dirty="0">
                  <a:latin typeface="Calibri" pitchFamily="34" charset="0"/>
                </a:endParaRPr>
              </a:p>
            </p:txBody>
          </p:sp>
        </p:grpSp>
        <p:sp>
          <p:nvSpPr>
            <p:cNvPr id="51" name="Text Box 49">
              <a:extLst>
                <a:ext uri="{FF2B5EF4-FFF2-40B4-BE49-F238E27FC236}">
                  <a16:creationId xmlns:a16="http://schemas.microsoft.com/office/drawing/2014/main" id="{E4868D75-5809-45DF-901A-5196C09D9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941" y="4801377"/>
              <a:ext cx="1866571" cy="924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100" b="1" dirty="0">
                  <a:latin typeface="Calibri" pitchFamily="34" charset="0"/>
                </a:rPr>
                <a:t>Await connection</a:t>
              </a:r>
            </a:p>
            <a:p>
              <a:r>
                <a:rPr lang="en-US" sz="1100" b="1" dirty="0">
                  <a:latin typeface="Calibri" pitchFamily="34" charset="0"/>
                </a:rPr>
                <a:t>request from</a:t>
              </a:r>
            </a:p>
            <a:p>
              <a:r>
                <a:rPr lang="en-US" sz="1100" b="1" dirty="0">
                  <a:latin typeface="Calibri" pitchFamily="34" charset="0"/>
                </a:rPr>
                <a:t>next client</a:t>
              </a:r>
            </a:p>
          </p:txBody>
        </p:sp>
        <p:sp>
          <p:nvSpPr>
            <p:cNvPr id="52" name="AutoShape 50">
              <a:extLst>
                <a:ext uri="{FF2B5EF4-FFF2-40B4-BE49-F238E27FC236}">
                  <a16:creationId xmlns:a16="http://schemas.microsoft.com/office/drawing/2014/main" id="{F4D1F9F7-1997-4B4F-A72B-E6F2B0D04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952500"/>
              <a:ext cx="152400" cy="2447655"/>
            </a:xfrm>
            <a:prstGeom prst="rightBrace">
              <a:avLst>
                <a:gd name="adj1" fmla="val 958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 dirty="0">
                <a:latin typeface="Calibri" pitchFamily="34" charset="0"/>
              </a:endParaRPr>
            </a:p>
          </p:txBody>
        </p:sp>
        <p:sp>
          <p:nvSpPr>
            <p:cNvPr id="53" name="Text Box 51">
              <a:extLst>
                <a:ext uri="{FF2B5EF4-FFF2-40B4-BE49-F238E27FC236}">
                  <a16:creationId xmlns:a16="http://schemas.microsoft.com/office/drawing/2014/main" id="{5D0427DD-EC04-4A10-9432-8B0696033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3494" y="1916307"/>
              <a:ext cx="1985052" cy="4028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100" b="1" dirty="0" err="1">
                  <a:latin typeface="Courier New" pitchFamily="49" charset="0"/>
                </a:rPr>
                <a:t>open_listenfd</a:t>
              </a:r>
              <a:endParaRPr lang="en-US" sz="1100" b="1" dirty="0">
                <a:latin typeface="Courier New" pitchFamily="49" charset="0"/>
              </a:endParaRPr>
            </a:p>
          </p:txBody>
        </p:sp>
        <p:sp>
          <p:nvSpPr>
            <p:cNvPr id="54" name="AutoShape 52">
              <a:extLst>
                <a:ext uri="{FF2B5EF4-FFF2-40B4-BE49-F238E27FC236}">
                  <a16:creationId xmlns:a16="http://schemas.microsoft.com/office/drawing/2014/main" id="{AFD73ED6-36AC-4703-A43A-812CCA5C9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0" y="952500"/>
              <a:ext cx="152400" cy="3133455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 dirty="0">
                <a:latin typeface="Calibri" pitchFamily="34" charset="0"/>
              </a:endParaRPr>
            </a:p>
          </p:txBody>
        </p:sp>
        <p:sp>
          <p:nvSpPr>
            <p:cNvPr id="55" name="Text Box 53">
              <a:extLst>
                <a:ext uri="{FF2B5EF4-FFF2-40B4-BE49-F238E27FC236}">
                  <a16:creationId xmlns:a16="http://schemas.microsoft.com/office/drawing/2014/main" id="{3C887838-5CA8-4C61-940E-822B37C2B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5907" y="2252856"/>
              <a:ext cx="1985052" cy="4028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100" b="1" dirty="0" err="1">
                  <a:latin typeface="Courier New" pitchFamily="49" charset="0"/>
                </a:rPr>
                <a:t>open_clientfd</a:t>
              </a:r>
              <a:endParaRPr lang="en-US" sz="1100" b="1" dirty="0">
                <a:latin typeface="Courier New" pitchFamily="49" charset="0"/>
              </a:endParaRPr>
            </a:p>
          </p:txBody>
        </p:sp>
        <p:sp>
          <p:nvSpPr>
            <p:cNvPr id="56" name="Rectangle 54">
              <a:extLst>
                <a:ext uri="{FF2B5EF4-FFF2-40B4-BE49-F238E27FC236}">
                  <a16:creationId xmlns:a16="http://schemas.microsoft.com/office/drawing/2014/main" id="{D8A9F53B-66E9-49E2-B155-E39D49ACD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687493"/>
              <a:ext cx="14478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50" b="1">
                  <a:latin typeface="Courier New" pitchFamily="49" charset="0"/>
                </a:rPr>
                <a:t>accept</a:t>
              </a:r>
            </a:p>
          </p:txBody>
        </p:sp>
        <p:sp>
          <p:nvSpPr>
            <p:cNvPr id="57" name="Rectangle 55">
              <a:extLst>
                <a:ext uri="{FF2B5EF4-FFF2-40B4-BE49-F238E27FC236}">
                  <a16:creationId xmlns:a16="http://schemas.microsoft.com/office/drawing/2014/main" id="{EC6FC8D2-688A-4B8C-8D5B-F812F95BB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3687493"/>
              <a:ext cx="15240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50" b="1">
                  <a:latin typeface="Courier New" pitchFamily="49" charset="0"/>
                </a:rPr>
                <a:t>connect</a:t>
              </a:r>
            </a:p>
          </p:txBody>
        </p:sp>
        <p:sp>
          <p:nvSpPr>
            <p:cNvPr id="58" name="Line 17">
              <a:extLst>
                <a:ext uri="{FF2B5EF4-FFF2-40B4-BE49-F238E27FC236}">
                  <a16:creationId xmlns:a16="http://schemas.microsoft.com/office/drawing/2014/main" id="{B3E6C585-B8BE-495A-AB67-2507D3BA1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1290637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200" b="1" dirty="0">
                <a:latin typeface="Calibri" pitchFamily="34" charset="0"/>
              </a:endParaRPr>
            </a:p>
          </p:txBody>
        </p:sp>
        <p:sp>
          <p:nvSpPr>
            <p:cNvPr id="59" name="Rectangle 22">
              <a:extLst>
                <a:ext uri="{FF2B5EF4-FFF2-40B4-BE49-F238E27FC236}">
                  <a16:creationId xmlns:a16="http://schemas.microsoft.com/office/drawing/2014/main" id="{7F0DFDFA-B0FF-4FA1-8478-DB60BDB7C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952500"/>
              <a:ext cx="14478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50" b="1" dirty="0" err="1">
                  <a:latin typeface="Courier New" pitchFamily="49" charset="0"/>
                </a:rPr>
                <a:t>getaddrinfo</a:t>
              </a:r>
              <a:endParaRPr lang="en-US" sz="1050" b="1" dirty="0">
                <a:latin typeface="Courier New" pitchFamily="49" charset="0"/>
              </a:endParaRPr>
            </a:p>
          </p:txBody>
        </p:sp>
        <p:sp>
          <p:nvSpPr>
            <p:cNvPr id="60" name="Line 17">
              <a:extLst>
                <a:ext uri="{FF2B5EF4-FFF2-40B4-BE49-F238E27FC236}">
                  <a16:creationId xmlns:a16="http://schemas.microsoft.com/office/drawing/2014/main" id="{2287D2F4-7EF4-4634-A849-AE0DD1467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1" y="1290637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200" b="1" dirty="0">
                <a:latin typeface="Calibri" pitchFamily="34" charset="0"/>
              </a:endParaRPr>
            </a:p>
          </p:txBody>
        </p:sp>
        <p:sp>
          <p:nvSpPr>
            <p:cNvPr id="61" name="Rectangle 22">
              <a:extLst>
                <a:ext uri="{FF2B5EF4-FFF2-40B4-BE49-F238E27FC236}">
                  <a16:creationId xmlns:a16="http://schemas.microsoft.com/office/drawing/2014/main" id="{84213B20-18D6-4CFD-81F7-EFF695A78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1" y="952500"/>
              <a:ext cx="14478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50" b="1" dirty="0" err="1">
                  <a:latin typeface="Courier New" pitchFamily="49" charset="0"/>
                </a:rPr>
                <a:t>getaddrinfo</a:t>
              </a:r>
              <a:endParaRPr lang="en-US" sz="1050" b="1" dirty="0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687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94E8-72FA-44B6-B988-EBFF25D5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address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742A7-1B44-4C94-96B1-8B17AD0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socket address</a:t>
            </a:r>
          </a:p>
          <a:p>
            <a:pPr lvl="1"/>
            <a:r>
              <a:rPr lang="en-US" dirty="0"/>
              <a:t>From the perspective of the Linux kernel, a socket is an end point for communication</a:t>
            </a:r>
          </a:p>
          <a:p>
            <a:pPr lvl="1"/>
            <a:r>
              <a:rPr lang="en-US" dirty="0"/>
              <a:t>From the perspective of a Linux program, a socket is an open file with a corresponding descriptor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9D66C-354C-4D94-BF9A-0E88ACA4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F4B1FC-A574-48E4-A365-3DB2843868A6}"/>
              </a:ext>
            </a:extLst>
          </p:cNvPr>
          <p:cNvSpPr/>
          <p:nvPr/>
        </p:nvSpPr>
        <p:spPr>
          <a:xfrm>
            <a:off x="525981" y="3429000"/>
            <a:ext cx="8092037" cy="160043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sockaddr_in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{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uint16_t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sin_family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/* Protocol family (always AF_INET) 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uint16_t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sin_port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/* Port num in network byte order 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in_addr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sin_addr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/* IP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addr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in network byte order 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sin_zero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/* Pad to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(struct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sockaddr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) 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 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015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94E8-72FA-44B6-B988-EBFF25D5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programming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9D66C-354C-4D94-BF9A-0E88ACA4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5C0499-F052-428F-84CD-442F23564D6D}"/>
              </a:ext>
            </a:extLst>
          </p:cNvPr>
          <p:cNvSpPr/>
          <p:nvPr/>
        </p:nvSpPr>
        <p:spPr>
          <a:xfrm>
            <a:off x="639272" y="971961"/>
            <a:ext cx="760246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Server program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unistd.h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&lt;sys/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socket.h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netinet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in.h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PORT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8080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argv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server_fd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   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socket file descriptor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sockaddr_in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socket address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addrlen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length of socket address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opt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1024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 = 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new_socket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STEP 1: Creating socket file descriptor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AF_INET: indicates using 32-bit IP address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SOCK_STREAM: indicate the socket will be an endpoint for connection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server_fd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socket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(AF_INET, SOCK_STREAM,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 &lt;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"socket failed</a:t>
            </a:r>
            <a:r>
              <a:rPr lang="en-US" sz="14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EXIT_FAILURE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"Server: socket created</a:t>
            </a:r>
            <a:r>
              <a:rPr lang="en-US" sz="14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184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94E8-72FA-44B6-B988-EBFF25D5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programming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9D66C-354C-4D94-BF9A-0E88ACA4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7075D-9A70-4C55-B999-BF374E5473AC}"/>
              </a:ext>
            </a:extLst>
          </p:cNvPr>
          <p:cNvSpPr/>
          <p:nvPr/>
        </p:nvSpPr>
        <p:spPr>
          <a:xfrm>
            <a:off x="-70805" y="1589453"/>
            <a:ext cx="935641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STEP 2: creating a socket address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setsockopt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server_fd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SOL_SOCKET, SO_REUSEADDR | SO_REUSEPORT, &amp;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opt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opt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setsockopt</a:t>
            </a:r>
            <a:r>
              <a:rPr lang="en-US" sz="14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EXIT_FAILURE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address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sin_family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AF_INET;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address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sin_addr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s_addr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INADDR_ANY;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address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sin_port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htons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The 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htons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function converts a 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u_short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from host to 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TCP/IP network byte order (which is big-endian)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STEP 3: associate the server’s socket address with the socket descriptor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bind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server_fd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sockaddr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*)&amp;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 &lt;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"bind failed</a:t>
            </a:r>
            <a:r>
              <a:rPr lang="en-US" sz="14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EXIT_FAILURE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"Server: address 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binded</a:t>
            </a:r>
            <a:r>
              <a:rPr lang="en-US" sz="14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18584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94E8-72FA-44B6-B988-EBFF25D5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programming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9D66C-354C-4D94-BF9A-0E88ACA4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B06C48-349F-45A5-A0FA-C213E58FC6AB}"/>
              </a:ext>
            </a:extLst>
          </p:cNvPr>
          <p:cNvSpPr/>
          <p:nvPr/>
        </p:nvSpPr>
        <p:spPr>
          <a:xfrm>
            <a:off x="44506" y="926540"/>
            <a:ext cx="839144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STEP 4: turn 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socket descriptor into a listen descriptor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Servers are passive entities that wait for connection requests from clients. 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A server calls the listen function to tell the kernel that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the socket descriptor will be used by a server instead of a client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the second parameter configures how many incoming requests can be queued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server_fd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1024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&lt;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"listen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exit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EXIT_FAILURE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"Server: listening descriptor created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STEP 5: wait for request from client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The accept function waits for a connection request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from a client to arrive on the listening descriptor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and returns a connected descriptor used to communicate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with the client using Unix I/O functions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The listening descriptor serves as an end point for client connection requests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It is typically created once and exists for the lifetime of the server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The connected descriptor is the end point of the connection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that is established between the client and the server.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It is created each time the server accepts a connection request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and exists only as long as it takes the server to service a client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The server blocks at accept() until a request is sent from the client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"Server: now I wait for requests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new_socket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server_fd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sockaddr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*)&amp;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socklen_t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*)&amp;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addrlen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 &lt;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"accept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exit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EXIT_FAILURE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453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94E8-72FA-44B6-B988-EBFF25D5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programming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9D66C-354C-4D94-BF9A-0E88ACA4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801AAB-B9C3-4C7E-8833-3335CECB5067}"/>
              </a:ext>
            </a:extLst>
          </p:cNvPr>
          <p:cNvSpPr/>
          <p:nvPr/>
        </p:nvSpPr>
        <p:spPr>
          <a:xfrm>
            <a:off x="322671" y="1377850"/>
            <a:ext cx="796256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STEP 6: read incoming data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when program reaches here, the server must have received 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a request from the client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new_socket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1024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EE0000"/>
                </a:solidFill>
                <a:latin typeface="Consolas" panose="020B0609020204030204" pitchFamily="49" charset="0"/>
              </a:rPr>
              <a:t>\n\n\</a:t>
            </a:r>
            <a:r>
              <a:rPr lang="en-US" sz="1400" dirty="0" err="1">
                <a:solidFill>
                  <a:srgbClr val="EE000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Server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 message received from the client:</a:t>
            </a:r>
            <a:r>
              <a:rPr lang="en-US" sz="14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%s</a:t>
            </a:r>
            <a:r>
              <a:rPr lang="en-US" sz="1400" dirty="0">
                <a:solidFill>
                  <a:srgbClr val="EE0000"/>
                </a:solidFill>
                <a:latin typeface="Consolas" panose="020B0609020204030204" pitchFamily="49" charset="0"/>
              </a:rPr>
              <a:t>\</a:t>
            </a:r>
            <a:r>
              <a:rPr lang="en-US" sz="1400" dirty="0" err="1">
                <a:solidFill>
                  <a:srgbClr val="EE000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STEP 7: send some data to the client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to demonstrate bi-direction communication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svmsg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strcpy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svmsg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"This is server speaking</a:t>
            </a:r>
            <a:r>
              <a:rPr lang="en-US" sz="14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new_socket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,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svmsg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,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strlen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svmsg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"Server: message sent</a:t>
            </a:r>
            <a:r>
              <a:rPr lang="en-US" sz="14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867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94E8-72FA-44B6-B988-EBFF25D5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programming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9D66C-354C-4D94-BF9A-0E88ACA4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483BA2-1959-4B60-A8C4-99AA607AE1F4}"/>
              </a:ext>
            </a:extLst>
          </p:cNvPr>
          <p:cNvSpPr/>
          <p:nvPr/>
        </p:nvSpPr>
        <p:spPr>
          <a:xfrm>
            <a:off x="404600" y="856357"/>
            <a:ext cx="881627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Client program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unistd.h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&lt;sys/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socket.h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arpa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inet.h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 PORT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8080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argv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sock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sockaddr_in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valread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buffer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1024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 = {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STEP 1: create a socket on the client side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sock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socket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(AF_INET, SOCK_STREAM,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 &lt;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 Socket creation error 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"Client: socket created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STEP 2: create socket address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serv_addr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sin_family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AF_INET;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serv_addr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sin_port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htons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Convert IPv4 and IPv6 addresses from text to binary form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inet_pton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(AF_INET,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"127.0.0.1"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&amp;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serv_addr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sin_addr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&lt;=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</a:t>
            </a:r>
            <a:r>
              <a:rPr lang="en-US" sz="1200" dirty="0" err="1">
                <a:solidFill>
                  <a:srgbClr val="EE000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Invalid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 address/ Address not supported 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53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FE9F-463D-4489-BA02-556EF039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64BC2-DD14-49BF-B8E5-3387E577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basic concepts of networking</a:t>
            </a:r>
          </a:p>
          <a:p>
            <a:r>
              <a:rPr lang="en-US" dirty="0"/>
              <a:t>Understanding simple network programming</a:t>
            </a:r>
          </a:p>
          <a:p>
            <a:endParaRPr lang="en-US" dirty="0"/>
          </a:p>
          <a:p>
            <a:r>
              <a:rPr lang="en-US" dirty="0"/>
              <a:t>This lecture serves as a very simple introduction to networking</a:t>
            </a:r>
          </a:p>
          <a:p>
            <a:r>
              <a:rPr lang="en-US" dirty="0"/>
              <a:t>Networking deservers a complete course COMP2322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35133-CD50-4D90-A5BA-3D919100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3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94E8-72FA-44B6-B988-EBFF25D5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programming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9D66C-354C-4D94-BF9A-0E88ACA4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6766EE-AF24-4442-A4A0-CD1107365A01}"/>
              </a:ext>
            </a:extLst>
          </p:cNvPr>
          <p:cNvSpPr/>
          <p:nvPr/>
        </p:nvSpPr>
        <p:spPr>
          <a:xfrm>
            <a:off x="420786" y="1011506"/>
            <a:ext cx="78209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STEP 3: using connect to send a request to the server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The connect function attempts to establish an Internet connection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with the server at 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serv_addr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The connect function blocks until either the connection is 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successfully established or an error occurs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If successful, the 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clientfd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descriptor is now ready for reading and writing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sock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sockaddr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*)&amp;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serv_addr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serv_addr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 &lt;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EE0000"/>
                </a:solidFill>
                <a:latin typeface="Consolas" panose="020B0609020204030204" pitchFamily="49" charset="0"/>
              </a:rPr>
              <a:t>\</a:t>
            </a:r>
            <a:r>
              <a:rPr lang="en-US" sz="1400" dirty="0" err="1">
                <a:solidFill>
                  <a:srgbClr val="EE000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Connection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Failed </a:t>
            </a:r>
            <a:r>
              <a:rPr lang="en-US" sz="14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"Client: connecting server</a:t>
            </a:r>
            <a:r>
              <a:rPr lang="en-US" sz="14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STEP 4: send data to the server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clmsg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strcpy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clmsg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"Hello from client</a:t>
            </a:r>
            <a:r>
              <a:rPr lang="en-US" sz="14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sock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clmsg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strlen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clmsg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"Client: message sent</a:t>
            </a:r>
            <a:r>
              <a:rPr lang="en-US" sz="14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STEP 5: read data sent from the server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sock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1024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EE0000"/>
                </a:solidFill>
                <a:latin typeface="Consolas" panose="020B0609020204030204" pitchFamily="49" charset="0"/>
              </a:rPr>
              <a:t>\n\n\</a:t>
            </a:r>
            <a:r>
              <a:rPr lang="en-US" sz="1400" dirty="0" err="1">
                <a:solidFill>
                  <a:srgbClr val="EE000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 message received from server:</a:t>
            </a:r>
            <a:r>
              <a:rPr lang="en-US" sz="1400" dirty="0">
                <a:solidFill>
                  <a:srgbClr val="EE0000"/>
                </a:solidFill>
                <a:latin typeface="Consolas" panose="020B0609020204030204" pitchFamily="49" charset="0"/>
              </a:rPr>
              <a:t>\</a:t>
            </a:r>
            <a:r>
              <a:rPr lang="en-US" sz="1400" dirty="0" err="1">
                <a:solidFill>
                  <a:srgbClr val="EE000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%s</a:t>
            </a:r>
            <a:r>
              <a:rPr lang="en-US" sz="14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132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51BD7-12AA-4C84-B8B9-ECD7C68C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495F0-AE64-4438-8AB0-4DAB212A3189}"/>
              </a:ext>
            </a:extLst>
          </p:cNvPr>
          <p:cNvSpPr txBox="1"/>
          <p:nvPr/>
        </p:nvSpPr>
        <p:spPr>
          <a:xfrm>
            <a:off x="2669492" y="2875002"/>
            <a:ext cx="38050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accent2"/>
                </a:solidFill>
              </a:rPr>
              <a:t>Thank You</a:t>
            </a:r>
            <a:endParaRPr 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21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us Prime B365M-A">
            <a:extLst>
              <a:ext uri="{FF2B5EF4-FFF2-40B4-BE49-F238E27FC236}">
                <a16:creationId xmlns:a16="http://schemas.microsoft.com/office/drawing/2014/main" id="{47E48011-116F-4305-AD97-0524BA03A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191" y="1776471"/>
            <a:ext cx="4263963" cy="426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28D8EE-A236-447E-ACEC-A48CF16B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computer is not a closed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26D1C-8826-499F-AAB2-51A15B149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interfaces – I/O device for networking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37E8F-D018-4FB9-BA83-937B50BC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5163A-EEB8-447E-8610-F30D3B8A3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006" y="1960296"/>
            <a:ext cx="1547734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B73DD1-29D7-4289-8678-F3C65F71282E}"/>
              </a:ext>
            </a:extLst>
          </p:cNvPr>
          <p:cNvSpPr txBox="1"/>
          <p:nvPr/>
        </p:nvSpPr>
        <p:spPr>
          <a:xfrm>
            <a:off x="3269182" y="5290204"/>
            <a:ext cx="191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Network interface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548383-885E-42C1-A6A8-9E80F5DF9829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2217218" y="3989373"/>
            <a:ext cx="2010239" cy="130083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5E0270-54A8-47DF-BB5D-0D46E34DBC2C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227457" y="4639790"/>
            <a:ext cx="1331771" cy="65041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01CF4E5-D0FF-4472-800E-415CDDC6C4EB}"/>
              </a:ext>
            </a:extLst>
          </p:cNvPr>
          <p:cNvSpPr/>
          <p:nvPr/>
        </p:nvSpPr>
        <p:spPr>
          <a:xfrm>
            <a:off x="6700205" y="4511310"/>
            <a:ext cx="558351" cy="364141"/>
          </a:xfrm>
          <a:prstGeom prst="ellipse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D8EE-A236-447E-ACEC-A48CF16B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computer is not a closed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26D1C-8826-499F-AAB2-51A15B149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interfaces – I/O device for networking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37E8F-D018-4FB9-BA83-937B50BC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4</a:t>
            </a:fld>
            <a:endParaRPr lang="en-US"/>
          </a:p>
        </p:txBody>
      </p:sp>
      <p:pic>
        <p:nvPicPr>
          <p:cNvPr id="3076" name="Picture 4" descr="Lenovo IdeaPad Yoga 2 11 Disassembly | MyFixGuide.com">
            <a:extLst>
              <a:ext uri="{FF2B5EF4-FFF2-40B4-BE49-F238E27FC236}">
                <a16:creationId xmlns:a16="http://schemas.microsoft.com/office/drawing/2014/main" id="{39B66197-4C86-453F-9ED2-11050ABAF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331" y="2778938"/>
            <a:ext cx="4124746" cy="274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lenovo.com/medias/E15-Gen-2-AMD-22TPE15E5A2-725x515.png?context=bWFzdGVyfHJvb3R8MjM2MDg1fGltYWdlL3BuZ3xoMGEvaDQ1LzExNTcxNjgyOTAyMDQ2LnBuZ3xlNGYxMjZlMTIwYTkzMmRmYjNmZDg1NDZmY2Q3YTMwNDM4NzU4ODBhMWRlNjA3ZGExNzgwOWU0NTg5Y2IxZmE2">
            <a:extLst>
              <a:ext uri="{FF2B5EF4-FFF2-40B4-BE49-F238E27FC236}">
                <a16:creationId xmlns:a16="http://schemas.microsoft.com/office/drawing/2014/main" id="{EE88AA87-C6B9-4EF5-8126-B184C8EA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61" y="2681093"/>
            <a:ext cx="4201817" cy="298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anually remove WiFi Network Profile using Registry in Windows 10">
            <a:extLst>
              <a:ext uri="{FF2B5EF4-FFF2-40B4-BE49-F238E27FC236}">
                <a16:creationId xmlns:a16="http://schemas.microsoft.com/office/drawing/2014/main" id="{6123E0D3-51CF-4B1C-830E-1E7977F4D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003" y="2136297"/>
            <a:ext cx="642641" cy="64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67384298-9E90-4281-A95A-877B4A8BD39C}"/>
              </a:ext>
            </a:extLst>
          </p:cNvPr>
          <p:cNvSpPr/>
          <p:nvPr/>
        </p:nvSpPr>
        <p:spPr>
          <a:xfrm>
            <a:off x="5743828" y="3924637"/>
            <a:ext cx="558351" cy="364141"/>
          </a:xfrm>
          <a:prstGeom prst="ellipse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6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8089-E0B7-4BC1-9884-18F00A84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computers are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C479F-2FAE-46CA-97CD-329399DFD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1" y="1130864"/>
            <a:ext cx="8498660" cy="5328605"/>
          </a:xfrm>
        </p:spPr>
        <p:txBody>
          <a:bodyPr/>
          <a:lstStyle/>
          <a:p>
            <a:r>
              <a:rPr lang="en-US" dirty="0"/>
              <a:t>LAN – Local Area Network</a:t>
            </a:r>
          </a:p>
          <a:p>
            <a:pPr lvl="1"/>
            <a:r>
              <a:rPr lang="en-US" dirty="0"/>
              <a:t>Connecting a small number of computers with switches/HUBs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9A88-E4F1-4D3A-80A0-DF99CEA1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1EB12-4CA0-4945-AA27-0BA33C1ED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171" y="1907296"/>
            <a:ext cx="2191735" cy="1030115"/>
          </a:xfrm>
          <a:prstGeom prst="rect">
            <a:avLst/>
          </a:prstGeom>
        </p:spPr>
      </p:pic>
      <p:pic>
        <p:nvPicPr>
          <p:cNvPr id="4098" name="Picture 2" descr="Dell OptiPlex 3080 SFF i3-10100/8GB/256GB SSD">
            <a:extLst>
              <a:ext uri="{FF2B5EF4-FFF2-40B4-BE49-F238E27FC236}">
                <a16:creationId xmlns:a16="http://schemas.microsoft.com/office/drawing/2014/main" id="{A9313CD5-6009-4DFD-BDDB-4095ADA136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19768"/>
          <a:stretch/>
        </p:blipFill>
        <p:spPr bwMode="auto">
          <a:xfrm>
            <a:off x="784927" y="4766208"/>
            <a:ext cx="687241" cy="112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ell OptiPlex 3080 SFF i3-10100/8GB/256GB SSD">
            <a:extLst>
              <a:ext uri="{FF2B5EF4-FFF2-40B4-BE49-F238E27FC236}">
                <a16:creationId xmlns:a16="http://schemas.microsoft.com/office/drawing/2014/main" id="{45E8434C-4924-45FC-A88E-F0F09E82C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19768"/>
          <a:stretch/>
        </p:blipFill>
        <p:spPr bwMode="auto">
          <a:xfrm>
            <a:off x="2113242" y="4766207"/>
            <a:ext cx="687241" cy="112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ll OptiPlex 3080 SFF i3-10100/8GB/256GB SSD">
            <a:extLst>
              <a:ext uri="{FF2B5EF4-FFF2-40B4-BE49-F238E27FC236}">
                <a16:creationId xmlns:a16="http://schemas.microsoft.com/office/drawing/2014/main" id="{8CEC5801-82FB-42FC-8FBE-24D01B1A81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19768"/>
          <a:stretch/>
        </p:blipFill>
        <p:spPr bwMode="auto">
          <a:xfrm>
            <a:off x="3441557" y="4766208"/>
            <a:ext cx="687241" cy="112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ell OptiPlex 3080 SFF i3-10100/8GB/256GB SSD">
            <a:extLst>
              <a:ext uri="{FF2B5EF4-FFF2-40B4-BE49-F238E27FC236}">
                <a16:creationId xmlns:a16="http://schemas.microsoft.com/office/drawing/2014/main" id="{40CB0ECA-68BB-4341-B1E4-80E3DF9B6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19768"/>
          <a:stretch/>
        </p:blipFill>
        <p:spPr bwMode="auto">
          <a:xfrm>
            <a:off x="4769872" y="4766207"/>
            <a:ext cx="687241" cy="112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ll OptiPlex 3080 SFF i3-10100/8GB/256GB SSD">
            <a:extLst>
              <a:ext uri="{FF2B5EF4-FFF2-40B4-BE49-F238E27FC236}">
                <a16:creationId xmlns:a16="http://schemas.microsoft.com/office/drawing/2014/main" id="{9701F3A4-BE77-4253-92FC-403783E40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19768"/>
          <a:stretch/>
        </p:blipFill>
        <p:spPr bwMode="auto">
          <a:xfrm>
            <a:off x="6098187" y="4766207"/>
            <a:ext cx="687241" cy="112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ell OptiPlex 3080 SFF i3-10100/8GB/256GB SSD">
            <a:extLst>
              <a:ext uri="{FF2B5EF4-FFF2-40B4-BE49-F238E27FC236}">
                <a16:creationId xmlns:a16="http://schemas.microsoft.com/office/drawing/2014/main" id="{84CB70CF-3F02-4FD5-8901-25CC990A45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19768"/>
          <a:stretch/>
        </p:blipFill>
        <p:spPr bwMode="auto">
          <a:xfrm>
            <a:off x="7426504" y="4766206"/>
            <a:ext cx="687241" cy="112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AED5EE-5539-4D2F-B4EB-2A225C3DEB39}"/>
              </a:ext>
            </a:extLst>
          </p:cNvPr>
          <p:cNvCxnSpPr>
            <a:cxnSpLocks/>
          </p:cNvCxnSpPr>
          <p:nvPr/>
        </p:nvCxnSpPr>
        <p:spPr>
          <a:xfrm>
            <a:off x="1092425" y="3851809"/>
            <a:ext cx="0" cy="81325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C22053-C58E-4150-909C-1E4A61BF4C92}"/>
              </a:ext>
            </a:extLst>
          </p:cNvPr>
          <p:cNvCxnSpPr>
            <a:cxnSpLocks/>
          </p:cNvCxnSpPr>
          <p:nvPr/>
        </p:nvCxnSpPr>
        <p:spPr>
          <a:xfrm>
            <a:off x="7710362" y="3851809"/>
            <a:ext cx="0" cy="81325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580EB7-E70F-4950-80A1-C66B21DF32C4}"/>
              </a:ext>
            </a:extLst>
          </p:cNvPr>
          <p:cNvCxnSpPr>
            <a:cxnSpLocks/>
          </p:cNvCxnSpPr>
          <p:nvPr/>
        </p:nvCxnSpPr>
        <p:spPr>
          <a:xfrm>
            <a:off x="2373664" y="4051413"/>
            <a:ext cx="0" cy="61364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469FCFF-35E2-47CE-8116-FF2112759E29}"/>
              </a:ext>
            </a:extLst>
          </p:cNvPr>
          <p:cNvCxnSpPr>
            <a:cxnSpLocks/>
          </p:cNvCxnSpPr>
          <p:nvPr/>
        </p:nvCxnSpPr>
        <p:spPr>
          <a:xfrm>
            <a:off x="6442609" y="4051413"/>
            <a:ext cx="0" cy="61364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9596F2-B60D-40D8-9696-30A6C89150AC}"/>
              </a:ext>
            </a:extLst>
          </p:cNvPr>
          <p:cNvCxnSpPr>
            <a:cxnSpLocks/>
          </p:cNvCxnSpPr>
          <p:nvPr/>
        </p:nvCxnSpPr>
        <p:spPr>
          <a:xfrm>
            <a:off x="3715593" y="4261806"/>
            <a:ext cx="0" cy="40325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A68290-C320-42F2-8C10-D7E8AAD6C87F}"/>
              </a:ext>
            </a:extLst>
          </p:cNvPr>
          <p:cNvCxnSpPr>
            <a:cxnSpLocks/>
          </p:cNvCxnSpPr>
          <p:nvPr/>
        </p:nvCxnSpPr>
        <p:spPr>
          <a:xfrm>
            <a:off x="5089890" y="4261806"/>
            <a:ext cx="0" cy="40325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E98423-8E7D-4717-8F00-322EEC4A26E9}"/>
              </a:ext>
            </a:extLst>
          </p:cNvPr>
          <p:cNvCxnSpPr>
            <a:cxnSpLocks/>
          </p:cNvCxnSpPr>
          <p:nvPr/>
        </p:nvCxnSpPr>
        <p:spPr>
          <a:xfrm flipH="1">
            <a:off x="1080288" y="3851809"/>
            <a:ext cx="24437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F4E8F8-85D1-4A68-B059-3F1A1E1875DA}"/>
              </a:ext>
            </a:extLst>
          </p:cNvPr>
          <p:cNvCxnSpPr>
            <a:cxnSpLocks/>
          </p:cNvCxnSpPr>
          <p:nvPr/>
        </p:nvCxnSpPr>
        <p:spPr>
          <a:xfrm>
            <a:off x="3524081" y="2706786"/>
            <a:ext cx="0" cy="115716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E00A53-D6D3-4F8D-815A-20F51CD75492}"/>
              </a:ext>
            </a:extLst>
          </p:cNvPr>
          <p:cNvCxnSpPr>
            <a:cxnSpLocks/>
          </p:cNvCxnSpPr>
          <p:nvPr/>
        </p:nvCxnSpPr>
        <p:spPr>
          <a:xfrm flipH="1">
            <a:off x="5279345" y="3862599"/>
            <a:ext cx="24437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B303A9C-2D1C-47FE-8474-8C54210CAC46}"/>
              </a:ext>
            </a:extLst>
          </p:cNvPr>
          <p:cNvCxnSpPr>
            <a:cxnSpLocks/>
          </p:cNvCxnSpPr>
          <p:nvPr/>
        </p:nvCxnSpPr>
        <p:spPr>
          <a:xfrm>
            <a:off x="5279345" y="2706786"/>
            <a:ext cx="0" cy="115716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870DE2-72BC-4720-8304-5C4CEB5312B0}"/>
              </a:ext>
            </a:extLst>
          </p:cNvPr>
          <p:cNvCxnSpPr>
            <a:cxnSpLocks/>
          </p:cNvCxnSpPr>
          <p:nvPr/>
        </p:nvCxnSpPr>
        <p:spPr>
          <a:xfrm flipH="1">
            <a:off x="2361528" y="4054110"/>
            <a:ext cx="148488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A6A0469-27A7-46EC-A8B7-96C1C429A5B8}"/>
              </a:ext>
            </a:extLst>
          </p:cNvPr>
          <p:cNvCxnSpPr>
            <a:cxnSpLocks/>
          </p:cNvCxnSpPr>
          <p:nvPr/>
        </p:nvCxnSpPr>
        <p:spPr>
          <a:xfrm>
            <a:off x="3846414" y="2910436"/>
            <a:ext cx="0" cy="115716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257E474-22BA-4C95-8A6B-A001509132EB}"/>
              </a:ext>
            </a:extLst>
          </p:cNvPr>
          <p:cNvCxnSpPr>
            <a:cxnSpLocks/>
          </p:cNvCxnSpPr>
          <p:nvPr/>
        </p:nvCxnSpPr>
        <p:spPr>
          <a:xfrm flipH="1">
            <a:off x="3703457" y="4258434"/>
            <a:ext cx="485519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4075D2-2468-4604-B52A-EA2B762A2B05}"/>
              </a:ext>
            </a:extLst>
          </p:cNvPr>
          <p:cNvCxnSpPr>
            <a:cxnSpLocks/>
          </p:cNvCxnSpPr>
          <p:nvPr/>
        </p:nvCxnSpPr>
        <p:spPr>
          <a:xfrm>
            <a:off x="4188976" y="3113411"/>
            <a:ext cx="0" cy="115716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462199B-3E5F-4A7E-86C5-A448C401F074}"/>
              </a:ext>
            </a:extLst>
          </p:cNvPr>
          <p:cNvCxnSpPr>
            <a:cxnSpLocks/>
          </p:cNvCxnSpPr>
          <p:nvPr/>
        </p:nvCxnSpPr>
        <p:spPr>
          <a:xfrm>
            <a:off x="4621901" y="3113411"/>
            <a:ext cx="0" cy="115716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F9EF23-979D-48A6-A301-3B17D294C192}"/>
              </a:ext>
            </a:extLst>
          </p:cNvPr>
          <p:cNvCxnSpPr>
            <a:cxnSpLocks/>
          </p:cNvCxnSpPr>
          <p:nvPr/>
        </p:nvCxnSpPr>
        <p:spPr>
          <a:xfrm>
            <a:off x="4980647" y="2905043"/>
            <a:ext cx="0" cy="115716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EC3CC4D-48DF-4CDB-8BFD-6A1123968A0F}"/>
              </a:ext>
            </a:extLst>
          </p:cNvPr>
          <p:cNvCxnSpPr>
            <a:cxnSpLocks/>
          </p:cNvCxnSpPr>
          <p:nvPr/>
        </p:nvCxnSpPr>
        <p:spPr>
          <a:xfrm flipH="1">
            <a:off x="4616509" y="4258434"/>
            <a:ext cx="485519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8B8E4C-51A3-4B36-BD90-90BB87646C6F}"/>
              </a:ext>
            </a:extLst>
          </p:cNvPr>
          <p:cNvCxnSpPr>
            <a:cxnSpLocks/>
          </p:cNvCxnSpPr>
          <p:nvPr/>
        </p:nvCxnSpPr>
        <p:spPr>
          <a:xfrm flipH="1">
            <a:off x="4969059" y="4055459"/>
            <a:ext cx="148488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FFD152-D136-4DF9-B304-30B3691C066D}"/>
              </a:ext>
            </a:extLst>
          </p:cNvPr>
          <p:cNvSpPr txBox="1"/>
          <p:nvPr/>
        </p:nvSpPr>
        <p:spPr>
          <a:xfrm>
            <a:off x="5433608" y="2060455"/>
            <a:ext cx="81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Switch</a:t>
            </a:r>
          </a:p>
          <a:p>
            <a:pPr algn="ctr"/>
            <a:r>
              <a:rPr lang="en-US" b="1" dirty="0"/>
              <a:t>HUB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9260F9B-C657-4D49-A899-FDA856A84C57}"/>
              </a:ext>
            </a:extLst>
          </p:cNvPr>
          <p:cNvSpPr/>
          <p:nvPr/>
        </p:nvSpPr>
        <p:spPr>
          <a:xfrm>
            <a:off x="1128547" y="2009252"/>
            <a:ext cx="6594584" cy="1922785"/>
          </a:xfrm>
          <a:prstGeom prst="ellipse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4000" b="1" dirty="0">
              <a:solidFill>
                <a:schemeClr val="tx1"/>
              </a:solidFill>
            </a:endParaRPr>
          </a:p>
          <a:p>
            <a:pPr algn="ctr"/>
            <a:r>
              <a:rPr lang="en-US" sz="4000" b="1" dirty="0">
                <a:solidFill>
                  <a:schemeClr val="tx1"/>
                </a:solidFill>
              </a:rPr>
              <a:t>Bus</a:t>
            </a:r>
            <a:r>
              <a:rPr lang="en-US" sz="4000" b="1">
                <a:solidFill>
                  <a:schemeClr val="tx1"/>
                </a:solidFill>
              </a:rPr>
              <a:t>/Switch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47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8089-E0B7-4BC1-9884-18F00A84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computers are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C479F-2FAE-46CA-97CD-329399DF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 – Wide Area Network</a:t>
            </a:r>
          </a:p>
          <a:p>
            <a:pPr lvl="1"/>
            <a:r>
              <a:rPr lang="en-US" dirty="0"/>
              <a:t>Multiple LANs connected by </a:t>
            </a:r>
            <a:r>
              <a:rPr lang="en-US" b="1" dirty="0"/>
              <a:t>routers</a:t>
            </a:r>
            <a:r>
              <a:rPr lang="en-US" dirty="0"/>
              <a:t> (transmitting data among LANs)</a:t>
            </a:r>
          </a:p>
          <a:p>
            <a:pPr lvl="1"/>
            <a:r>
              <a:rPr lang="en-US" dirty="0"/>
              <a:t>The foundation of the Internet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9A88-E4F1-4D3A-80A0-DF99CEA1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 descr="Wide area network diagram examples">
            <a:extLst>
              <a:ext uri="{FF2B5EF4-FFF2-40B4-BE49-F238E27FC236}">
                <a16:creationId xmlns:a16="http://schemas.microsoft.com/office/drawing/2014/main" id="{B194C268-148B-4BB7-BB90-A5ED31AE22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19"/>
          <a:stretch/>
        </p:blipFill>
        <p:spPr bwMode="auto">
          <a:xfrm>
            <a:off x="1280564" y="2431659"/>
            <a:ext cx="6582871" cy="415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49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94E8-72FA-44B6-B988-EBFF25D5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computers find each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742A7-1B44-4C94-96B1-8B17AD0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IP address</a:t>
            </a:r>
            <a:r>
              <a:rPr lang="en-US" dirty="0"/>
              <a:t>: To locate a computer in the network</a:t>
            </a:r>
          </a:p>
          <a:p>
            <a:pPr lvl="1"/>
            <a:r>
              <a:rPr lang="en-US" sz="2100" dirty="0"/>
              <a:t>Each network interface has a unique </a:t>
            </a:r>
            <a:r>
              <a:rPr lang="en-US" sz="2100" b="1" dirty="0"/>
              <a:t>MAC address</a:t>
            </a:r>
          </a:p>
          <a:p>
            <a:pPr lvl="2"/>
            <a:r>
              <a:rPr lang="en-US" sz="1900" dirty="0"/>
              <a:t>hardcoded when the interface hardware is produced</a:t>
            </a:r>
          </a:p>
          <a:p>
            <a:pPr lvl="2"/>
            <a:r>
              <a:rPr lang="en-US" sz="1900" dirty="0"/>
              <a:t>like your HKID</a:t>
            </a:r>
          </a:p>
          <a:p>
            <a:pPr lvl="1"/>
            <a:r>
              <a:rPr lang="en-US" sz="2100" dirty="0"/>
              <a:t>Each computer is assigned an </a:t>
            </a:r>
            <a:r>
              <a:rPr lang="en-US" sz="2100" b="1" dirty="0"/>
              <a:t>IP address</a:t>
            </a:r>
            <a:r>
              <a:rPr lang="en-US" sz="2100" dirty="0"/>
              <a:t>, configurable</a:t>
            </a:r>
          </a:p>
          <a:p>
            <a:pPr lvl="2"/>
            <a:r>
              <a:rPr lang="en-US" sz="1900" dirty="0"/>
              <a:t>like your home address</a:t>
            </a:r>
          </a:p>
          <a:p>
            <a:pPr lvl="1"/>
            <a:r>
              <a:rPr lang="en-US" sz="2100" dirty="0"/>
              <a:t>The MAC address is bind with an IP address when your computer is connected to some network</a:t>
            </a:r>
          </a:p>
          <a:p>
            <a:pPr lvl="2"/>
            <a:r>
              <a:rPr lang="en-US" sz="1900" dirty="0"/>
              <a:t>For your smartphone, at home, you have an IP address; when you connect to the WIFI in Starbucks, you have another IP address</a:t>
            </a:r>
          </a:p>
          <a:p>
            <a:endParaRPr lang="en-US" dirty="0"/>
          </a:p>
          <a:p>
            <a:r>
              <a:rPr lang="en-US" altLang="zh-CN" dirty="0"/>
              <a:t>An IP address </a:t>
            </a:r>
            <a:r>
              <a:rPr lang="en-US" dirty="0"/>
              <a:t>is a 32-bit integer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128.2.203.179</a:t>
            </a:r>
          </a:p>
          <a:p>
            <a:pPr lvl="1"/>
            <a:r>
              <a:rPr lang="en-US" dirty="0"/>
              <a:t>We focus on </a:t>
            </a:r>
            <a:r>
              <a:rPr lang="en-US" dirty="0">
                <a:solidFill>
                  <a:srgbClr val="FF0000"/>
                </a:solidFill>
              </a:rPr>
              <a:t>IPv4</a:t>
            </a:r>
            <a:r>
              <a:rPr lang="en-US" dirty="0"/>
              <a:t>, which uses 32-bit addresses</a:t>
            </a:r>
          </a:p>
          <a:p>
            <a:pPr lvl="1"/>
            <a:r>
              <a:rPr lang="en-US" dirty="0"/>
              <a:t>The new version is </a:t>
            </a:r>
            <a:r>
              <a:rPr lang="en-US" dirty="0">
                <a:solidFill>
                  <a:srgbClr val="FF0000"/>
                </a:solidFill>
              </a:rPr>
              <a:t>IPv6</a:t>
            </a:r>
            <a:r>
              <a:rPr lang="en-US" dirty="0"/>
              <a:t>, which uses 128-bit addresses</a:t>
            </a:r>
          </a:p>
          <a:p>
            <a:endParaRPr lang="en-US" dirty="0"/>
          </a:p>
          <a:p>
            <a:r>
              <a:rPr lang="en-US" dirty="0"/>
              <a:t>IP addresses are used by routers to forward data packets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9D66C-354C-4D94-BF9A-0E88ACA4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2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94E8-72FA-44B6-B988-EBFF25D5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computers find each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742A7-1B44-4C94-96B1-8B17AD0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But when we surf the Internet, we use</a:t>
            </a:r>
          </a:p>
          <a:p>
            <a:pPr lvl="1"/>
            <a:r>
              <a:rPr lang="en-US" dirty="0"/>
              <a:t>www.google.com</a:t>
            </a:r>
          </a:p>
          <a:p>
            <a:pPr lvl="1"/>
            <a:r>
              <a:rPr lang="en-US" dirty="0"/>
              <a:t>www.polyu.edu.hk</a:t>
            </a:r>
          </a:p>
          <a:p>
            <a:pPr lvl="1"/>
            <a:r>
              <a:rPr lang="en-US" dirty="0"/>
              <a:t>www.youtube.com</a:t>
            </a:r>
          </a:p>
          <a:p>
            <a:pPr lvl="1"/>
            <a:r>
              <a:rPr lang="en-US" dirty="0"/>
              <a:t>……</a:t>
            </a:r>
          </a:p>
          <a:p>
            <a:r>
              <a:rPr lang="en-US" dirty="0"/>
              <a:t>IP addresses are hard to remember</a:t>
            </a:r>
          </a:p>
          <a:p>
            <a:r>
              <a:rPr lang="en-US" dirty="0"/>
              <a:t>Computers in the networks can be assigned a domain name</a:t>
            </a:r>
          </a:p>
          <a:p>
            <a:pPr lvl="1"/>
            <a:r>
              <a:rPr lang="en-US" dirty="0"/>
              <a:t>Human-friendly structured string</a:t>
            </a:r>
          </a:p>
          <a:p>
            <a:pPr lvl="1"/>
            <a:r>
              <a:rPr lang="en-US" dirty="0"/>
              <a:t>apollo.comp.polyu.edu.hk </a:t>
            </a:r>
            <a:r>
              <a:rPr lang="en-US" dirty="0">
                <a:sym typeface="Wingdings" panose="05000000000000000000" pitchFamily="2" charset="2"/>
              </a:rPr>
              <a:t> 158.132.xxx.xxx</a:t>
            </a:r>
          </a:p>
          <a:p>
            <a:endParaRPr lang="en-US" dirty="0"/>
          </a:p>
          <a:p>
            <a:r>
              <a:rPr lang="en-US" dirty="0"/>
              <a:t>Mapping between domain names and IP addresses are stored on </a:t>
            </a:r>
            <a:r>
              <a:rPr lang="en-US" dirty="0">
                <a:solidFill>
                  <a:srgbClr val="FF0000"/>
                </a:solidFill>
              </a:rPr>
              <a:t>domain name servers</a:t>
            </a:r>
            <a:r>
              <a:rPr lang="en-US" dirty="0"/>
              <a:t>, mapping service is provided by these servers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9D66C-354C-4D94-BF9A-0E88ACA4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94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6C17-3F2A-4E20-BB59-259E84466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computers find each other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4A4FB-42A0-4536-9EFD-7080D61A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 am running my program, chrome, word… on my computer, how does another computer know that “my program”, not chrome, is communicating with it?</a:t>
            </a:r>
          </a:p>
          <a:p>
            <a:r>
              <a:rPr lang="en-US" b="1" dirty="0">
                <a:solidFill>
                  <a:srgbClr val="C00000"/>
                </a:solidFill>
              </a:rPr>
              <a:t>Port number</a:t>
            </a:r>
          </a:p>
          <a:p>
            <a:pPr lvl="1"/>
            <a:r>
              <a:rPr lang="en-US" dirty="0"/>
              <a:t>Loosely speaking, a port number is used to uniquely identify a process on the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981F1-46FA-47D9-96DD-9B04DEE6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9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A9CEA1-E6D5-4B05-8972-CFE95E3B832F}"/>
              </a:ext>
            </a:extLst>
          </p:cNvPr>
          <p:cNvGrpSpPr/>
          <p:nvPr/>
        </p:nvGrpSpPr>
        <p:grpSpPr>
          <a:xfrm>
            <a:off x="562379" y="3704382"/>
            <a:ext cx="7916052" cy="2551331"/>
            <a:chOff x="562379" y="3651784"/>
            <a:chExt cx="7916052" cy="2551331"/>
          </a:xfrm>
        </p:grpSpPr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8F216053-C58F-4176-AC61-D53AAA144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9179" y="4413784"/>
              <a:ext cx="1465263" cy="1035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b="1" dirty="0">
                <a:latin typeface="Calibri" pitchFamily="34" charset="0"/>
              </a:endParaRPr>
            </a:p>
          </p:txBody>
        </p:sp>
        <p:sp>
          <p:nvSpPr>
            <p:cNvPr id="6" name="Rectangle 16">
              <a:extLst>
                <a:ext uri="{FF2B5EF4-FFF2-40B4-BE49-F238E27FC236}">
                  <a16:creationId xmlns:a16="http://schemas.microsoft.com/office/drawing/2014/main" id="{4D837975-20ED-47CD-A85D-46EB66FCA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579" y="4413784"/>
              <a:ext cx="1465263" cy="1035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b="1" dirty="0">
                <a:latin typeface="Calibri" pitchFamily="34" charset="0"/>
              </a:endParaRPr>
            </a:p>
          </p:txBody>
        </p:sp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6AE3BC42-40DA-46C5-A362-92C5BBA4B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6804" y="4532847"/>
              <a:ext cx="1287463" cy="796925"/>
            </a:xfrm>
            <a:prstGeom prst="ellipse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0" tIns="45716" rIns="91430" bIns="45716" anchor="ctr"/>
            <a:lstStyle/>
            <a:p>
              <a:pPr algn="ctr" defTabSz="912813"/>
              <a:r>
                <a:rPr lang="en-US" sz="1800" b="1" dirty="0">
                  <a:latin typeface="Calibri" pitchFamily="34" charset="0"/>
                </a:rPr>
                <a:t>Server</a:t>
              </a:r>
            </a:p>
            <a:p>
              <a:pPr algn="ctr" defTabSz="912813"/>
              <a:r>
                <a:rPr lang="en-US" sz="1800" b="1" dirty="0">
                  <a:latin typeface="Calibri" pitchFamily="34" charset="0"/>
                </a:rPr>
                <a:t>(port 80)</a:t>
              </a:r>
            </a:p>
          </p:txBody>
        </p:sp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659D6436-CE7C-4312-A1D2-333199EE4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104" y="4532847"/>
              <a:ext cx="1287463" cy="796925"/>
            </a:xfrm>
            <a:prstGeom prst="ellipse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0" tIns="45716" rIns="91430" bIns="45716" anchor="ctr"/>
            <a:lstStyle/>
            <a:p>
              <a:pPr algn="ctr" defTabSz="912813"/>
              <a:r>
                <a:rPr lang="en-US" sz="1800" b="1" dirty="0">
                  <a:latin typeface="Calibri" pitchFamily="34" charset="0"/>
                </a:rPr>
                <a:t>Client</a:t>
              </a:r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DF0120E8-E644-4324-A700-321F3612E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6717" y="4931309"/>
              <a:ext cx="44513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 b="1" dirty="0">
                <a:latin typeface="Calibri" pitchFamily="34" charset="0"/>
              </a:endParaRPr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5F7D53E0-3671-4849-8C32-DC1857E281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8129" y="4867016"/>
              <a:ext cx="128588" cy="12858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b="1" dirty="0">
                <a:latin typeface="Calibri" pitchFamily="34" charset="0"/>
              </a:endParaRPr>
            </a:p>
          </p:txBody>
        </p:sp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7C6CCC6E-039F-42E4-ABF7-9C82788A3A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98067" y="4867016"/>
              <a:ext cx="128587" cy="12858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b="1" dirty="0">
                <a:latin typeface="Calibri" pitchFamily="34" charset="0"/>
              </a:endParaRPr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4B772C0B-B0E2-4B0B-A811-2E04CAD46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1854" y="3651784"/>
              <a:ext cx="2186816" cy="646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b="1" i="1" dirty="0">
                  <a:latin typeface="Calibri" pitchFamily="34" charset="0"/>
                </a:rPr>
                <a:t>Client socket address</a:t>
              </a:r>
            </a:p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Calibri" pitchFamily="34" charset="0"/>
                </a:rPr>
                <a:t>128.2.194.242</a:t>
              </a:r>
              <a:r>
                <a:rPr lang="en-US" sz="1800" b="1" dirty="0">
                  <a:latin typeface="Calibri" pitchFamily="34" charset="0"/>
                </a:rPr>
                <a:t>:</a:t>
              </a:r>
              <a:r>
                <a:rPr lang="en-US" sz="1800" b="1" dirty="0">
                  <a:solidFill>
                    <a:srgbClr val="00B050"/>
                  </a:solidFill>
                  <a:latin typeface="Calibri" pitchFamily="34" charset="0"/>
                </a:rPr>
                <a:t>51213</a:t>
              </a:r>
            </a:p>
          </p:txBody>
        </p:sp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43F1AE07-7402-45E4-9A60-863383E50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6442" y="3651784"/>
              <a:ext cx="2589212" cy="646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 b="1" i="1" dirty="0">
                  <a:latin typeface="Calibri" pitchFamily="34" charset="0"/>
                </a:rPr>
                <a:t>Server socket address</a:t>
              </a:r>
            </a:p>
            <a:p>
              <a:pPr algn="ctr"/>
              <a:r>
                <a:rPr lang="en-US" sz="1800" b="1" dirty="0">
                  <a:solidFill>
                    <a:srgbClr val="D09E00"/>
                  </a:solidFill>
                  <a:latin typeface="Calibri" pitchFamily="34" charset="0"/>
                </a:rPr>
                <a:t>208.216.181.15</a:t>
              </a:r>
              <a:r>
                <a:rPr lang="en-US" sz="1800" b="1" dirty="0">
                  <a:latin typeface="Calibri" pitchFamily="34" charset="0"/>
                </a:rPr>
                <a:t>:</a:t>
              </a:r>
              <a:r>
                <a:rPr lang="en-US" sz="1800" b="1" dirty="0">
                  <a:solidFill>
                    <a:srgbClr val="7030A0"/>
                  </a:solidFill>
                  <a:latin typeface="Calibri" pitchFamily="34" charset="0"/>
                </a:rPr>
                <a:t>80</a:t>
              </a:r>
            </a:p>
          </p:txBody>
        </p:sp>
        <p:sp>
          <p:nvSpPr>
            <p:cNvPr id="15" name="Line 11">
              <a:extLst>
                <a:ext uri="{FF2B5EF4-FFF2-40B4-BE49-F238E27FC236}">
                  <a16:creationId xmlns:a16="http://schemas.microsoft.com/office/drawing/2014/main" id="{414236B4-3248-43F9-A7DF-18CD16DBF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6717" y="4232809"/>
              <a:ext cx="303212" cy="6270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 b="1" dirty="0">
                <a:latin typeface="Calibri" pitchFamily="34" charset="0"/>
              </a:endParaRPr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D306DBFF-0494-4266-A730-37492463E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3904" y="4232809"/>
              <a:ext cx="303213" cy="6270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 b="1" dirty="0">
                <a:latin typeface="Calibri" pitchFamily="34" charset="0"/>
              </a:endParaRPr>
            </a:p>
          </p:txBody>
        </p:sp>
        <p:sp>
          <p:nvSpPr>
            <p:cNvPr id="17" name="Text Box 13">
              <a:extLst>
                <a:ext uri="{FF2B5EF4-FFF2-40B4-BE49-F238E27FC236}">
                  <a16:creationId xmlns:a16="http://schemas.microsoft.com/office/drawing/2014/main" id="{67E23613-A30F-47A7-9D45-8AE24A05F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379" y="5556784"/>
              <a:ext cx="1995225" cy="646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b="1" dirty="0">
                  <a:latin typeface="Calibri" pitchFamily="34" charset="0"/>
                </a:rPr>
                <a:t>Client host address</a:t>
              </a:r>
            </a:p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Calibri" pitchFamily="34" charset="0"/>
                </a:rPr>
                <a:t>128.2.194.242 </a:t>
              </a:r>
              <a:endParaRPr lang="en-US" sz="1800" b="1" dirty="0">
                <a:solidFill>
                  <a:srgbClr val="C00000"/>
                </a:solidFill>
                <a:latin typeface="Times" pitchFamily="18" charset="0"/>
              </a:endParaRPr>
            </a:p>
          </p:txBody>
        </p:sp>
        <p:sp>
          <p:nvSpPr>
            <p:cNvPr id="18" name="Text Box 14">
              <a:extLst>
                <a:ext uri="{FF2B5EF4-FFF2-40B4-BE49-F238E27FC236}">
                  <a16:creationId xmlns:a16="http://schemas.microsoft.com/office/drawing/2014/main" id="{98A79873-6E45-4B2E-9FE6-C1FC29DB42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1842" y="5556784"/>
              <a:ext cx="2056589" cy="646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b="1" dirty="0">
                  <a:latin typeface="Calibri" pitchFamily="34" charset="0"/>
                </a:rPr>
                <a:t>Server host address</a:t>
              </a:r>
            </a:p>
            <a:p>
              <a:pPr algn="ctr"/>
              <a:r>
                <a:rPr lang="en-US" sz="1800" b="1" dirty="0">
                  <a:solidFill>
                    <a:srgbClr val="D09E00"/>
                  </a:solidFill>
                  <a:latin typeface="Calibri" pitchFamily="34" charset="0"/>
                </a:rPr>
                <a:t>208.216.181.15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342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3A8D62B6A07F4688901CCA00C7C210" ma:contentTypeVersion="9" ma:contentTypeDescription="Create a new document." ma:contentTypeScope="" ma:versionID="54fe2e041e313b7ce48ebf8dc8589d47">
  <xsd:schema xmlns:xsd="http://www.w3.org/2001/XMLSchema" xmlns:xs="http://www.w3.org/2001/XMLSchema" xmlns:p="http://schemas.microsoft.com/office/2006/metadata/properties" xmlns:ns3="121e486c-6138-4556-b609-0f00d8785642" targetNamespace="http://schemas.microsoft.com/office/2006/metadata/properties" ma:root="true" ma:fieldsID="d07e7a12f1170ddcec6922febae3ae41" ns3:_="">
    <xsd:import namespace="121e486c-6138-4556-b609-0f00d87856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1e486c-6138-4556-b609-0f00d87856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C44DED-07F2-482D-9519-0184129010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1FC29B-9770-431C-BF99-F28871F84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1e486c-6138-4556-b609-0f00d87856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70BA1B-5F1F-40DD-BF39-882348448C8C}">
  <ds:schemaRefs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121e486c-6138-4556-b609-0f00d8785642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9738</TotalTime>
  <Words>2167</Words>
  <Application>Microsoft Office PowerPoint</Application>
  <PresentationFormat>On-screen Show (4:3)</PresentationFormat>
  <Paragraphs>344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Times</vt:lpstr>
      <vt:lpstr>Office Theme</vt:lpstr>
      <vt:lpstr>Lecture 11 Computer Networks  COMP1411: Introduction to Computer Systems</vt:lpstr>
      <vt:lpstr>Main message</vt:lpstr>
      <vt:lpstr>A computer is not a closed box</vt:lpstr>
      <vt:lpstr>A computer is not a closed box</vt:lpstr>
      <vt:lpstr>How computers are connected</vt:lpstr>
      <vt:lpstr>How computers are connected</vt:lpstr>
      <vt:lpstr>How computers find each other</vt:lpstr>
      <vt:lpstr>How computers find each other</vt:lpstr>
      <vt:lpstr>How computers find each other</vt:lpstr>
      <vt:lpstr>Data packets</vt:lpstr>
      <vt:lpstr>Data packets</vt:lpstr>
      <vt:lpstr>Data packets</vt:lpstr>
      <vt:lpstr>Socket programming</vt:lpstr>
      <vt:lpstr>Socket address structures</vt:lpstr>
      <vt:lpstr>Socket programming example</vt:lpstr>
      <vt:lpstr>Socket programming example</vt:lpstr>
      <vt:lpstr>Socket programming example</vt:lpstr>
      <vt:lpstr>Socket programming example</vt:lpstr>
      <vt:lpstr>Socket programming example</vt:lpstr>
      <vt:lpstr>Socket programming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LYU, Mingsong [COMP]</dc:creator>
  <cp:lastModifiedBy>LYU, Mingsong [COMP]</cp:lastModifiedBy>
  <cp:revision>72</cp:revision>
  <dcterms:created xsi:type="dcterms:W3CDTF">2021-01-19T15:34:23Z</dcterms:created>
  <dcterms:modified xsi:type="dcterms:W3CDTF">2023-03-29T06:32:43Z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0x010100473A8D62B6A07F4688901CCA00C7C210</vt:lpwstr>
  </property>
</Properties>
</file>