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9"/>
  </p:notesMasterIdLst>
  <p:sldIdLst>
    <p:sldId id="256" r:id="rId5"/>
    <p:sldId id="257" r:id="rId6"/>
    <p:sldId id="258" r:id="rId7"/>
    <p:sldId id="260" r:id="rId8"/>
    <p:sldId id="261" r:id="rId9"/>
    <p:sldId id="262" r:id="rId10"/>
    <p:sldId id="270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5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U, Mingsong [COMP]" userId="5d5ceb49-d733-4a5d-9ffa-07273d49f3d4" providerId="ADAL" clId="{805658CC-C94E-4646-A842-0F0504FE5E6B}"/>
    <pc:docChg chg="custSel addSld delSld modSld">
      <pc:chgData name="LYU, Mingsong [COMP]" userId="5d5ceb49-d733-4a5d-9ffa-07273d49f3d4" providerId="ADAL" clId="{805658CC-C94E-4646-A842-0F0504FE5E6B}" dt="2023-01-13T10:59:56.850" v="133" actId="20577"/>
      <pc:docMkLst>
        <pc:docMk/>
      </pc:docMkLst>
      <pc:sldChg chg="modSp">
        <pc:chgData name="LYU, Mingsong [COMP]" userId="5d5ceb49-d733-4a5d-9ffa-07273d49f3d4" providerId="ADAL" clId="{805658CC-C94E-4646-A842-0F0504FE5E6B}" dt="2023-01-13T10:32:29.697" v="1" actId="20577"/>
        <pc:sldMkLst>
          <pc:docMk/>
          <pc:sldMk cId="410611395" sldId="256"/>
        </pc:sldMkLst>
        <pc:spChg chg="mod">
          <ac:chgData name="LYU, Mingsong [COMP]" userId="5d5ceb49-d733-4a5d-9ffa-07273d49f3d4" providerId="ADAL" clId="{805658CC-C94E-4646-A842-0F0504FE5E6B}" dt="2023-01-13T10:32:29.697" v="1" actId="20577"/>
          <ac:spMkLst>
            <pc:docMk/>
            <pc:sldMk cId="410611395" sldId="256"/>
            <ac:spMk id="3" creationId="{035FB7B9-EB71-422A-8D15-5D304FAE291F}"/>
          </ac:spMkLst>
        </pc:spChg>
      </pc:sldChg>
      <pc:sldChg chg="modSp">
        <pc:chgData name="LYU, Mingsong [COMP]" userId="5d5ceb49-d733-4a5d-9ffa-07273d49f3d4" providerId="ADAL" clId="{805658CC-C94E-4646-A842-0F0504FE5E6B}" dt="2023-01-13T10:33:03.334" v="43" actId="20577"/>
        <pc:sldMkLst>
          <pc:docMk/>
          <pc:sldMk cId="1044936773" sldId="257"/>
        </pc:sldMkLst>
        <pc:spChg chg="mod">
          <ac:chgData name="LYU, Mingsong [COMP]" userId="5d5ceb49-d733-4a5d-9ffa-07273d49f3d4" providerId="ADAL" clId="{805658CC-C94E-4646-A842-0F0504FE5E6B}" dt="2023-01-13T10:33:03.334" v="43" actId="20577"/>
          <ac:spMkLst>
            <pc:docMk/>
            <pc:sldMk cId="1044936773" sldId="257"/>
            <ac:spMk id="3" creationId="{0B469D7A-9C74-4742-A42E-C1F71286585A}"/>
          </ac:spMkLst>
        </pc:spChg>
      </pc:sldChg>
      <pc:sldChg chg="modSp">
        <pc:chgData name="LYU, Mingsong [COMP]" userId="5d5ceb49-d733-4a5d-9ffa-07273d49f3d4" providerId="ADAL" clId="{805658CC-C94E-4646-A842-0F0504FE5E6B}" dt="2023-01-13T10:59:56.850" v="133" actId="20577"/>
        <pc:sldMkLst>
          <pc:docMk/>
          <pc:sldMk cId="2884907106" sldId="267"/>
        </pc:sldMkLst>
        <pc:spChg chg="mod">
          <ac:chgData name="LYU, Mingsong [COMP]" userId="5d5ceb49-d733-4a5d-9ffa-07273d49f3d4" providerId="ADAL" clId="{805658CC-C94E-4646-A842-0F0504FE5E6B}" dt="2023-01-13T10:59:56.850" v="133" actId="20577"/>
          <ac:spMkLst>
            <pc:docMk/>
            <pc:sldMk cId="2884907106" sldId="267"/>
            <ac:spMk id="3" creationId="{CE408C11-88C0-4521-9DAE-8D9258B0EB02}"/>
          </ac:spMkLst>
        </pc:spChg>
      </pc:sldChg>
      <pc:sldChg chg="modSp">
        <pc:chgData name="LYU, Mingsong [COMP]" userId="5d5ceb49-d733-4a5d-9ffa-07273d49f3d4" providerId="ADAL" clId="{805658CC-C94E-4646-A842-0F0504FE5E6B}" dt="2023-01-13T10:53:42.460" v="120" actId="20577"/>
        <pc:sldMkLst>
          <pc:docMk/>
          <pc:sldMk cId="1085622866" sldId="268"/>
        </pc:sldMkLst>
        <pc:spChg chg="mod">
          <ac:chgData name="LYU, Mingsong [COMP]" userId="5d5ceb49-d733-4a5d-9ffa-07273d49f3d4" providerId="ADAL" clId="{805658CC-C94E-4646-A842-0F0504FE5E6B}" dt="2023-01-13T10:53:42.460" v="120" actId="20577"/>
          <ac:spMkLst>
            <pc:docMk/>
            <pc:sldMk cId="1085622866" sldId="268"/>
            <ac:spMk id="3" creationId="{CE7FBE2E-8DD4-4704-8C18-817C5D98ED3E}"/>
          </ac:spMkLst>
        </pc:spChg>
      </pc:sldChg>
      <pc:sldChg chg="del">
        <pc:chgData name="LYU, Mingsong [COMP]" userId="5d5ceb49-d733-4a5d-9ffa-07273d49f3d4" providerId="ADAL" clId="{805658CC-C94E-4646-A842-0F0504FE5E6B}" dt="2023-01-13T10:57:08.822" v="121" actId="2696"/>
        <pc:sldMkLst>
          <pc:docMk/>
          <pc:sldMk cId="2649494614" sldId="270"/>
        </pc:sldMkLst>
      </pc:sldChg>
      <pc:sldChg chg="add">
        <pc:chgData name="LYU, Mingsong [COMP]" userId="5d5ceb49-d733-4a5d-9ffa-07273d49f3d4" providerId="ADAL" clId="{805658CC-C94E-4646-A842-0F0504FE5E6B}" dt="2023-01-13T10:57:11.845" v="122"/>
        <pc:sldMkLst>
          <pc:docMk/>
          <pc:sldMk cId="3776433011" sldId="270"/>
        </pc:sldMkLst>
      </pc:sldChg>
    </pc:docChg>
  </pc:docChgLst>
  <pc:docChgLst>
    <pc:chgData name="LYU, Mingsong [COMP]" userId="5d5ceb49-d733-4a5d-9ffa-07273d49f3d4" providerId="ADAL" clId="{8CCB784A-0E5B-4ECC-868F-AADC08F4B72C}"/>
    <pc:docChg chg="modSld">
      <pc:chgData name="LYU, Mingsong [COMP]" userId="5d5ceb49-d733-4a5d-9ffa-07273d49f3d4" providerId="ADAL" clId="{8CCB784A-0E5B-4ECC-868F-AADC08F4B72C}" dt="2023-01-16T16:02:25.846" v="9" actId="20577"/>
      <pc:docMkLst>
        <pc:docMk/>
      </pc:docMkLst>
      <pc:sldChg chg="modSp mod">
        <pc:chgData name="LYU, Mingsong [COMP]" userId="5d5ceb49-d733-4a5d-9ffa-07273d49f3d4" providerId="ADAL" clId="{8CCB784A-0E5B-4ECC-868F-AADC08F4B72C}" dt="2023-01-16T15:58:14.081" v="3" actId="20577"/>
        <pc:sldMkLst>
          <pc:docMk/>
          <pc:sldMk cId="3810225002" sldId="266"/>
        </pc:sldMkLst>
        <pc:spChg chg="mod">
          <ac:chgData name="LYU, Mingsong [COMP]" userId="5d5ceb49-d733-4a5d-9ffa-07273d49f3d4" providerId="ADAL" clId="{8CCB784A-0E5B-4ECC-868F-AADC08F4B72C}" dt="2023-01-16T15:58:14.081" v="3" actId="20577"/>
          <ac:spMkLst>
            <pc:docMk/>
            <pc:sldMk cId="3810225002" sldId="266"/>
            <ac:spMk id="3" creationId="{F2A89083-AA51-4600-8A08-130AC720F373}"/>
          </ac:spMkLst>
        </pc:spChg>
      </pc:sldChg>
      <pc:sldChg chg="modSp mod">
        <pc:chgData name="LYU, Mingsong [COMP]" userId="5d5ceb49-d733-4a5d-9ffa-07273d49f3d4" providerId="ADAL" clId="{8CCB784A-0E5B-4ECC-868F-AADC08F4B72C}" dt="2023-01-16T16:02:20.920" v="6" actId="20577"/>
        <pc:sldMkLst>
          <pc:docMk/>
          <pc:sldMk cId="2884907106" sldId="267"/>
        </pc:sldMkLst>
        <pc:spChg chg="mod">
          <ac:chgData name="LYU, Mingsong [COMP]" userId="5d5ceb49-d733-4a5d-9ffa-07273d49f3d4" providerId="ADAL" clId="{8CCB784A-0E5B-4ECC-868F-AADC08F4B72C}" dt="2023-01-16T16:02:20.920" v="6" actId="20577"/>
          <ac:spMkLst>
            <pc:docMk/>
            <pc:sldMk cId="2884907106" sldId="267"/>
            <ac:spMk id="3" creationId="{CE408C11-88C0-4521-9DAE-8D9258B0EB02}"/>
          </ac:spMkLst>
        </pc:spChg>
      </pc:sldChg>
      <pc:sldChg chg="modSp mod">
        <pc:chgData name="LYU, Mingsong [COMP]" userId="5d5ceb49-d733-4a5d-9ffa-07273d49f3d4" providerId="ADAL" clId="{8CCB784A-0E5B-4ECC-868F-AADC08F4B72C}" dt="2023-01-16T16:02:25.846" v="9" actId="20577"/>
        <pc:sldMkLst>
          <pc:docMk/>
          <pc:sldMk cId="1085622866" sldId="268"/>
        </pc:sldMkLst>
        <pc:spChg chg="mod">
          <ac:chgData name="LYU, Mingsong [COMP]" userId="5d5ceb49-d733-4a5d-9ffa-07273d49f3d4" providerId="ADAL" clId="{8CCB784A-0E5B-4ECC-868F-AADC08F4B72C}" dt="2023-01-16T16:02:25.846" v="9" actId="20577"/>
          <ac:spMkLst>
            <pc:docMk/>
            <pc:sldMk cId="1085622866" sldId="268"/>
            <ac:spMk id="3" creationId="{CE7FBE2E-8DD4-4704-8C18-817C5D98ED3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2EB16-E073-4E06-8E3C-66B0A6107811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9429C-1B22-44B4-BA5E-B47D3BE78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D8188E1-6CAF-487D-981F-950B789BBEE3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6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BB80745-5C45-4701-8E22-7DCDCF75400A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2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3E1CFE-DA8A-4640-9578-3D3D19960DA0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8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94C91E6B-F729-479A-9094-EE140DFA9507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9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6F5EB9F-EB8F-4412-A34A-A49CF811188F}" type="datetime1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9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8775B346-62A1-4E12-B0EE-2A0CA02CAA9D}" type="datetime1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5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84F7157-4BF1-45BA-9A1A-523ED07ECA4C}" type="datetime1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7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A56F8EA1-C195-4C40-AD76-2BBC1F1FB141}" type="datetime1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9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26E1C50-342D-49D2-8A83-065B48B83340}" type="datetime1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2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C2AB1CE-C76A-488D-97A1-592ABA60C648}" type="datetime1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1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FBCA9A2D-B678-4DFD-B9BB-8119AA410201}" type="datetime1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1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2671" y="169935"/>
            <a:ext cx="8498660" cy="841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671" y="1153116"/>
            <a:ext cx="8498660" cy="5328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8431" y="6578827"/>
            <a:ext cx="465292" cy="279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C7B23-67B7-4165-AB80-F259E72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5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rew.sh/" TargetMode="External"/><Relationship Id="rId2" Type="http://schemas.openxmlformats.org/officeDocument/2006/relationships/hyperlink" Target="https://sourceforge.net/projects/mingw-w6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SSH_(Secure_Shell)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putty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filezilla-project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D368-D86E-40FD-94C4-B1B72FB1B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1122363"/>
            <a:ext cx="8047139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5400" dirty="0"/>
              <a:t>TUT01 – Get familiar with the programming environment</a:t>
            </a:r>
            <a:br>
              <a:rPr lang="en-US" sz="4400" dirty="0"/>
            </a:br>
            <a:br>
              <a:rPr lang="en-US" sz="4400" dirty="0"/>
            </a:br>
            <a:r>
              <a:rPr lang="en-US" sz="2800" b="0" dirty="0"/>
              <a:t>COMP1411: Introduction to Computer Systems</a:t>
            </a:r>
            <a:endParaRPr lang="en-US" sz="44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FB7B9-EB71-422A-8D15-5D304FAE2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122892"/>
            <a:ext cx="7315200" cy="175192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Dr. Mingsong LYU</a:t>
            </a:r>
          </a:p>
          <a:p>
            <a:pPr algn="l"/>
            <a:r>
              <a:rPr lang="en-US" sz="1600" dirty="0"/>
              <a:t>Department of Computing</a:t>
            </a:r>
          </a:p>
          <a:p>
            <a:pPr algn="l"/>
            <a:r>
              <a:rPr lang="en-US" sz="1600" dirty="0"/>
              <a:t>The Hong Kong Polytechnic University</a:t>
            </a:r>
          </a:p>
          <a:p>
            <a:pPr algn="l"/>
            <a:r>
              <a:rPr lang="en-US" altLang="zh-CN" sz="1600" dirty="0"/>
              <a:t>Spring 2023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27879-74B4-439D-AA7A-FEC33C85E981}"/>
              </a:ext>
            </a:extLst>
          </p:cNvPr>
          <p:cNvSpPr txBox="1"/>
          <p:nvPr/>
        </p:nvSpPr>
        <p:spPr>
          <a:xfrm>
            <a:off x="1965533" y="6550225"/>
            <a:ext cx="7178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slides are only intended to use internally. Do not publish it anywhere without permission.</a:t>
            </a:r>
          </a:p>
        </p:txBody>
      </p:sp>
    </p:spTree>
    <p:extLst>
      <p:ext uri="{BB962C8B-B14F-4D97-AF65-F5344CB8AC3E}">
        <p14:creationId xmlns:p14="http://schemas.microsoft.com/office/powerpoint/2010/main" val="410611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3EF3-1588-4F57-82AF-1CA39B8B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Upload files to </a:t>
            </a:r>
            <a:r>
              <a:rPr lang="en-US" dirty="0"/>
              <a:t>Apollo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C0930-2C83-4B2E-9DCD-5E100715F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management on the server and file transfer between your computer and the server, with drag and drop, right click, etc.</a:t>
            </a:r>
          </a:p>
          <a:p>
            <a:pPr lvl="1"/>
            <a:r>
              <a:rPr lang="en-US" dirty="0"/>
              <a:t>Make a new directory “COMP1411” and put everything of this course here, to avoid mix-up with other courses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B5128-7959-41E4-9E1E-EEF676AE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10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439349-2112-4BD7-8B6B-1EA72D8C79D2}"/>
              </a:ext>
            </a:extLst>
          </p:cNvPr>
          <p:cNvGrpSpPr/>
          <p:nvPr/>
        </p:nvGrpSpPr>
        <p:grpSpPr>
          <a:xfrm>
            <a:off x="1743834" y="2744428"/>
            <a:ext cx="5793897" cy="3785846"/>
            <a:chOff x="1363508" y="2207816"/>
            <a:chExt cx="6416984" cy="419298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A74EA2-2CA8-4C1F-9EAA-A74568E31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3508" y="2207816"/>
              <a:ext cx="6416984" cy="4192983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1CEF070-D596-4412-971D-5DC3D602222E}"/>
                </a:ext>
              </a:extLst>
            </p:cNvPr>
            <p:cNvSpPr/>
            <p:nvPr/>
          </p:nvSpPr>
          <p:spPr>
            <a:xfrm>
              <a:off x="1363508" y="3163986"/>
              <a:ext cx="3143756" cy="2727016"/>
            </a:xfrm>
            <a:prstGeom prst="roundRect">
              <a:avLst>
                <a:gd name="adj" fmla="val 1533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F0000"/>
                </a:solidFill>
              </a:endParaRPr>
            </a:p>
            <a:p>
              <a:pPr algn="ctr"/>
              <a:endParaRPr lang="en-US" b="1" dirty="0">
                <a:solidFill>
                  <a:srgbClr val="FF0000"/>
                </a:solidFill>
              </a:endParaRPr>
            </a:p>
            <a:p>
              <a:pPr algn="ctr"/>
              <a:endParaRPr lang="en-US" b="1" dirty="0">
                <a:solidFill>
                  <a:srgbClr val="FF0000"/>
                </a:solidFill>
              </a:endParaRPr>
            </a:p>
            <a:p>
              <a:pPr algn="ctr"/>
              <a:endParaRPr lang="en-US" b="1" dirty="0">
                <a:solidFill>
                  <a:srgbClr val="FF0000"/>
                </a:solidFill>
              </a:endParaRPr>
            </a:p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Navigate the file system on your own computer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48E9D0E-762C-482B-B714-CE40C56AAE2D}"/>
                </a:ext>
              </a:extLst>
            </p:cNvPr>
            <p:cNvSpPr/>
            <p:nvPr/>
          </p:nvSpPr>
          <p:spPr>
            <a:xfrm>
              <a:off x="4572000" y="3163986"/>
              <a:ext cx="3208492" cy="2727016"/>
            </a:xfrm>
            <a:prstGeom prst="roundRect">
              <a:avLst>
                <a:gd name="adj" fmla="val 1533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F0000"/>
                </a:solidFill>
              </a:endParaRPr>
            </a:p>
            <a:p>
              <a:pPr algn="ctr"/>
              <a:endParaRPr lang="en-US" b="1" dirty="0">
                <a:solidFill>
                  <a:srgbClr val="FF0000"/>
                </a:solidFill>
              </a:endParaRPr>
            </a:p>
            <a:p>
              <a:pPr algn="ctr"/>
              <a:endParaRPr lang="en-US" b="1" dirty="0">
                <a:solidFill>
                  <a:srgbClr val="FF0000"/>
                </a:solidFill>
              </a:endParaRPr>
            </a:p>
            <a:p>
              <a:pPr algn="ctr"/>
              <a:endParaRPr lang="en-US" b="1" dirty="0">
                <a:solidFill>
                  <a:srgbClr val="FF0000"/>
                </a:solidFill>
              </a:endParaRPr>
            </a:p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Navigate the file system on the remote server</a:t>
              </a:r>
            </a:p>
          </p:txBody>
        </p:sp>
        <p:sp>
          <p:nvSpPr>
            <p:cNvPr id="8" name="Arrow: Left-Right 7">
              <a:extLst>
                <a:ext uri="{FF2B5EF4-FFF2-40B4-BE49-F238E27FC236}">
                  <a16:creationId xmlns:a16="http://schemas.microsoft.com/office/drawing/2014/main" id="{ECDDEA02-4B7E-430B-9EF5-370C7AB2AF11}"/>
                </a:ext>
              </a:extLst>
            </p:cNvPr>
            <p:cNvSpPr/>
            <p:nvPr/>
          </p:nvSpPr>
          <p:spPr>
            <a:xfrm>
              <a:off x="3382471" y="3495759"/>
              <a:ext cx="2249586" cy="896452"/>
            </a:xfrm>
            <a:prstGeom prst="leftRightArrow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drag &amp; drop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2636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9E3DE-B281-4457-91E5-CA3F6E4A7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and Decompile “hello”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89083-AA51-4600-8A08-130AC720F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OBJECTIVE: to learn how to compile a program and get the very first impression on the compilation process</a:t>
            </a:r>
          </a:p>
          <a:p>
            <a:r>
              <a:rPr lang="en-US" sz="2000" dirty="0"/>
              <a:t>Create a new directory “TUT01” under the “comp1411” directory</a:t>
            </a:r>
          </a:p>
          <a:p>
            <a:r>
              <a:rPr lang="en-US" sz="2000" dirty="0"/>
              <a:t>Copy the </a:t>
            </a:r>
            <a:r>
              <a:rPr lang="en-US" sz="2000" b="1" dirty="0" err="1"/>
              <a:t>hello.c</a:t>
            </a:r>
            <a:r>
              <a:rPr lang="en-US" sz="2000" dirty="0"/>
              <a:t> file to “TUT01” with FileZilla</a:t>
            </a:r>
          </a:p>
          <a:p>
            <a:r>
              <a:rPr lang="en-US" sz="2000" dirty="0"/>
              <a:t>Compile and run the program</a:t>
            </a:r>
          </a:p>
          <a:p>
            <a:pPr lvl="1"/>
            <a:r>
              <a:rPr lang="en-US" sz="1600" dirty="0" err="1"/>
              <a:t>gcc</a:t>
            </a:r>
            <a:r>
              <a:rPr lang="en-US" sz="1600" dirty="0"/>
              <a:t> -v</a:t>
            </a:r>
          </a:p>
          <a:p>
            <a:pPr lvl="1"/>
            <a:r>
              <a:rPr lang="en-US" sz="1600" dirty="0" err="1"/>
              <a:t>gcc</a:t>
            </a:r>
            <a:r>
              <a:rPr lang="en-US" sz="1600" dirty="0"/>
              <a:t> </a:t>
            </a:r>
            <a:r>
              <a:rPr lang="en-US" sz="1600" dirty="0" err="1"/>
              <a:t>hello.c</a:t>
            </a:r>
            <a:r>
              <a:rPr lang="en-US" sz="1600" dirty="0"/>
              <a:t> –o hello</a:t>
            </a:r>
          </a:p>
          <a:p>
            <a:pPr lvl="1"/>
            <a:r>
              <a:rPr lang="en-US" sz="1600" dirty="0"/>
              <a:t>./hello</a:t>
            </a:r>
          </a:p>
          <a:p>
            <a:r>
              <a:rPr lang="en-US" sz="2000" dirty="0"/>
              <a:t>Compile the program again with intermediate files, and decompile</a:t>
            </a:r>
          </a:p>
          <a:p>
            <a:pPr lvl="1"/>
            <a:r>
              <a:rPr lang="en-US" sz="1600" dirty="0" err="1"/>
              <a:t>gcc</a:t>
            </a:r>
            <a:r>
              <a:rPr lang="en-US" sz="1600" dirty="0"/>
              <a:t> –save-temps </a:t>
            </a:r>
            <a:r>
              <a:rPr lang="en-US" sz="1600" dirty="0" err="1"/>
              <a:t>hello.c</a:t>
            </a:r>
            <a:r>
              <a:rPr lang="en-US" sz="1600" dirty="0"/>
              <a:t> –o hello</a:t>
            </a:r>
          </a:p>
          <a:p>
            <a:pPr lvl="1"/>
            <a:r>
              <a:rPr lang="en-US" sz="1600" dirty="0" err="1"/>
              <a:t>objdump</a:t>
            </a:r>
            <a:r>
              <a:rPr lang="en-US" sz="1600" dirty="0"/>
              <a:t> –D </a:t>
            </a:r>
            <a:r>
              <a:rPr lang="en-US" sz="1600" dirty="0" err="1"/>
              <a:t>hello.o</a:t>
            </a:r>
            <a:r>
              <a:rPr lang="en-US" sz="1600" dirty="0"/>
              <a:t> &gt; hello-obj-dump.txt</a:t>
            </a:r>
          </a:p>
          <a:p>
            <a:pPr lvl="1"/>
            <a:r>
              <a:rPr lang="en-US" sz="1600" dirty="0" err="1"/>
              <a:t>objdump</a:t>
            </a:r>
            <a:r>
              <a:rPr lang="en-US" sz="1600" dirty="0"/>
              <a:t> –D hello &gt; hello-exe-dump.txt</a:t>
            </a:r>
          </a:p>
          <a:p>
            <a:pPr lvl="1"/>
            <a:r>
              <a:rPr lang="en-US" sz="1600" dirty="0"/>
              <a:t>Transfer all newly generated files back to your own computer, and view the files with any text editor on your computer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022AC-04CA-4FCB-B3EF-1460D8F1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25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3282-C787-4986-BFF5-D0A5220C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the “X</a:t>
            </a:r>
            <a:r>
              <a:rPr lang="en-US" baseline="30000" dirty="0"/>
              <a:t>2</a:t>
            </a:r>
            <a:r>
              <a:rPr lang="en-US" dirty="0"/>
              <a:t> &lt; 0”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08C11-88C0-4521-9DAE-8D9258B0E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OBJECTIVE: to get the very first impression on data types</a:t>
            </a:r>
          </a:p>
          <a:p>
            <a:r>
              <a:rPr lang="en-US" sz="2000" dirty="0"/>
              <a:t>I will explain the reason for the “X</a:t>
            </a:r>
            <a:r>
              <a:rPr lang="en-US" sz="2000" baseline="30000" dirty="0"/>
              <a:t>2</a:t>
            </a:r>
            <a:r>
              <a:rPr lang="en-US" sz="2000" dirty="0"/>
              <a:t> &lt; 0” phenomenon</a:t>
            </a:r>
          </a:p>
          <a:p>
            <a:r>
              <a:rPr lang="en-US" sz="2000" dirty="0"/>
              <a:t>Copy the file “</a:t>
            </a:r>
            <a:r>
              <a:rPr lang="en-US" sz="2000" b="1" dirty="0" err="1"/>
              <a:t>intsquare.c</a:t>
            </a:r>
            <a:r>
              <a:rPr lang="en-US" sz="2000" dirty="0"/>
              <a:t>” to directory “TUT01”</a:t>
            </a:r>
          </a:p>
          <a:p>
            <a:r>
              <a:rPr lang="en-US" sz="2000" dirty="0"/>
              <a:t>Compile and run the program</a:t>
            </a:r>
          </a:p>
          <a:p>
            <a:pPr lvl="1"/>
            <a:r>
              <a:rPr lang="en-US" sz="1600" dirty="0" err="1"/>
              <a:t>gcc</a:t>
            </a:r>
            <a:r>
              <a:rPr lang="en-US" sz="1600" dirty="0"/>
              <a:t> –std=c99 </a:t>
            </a:r>
            <a:r>
              <a:rPr lang="en-US" sz="1600" dirty="0" err="1"/>
              <a:t>intsquare.c</a:t>
            </a:r>
            <a:r>
              <a:rPr lang="en-US" sz="1600" dirty="0"/>
              <a:t> –o int</a:t>
            </a:r>
          </a:p>
          <a:p>
            <a:pPr lvl="1"/>
            <a:r>
              <a:rPr lang="en-US" sz="1600" dirty="0"/>
              <a:t>./int</a:t>
            </a:r>
          </a:p>
          <a:p>
            <a:r>
              <a:rPr lang="en-US" sz="2000" b="1" dirty="0"/>
              <a:t>Even though, for now, you still cannot precisely explain why, remember what you’ve done and seen, and let’s make it clear in LEC02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7934B-2282-4186-A9EC-D79D1D077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07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940E-1063-4E7B-BEB8-2C2E614C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Revisit the “(</a:t>
            </a:r>
            <a:r>
              <a:rPr lang="en-US" dirty="0" err="1"/>
              <a:t>x+y</a:t>
            </a:r>
            <a:r>
              <a:rPr lang="en-US" dirty="0"/>
              <a:t>)+z ≠ x+(</a:t>
            </a:r>
            <a:r>
              <a:rPr lang="en-US" dirty="0" err="1"/>
              <a:t>y+z</a:t>
            </a:r>
            <a:r>
              <a:rPr lang="en-US" dirty="0"/>
              <a:t>)”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FBE2E-8DD4-4704-8C18-817C5D98E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OBJECTIVE: to get the very first impression on data types</a:t>
            </a:r>
          </a:p>
          <a:p>
            <a:r>
              <a:rPr lang="en-US" sz="2000" dirty="0"/>
              <a:t>I will explain the reason for the problem</a:t>
            </a:r>
          </a:p>
          <a:p>
            <a:r>
              <a:rPr lang="en-US" sz="2000" dirty="0"/>
              <a:t>Copy the file “</a:t>
            </a:r>
            <a:r>
              <a:rPr lang="en-US" sz="2000" b="1" dirty="0" err="1"/>
              <a:t>addition.c</a:t>
            </a:r>
            <a:r>
              <a:rPr lang="en-US" sz="2000" dirty="0"/>
              <a:t>” to directory “TUT01”</a:t>
            </a:r>
          </a:p>
          <a:p>
            <a:r>
              <a:rPr lang="en-US" sz="2000" dirty="0"/>
              <a:t>Compile and run the program</a:t>
            </a:r>
          </a:p>
          <a:p>
            <a:pPr lvl="1"/>
            <a:r>
              <a:rPr lang="en-US" sz="1600" dirty="0" err="1"/>
              <a:t>gcc</a:t>
            </a:r>
            <a:r>
              <a:rPr lang="en-US" sz="1600" dirty="0"/>
              <a:t> </a:t>
            </a:r>
            <a:r>
              <a:rPr lang="en-US" sz="1600" dirty="0" err="1"/>
              <a:t>addition.c</a:t>
            </a:r>
            <a:r>
              <a:rPr lang="en-US" sz="1600" dirty="0"/>
              <a:t> –o add</a:t>
            </a:r>
          </a:p>
          <a:p>
            <a:pPr lvl="1"/>
            <a:r>
              <a:rPr lang="en-US" sz="1600" dirty="0"/>
              <a:t>./add</a:t>
            </a:r>
          </a:p>
          <a:p>
            <a:r>
              <a:rPr lang="en-US" sz="2000" b="1" dirty="0"/>
              <a:t>What do you see? Remember it, and let’s make it clear </a:t>
            </a:r>
            <a:r>
              <a:rPr lang="en-US" sz="2000" b="1"/>
              <a:t>in LEC03</a:t>
            </a:r>
            <a:endParaRPr lang="en-US" sz="2000" b="1" dirty="0"/>
          </a:p>
          <a:p>
            <a:pPr lvl="1"/>
            <a:endParaRPr lang="en-US" sz="16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22476-8768-4DE9-B604-45FC6DF6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22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4D26-F963-4F79-A2E5-7EFEC9DA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on the programming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CBDB0-B930-4E8E-9C8F-F95A2E4E4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think editing and compiling a program is too inconvenient remotely on Apollo, there are other options</a:t>
            </a:r>
          </a:p>
          <a:p>
            <a:endParaRPr lang="en-US" dirty="0"/>
          </a:p>
          <a:p>
            <a:r>
              <a:rPr lang="en-US" dirty="0"/>
              <a:t>Installing a </a:t>
            </a:r>
            <a:r>
              <a:rPr lang="en-US" dirty="0" err="1"/>
              <a:t>gcc</a:t>
            </a:r>
            <a:r>
              <a:rPr lang="en-US" dirty="0"/>
              <a:t> compiling environment on Windows/Mac OS</a:t>
            </a:r>
          </a:p>
          <a:p>
            <a:pPr lvl="1"/>
            <a:r>
              <a:rPr lang="en-US" dirty="0"/>
              <a:t>MinGW-64 for Windows: </a:t>
            </a:r>
            <a:r>
              <a:rPr lang="en-US" dirty="0">
                <a:hlinkClick r:id="rId2"/>
              </a:rPr>
              <a:t>https://sourceforge.net/projects/mingw-w64</a:t>
            </a:r>
            <a:endParaRPr lang="en-US" dirty="0"/>
          </a:p>
          <a:p>
            <a:pPr lvl="1"/>
            <a:r>
              <a:rPr lang="en-US" dirty="0" err="1"/>
              <a:t>HomeBrew</a:t>
            </a:r>
            <a:r>
              <a:rPr lang="en-US" dirty="0"/>
              <a:t> for Mac OS: </a:t>
            </a:r>
            <a:r>
              <a:rPr lang="en-US" dirty="0">
                <a:hlinkClick r:id="rId3"/>
              </a:rPr>
              <a:t>https://brew.sh/</a:t>
            </a:r>
            <a:endParaRPr lang="en-US" dirty="0"/>
          </a:p>
          <a:p>
            <a:endParaRPr lang="en-US" dirty="0"/>
          </a:p>
          <a:p>
            <a:r>
              <a:rPr lang="en-US" dirty="0"/>
              <a:t>Install a Linux on a virtual machine or on a bare-metal</a:t>
            </a:r>
          </a:p>
          <a:p>
            <a:pPr lvl="1"/>
            <a:r>
              <a:rPr lang="en-US" dirty="0"/>
              <a:t>Linux operating system family has the best support for </a:t>
            </a:r>
            <a:r>
              <a:rPr lang="en-US" b="1" dirty="0" err="1"/>
              <a:t>gcc</a:t>
            </a:r>
            <a:r>
              <a:rPr lang="en-US" b="1" dirty="0"/>
              <a:t>-based </a:t>
            </a:r>
            <a:r>
              <a:rPr lang="en-US" dirty="0"/>
              <a:t>development environment</a:t>
            </a:r>
          </a:p>
          <a:p>
            <a:pPr lvl="1"/>
            <a:r>
              <a:rPr lang="en-US" dirty="0"/>
              <a:t>Virtual machine solution: VirtualBox + Ubuntu Linux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BC4B9-55BB-45BA-94AD-959D3165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36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DFE2-868C-4381-AC29-95D0931B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69D7A-9C74-4742-A42E-C1F712865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 get familiar with C programming with </a:t>
            </a:r>
            <a:r>
              <a:rPr lang="en-US" b="1" dirty="0" err="1"/>
              <a:t>gcc</a:t>
            </a:r>
            <a:endParaRPr lang="en-US" b="1" dirty="0"/>
          </a:p>
          <a:p>
            <a:pPr lvl="1"/>
            <a:r>
              <a:rPr lang="en-US" dirty="0"/>
              <a:t>Learn to login the COMP Apollo server with SSH clients</a:t>
            </a:r>
          </a:p>
          <a:p>
            <a:pPr lvl="1"/>
            <a:r>
              <a:rPr lang="en-US" dirty="0"/>
              <a:t>Learn to upload files to Apollo with FTP clients</a:t>
            </a:r>
          </a:p>
          <a:p>
            <a:pPr lvl="1"/>
            <a:r>
              <a:rPr lang="en-US" dirty="0"/>
              <a:t>Learn to compile a C program with </a:t>
            </a:r>
            <a:r>
              <a:rPr lang="en-US" dirty="0" err="1"/>
              <a:t>gcc</a:t>
            </a:r>
            <a:endParaRPr lang="en-US" dirty="0"/>
          </a:p>
          <a:p>
            <a:endParaRPr lang="en-US" altLang="zh-CN" b="1" dirty="0"/>
          </a:p>
          <a:p>
            <a:r>
              <a:rPr lang="en-US" altLang="zh-CN" b="1" dirty="0"/>
              <a:t>Review of LEC01: t</a:t>
            </a:r>
            <a:r>
              <a:rPr lang="en-US" b="1" dirty="0"/>
              <a:t>o get the first impression on compiling process and data types</a:t>
            </a:r>
          </a:p>
          <a:p>
            <a:pPr lvl="1"/>
            <a:r>
              <a:rPr lang="en-US" dirty="0"/>
              <a:t>Try to decompile the “hello” program by yourself with </a:t>
            </a:r>
            <a:r>
              <a:rPr lang="en-US" dirty="0" err="1"/>
              <a:t>objdump</a:t>
            </a:r>
            <a:endParaRPr lang="en-US" dirty="0"/>
          </a:p>
          <a:p>
            <a:pPr lvl="1"/>
            <a:r>
              <a:rPr lang="en-US" dirty="0"/>
              <a:t>Revisit some problems in the lecture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CB5E3-86AF-49EA-8E81-F018ECE8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36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F91AE-B070-42A5-93BA-FC0ACB27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Remote l</a:t>
            </a:r>
            <a:r>
              <a:rPr lang="en-US" dirty="0"/>
              <a:t>ogin Apollo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8B43D-FDA9-43A6-8E12-587ED494A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71" y="1153116"/>
            <a:ext cx="8498660" cy="5328605"/>
          </a:xfrm>
        </p:spPr>
        <p:txBody>
          <a:bodyPr/>
          <a:lstStyle/>
          <a:p>
            <a:r>
              <a:rPr lang="en-US" dirty="0"/>
              <a:t>Login a remote server</a:t>
            </a:r>
          </a:p>
          <a:p>
            <a:pPr lvl="1"/>
            <a:r>
              <a:rPr lang="en-US" dirty="0"/>
              <a:t>Apollo is a server </a:t>
            </a:r>
            <a:r>
              <a:rPr lang="en-US" altLang="zh-CN" dirty="0"/>
              <a:t>machine</a:t>
            </a:r>
            <a:r>
              <a:rPr lang="en-US" dirty="0"/>
              <a:t> with a </a:t>
            </a:r>
            <a:r>
              <a:rPr lang="en-US" altLang="zh-CN" dirty="0"/>
              <a:t>CentOS </a:t>
            </a:r>
            <a:r>
              <a:rPr lang="en-US" dirty="0"/>
              <a:t>Linux operating system installed</a:t>
            </a:r>
          </a:p>
          <a:p>
            <a:pPr lvl="1"/>
            <a:r>
              <a:rPr lang="en-US" dirty="0"/>
              <a:t>The operating system allows </a:t>
            </a:r>
            <a:r>
              <a:rPr lang="en-US" b="1" dirty="0"/>
              <a:t>remote access with the SSH protocol</a:t>
            </a:r>
          </a:p>
          <a:p>
            <a:pPr lvl="2"/>
            <a:r>
              <a:rPr lang="en-US" dirty="0"/>
              <a:t>More on SSH: </a:t>
            </a:r>
            <a:r>
              <a:rPr lang="en-US" dirty="0">
                <a:hlinkClick r:id="rId2"/>
              </a:rPr>
              <a:t>https://en.wikipedia.org/wiki/SSH_(Secure_Shell)</a:t>
            </a:r>
            <a:endParaRPr lang="en-US" dirty="0"/>
          </a:p>
          <a:p>
            <a:pPr lvl="1"/>
            <a:r>
              <a:rPr lang="en-US" dirty="0"/>
              <a:t>Usually, we use a </a:t>
            </a:r>
            <a:r>
              <a:rPr lang="en-US" b="1" dirty="0"/>
              <a:t>client </a:t>
            </a:r>
            <a:r>
              <a:rPr lang="en-US" altLang="zh-CN" b="1" dirty="0"/>
              <a:t>software</a:t>
            </a:r>
            <a:r>
              <a:rPr lang="en-US" dirty="0"/>
              <a:t>, e.g., PuTTY, to remotely access a server</a:t>
            </a:r>
          </a:p>
          <a:p>
            <a:pPr lvl="1"/>
            <a:r>
              <a:rPr lang="en-US" b="1" dirty="0"/>
              <a:t>Remote server login </a:t>
            </a:r>
            <a:r>
              <a:rPr lang="en-US" dirty="0"/>
              <a:t>will be very common for programming exercises in this online learning period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01295-3D20-471A-AD73-A23D3A0C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21EE7A-D1BE-47F4-A643-0F03AEAA7C81}"/>
              </a:ext>
            </a:extLst>
          </p:cNvPr>
          <p:cNvGrpSpPr/>
          <p:nvPr/>
        </p:nvGrpSpPr>
        <p:grpSpPr>
          <a:xfrm>
            <a:off x="1234036" y="3873195"/>
            <a:ext cx="6365152" cy="2430712"/>
            <a:chOff x="1319003" y="4366809"/>
            <a:chExt cx="6365152" cy="2430712"/>
          </a:xfrm>
        </p:grpSpPr>
        <p:pic>
          <p:nvPicPr>
            <p:cNvPr id="1026" name="Picture 2" descr="Transparent TCP tunneling">
              <a:extLst>
                <a:ext uri="{FF2B5EF4-FFF2-40B4-BE49-F238E27FC236}">
                  <a16:creationId xmlns:a16="http://schemas.microsoft.com/office/drawing/2014/main" id="{38F2A1B8-D3A9-4625-AB6B-AA4386C7A0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7848" y="4366809"/>
              <a:ext cx="4188303" cy="2430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41A9CC6-2187-4A0E-AAD2-C7C6667A7E93}"/>
                </a:ext>
              </a:extLst>
            </p:cNvPr>
            <p:cNvSpPr txBox="1"/>
            <p:nvPr/>
          </p:nvSpPr>
          <p:spPr>
            <a:xfrm>
              <a:off x="1319003" y="5520218"/>
              <a:ext cx="1621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Your Computer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99899B8-F763-445B-BBE5-EB5A665961C5}"/>
                </a:ext>
              </a:extLst>
            </p:cNvPr>
            <p:cNvSpPr txBox="1"/>
            <p:nvPr/>
          </p:nvSpPr>
          <p:spPr>
            <a:xfrm>
              <a:off x="2549884" y="4470951"/>
              <a:ext cx="782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PuTTY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1F2730D-EA6A-44A7-9875-1A73E8945715}"/>
                </a:ext>
              </a:extLst>
            </p:cNvPr>
            <p:cNvSpPr txBox="1"/>
            <p:nvPr/>
          </p:nvSpPr>
          <p:spPr>
            <a:xfrm>
              <a:off x="6666151" y="5450087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Apollo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83F359-8C3B-441A-8CEC-48524A23F9AE}"/>
                </a:ext>
              </a:extLst>
            </p:cNvPr>
            <p:cNvSpPr txBox="1"/>
            <p:nvPr/>
          </p:nvSpPr>
          <p:spPr>
            <a:xfrm>
              <a:off x="6274025" y="4454868"/>
              <a:ext cx="1410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rgbClr val="FF0000"/>
                  </a:solidFill>
                </a:rPr>
                <a:t>gcc</a:t>
              </a:r>
              <a:r>
                <a:rPr lang="en-US" b="1" dirty="0">
                  <a:solidFill>
                    <a:srgbClr val="FF0000"/>
                  </a:solidFill>
                </a:rPr>
                <a:t>, </a:t>
              </a:r>
              <a:r>
                <a:rPr lang="en-US" b="1" dirty="0" err="1">
                  <a:solidFill>
                    <a:srgbClr val="FF0000"/>
                  </a:solidFill>
                </a:rPr>
                <a:t>gdb</a:t>
              </a:r>
              <a:r>
                <a:rPr lang="en-US" b="1" dirty="0">
                  <a:solidFill>
                    <a:srgbClr val="FF0000"/>
                  </a:solidFill>
                </a:rPr>
                <a:t>, etc.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7748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8BDE-5798-4848-A32E-E93547FD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Remote l</a:t>
            </a:r>
            <a:r>
              <a:rPr lang="en-US" dirty="0"/>
              <a:t>ogin Apollo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1797-EEFD-4C87-95EA-87DB173CD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PuTTY and connect</a:t>
            </a:r>
          </a:p>
          <a:p>
            <a:pPr lvl="1"/>
            <a:r>
              <a:rPr lang="en-US" dirty="0"/>
              <a:t>Host Name: csdoor.comp.polyu.edu.hk   Port: 22</a:t>
            </a:r>
          </a:p>
          <a:p>
            <a:pPr lvl="1"/>
            <a:r>
              <a:rPr lang="en-US" dirty="0"/>
              <a:t>Connection Type: SSH</a:t>
            </a:r>
          </a:p>
          <a:p>
            <a:pPr lvl="1"/>
            <a:r>
              <a:rPr lang="en-US" dirty="0"/>
              <a:t>Remember to save the session to avoid input again next time</a:t>
            </a:r>
          </a:p>
          <a:p>
            <a:pPr lvl="2"/>
            <a:r>
              <a:rPr lang="en-US" dirty="0"/>
              <a:t>Input a name in the “Saved Sessions” field, and click “save”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0F05D-89DB-4A32-90DB-64B98F8D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4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40E6B3-1B44-4684-8831-D5E7E4B46F76}"/>
              </a:ext>
            </a:extLst>
          </p:cNvPr>
          <p:cNvGrpSpPr/>
          <p:nvPr/>
        </p:nvGrpSpPr>
        <p:grpSpPr>
          <a:xfrm>
            <a:off x="618096" y="3248775"/>
            <a:ext cx="3763740" cy="3303753"/>
            <a:chOff x="618096" y="3248775"/>
            <a:chExt cx="3763740" cy="330375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15E3A65-2CAF-4648-852A-0916AF4A0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8096" y="3248775"/>
              <a:ext cx="3521925" cy="3303753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1626F6F-AED1-444E-A937-31206D66E867}"/>
                </a:ext>
              </a:extLst>
            </p:cNvPr>
            <p:cNvSpPr/>
            <p:nvPr/>
          </p:nvSpPr>
          <p:spPr>
            <a:xfrm>
              <a:off x="1865214" y="3928683"/>
              <a:ext cx="2140344" cy="558351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D46620C8-4DCC-4130-A1C2-3715CEE5360F}"/>
                </a:ext>
              </a:extLst>
            </p:cNvPr>
            <p:cNvSpPr/>
            <p:nvPr/>
          </p:nvSpPr>
          <p:spPr>
            <a:xfrm flipH="1">
              <a:off x="4005558" y="5166942"/>
              <a:ext cx="376278" cy="271083"/>
            </a:xfrm>
            <a:prstGeom prst="rightArrow">
              <a:avLst>
                <a:gd name="adj1" fmla="val 50000"/>
                <a:gd name="adj2" fmla="val 93243"/>
              </a:avLst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634A06D9-18B5-4B20-8362-561D2E522130}"/>
                </a:ext>
              </a:extLst>
            </p:cNvPr>
            <p:cNvSpPr/>
            <p:nvPr/>
          </p:nvSpPr>
          <p:spPr>
            <a:xfrm flipH="1">
              <a:off x="2486953" y="4765109"/>
              <a:ext cx="376278" cy="271083"/>
            </a:xfrm>
            <a:prstGeom prst="rightArrow">
              <a:avLst>
                <a:gd name="adj1" fmla="val 50000"/>
                <a:gd name="adj2" fmla="val 93243"/>
              </a:avLst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5FD5DC51-BB0F-42BD-A175-FDDC49E31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964" y="3248775"/>
            <a:ext cx="4252365" cy="251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1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8BDE-5798-4848-A32E-E93547FD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Remote l</a:t>
            </a:r>
            <a:r>
              <a:rPr lang="en-US" dirty="0"/>
              <a:t>ogin Apollo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1797-EEFD-4C87-95EA-87DB173CD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with </a:t>
            </a:r>
            <a:r>
              <a:rPr lang="en-US" b="1" dirty="0"/>
              <a:t>COMP ID</a:t>
            </a:r>
          </a:p>
          <a:p>
            <a:pPr lvl="1"/>
            <a:r>
              <a:rPr lang="en-US" dirty="0"/>
              <a:t>Input </a:t>
            </a:r>
            <a:r>
              <a:rPr lang="en-US" b="1" dirty="0"/>
              <a:t>COMP ID </a:t>
            </a:r>
            <a:r>
              <a:rPr lang="en-US" dirty="0"/>
              <a:t>-&gt; input COMP password</a:t>
            </a:r>
          </a:p>
          <a:p>
            <a:pPr lvl="1"/>
            <a:r>
              <a:rPr lang="en-US" dirty="0"/>
              <a:t>Note that when entering password, </a:t>
            </a:r>
            <a:r>
              <a:rPr lang="en-US" b="1" dirty="0"/>
              <a:t>nothing is shown on the screen</a:t>
            </a:r>
            <a:r>
              <a:rPr lang="en-US" dirty="0"/>
              <a:t>, keep typing and make sure to input the correct password</a:t>
            </a:r>
          </a:p>
          <a:p>
            <a:pPr lvl="1"/>
            <a:r>
              <a:rPr lang="en-US" dirty="0"/>
              <a:t>Once successful, you will come to the </a:t>
            </a:r>
            <a:r>
              <a:rPr lang="en-US" b="1" dirty="0"/>
              <a:t>host selection </a:t>
            </a:r>
            <a:r>
              <a:rPr lang="en-US" dirty="0"/>
              <a:t>step</a:t>
            </a:r>
          </a:p>
          <a:p>
            <a:pPr lvl="1"/>
            <a:r>
              <a:rPr lang="en-US" dirty="0"/>
              <a:t>Input “</a:t>
            </a:r>
            <a:r>
              <a:rPr lang="en-US" b="1" dirty="0" err="1"/>
              <a:t>apollo</a:t>
            </a:r>
            <a:r>
              <a:rPr lang="en-US" dirty="0"/>
              <a:t>” and press ENTER to select the first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0F05D-89DB-4A32-90DB-64B98F8D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987B7C-FC67-40A0-81E3-450FF2119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916" y="3451965"/>
            <a:ext cx="5114167" cy="302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53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8BDE-5798-4848-A32E-E93547FD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Remote l</a:t>
            </a:r>
            <a:r>
              <a:rPr lang="en-US" dirty="0"/>
              <a:t>ogin Apollo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1797-EEFD-4C87-95EA-87DB173CD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with COMP ID</a:t>
            </a:r>
          </a:p>
          <a:p>
            <a:pPr lvl="1"/>
            <a:r>
              <a:rPr lang="en-US" dirty="0"/>
              <a:t>Input your password again, and you are done!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0F05D-89DB-4A32-90DB-64B98F8D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3219B7-7FD3-4F7B-A324-1EE648733CFE}"/>
              </a:ext>
            </a:extLst>
          </p:cNvPr>
          <p:cNvGrpSpPr/>
          <p:nvPr/>
        </p:nvGrpSpPr>
        <p:grpSpPr>
          <a:xfrm>
            <a:off x="256417" y="2633835"/>
            <a:ext cx="8631166" cy="2540776"/>
            <a:chOff x="376280" y="2633835"/>
            <a:chExt cx="8631166" cy="254077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17C1353-77CB-4AD0-A30D-A895D7ED0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6280" y="2633835"/>
              <a:ext cx="4288779" cy="254077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A470069-7DB1-4333-80E1-0A1717FF5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8668" y="2633835"/>
              <a:ext cx="4288778" cy="25407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389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9512-C9E9-4E51-B031-BBF27D1B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Remote l</a:t>
            </a:r>
            <a:r>
              <a:rPr lang="en-US" dirty="0"/>
              <a:t>ogin Apollo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64706-8436-4514-9C57-0144BD313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For Windows</a:t>
            </a:r>
          </a:p>
          <a:p>
            <a:pPr lvl="1"/>
            <a:r>
              <a:rPr lang="en-US" b="1" dirty="0"/>
              <a:t>Option 1</a:t>
            </a:r>
            <a:r>
              <a:rPr lang="en-US" dirty="0"/>
              <a:t>: Use the PuTTY client software</a:t>
            </a:r>
          </a:p>
          <a:p>
            <a:pPr lvl="2"/>
            <a:r>
              <a:rPr lang="en-US" dirty="0">
                <a:hlinkClick r:id="rId2"/>
              </a:rPr>
              <a:t>https://www.putty.org/</a:t>
            </a:r>
            <a:endParaRPr lang="en-US" dirty="0"/>
          </a:p>
          <a:p>
            <a:pPr lvl="1"/>
            <a:r>
              <a:rPr lang="en-US" b="1" dirty="0"/>
              <a:t>Option 2</a:t>
            </a:r>
            <a:r>
              <a:rPr lang="en-US" dirty="0"/>
              <a:t>: Use command prompt</a:t>
            </a:r>
          </a:p>
          <a:p>
            <a:pPr lvl="2"/>
            <a:r>
              <a:rPr lang="en-US" dirty="0"/>
              <a:t>Open “</a:t>
            </a:r>
            <a:r>
              <a:rPr lang="en-US" dirty="0" err="1"/>
              <a:t>cmd</a:t>
            </a:r>
            <a:r>
              <a:rPr lang="en-US" dirty="0"/>
              <a:t>”, and input command</a:t>
            </a:r>
          </a:p>
          <a:p>
            <a:pPr lvl="2"/>
            <a:r>
              <a:rPr lang="en-US" dirty="0" err="1"/>
              <a:t>ssh</a:t>
            </a:r>
            <a:r>
              <a:rPr lang="en-US" dirty="0"/>
              <a:t> –l </a:t>
            </a:r>
            <a:r>
              <a:rPr lang="en-US" b="1" dirty="0" err="1"/>
              <a:t>uid</a:t>
            </a:r>
            <a:r>
              <a:rPr lang="en-US" dirty="0"/>
              <a:t> csdoor.comp.polyu.edu.hk</a:t>
            </a:r>
          </a:p>
          <a:p>
            <a:pPr lvl="2"/>
            <a:r>
              <a:rPr lang="en-US" dirty="0"/>
              <a:t>(replace </a:t>
            </a:r>
            <a:r>
              <a:rPr lang="en-US" b="1" dirty="0" err="1"/>
              <a:t>uid</a:t>
            </a:r>
            <a:r>
              <a:rPr lang="en-US" dirty="0"/>
              <a:t> with your </a:t>
            </a:r>
            <a:r>
              <a:rPr lang="en-US" b="1" dirty="0"/>
              <a:t>COMP ID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Option 3</a:t>
            </a:r>
            <a:r>
              <a:rPr lang="en-US" dirty="0"/>
              <a:t>: Use “Chrome explorer + Secure Shell extension”</a:t>
            </a:r>
          </a:p>
          <a:p>
            <a:pPr lvl="2"/>
            <a:r>
              <a:rPr lang="en-US" dirty="0"/>
              <a:t>Install Chrome, add the “secure shell extension”</a:t>
            </a:r>
          </a:p>
          <a:p>
            <a:r>
              <a:rPr lang="en-US" b="1" dirty="0"/>
              <a:t>For Mac OS</a:t>
            </a:r>
          </a:p>
          <a:p>
            <a:pPr lvl="1"/>
            <a:r>
              <a:rPr lang="en-US" b="1" dirty="0"/>
              <a:t>Option 1</a:t>
            </a:r>
            <a:r>
              <a:rPr lang="en-US" dirty="0"/>
              <a:t>: PuTTY for MacOS is not provided, but you can search online for other SSH client software</a:t>
            </a:r>
          </a:p>
          <a:p>
            <a:pPr lvl="1"/>
            <a:r>
              <a:rPr lang="en-US" b="1" dirty="0"/>
              <a:t>Option 2 and 3</a:t>
            </a:r>
            <a:r>
              <a:rPr lang="en-US" dirty="0"/>
              <a:t> for Windows also apply for Mac OS</a:t>
            </a:r>
          </a:p>
          <a:p>
            <a:pPr lvl="2"/>
            <a:r>
              <a:rPr lang="en-US" b="1" dirty="0"/>
              <a:t>Option 2</a:t>
            </a:r>
            <a:r>
              <a:rPr lang="en-US" dirty="0"/>
              <a:t>: launchpad, search for “</a:t>
            </a:r>
            <a:r>
              <a:rPr lang="en-US" b="1" dirty="0"/>
              <a:t>terminal</a:t>
            </a:r>
            <a:r>
              <a:rPr lang="en-US" dirty="0"/>
              <a:t>”</a:t>
            </a:r>
          </a:p>
          <a:p>
            <a:r>
              <a:rPr lang="en-US" b="1" dirty="0"/>
              <a:t>We will use PuTTY on Windows for demonstration in our tutorials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1ECA5-7DCE-454F-94E0-0862847FA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C47F1B-2C58-4EDD-8437-FC9FFE8AF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951" y="1513211"/>
            <a:ext cx="3404950" cy="176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33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8BDE-5798-4848-A32E-E93547FD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Upload files to </a:t>
            </a:r>
            <a:r>
              <a:rPr lang="en-US" dirty="0"/>
              <a:t>Apollo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1797-EEFD-4C87-95EA-87DB173CD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Upload files</a:t>
            </a:r>
          </a:p>
          <a:p>
            <a:pPr lvl="1"/>
            <a:r>
              <a:rPr lang="en-US" altLang="zh-CN" dirty="0"/>
              <a:t>Usually, we use the </a:t>
            </a:r>
            <a:r>
              <a:rPr lang="en-US" altLang="zh-CN" b="1" dirty="0"/>
              <a:t>FTP protocol </a:t>
            </a:r>
            <a:r>
              <a:rPr lang="en-US" altLang="zh-CN" dirty="0"/>
              <a:t>to transfer files between your own computer and a remote server</a:t>
            </a:r>
          </a:p>
          <a:p>
            <a:pPr lvl="1"/>
            <a:r>
              <a:rPr lang="en-US" altLang="zh-CN" dirty="0"/>
              <a:t>For simple operation, we typically use a FTP client</a:t>
            </a:r>
          </a:p>
          <a:p>
            <a:pPr lvl="1"/>
            <a:r>
              <a:rPr lang="en-US" altLang="zh-CN" dirty="0"/>
              <a:t>We use FileZilla for both Windows and Mac OS</a:t>
            </a:r>
          </a:p>
          <a:p>
            <a:pPr lvl="2"/>
            <a:r>
              <a:rPr lang="en-US" altLang="zh-CN" dirty="0">
                <a:hlinkClick r:id="rId2"/>
              </a:rPr>
              <a:t>https://filezilla-project.org</a:t>
            </a:r>
            <a:endParaRPr lang="en-US" altLang="zh-CN" dirty="0"/>
          </a:p>
          <a:p>
            <a:pPr lvl="2"/>
            <a:r>
              <a:rPr lang="en-US" altLang="zh-CN" dirty="0"/>
              <a:t>Of course, any other FTP clients also get the work done</a:t>
            </a:r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0F05D-89DB-4A32-90DB-64B98F8D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98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340C-662D-4DDD-9940-DEB760B3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Upload files to </a:t>
            </a:r>
            <a:r>
              <a:rPr lang="en-US" dirty="0"/>
              <a:t>Apollo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CD12B-89D7-4D7E-A275-05B88EAD3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FileZilla, and input connection information</a:t>
            </a:r>
          </a:p>
          <a:p>
            <a:pPr lvl="1"/>
            <a:r>
              <a:rPr lang="en-US" dirty="0"/>
              <a:t>Host: csdoor.comp.polyu.edu.hk; Username: your COMP ID</a:t>
            </a:r>
          </a:p>
          <a:p>
            <a:pPr lvl="1"/>
            <a:r>
              <a:rPr lang="en-US" dirty="0"/>
              <a:t>Password: your COMP password; Port: 22</a:t>
            </a:r>
          </a:p>
          <a:p>
            <a:pPr lvl="1"/>
            <a:r>
              <a:rPr lang="en-US" dirty="0"/>
              <a:t>Then click “</a:t>
            </a:r>
            <a:r>
              <a:rPr lang="en-US" b="1" dirty="0" err="1"/>
              <a:t>Quickconnect</a:t>
            </a:r>
            <a:r>
              <a:rPr lang="en-US" dirty="0"/>
              <a:t>”, and your connection will be remembered by the software so that you don’t have to input again next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46CB1-F8E2-4D64-B37A-20CA3F3C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C7B23-67B7-4165-AB80-F259E727FF30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1ADB5B-21B6-46CC-8BBF-D6EFDB7F1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05" y="3086437"/>
            <a:ext cx="5344789" cy="349239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B7DA01-42D6-4BBC-BBA4-25BAD0606E0C}"/>
              </a:ext>
            </a:extLst>
          </p:cNvPr>
          <p:cNvSpPr/>
          <p:nvPr/>
        </p:nvSpPr>
        <p:spPr>
          <a:xfrm>
            <a:off x="1869260" y="3429000"/>
            <a:ext cx="3038560" cy="21848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13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3A8D62B6A07F4688901CCA00C7C210" ma:contentTypeVersion="9" ma:contentTypeDescription="Create a new document." ma:contentTypeScope="" ma:versionID="54fe2e041e313b7ce48ebf8dc8589d47">
  <xsd:schema xmlns:xsd="http://www.w3.org/2001/XMLSchema" xmlns:xs="http://www.w3.org/2001/XMLSchema" xmlns:p="http://schemas.microsoft.com/office/2006/metadata/properties" xmlns:ns3="121e486c-6138-4556-b609-0f00d8785642" targetNamespace="http://schemas.microsoft.com/office/2006/metadata/properties" ma:root="true" ma:fieldsID="d07e7a12f1170ddcec6922febae3ae41" ns3:_="">
    <xsd:import namespace="121e486c-6138-4556-b609-0f00d87856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1e486c-6138-4556-b609-0f00d87856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C44DED-07F2-482D-9519-0184129010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1FC29B-9770-431C-BF99-F28871F84B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1e486c-6138-4556-b609-0f00d87856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70BA1B-5F1F-40DD-BF39-882348448C8C}">
  <ds:schemaRefs>
    <ds:schemaRef ds:uri="121e486c-6138-4556-b609-0f00d8785642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1843</TotalTime>
  <Words>1056</Words>
  <Application>Microsoft Office PowerPoint</Application>
  <PresentationFormat>On-screen Show (4:3)</PresentationFormat>
  <Paragraphs>134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TUT01 – Get familiar with the programming environment  COMP1411: Introduction to Computer Systems</vt:lpstr>
      <vt:lpstr>Objectives</vt:lpstr>
      <vt:lpstr>Remote login Apollo</vt:lpstr>
      <vt:lpstr>Remote login Apollo</vt:lpstr>
      <vt:lpstr>Remote login Apollo</vt:lpstr>
      <vt:lpstr>Remote login Apollo</vt:lpstr>
      <vt:lpstr>Remote login Apollo</vt:lpstr>
      <vt:lpstr>Upload files to Apollo</vt:lpstr>
      <vt:lpstr>Upload files to Apollo</vt:lpstr>
      <vt:lpstr>Upload files to Apollo</vt:lpstr>
      <vt:lpstr>Compile and Decompile “hello”</vt:lpstr>
      <vt:lpstr>Revisit the “X2 &lt; 0” problem</vt:lpstr>
      <vt:lpstr>Revisit the “(x+y)+z ≠ x+(y+z)” problem</vt:lpstr>
      <vt:lpstr>More on the programming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LYU, Mingsong [COMP]</dc:creator>
  <cp:lastModifiedBy>LYU, Mingsong [COMP]</cp:lastModifiedBy>
  <cp:revision>9</cp:revision>
  <dcterms:created xsi:type="dcterms:W3CDTF">2021-01-19T15:34:23Z</dcterms:created>
  <dcterms:modified xsi:type="dcterms:W3CDTF">2023-01-16T16:02:26Z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0x010100473A8D62B6A07F4688901CCA00C7C210</vt:lpwstr>
  </property>
</Properties>
</file>