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2"/>
  </p:notesMasterIdLst>
  <p:sldIdLst>
    <p:sldId id="256" r:id="rId5"/>
    <p:sldId id="270" r:id="rId6"/>
    <p:sldId id="368" r:id="rId7"/>
    <p:sldId id="371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, Mingsong [COMP]" userId="5d5ceb49-d733-4a5d-9ffa-07273d49f3d4" providerId="ADAL" clId="{6E3C30DE-7773-4532-9D0C-BE2942C12EFB}"/>
  </pc:docChgLst>
  <pc:docChgLst>
    <pc:chgData name="LYU, Mingsong [COMP]" userId="5d5ceb49-d733-4a5d-9ffa-07273d49f3d4" providerId="ADAL" clId="{0CAA7A0B-3E13-4FB3-979F-9C0144E4D02A}"/>
  </pc:docChgLst>
  <pc:docChgLst>
    <pc:chgData name="LYU, Mingsong [COMP]" userId="5d5ceb49-d733-4a5d-9ffa-07273d49f3d4" providerId="ADAL" clId="{A54F85B1-E5A8-4351-A91F-0175DE10DDBF}"/>
  </pc:docChgLst>
  <pc:docChgLst>
    <pc:chgData name="LYU, Mingsong [COMP]" userId="5d5ceb49-d733-4a5d-9ffa-07273d49f3d4" providerId="ADAL" clId="{03C3D0F2-AA49-4951-8404-59B96426D5D9}"/>
  </pc:docChgLst>
  <pc:docChgLst>
    <pc:chgData name="LYU, Mingsong [COMP]" userId="5d5ceb49-d733-4a5d-9ffa-07273d49f3d4" providerId="ADAL" clId="{BB927DE6-BBB0-4C3F-B6C2-D0BC61667B9A}"/>
    <pc:docChg chg="modSld">
      <pc:chgData name="LYU, Mingsong [COMP]" userId="5d5ceb49-d733-4a5d-9ffa-07273d49f3d4" providerId="ADAL" clId="{BB927DE6-BBB0-4C3F-B6C2-D0BC61667B9A}" dt="2023-02-08T01:47:59.266" v="157" actId="20577"/>
      <pc:docMkLst>
        <pc:docMk/>
      </pc:docMkLst>
      <pc:sldChg chg="modSp">
        <pc:chgData name="LYU, Mingsong [COMP]" userId="5d5ceb49-d733-4a5d-9ffa-07273d49f3d4" providerId="ADAL" clId="{BB927DE6-BBB0-4C3F-B6C2-D0BC61667B9A}" dt="2023-01-31T15:36:33.325" v="1" actId="20577"/>
        <pc:sldMkLst>
          <pc:docMk/>
          <pc:sldMk cId="410611395" sldId="256"/>
        </pc:sldMkLst>
        <pc:spChg chg="mod">
          <ac:chgData name="LYU, Mingsong [COMP]" userId="5d5ceb49-d733-4a5d-9ffa-07273d49f3d4" providerId="ADAL" clId="{BB927DE6-BBB0-4C3F-B6C2-D0BC61667B9A}" dt="2023-01-31T15:36:33.325" v="1" actId="20577"/>
          <ac:spMkLst>
            <pc:docMk/>
            <pc:sldMk cId="410611395" sldId="256"/>
            <ac:spMk id="3" creationId="{035FB7B9-EB71-422A-8D15-5D304FAE291F}"/>
          </ac:spMkLst>
        </pc:spChg>
      </pc:sldChg>
      <pc:sldChg chg="modSp modAnim">
        <pc:chgData name="LYU, Mingsong [COMP]" userId="5d5ceb49-d733-4a5d-9ffa-07273d49f3d4" providerId="ADAL" clId="{BB927DE6-BBB0-4C3F-B6C2-D0BC61667B9A}" dt="2023-02-08T01:47:59.266" v="157" actId="20577"/>
        <pc:sldMkLst>
          <pc:docMk/>
          <pc:sldMk cId="1051318810" sldId="267"/>
        </pc:sldMkLst>
        <pc:spChg chg="mod">
          <ac:chgData name="LYU, Mingsong [COMP]" userId="5d5ceb49-d733-4a5d-9ffa-07273d49f3d4" providerId="ADAL" clId="{BB927DE6-BBB0-4C3F-B6C2-D0BC61667B9A}" dt="2023-02-08T01:47:59.266" v="157" actId="20577"/>
          <ac:spMkLst>
            <pc:docMk/>
            <pc:sldMk cId="1051318810" sldId="267"/>
            <ac:spMk id="3" creationId="{0F6C9C82-7371-45FB-A919-5D304106318A}"/>
          </ac:spMkLst>
        </pc:spChg>
      </pc:sldChg>
      <pc:sldChg chg="modSp">
        <pc:chgData name="LYU, Mingsong [COMP]" userId="5d5ceb49-d733-4a5d-9ffa-07273d49f3d4" providerId="ADAL" clId="{BB927DE6-BBB0-4C3F-B6C2-D0BC61667B9A}" dt="2023-01-31T15:36:50.674" v="38" actId="20577"/>
        <pc:sldMkLst>
          <pc:docMk/>
          <pc:sldMk cId="3449416334" sldId="270"/>
        </pc:sldMkLst>
        <pc:spChg chg="mod">
          <ac:chgData name="LYU, Mingsong [COMP]" userId="5d5ceb49-d733-4a5d-9ffa-07273d49f3d4" providerId="ADAL" clId="{BB927DE6-BBB0-4C3F-B6C2-D0BC61667B9A}" dt="2023-01-31T15:36:50.674" v="38" actId="20577"/>
          <ac:spMkLst>
            <pc:docMk/>
            <pc:sldMk cId="3449416334" sldId="270"/>
            <ac:spMk id="3" creationId="{811C5832-D926-4F86-B311-DF27711EFA8D}"/>
          </ac:spMkLst>
        </pc:spChg>
      </pc:sldChg>
      <pc:sldChg chg="modSp">
        <pc:chgData name="LYU, Mingsong [COMP]" userId="5d5ceb49-d733-4a5d-9ffa-07273d49f3d4" providerId="ADAL" clId="{BB927DE6-BBB0-4C3F-B6C2-D0BC61667B9A}" dt="2023-01-31T15:37:12.845" v="83" actId="20577"/>
        <pc:sldMkLst>
          <pc:docMk/>
          <pc:sldMk cId="4052884320" sldId="368"/>
        </pc:sldMkLst>
        <pc:spChg chg="mod">
          <ac:chgData name="LYU, Mingsong [COMP]" userId="5d5ceb49-d733-4a5d-9ffa-07273d49f3d4" providerId="ADAL" clId="{BB927DE6-BBB0-4C3F-B6C2-D0BC61667B9A}" dt="2023-01-31T15:37:12.845" v="83" actId="20577"/>
          <ac:spMkLst>
            <pc:docMk/>
            <pc:sldMk cId="4052884320" sldId="368"/>
            <ac:spMk id="3" creationId="{844C25FE-18C7-435D-A73F-0E54E195C62E}"/>
          </ac:spMkLst>
        </pc:spChg>
      </pc:sldChg>
      <pc:sldChg chg="modSp">
        <pc:chgData name="LYU, Mingsong [COMP]" userId="5d5ceb49-d733-4a5d-9ffa-07273d49f3d4" providerId="ADAL" clId="{BB927DE6-BBB0-4C3F-B6C2-D0BC61667B9A}" dt="2023-01-31T15:41:35.269" v="119" actId="20577"/>
        <pc:sldMkLst>
          <pc:docMk/>
          <pc:sldMk cId="4040348410" sldId="371"/>
        </pc:sldMkLst>
        <pc:spChg chg="mod">
          <ac:chgData name="LYU, Mingsong [COMP]" userId="5d5ceb49-d733-4a5d-9ffa-07273d49f3d4" providerId="ADAL" clId="{BB927DE6-BBB0-4C3F-B6C2-D0BC61667B9A}" dt="2023-01-31T15:41:35.269" v="119" actId="20577"/>
          <ac:spMkLst>
            <pc:docMk/>
            <pc:sldMk cId="4040348410" sldId="371"/>
            <ac:spMk id="3" creationId="{844C25FE-18C7-435D-A73F-0E54E195C62E}"/>
          </ac:spMkLst>
        </pc:spChg>
      </pc:sldChg>
    </pc:docChg>
  </pc:docChgLst>
  <pc:docChgLst>
    <pc:chgData name="LYU, Mingsong [COMP]" userId="5d5ceb49-d733-4a5d-9ffa-07273d49f3d4" providerId="ADAL" clId="{E3E64638-6D3E-4AD9-87CE-6E9A0B382BC7}"/>
  </pc:docChgLst>
  <pc:docChgLst>
    <pc:chgData name="LYU, Mingsong [COMP]" userId="5d5ceb49-d733-4a5d-9ffa-07273d49f3d4" providerId="ADAL" clId="{3A275A24-9CB6-4298-A4F1-9DA7079CCDBE}"/>
  </pc:docChgLst>
  <pc:docChgLst>
    <pc:chgData name="LYU, Mingsong [COMP]" userId="5d5ceb49-d733-4a5d-9ffa-07273d49f3d4" providerId="ADAL" clId="{CB6BEE92-DC37-4D5D-858D-31FF62FD5C4F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EB16-E073-4E06-8E3C-66B0A610781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429C-1B22-44B4-BA5E-B47D3BE78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D8188E1-6CAF-487D-981F-950B789BBEE3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BB80745-5C45-4701-8E22-7DCDCF75400A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3E1CFE-DA8A-4640-9578-3D3D19960DA0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4C91E6B-F729-479A-9094-EE140DFA9507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6F5EB9F-EB8F-4412-A34A-A49CF811188F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775B346-62A1-4E12-B0EE-2A0CA02CAA9D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4F7157-4BF1-45BA-9A1A-523ED07ECA4C}" type="datetime1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56F8EA1-C195-4C40-AD76-2BBC1F1FB141}" type="datetime1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26E1C50-342D-49D2-8A83-065B48B83340}" type="datetime1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C2AB1CE-C76A-488D-97A1-592ABA60C648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BCA9A2D-B678-4DFD-B9BB-8119AA410201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671" y="1153116"/>
            <a:ext cx="8498660" cy="532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431" y="6578827"/>
            <a:ext cx="465292" cy="27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D368-D86E-40FD-94C4-B1B72FB1B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5400" dirty="0"/>
              <a:t>TUT03 – </a:t>
            </a:r>
            <a:br>
              <a:rPr lang="en-US" altLang="zh-CN" sz="5400" dirty="0"/>
            </a:br>
            <a:r>
              <a:rPr lang="en-US" altLang="zh-CN" sz="5400" dirty="0"/>
              <a:t>Data Representation - II</a:t>
            </a:r>
            <a:br>
              <a:rPr lang="en-US" sz="4400" dirty="0"/>
            </a:br>
            <a:br>
              <a:rPr lang="en-US" sz="4400" dirty="0"/>
            </a:br>
            <a:r>
              <a:rPr lang="en-US" sz="2800" b="0" dirty="0"/>
              <a:t>COMP1411: Introduction to Computer Systems</a:t>
            </a:r>
            <a:endParaRPr lang="en-US" sz="4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FB7B9-EB71-422A-8D15-5D304FAE2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122892"/>
            <a:ext cx="7315200" cy="17519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Dr. Mingsong LYU</a:t>
            </a:r>
          </a:p>
          <a:p>
            <a:pPr algn="l"/>
            <a:r>
              <a:rPr lang="en-US" sz="1600" dirty="0"/>
              <a:t>Department of Computing</a:t>
            </a:r>
          </a:p>
          <a:p>
            <a:pPr algn="l"/>
            <a:r>
              <a:rPr lang="en-US" sz="1600" dirty="0"/>
              <a:t>The Hong Kong Polytechnic University</a:t>
            </a:r>
          </a:p>
          <a:p>
            <a:pPr algn="l"/>
            <a:r>
              <a:rPr lang="en-US" altLang="zh-CN" sz="1600" dirty="0"/>
              <a:t>Spring 2023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27879-74B4-439D-AA7A-FEC33C85E981}"/>
              </a:ext>
            </a:extLst>
          </p:cNvPr>
          <p:cNvSpPr txBox="1"/>
          <p:nvPr/>
        </p:nvSpPr>
        <p:spPr>
          <a:xfrm>
            <a:off x="1965533" y="6550225"/>
            <a:ext cx="717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slides are only intended to use internally. Do not publish it anywhere without permission.</a:t>
            </a:r>
          </a:p>
        </p:txBody>
      </p:sp>
    </p:spTree>
    <p:extLst>
      <p:ext uri="{BB962C8B-B14F-4D97-AF65-F5344CB8AC3E}">
        <p14:creationId xmlns:p14="http://schemas.microsoft.com/office/powerpoint/2010/main" val="41061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68B9-32D8-4FD5-84D1-B7067B01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5832-D926-4F86-B311-DF27711E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points in C and type casting</a:t>
            </a:r>
          </a:p>
          <a:p>
            <a:r>
              <a:rPr lang="en-US" dirty="0"/>
              <a:t>Exercises on floating point conversion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788AA-1581-4DF9-B87E-5F5DF5A7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8D8E-520B-4DB6-965B-DC833862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25FE-18C7-435D-A73F-0E54E195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 provides two floating point data types conforming IEEE 754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single precision (4 bytes - 1, 8, 23)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double precision (8 bytes - 1, 11, 52)</a:t>
            </a:r>
          </a:p>
          <a:p>
            <a:pPr marL="317500" lvl="1" indent="0"/>
            <a:r>
              <a:rPr lang="en-US" altLang="zh-CN" dirty="0">
                <a:solidFill>
                  <a:srgbClr val="FF0000"/>
                </a:solidFill>
              </a:rPr>
              <a:t>Can any </a:t>
            </a:r>
            <a:r>
              <a:rPr lang="en-US" altLang="zh-CN" b="1" dirty="0">
                <a:solidFill>
                  <a:srgbClr val="FF0000"/>
                </a:solidFill>
              </a:rPr>
              <a:t>float</a:t>
            </a:r>
            <a:r>
              <a:rPr lang="en-US" altLang="zh-CN" dirty="0">
                <a:solidFill>
                  <a:srgbClr val="FF0000"/>
                </a:solidFill>
              </a:rPr>
              <a:t> variable be precisely represented by a </a:t>
            </a:r>
            <a:r>
              <a:rPr lang="en-US" altLang="zh-CN" b="1" dirty="0">
                <a:solidFill>
                  <a:srgbClr val="FF0000"/>
                </a:solidFill>
              </a:rPr>
              <a:t>double</a:t>
            </a:r>
            <a:r>
              <a:rPr lang="en-US" altLang="zh-CN" dirty="0">
                <a:solidFill>
                  <a:srgbClr val="FF0000"/>
                </a:solidFill>
              </a:rPr>
              <a:t> variable?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1600"/>
              </a:spcBef>
            </a:pPr>
            <a:r>
              <a:rPr lang="en-US" dirty="0"/>
              <a:t>Conversion/Casting</a:t>
            </a:r>
          </a:p>
          <a:p>
            <a:pPr marL="317500" lvl="1" indent="0"/>
            <a:r>
              <a:rPr lang="en-US" dirty="0"/>
              <a:t> Casting between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changes bit representation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en-US" dirty="0"/>
              <a:t>Value based, truncates fractional part</a:t>
            </a:r>
          </a:p>
          <a:p>
            <a:pPr marL="838200" lvl="2"/>
            <a:r>
              <a:rPr lang="en-US" dirty="0"/>
              <a:t>May get out of range or </a:t>
            </a:r>
            <a:r>
              <a:rPr lang="en-US" dirty="0" err="1"/>
              <a:t>NaN</a:t>
            </a:r>
            <a:r>
              <a:rPr lang="en-US" dirty="0"/>
              <a:t>: Generally sets to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en-US" dirty="0"/>
              <a:t>Exact conversion, as long as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has ≤ 53 bit word size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/>
            <a:r>
              <a:rPr lang="en-US" dirty="0"/>
              <a:t>Will round according to rounding mode, as </a:t>
            </a:r>
            <a:r>
              <a:rPr lang="en-US" dirty="0" err="1"/>
              <a:t>sizeof</a:t>
            </a:r>
            <a:r>
              <a:rPr lang="en-US" dirty="0"/>
              <a:t>(int) == </a:t>
            </a:r>
            <a:r>
              <a:rPr lang="en-US" dirty="0" err="1"/>
              <a:t>sizeof</a:t>
            </a:r>
            <a:r>
              <a:rPr lang="en-US" dirty="0"/>
              <a:t>(float)</a:t>
            </a:r>
          </a:p>
          <a:p>
            <a:r>
              <a:rPr lang="en-US" b="1" dirty="0">
                <a:solidFill>
                  <a:srgbClr val="FF0000"/>
                </a:solidFill>
              </a:rPr>
              <a:t>BE SURE TO TEST ON YOUR MACHINE BEFORE USING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0867A-CC9B-4625-85AA-DF9F6554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8D8E-520B-4DB6-965B-DC833862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25FE-18C7-435D-A73F-0E54E195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of the following C expressions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int x = …;  float f = …;  double d = …;</a:t>
            </a:r>
          </a:p>
          <a:p>
            <a:pPr lvl="1"/>
            <a:r>
              <a:rPr lang="en-US" dirty="0"/>
              <a:t>Neither d nor f is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Type casting</a:t>
            </a:r>
          </a:p>
          <a:p>
            <a:pPr marL="711200" lvl="1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  <a:sym typeface="Monaco" charset="0"/>
              </a:rPr>
              <a:t>x = (int) d;</a:t>
            </a:r>
          </a:p>
          <a:p>
            <a:pPr marL="711200" lvl="1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  <a:sym typeface="Monaco" charset="0"/>
              </a:rPr>
              <a:t>d = (double) x;</a:t>
            </a:r>
          </a:p>
          <a:p>
            <a:pPr marL="711200" lvl="1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  <a:sym typeface="Monaco" charset="0"/>
              </a:rPr>
              <a:t>f = (float) x;</a:t>
            </a:r>
          </a:p>
          <a:p>
            <a:pPr marL="254000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dirty="0">
                <a:sym typeface="Monaco" charset="0"/>
              </a:rPr>
              <a:t>Equality</a:t>
            </a:r>
          </a:p>
          <a:p>
            <a:pPr marL="711200" lvl="1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  <a:sym typeface="Monaco" charset="0"/>
              </a:rPr>
              <a:t>Q1: x == (int)(float) x</a:t>
            </a:r>
          </a:p>
          <a:p>
            <a:pPr marL="711200" lvl="1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  <a:sym typeface="Monaco" charset="0"/>
              </a:rPr>
              <a:t>Q2: x == (int)(double) x</a:t>
            </a:r>
          </a:p>
          <a:p>
            <a:pPr marL="711200" lvl="1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  <a:sym typeface="Monaco" charset="0"/>
              </a:rPr>
              <a:t>Q3: f == (float)(double) f</a:t>
            </a:r>
          </a:p>
          <a:p>
            <a:pPr marL="711200" lvl="1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  <a:sym typeface="Monaco" charset="0"/>
              </a:rPr>
              <a:t>Q4: f == (float) d</a:t>
            </a:r>
          </a:p>
          <a:p>
            <a:pPr marL="711200" lvl="1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  <a:sym typeface="Monaco" charset="0"/>
              </a:rPr>
              <a:t>Q5: f == -(-f);</a:t>
            </a:r>
          </a:p>
          <a:p>
            <a:pPr marL="711200" lvl="1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  <a:sym typeface="Monaco" charset="0"/>
              </a:rPr>
              <a:t>Q6: d &lt; 0.0  ⇒  ((d*2) &lt; 0.0)</a:t>
            </a:r>
          </a:p>
          <a:p>
            <a:pPr marL="711200" lvl="1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600" b="1">
                <a:latin typeface="Monaco" charset="0"/>
                <a:ea typeface="Monaco" charset="0"/>
                <a:cs typeface="Monaco" charset="0"/>
                <a:sym typeface="Monaco" charset="0"/>
              </a:rPr>
              <a:t>Q7: d 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  <a:sym typeface="Monaco" charset="0"/>
              </a:rPr>
              <a:t>* d &gt;= 0.0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0867A-CC9B-4625-85AA-DF9F6554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4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E358-8F8D-46B6-82F9-F6EB84E7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number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IEEE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9C82-7371-45FB-A919-5D304106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decimal number 123.1875 into IEEE single-precision floating point number (32-bit data including 1-bit sign, 8-bits exp and 23-bits frac).</a:t>
            </a:r>
          </a:p>
          <a:p>
            <a:endParaRPr lang="en-US" dirty="0"/>
          </a:p>
          <a:p>
            <a:r>
              <a:rPr lang="en-US" dirty="0"/>
              <a:t>123.1875</a:t>
            </a:r>
          </a:p>
          <a:p>
            <a:pPr lvl="1"/>
            <a:r>
              <a:rPr lang="en-US" dirty="0"/>
              <a:t>123</a:t>
            </a:r>
            <a:r>
              <a:rPr lang="en-US" baseline="-25000" dirty="0"/>
              <a:t>10</a:t>
            </a:r>
            <a:r>
              <a:rPr lang="en-US" dirty="0"/>
              <a:t> = 1111011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0.1875</a:t>
            </a:r>
            <a:r>
              <a:rPr lang="en-US" baseline="-25000" dirty="0"/>
              <a:t>10</a:t>
            </a:r>
            <a:r>
              <a:rPr lang="en-US" dirty="0"/>
              <a:t> = 0.0011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123.1875</a:t>
            </a:r>
            <a:r>
              <a:rPr lang="en-US" baseline="-25000" dirty="0"/>
              <a:t>10</a:t>
            </a:r>
            <a:r>
              <a:rPr lang="en-US" dirty="0"/>
              <a:t> = 1111011.0011</a:t>
            </a:r>
            <a:r>
              <a:rPr lang="en-US" baseline="-25000" dirty="0"/>
              <a:t>2</a:t>
            </a:r>
            <a:r>
              <a:rPr lang="en-US" dirty="0"/>
              <a:t> = 1.1110110011 * 2</a:t>
            </a:r>
            <a:r>
              <a:rPr lang="en-US" baseline="30000" dirty="0"/>
              <a:t>6</a:t>
            </a:r>
          </a:p>
          <a:p>
            <a:pPr lvl="1"/>
            <a:r>
              <a:rPr lang="en-US" dirty="0"/>
              <a:t>s = 0</a:t>
            </a:r>
          </a:p>
          <a:p>
            <a:pPr lvl="1"/>
            <a:r>
              <a:rPr lang="en-US" dirty="0"/>
              <a:t>exp = 6 + (2</a:t>
            </a:r>
            <a:r>
              <a:rPr lang="en-US" baseline="30000" dirty="0"/>
              <a:t>8-1</a:t>
            </a:r>
            <a:r>
              <a:rPr lang="en-US" dirty="0"/>
              <a:t> – 1) = 133</a:t>
            </a:r>
            <a:r>
              <a:rPr lang="en-US" baseline="-25000" dirty="0"/>
              <a:t>10</a:t>
            </a:r>
            <a:r>
              <a:rPr lang="en-US" dirty="0"/>
              <a:t> = 10000101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frac = 1110110011000…0</a:t>
            </a:r>
            <a:r>
              <a:rPr lang="en-US" baseline="-25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40397-AC2C-4835-BFD0-682ABC32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14E67E-4A3B-4EA0-AA45-3382B7168599}"/>
              </a:ext>
            </a:extLst>
          </p:cNvPr>
          <p:cNvGrpSpPr/>
          <p:nvPr/>
        </p:nvGrpSpPr>
        <p:grpSpPr>
          <a:xfrm>
            <a:off x="1035780" y="5731186"/>
            <a:ext cx="6886323" cy="481476"/>
            <a:chOff x="1003412" y="1343276"/>
            <a:chExt cx="6886323" cy="4814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436B3B-D48F-4C22-88FE-FD5880554EC3}"/>
                </a:ext>
              </a:extLst>
            </p:cNvPr>
            <p:cNvSpPr/>
            <p:nvPr/>
          </p:nvSpPr>
          <p:spPr>
            <a:xfrm>
              <a:off x="1003412" y="1343276"/>
              <a:ext cx="481476" cy="4814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28DC48-3893-434F-91FD-F7A2CE2F109D}"/>
                </a:ext>
              </a:extLst>
            </p:cNvPr>
            <p:cNvSpPr/>
            <p:nvPr/>
          </p:nvSpPr>
          <p:spPr>
            <a:xfrm>
              <a:off x="1484887" y="1343276"/>
              <a:ext cx="1974457" cy="4814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100 0010 1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60EE23-6220-4477-AFC2-A3C34C2CEBB9}"/>
                </a:ext>
              </a:extLst>
            </p:cNvPr>
            <p:cNvSpPr/>
            <p:nvPr/>
          </p:nvSpPr>
          <p:spPr>
            <a:xfrm>
              <a:off x="3460920" y="1343276"/>
              <a:ext cx="4428815" cy="4814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111 0110 0110 0000 0000 0000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910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E358-8F8D-46B6-82F9-F6EB84E7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FP </a:t>
            </a:r>
            <a:r>
              <a:rPr lang="en-US" dirty="0">
                <a:sym typeface="Wingdings" panose="05000000000000000000" pitchFamily="2" charset="2"/>
              </a:rPr>
              <a:t> decimal number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9C82-7371-45FB-A919-5D304106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IEEE single-precision floating point number </a:t>
            </a:r>
            <a:r>
              <a:rPr lang="en-US" b="1" dirty="0">
                <a:solidFill>
                  <a:srgbClr val="FF0000"/>
                </a:solidFill>
              </a:rPr>
              <a:t>1 01010101 11100000000000000000000 </a:t>
            </a:r>
            <a:r>
              <a:rPr lang="en-US" dirty="0"/>
              <a:t>to a decimal number.</a:t>
            </a:r>
          </a:p>
          <a:p>
            <a:endParaRPr lang="en-US" dirty="0"/>
          </a:p>
          <a:p>
            <a:r>
              <a:rPr lang="en-US" dirty="0"/>
              <a:t>s = 1 </a:t>
            </a:r>
            <a:r>
              <a:rPr lang="en-US" dirty="0">
                <a:sym typeface="Wingdings" panose="05000000000000000000" pitchFamily="2" charset="2"/>
              </a:rPr>
              <a:t> negative number</a:t>
            </a:r>
          </a:p>
          <a:p>
            <a:r>
              <a:rPr lang="en-US" dirty="0"/>
              <a:t>exp = 85</a:t>
            </a:r>
            <a:r>
              <a:rPr lang="en-US" baseline="-25000" dirty="0"/>
              <a:t>10</a:t>
            </a:r>
            <a:r>
              <a:rPr lang="en-US" dirty="0"/>
              <a:t>;</a:t>
            </a:r>
          </a:p>
          <a:p>
            <a:r>
              <a:rPr lang="en-US" dirty="0"/>
              <a:t>Bias = 2</a:t>
            </a:r>
            <a:r>
              <a:rPr lang="en-US" baseline="30000" dirty="0"/>
              <a:t>8-1</a:t>
            </a:r>
            <a:r>
              <a:rPr lang="en-US" dirty="0"/>
              <a:t>-1 = 127</a:t>
            </a:r>
          </a:p>
          <a:p>
            <a:r>
              <a:rPr lang="en-US" dirty="0"/>
              <a:t>E = exp </a:t>
            </a:r>
            <a:r>
              <a:rPr lang="en-US"/>
              <a:t>– Bias = </a:t>
            </a:r>
            <a:r>
              <a:rPr lang="en-US" dirty="0"/>
              <a:t>85 – 127 = -42</a:t>
            </a:r>
            <a:r>
              <a:rPr lang="en-US" baseline="-25000" dirty="0"/>
              <a:t>10</a:t>
            </a:r>
          </a:p>
          <a:p>
            <a:r>
              <a:rPr lang="en-US" dirty="0"/>
              <a:t>M = 1.111</a:t>
            </a:r>
            <a:r>
              <a:rPr lang="en-US" baseline="-25000" dirty="0"/>
              <a:t>2</a:t>
            </a:r>
            <a:r>
              <a:rPr lang="en-US" dirty="0"/>
              <a:t> = 1.875</a:t>
            </a:r>
            <a:r>
              <a:rPr lang="en-US" baseline="-25000" dirty="0"/>
              <a:t>10</a:t>
            </a:r>
          </a:p>
          <a:p>
            <a:r>
              <a:rPr lang="en-US" altLang="zh-CN" dirty="0"/>
              <a:t>Decimal value</a:t>
            </a:r>
            <a:r>
              <a:rPr lang="en-US" dirty="0"/>
              <a:t> = -1.875*2</a:t>
            </a:r>
            <a:r>
              <a:rPr lang="en-US" baseline="30000" dirty="0"/>
              <a:t>-42</a:t>
            </a:r>
            <a:r>
              <a:rPr lang="en-US" baseline="-25000" dirty="0"/>
              <a:t>10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40397-AC2C-4835-BFD0-682ABC32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E358-8F8D-46B6-82F9-F6EB84E7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Exactness of IEEE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9C82-7371-45FB-A919-5D304106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whether the decimal value 123.18 can be </a:t>
            </a:r>
            <a:r>
              <a:rPr lang="en-US" b="1" dirty="0"/>
              <a:t>exactly</a:t>
            </a:r>
            <a:r>
              <a:rPr lang="en-US" dirty="0"/>
              <a:t> represented by IEEE single-precision floating point number. Explain why.</a:t>
            </a:r>
          </a:p>
          <a:p>
            <a:endParaRPr lang="en-US" dirty="0"/>
          </a:p>
          <a:p>
            <a:r>
              <a:rPr lang="en-US" dirty="0"/>
              <a:t>123 is OK</a:t>
            </a:r>
          </a:p>
          <a:p>
            <a:r>
              <a:rPr lang="en-US" dirty="0"/>
              <a:t>How about 0.18</a:t>
            </a:r>
            <a:r>
              <a:rPr lang="en-US" baseline="-25000" dirty="0"/>
              <a:t>10</a:t>
            </a:r>
            <a:r>
              <a:rPr lang="en-US" dirty="0"/>
              <a:t>? Can the number be represented with FP without rounding?</a:t>
            </a:r>
          </a:p>
          <a:p>
            <a:r>
              <a:rPr lang="en-US" dirty="0"/>
              <a:t>For a number to be exactly represented in binary form, the fractional part should be able to be written in the form x/2</a:t>
            </a:r>
            <a:r>
              <a:rPr lang="en-US" baseline="30000" dirty="0"/>
              <a:t>n</a:t>
            </a:r>
            <a:r>
              <a:rPr lang="en-US" dirty="0"/>
              <a:t>, where x &lt; 2</a:t>
            </a:r>
            <a:r>
              <a:rPr lang="en-US" baseline="30000" dirty="0"/>
              <a:t>n</a:t>
            </a:r>
            <a:endParaRPr lang="en-US" baseline="-25000" dirty="0"/>
          </a:p>
          <a:p>
            <a:r>
              <a:rPr lang="en-US" dirty="0"/>
              <a:t>0.18 = 9/50, this fraction cannot be written in the form x/2</a:t>
            </a:r>
            <a:r>
              <a:rPr lang="en-US" baseline="30000" dirty="0"/>
              <a:t>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40397-AC2C-4835-BFD0-682ABC32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A8D62B6A07F4688901CCA00C7C210" ma:contentTypeVersion="9" ma:contentTypeDescription="Create a new document." ma:contentTypeScope="" ma:versionID="54fe2e041e313b7ce48ebf8dc8589d47">
  <xsd:schema xmlns:xsd="http://www.w3.org/2001/XMLSchema" xmlns:xs="http://www.w3.org/2001/XMLSchema" xmlns:p="http://schemas.microsoft.com/office/2006/metadata/properties" xmlns:ns3="121e486c-6138-4556-b609-0f00d8785642" targetNamespace="http://schemas.microsoft.com/office/2006/metadata/properties" ma:root="true" ma:fieldsID="d07e7a12f1170ddcec6922febae3ae41" ns3:_="">
    <xsd:import namespace="121e486c-6138-4556-b609-0f00d87856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e486c-6138-4556-b609-0f00d8785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70BA1B-5F1F-40DD-BF39-882348448C8C}">
  <ds:schemaRefs>
    <ds:schemaRef ds:uri="http://purl.org/dc/terms/"/>
    <ds:schemaRef ds:uri="http://schemas.openxmlformats.org/package/2006/metadata/core-properties"/>
    <ds:schemaRef ds:uri="http://purl.org/dc/dcmitype/"/>
    <ds:schemaRef ds:uri="121e486c-6138-4556-b609-0f00d8785642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1FC29B-9770-431C-BF99-F28871F84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1e486c-6138-4556-b609-0f00d8785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C44DED-07F2-482D-9519-0184129010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2962</TotalTime>
  <Words>538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Monaco</vt:lpstr>
      <vt:lpstr>等线</vt:lpstr>
      <vt:lpstr>等线 Light</vt:lpstr>
      <vt:lpstr>Arial</vt:lpstr>
      <vt:lpstr>Calibri</vt:lpstr>
      <vt:lpstr>Courier New</vt:lpstr>
      <vt:lpstr>Courier New Bold</vt:lpstr>
      <vt:lpstr>Helvetica</vt:lpstr>
      <vt:lpstr>Wingdings</vt:lpstr>
      <vt:lpstr>Office Theme</vt:lpstr>
      <vt:lpstr>TUT03 –  Data Representation - II  COMP1411: Introduction to Computer Systems</vt:lpstr>
      <vt:lpstr>Contents</vt:lpstr>
      <vt:lpstr>Type casting</vt:lpstr>
      <vt:lpstr>Type casting questions</vt:lpstr>
      <vt:lpstr>Decimal number  IEEE FP</vt:lpstr>
      <vt:lpstr>IEEE FP  decimal number</vt:lpstr>
      <vt:lpstr>Exactness of IEEE FP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Mingsong [COMP]</dc:creator>
  <cp:lastModifiedBy>LYU, Mingsong [COMP]</cp:lastModifiedBy>
  <cp:revision>16</cp:revision>
  <dcterms:created xsi:type="dcterms:W3CDTF">2021-01-19T15:34:23Z</dcterms:created>
  <dcterms:modified xsi:type="dcterms:W3CDTF">2023-02-08T01:48:00Z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0x010100473A8D62B6A07F4688901CCA00C7C210</vt:lpwstr>
  </property>
</Properties>
</file>