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sldIdLst>
    <p:sldId id="256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9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F87050FC-18A8-419B-9B70-375873B690C4}"/>
    <pc:docChg chg="custSel modSld">
      <pc:chgData name="LYU, Mingsong [COMP]" userId="5d5ceb49-d733-4a5d-9ffa-07273d49f3d4" providerId="ADAL" clId="{F87050FC-18A8-419B-9B70-375873B690C4}" dt="2022-02-13T08:36:08.455" v="80" actId="20577"/>
      <pc:docMkLst>
        <pc:docMk/>
      </pc:docMkLst>
      <pc:sldChg chg="modSp">
        <pc:chgData name="LYU, Mingsong [COMP]" userId="5d5ceb49-d733-4a5d-9ffa-07273d49f3d4" providerId="ADAL" clId="{F87050FC-18A8-419B-9B70-375873B690C4}" dt="2022-02-13T07:35:26.324" v="10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F87050FC-18A8-419B-9B70-375873B690C4}" dt="2022-02-13T07:35:22.824" v="6" actId="20577"/>
          <ac:spMkLst>
            <pc:docMk/>
            <pc:sldMk cId="410611395" sldId="256"/>
            <ac:spMk id="2" creationId="{723FD368-D86E-40FD-94C4-B1B72FB1B627}"/>
          </ac:spMkLst>
        </pc:spChg>
        <pc:spChg chg="mod">
          <ac:chgData name="LYU, Mingsong [COMP]" userId="5d5ceb49-d733-4a5d-9ffa-07273d49f3d4" providerId="ADAL" clId="{F87050FC-18A8-419B-9B70-375873B690C4}" dt="2022-02-13T07:35:26.324" v="10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modSp">
        <pc:chgData name="LYU, Mingsong [COMP]" userId="5d5ceb49-d733-4a5d-9ffa-07273d49f3d4" providerId="ADAL" clId="{F87050FC-18A8-419B-9B70-375873B690C4}" dt="2022-02-13T08:34:02.911" v="48" actId="20577"/>
        <pc:sldMkLst>
          <pc:docMk/>
          <pc:sldMk cId="137918035" sldId="273"/>
        </pc:sldMkLst>
        <pc:spChg chg="mod">
          <ac:chgData name="LYU, Mingsong [COMP]" userId="5d5ceb49-d733-4a5d-9ffa-07273d49f3d4" providerId="ADAL" clId="{F87050FC-18A8-419B-9B70-375873B690C4}" dt="2022-02-13T08:34:02.911" v="48" actId="20577"/>
          <ac:spMkLst>
            <pc:docMk/>
            <pc:sldMk cId="137918035" sldId="273"/>
            <ac:spMk id="3" creationId="{F1A09BAE-421A-40C0-8EB6-BA8E2FABC063}"/>
          </ac:spMkLst>
        </pc:spChg>
      </pc:sldChg>
      <pc:sldChg chg="modSp">
        <pc:chgData name="LYU, Mingsong [COMP]" userId="5d5ceb49-d733-4a5d-9ffa-07273d49f3d4" providerId="ADAL" clId="{F87050FC-18A8-419B-9B70-375873B690C4}" dt="2022-02-13T07:35:51.871" v="16" actId="20577"/>
        <pc:sldMkLst>
          <pc:docMk/>
          <pc:sldMk cId="257381383" sldId="274"/>
        </pc:sldMkLst>
        <pc:spChg chg="mod">
          <ac:chgData name="LYU, Mingsong [COMP]" userId="5d5ceb49-d733-4a5d-9ffa-07273d49f3d4" providerId="ADAL" clId="{F87050FC-18A8-419B-9B70-375873B690C4}" dt="2022-02-13T07:35:51.871" v="16" actId="20577"/>
          <ac:spMkLst>
            <pc:docMk/>
            <pc:sldMk cId="257381383" sldId="274"/>
            <ac:spMk id="3" creationId="{E441C609-A2B5-43BD-940D-6A780AFACFED}"/>
          </ac:spMkLst>
        </pc:spChg>
      </pc:sldChg>
      <pc:sldChg chg="modSp">
        <pc:chgData name="LYU, Mingsong [COMP]" userId="5d5ceb49-d733-4a5d-9ffa-07273d49f3d4" providerId="ADAL" clId="{F87050FC-18A8-419B-9B70-375873B690C4}" dt="2022-02-13T08:36:08.455" v="80" actId="20577"/>
        <pc:sldMkLst>
          <pc:docMk/>
          <pc:sldMk cId="3126215727" sldId="276"/>
        </pc:sldMkLst>
        <pc:spChg chg="mod">
          <ac:chgData name="LYU, Mingsong [COMP]" userId="5d5ceb49-d733-4a5d-9ffa-07273d49f3d4" providerId="ADAL" clId="{F87050FC-18A8-419B-9B70-375873B690C4}" dt="2022-02-13T08:36:08.455" v="80" actId="20577"/>
          <ac:spMkLst>
            <pc:docMk/>
            <pc:sldMk cId="3126215727" sldId="276"/>
            <ac:spMk id="3" creationId="{9B13ECD3-A6D8-4979-BFF4-86BC8E23E1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5400" dirty="0"/>
              <a:t>TUT04 – Machine Language I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</a:t>
            </a:r>
          </a:p>
          <a:p>
            <a:pPr algn="l"/>
            <a:r>
              <a:rPr lang="en-US" sz="1600" dirty="0"/>
              <a:t>Department of Computing</a:t>
            </a:r>
          </a:p>
          <a:p>
            <a:pPr algn="l"/>
            <a:r>
              <a:rPr lang="en-US" sz="1600" dirty="0"/>
              <a:t>The Hong Kong Polytechnic University</a:t>
            </a:r>
          </a:p>
          <a:p>
            <a:pPr algn="l"/>
            <a:r>
              <a:rPr lang="en-US" altLang="zh-CN" sz="1600" dirty="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slides are only intended to use internally. Do not publish it anywhere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F63A-DF00-4D49-9286-48EBFA6A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467A-6F75-4FFD-95F2-51BEE497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orq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t1 = x | y</a:t>
            </a:r>
          </a:p>
          <a:p>
            <a:r>
              <a:rPr lang="en-US" b="1" dirty="0" err="1"/>
              <a:t>sarq</a:t>
            </a:r>
            <a:r>
              <a:rPr lang="en-US" b="1" dirty="0"/>
              <a:t>	 $3, %</a:t>
            </a:r>
            <a:r>
              <a:rPr lang="en-US" b="1" dirty="0" err="1"/>
              <a:t>rdi</a:t>
            </a:r>
            <a:endParaRPr lang="en-US" b="1" dirty="0"/>
          </a:p>
          <a:p>
            <a:pPr lvl="1"/>
            <a:r>
              <a:rPr lang="en-US" dirty="0"/>
              <a:t>Right arithmetic shift by 3 bits</a:t>
            </a:r>
          </a:p>
          <a:p>
            <a:pPr lvl="1"/>
            <a:r>
              <a:rPr lang="en-US" dirty="0"/>
              <a:t>Operand: t1</a:t>
            </a:r>
          </a:p>
          <a:p>
            <a:pPr lvl="1"/>
            <a:r>
              <a:rPr lang="en-US" dirty="0"/>
              <a:t>Results stored in %</a:t>
            </a:r>
            <a:r>
              <a:rPr lang="en-US" dirty="0" err="1"/>
              <a:t>rdi</a:t>
            </a:r>
            <a:endParaRPr lang="en-US" dirty="0"/>
          </a:p>
          <a:p>
            <a:r>
              <a:rPr lang="en-US" b="1" dirty="0"/>
              <a:t>t2 = t1 &gt;&gt; 3;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1CCA2-F3C9-4654-8BC3-946D8CB4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433991-AFB5-4559-9DC6-590BAE8C4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58232"/>
              </p:ext>
            </p:extLst>
          </p:nvPr>
        </p:nvGraphicFramePr>
        <p:xfrm>
          <a:off x="6400798" y="1153119"/>
          <a:ext cx="2281956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7230">
                  <a:extLst>
                    <a:ext uri="{9D8B030D-6E8A-4147-A177-3AD203B41FA5}">
                      <a16:colId xmlns:a16="http://schemas.microsoft.com/office/drawing/2014/main" val="2282575436"/>
                    </a:ext>
                  </a:extLst>
                </a:gridCol>
                <a:gridCol w="1294726">
                  <a:extLst>
                    <a:ext uri="{9D8B030D-6E8A-4147-A177-3AD203B41FA5}">
                      <a16:colId xmlns:a16="http://schemas.microsoft.com/office/drawing/2014/main" val="95989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82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x, t1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62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64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9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33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F63A-DF00-4D49-9286-48EBFA6A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467A-6F75-4FFD-95F2-51BEE497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orq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t1 = x | y;</a:t>
            </a:r>
          </a:p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sarq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$3,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t2 = t1 &gt;&gt; 3;</a:t>
            </a:r>
          </a:p>
          <a:p>
            <a:r>
              <a:rPr lang="en-US" b="1" dirty="0" err="1"/>
              <a:t>notq</a:t>
            </a:r>
            <a:r>
              <a:rPr lang="en-US" b="1" dirty="0"/>
              <a:t>	 %</a:t>
            </a:r>
            <a:r>
              <a:rPr lang="en-US" b="1" dirty="0" err="1"/>
              <a:t>rdi</a:t>
            </a:r>
            <a:endParaRPr lang="en-US" b="1" dirty="0"/>
          </a:p>
          <a:p>
            <a:pPr lvl="1"/>
            <a:r>
              <a:rPr lang="en-US" dirty="0"/>
              <a:t>Logical bitwise negation</a:t>
            </a:r>
          </a:p>
          <a:p>
            <a:pPr lvl="1"/>
            <a:r>
              <a:rPr lang="en-US" dirty="0"/>
              <a:t>Operand: t2</a:t>
            </a:r>
          </a:p>
          <a:p>
            <a:pPr lvl="1"/>
            <a:r>
              <a:rPr lang="en-US" dirty="0"/>
              <a:t>Results stored in %</a:t>
            </a:r>
            <a:r>
              <a:rPr lang="en-US" dirty="0" err="1"/>
              <a:t>rdi</a:t>
            </a:r>
            <a:endParaRPr lang="en-US" dirty="0"/>
          </a:p>
          <a:p>
            <a:r>
              <a:rPr lang="en-US" b="1" dirty="0"/>
              <a:t>t3 = ~t2;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1CCA2-F3C9-4654-8BC3-946D8CB4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433991-AFB5-4559-9DC6-590BAE8C4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22462"/>
              </p:ext>
            </p:extLst>
          </p:nvPr>
        </p:nvGraphicFramePr>
        <p:xfrm>
          <a:off x="6400798" y="1153119"/>
          <a:ext cx="2281956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7230">
                  <a:extLst>
                    <a:ext uri="{9D8B030D-6E8A-4147-A177-3AD203B41FA5}">
                      <a16:colId xmlns:a16="http://schemas.microsoft.com/office/drawing/2014/main" val="2282575436"/>
                    </a:ext>
                  </a:extLst>
                </a:gridCol>
                <a:gridCol w="1294726">
                  <a:extLst>
                    <a:ext uri="{9D8B030D-6E8A-4147-A177-3AD203B41FA5}">
                      <a16:colId xmlns:a16="http://schemas.microsoft.com/office/drawing/2014/main" val="95989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82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x, t1, 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62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64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9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55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F63A-DF00-4D49-9286-48EBFA6A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467A-6F75-4FFD-95F2-51BEE497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orq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t1 = x | y;</a:t>
            </a:r>
          </a:p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sarq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$3,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t2 = t1 &gt;&gt; 3;</a:t>
            </a:r>
          </a:p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notq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 t3 = ~t2;</a:t>
            </a:r>
          </a:p>
          <a:p>
            <a:r>
              <a:rPr lang="en-US" b="1" dirty="0" err="1"/>
              <a:t>movq</a:t>
            </a:r>
            <a:r>
              <a:rPr lang="en-US" b="1" dirty="0"/>
              <a:t>	 %</a:t>
            </a:r>
            <a:r>
              <a:rPr lang="en-US" b="1" dirty="0" err="1"/>
              <a:t>rdx</a:t>
            </a:r>
            <a:r>
              <a:rPr lang="en-US" b="1" dirty="0"/>
              <a:t>, %</a:t>
            </a:r>
            <a:r>
              <a:rPr lang="en-US" b="1" dirty="0" err="1"/>
              <a:t>rax</a:t>
            </a:r>
            <a:endParaRPr lang="en-US" b="1" dirty="0"/>
          </a:p>
          <a:p>
            <a:pPr lvl="1"/>
            <a:r>
              <a:rPr lang="en-US" dirty="0"/>
              <a:t>Data movement, rom %</a:t>
            </a:r>
            <a:r>
              <a:rPr lang="en-US" dirty="0" err="1"/>
              <a:t>rdx</a:t>
            </a:r>
            <a:r>
              <a:rPr lang="en-US" dirty="0"/>
              <a:t> to %</a:t>
            </a:r>
            <a:r>
              <a:rPr lang="en-US" dirty="0" err="1"/>
              <a:t>rax</a:t>
            </a:r>
            <a:endParaRPr lang="en-US" dirty="0"/>
          </a:p>
          <a:p>
            <a:pPr lvl="1"/>
            <a:r>
              <a:rPr lang="en-US" dirty="0"/>
              <a:t>Operands: z, t4</a:t>
            </a:r>
          </a:p>
          <a:p>
            <a:pPr lvl="1"/>
            <a:r>
              <a:rPr lang="en-US" dirty="0"/>
              <a:t>Results (t4) stored in %</a:t>
            </a:r>
            <a:r>
              <a:rPr lang="en-US" dirty="0" err="1"/>
              <a:t>rax</a:t>
            </a:r>
            <a:endParaRPr lang="en-US" dirty="0"/>
          </a:p>
          <a:p>
            <a:r>
              <a:rPr lang="en-US" b="1" dirty="0"/>
              <a:t>t4 = z;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1CCA2-F3C9-4654-8BC3-946D8CB4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433991-AFB5-4559-9DC6-590BAE8C4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41648"/>
              </p:ext>
            </p:extLst>
          </p:nvPr>
        </p:nvGraphicFramePr>
        <p:xfrm>
          <a:off x="6400798" y="1153119"/>
          <a:ext cx="2281956" cy="184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7230">
                  <a:extLst>
                    <a:ext uri="{9D8B030D-6E8A-4147-A177-3AD203B41FA5}">
                      <a16:colId xmlns:a16="http://schemas.microsoft.com/office/drawing/2014/main" val="2282575436"/>
                    </a:ext>
                  </a:extLst>
                </a:gridCol>
                <a:gridCol w="1294726">
                  <a:extLst>
                    <a:ext uri="{9D8B030D-6E8A-4147-A177-3AD203B41FA5}">
                      <a16:colId xmlns:a16="http://schemas.microsoft.com/office/drawing/2014/main" val="95989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82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x, t1, t2, 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62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64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9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9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61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F63A-DF00-4D49-9286-48EBFA6A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467A-6F75-4FFD-95F2-51BEE497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orq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t1 = x | y;</a:t>
            </a:r>
          </a:p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sarq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$3,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t2 = t1 &gt;&gt; 3;</a:t>
            </a:r>
          </a:p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notq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// t3 = ~t2;</a:t>
            </a:r>
          </a:p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movq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rdx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rax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t4 = z;</a:t>
            </a:r>
          </a:p>
          <a:p>
            <a:r>
              <a:rPr lang="en-US" b="1" dirty="0" err="1"/>
              <a:t>subq</a:t>
            </a:r>
            <a:r>
              <a:rPr lang="en-US" b="1" dirty="0"/>
              <a:t>	 %</a:t>
            </a:r>
            <a:r>
              <a:rPr lang="en-US" b="1" dirty="0" err="1"/>
              <a:t>rdi</a:t>
            </a:r>
            <a:r>
              <a:rPr lang="en-US" b="1" dirty="0"/>
              <a:t>, %</a:t>
            </a:r>
            <a:r>
              <a:rPr lang="en-US" b="1" dirty="0" err="1"/>
              <a:t>rax</a:t>
            </a:r>
            <a:endParaRPr lang="en-US" b="1" dirty="0"/>
          </a:p>
          <a:p>
            <a:pPr lvl="1"/>
            <a:r>
              <a:rPr lang="en-US" dirty="0"/>
              <a:t>Arithmetic operation subtraction</a:t>
            </a:r>
          </a:p>
          <a:p>
            <a:pPr lvl="1"/>
            <a:r>
              <a:rPr lang="en-US" dirty="0"/>
              <a:t>Operands: t3, t4</a:t>
            </a:r>
          </a:p>
          <a:p>
            <a:pPr lvl="1"/>
            <a:r>
              <a:rPr lang="en-US" dirty="0"/>
              <a:t>Results stored in %</a:t>
            </a:r>
            <a:r>
              <a:rPr lang="en-US" dirty="0" err="1"/>
              <a:t>rax</a:t>
            </a:r>
            <a:endParaRPr lang="en-US" dirty="0"/>
          </a:p>
          <a:p>
            <a:r>
              <a:rPr lang="en-US" b="1" dirty="0"/>
              <a:t>t4 = t4 – t3;</a:t>
            </a:r>
          </a:p>
          <a:p>
            <a:pPr lvl="1"/>
            <a:r>
              <a:rPr lang="en-US" b="1" dirty="0"/>
              <a:t>t4 = z - t3;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1CCA2-F3C9-4654-8BC3-946D8CB4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433991-AFB5-4559-9DC6-590BAE8C4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94417"/>
              </p:ext>
            </p:extLst>
          </p:nvPr>
        </p:nvGraphicFramePr>
        <p:xfrm>
          <a:off x="6400798" y="1153119"/>
          <a:ext cx="2281956" cy="184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7230">
                  <a:extLst>
                    <a:ext uri="{9D8B030D-6E8A-4147-A177-3AD203B41FA5}">
                      <a16:colId xmlns:a16="http://schemas.microsoft.com/office/drawing/2014/main" val="2282575436"/>
                    </a:ext>
                  </a:extLst>
                </a:gridCol>
                <a:gridCol w="1294726">
                  <a:extLst>
                    <a:ext uri="{9D8B030D-6E8A-4147-A177-3AD203B41FA5}">
                      <a16:colId xmlns:a16="http://schemas.microsoft.com/office/drawing/2014/main" val="95989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82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x, t1, t2, 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62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64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9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rax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6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02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A658-BFB4-47F5-AAD1-354CCA66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3B24-EBD9-456B-A764-03C3E58A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arith</a:t>
            </a:r>
            <a:r>
              <a:rPr lang="en-US" dirty="0"/>
              <a:t>(long x, long y, long z) {</a:t>
            </a:r>
          </a:p>
          <a:p>
            <a:pPr marL="0" indent="0">
              <a:buNone/>
            </a:pPr>
            <a:r>
              <a:rPr lang="en-US" dirty="0"/>
              <a:t>	long t1 = </a:t>
            </a:r>
            <a:r>
              <a:rPr lang="en-US" b="1" dirty="0">
                <a:solidFill>
                  <a:schemeClr val="accent1"/>
                </a:solidFill>
              </a:rPr>
              <a:t>x | 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long t2 = </a:t>
            </a:r>
            <a:r>
              <a:rPr lang="en-US" b="1" dirty="0">
                <a:solidFill>
                  <a:schemeClr val="accent1"/>
                </a:solidFill>
              </a:rPr>
              <a:t>t1 &gt;&gt; 3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long t3 = </a:t>
            </a:r>
            <a:r>
              <a:rPr lang="en-US" b="1" dirty="0">
                <a:solidFill>
                  <a:schemeClr val="accent1"/>
                </a:solidFill>
              </a:rPr>
              <a:t>~t2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long t4 = </a:t>
            </a:r>
            <a:r>
              <a:rPr lang="en-US" b="1" dirty="0">
                <a:solidFill>
                  <a:schemeClr val="accent1"/>
                </a:solidFill>
              </a:rPr>
              <a:t>z – t3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return t4;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AC4D2-E2D1-498F-B289-48360A34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51BD7-12AA-4C84-B8B9-ECD7C68C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95F0-AE64-4438-8AB0-4DAB212A3189}"/>
              </a:ext>
            </a:extLst>
          </p:cNvPr>
          <p:cNvSpPr txBox="1"/>
          <p:nvPr/>
        </p:nvSpPr>
        <p:spPr>
          <a:xfrm>
            <a:off x="2669492" y="2875002"/>
            <a:ext cx="380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accent2"/>
                </a:solidFill>
              </a:rPr>
              <a:t>Thank You</a:t>
            </a:r>
            <a:endParaRPr 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1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D78B-4CC7-422B-9125-9411C16E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9BAE-421A-40C0-8EB6-BA8E2FAB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instruction, </a:t>
            </a:r>
            <a:r>
              <a:rPr lang="en-US" b="1" dirty="0"/>
              <a:t>fill</a:t>
            </a:r>
            <a:r>
              <a:rPr lang="en-US" dirty="0"/>
              <a:t> in the suitable suffix based on the operands. (e.g., use </a:t>
            </a:r>
            <a:r>
              <a:rPr lang="en-US" dirty="0" err="1"/>
              <a:t>movb</a:t>
            </a:r>
            <a:r>
              <a:rPr lang="en-US" dirty="0"/>
              <a:t>, </a:t>
            </a:r>
            <a:r>
              <a:rPr lang="en-US" dirty="0" err="1"/>
              <a:t>movl</a:t>
            </a:r>
            <a:r>
              <a:rPr lang="en-US" dirty="0"/>
              <a:t>, </a:t>
            </a:r>
            <a:r>
              <a:rPr lang="en-US" dirty="0" err="1"/>
              <a:t>movw</a:t>
            </a:r>
            <a:r>
              <a:rPr lang="en-US" dirty="0"/>
              <a:t>, </a:t>
            </a:r>
            <a:r>
              <a:rPr lang="en-US" dirty="0" err="1"/>
              <a:t>movq</a:t>
            </a:r>
            <a:r>
              <a:rPr lang="en-US" dirty="0"/>
              <a:t>). The architecture is X86-64.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b="1" dirty="0"/>
              <a:t>mov__	%</a:t>
            </a:r>
            <a:r>
              <a:rPr lang="en-US" b="1" dirty="0" err="1"/>
              <a:t>eax</a:t>
            </a:r>
            <a:r>
              <a:rPr lang="en-US" b="1" dirty="0"/>
              <a:t>, (%</a:t>
            </a:r>
            <a:r>
              <a:rPr lang="en-US" b="1" dirty="0" err="1"/>
              <a:t>rsp</a:t>
            </a:r>
            <a:r>
              <a:rPr lang="en-US" b="1" dirty="0"/>
              <a:t>)</a:t>
            </a:r>
          </a:p>
          <a:p>
            <a:pPr marL="0" lvl="0" indent="0">
              <a:buNone/>
            </a:pPr>
            <a:r>
              <a:rPr lang="en-US" b="1" dirty="0"/>
              <a:t>	mov__	$0xFF, %bl</a:t>
            </a:r>
          </a:p>
          <a:p>
            <a:pPr marL="0" lvl="0" indent="0">
              <a:buNone/>
            </a:pPr>
            <a:r>
              <a:rPr lang="en-US" b="1" dirty="0"/>
              <a:t>	mov__	(%</a:t>
            </a:r>
            <a:r>
              <a:rPr lang="en-US" b="1" dirty="0" err="1"/>
              <a:t>rdx</a:t>
            </a:r>
            <a:r>
              <a:rPr lang="en-US" b="1" dirty="0"/>
              <a:t>), %</a:t>
            </a:r>
            <a:r>
              <a:rPr lang="en-US" b="1" dirty="0" err="1"/>
              <a:t>rax</a:t>
            </a:r>
            <a:endParaRPr lang="en-US" b="1" dirty="0"/>
          </a:p>
          <a:p>
            <a:pPr marL="0" lvl="0" indent="0">
              <a:buNone/>
            </a:pPr>
            <a:r>
              <a:rPr lang="en-US" b="1" dirty="0"/>
              <a:t>	mov__	%dx, (%</a:t>
            </a:r>
            <a:r>
              <a:rPr lang="en-US" b="1" dirty="0" err="1"/>
              <a:t>rax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2C33E-DFB7-4DE9-B8EF-6C10758F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8030-8B2F-4EB4-9E0B-69E46429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C609-A2B5-43BD-940D-6A780AFAC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</a:t>
            </a:r>
          </a:p>
          <a:p>
            <a:pPr lvl="1"/>
            <a:r>
              <a:rPr lang="en-US" dirty="0"/>
              <a:t>X86-64 arch has </a:t>
            </a:r>
            <a:r>
              <a:rPr lang="en-US" b="1" dirty="0"/>
              <a:t>64-bit </a:t>
            </a:r>
            <a:r>
              <a:rPr lang="en-US" dirty="0"/>
              <a:t>registers, but one can access the </a:t>
            </a:r>
            <a:r>
              <a:rPr lang="en-US" b="1" dirty="0"/>
              <a:t>lower</a:t>
            </a:r>
            <a:r>
              <a:rPr lang="en-US" dirty="0"/>
              <a:t> bits by </a:t>
            </a:r>
            <a:r>
              <a:rPr lang="en-US" b="1" dirty="0"/>
              <a:t>different instructions</a:t>
            </a:r>
          </a:p>
          <a:p>
            <a:pPr lvl="1"/>
            <a:r>
              <a:rPr lang="en-US" dirty="0"/>
              <a:t>Instruction suffix</a:t>
            </a:r>
          </a:p>
          <a:p>
            <a:pPr lvl="2"/>
            <a:r>
              <a:rPr lang="en-US" dirty="0"/>
              <a:t>**q </a:t>
            </a:r>
            <a:r>
              <a:rPr lang="en-US" dirty="0">
                <a:sym typeface="Wingdings" panose="05000000000000000000" pitchFamily="2" charset="2"/>
              </a:rPr>
              <a:t> 8 bytes; **l  4 bytes; **w  2 bytes; **b 1 byte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Names of the registers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404CB-6045-4C29-88FB-824E0EE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1F54D-4A87-417D-98EA-737C9C7E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9" y="3596115"/>
            <a:ext cx="3833939" cy="2533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87C55-9D85-4F4B-86D8-64D3707F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34" y="3596116"/>
            <a:ext cx="3844077" cy="25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3F78-9E32-48BD-ADA9-6829248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4025-B150-409E-86E2-3C9F27CA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4018706" cy="532860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Solution and explanations</a:t>
            </a:r>
          </a:p>
          <a:p>
            <a:r>
              <a:rPr lang="en-US" b="1" dirty="0"/>
              <a:t>mov__	%</a:t>
            </a:r>
            <a:r>
              <a:rPr lang="en-US" b="1" dirty="0" err="1"/>
              <a:t>eax</a:t>
            </a:r>
            <a:r>
              <a:rPr lang="en-US" b="1" dirty="0"/>
              <a:t>, (%</a:t>
            </a:r>
            <a:r>
              <a:rPr lang="en-US" b="1" dirty="0" err="1"/>
              <a:t>rsp</a:t>
            </a:r>
            <a:r>
              <a:rPr lang="en-US" b="1" dirty="0"/>
              <a:t>)</a:t>
            </a:r>
          </a:p>
          <a:p>
            <a:pPr lvl="1"/>
            <a:r>
              <a:rPr lang="en-US" altLang="zh-CN" dirty="0"/>
              <a:t>Register </a:t>
            </a:r>
            <a:r>
              <a:rPr lang="en-US" altLang="zh-CN" dirty="0">
                <a:sym typeface="Wingdings" panose="05000000000000000000" pitchFamily="2" charset="2"/>
              </a:rPr>
              <a:t> memory</a:t>
            </a:r>
            <a:endParaRPr lang="en-US" altLang="zh-CN" dirty="0"/>
          </a:p>
          <a:p>
            <a:pPr lvl="1"/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en-US" altLang="zh-CN" dirty="0"/>
              <a:t> is 4-bytes</a:t>
            </a:r>
            <a:endParaRPr lang="en-US" dirty="0"/>
          </a:p>
          <a:p>
            <a:r>
              <a:rPr lang="en-US" b="1" dirty="0"/>
              <a:t>mov__	$0xFF, %bl</a:t>
            </a:r>
          </a:p>
          <a:p>
            <a:pPr lvl="1"/>
            <a:r>
              <a:rPr lang="en-US" dirty="0"/>
              <a:t>Immediate </a:t>
            </a:r>
            <a:r>
              <a:rPr lang="en-US" dirty="0">
                <a:sym typeface="Wingdings" panose="05000000000000000000" pitchFamily="2" charset="2"/>
              </a:rPr>
              <a:t> register</a:t>
            </a:r>
            <a:endParaRPr lang="en-US" dirty="0"/>
          </a:p>
          <a:p>
            <a:pPr lvl="1"/>
            <a:r>
              <a:rPr lang="en-US" dirty="0"/>
              <a:t>%bl is 1-byte</a:t>
            </a:r>
          </a:p>
          <a:p>
            <a:r>
              <a:rPr lang="en-US" b="1" dirty="0"/>
              <a:t>mov__	(%</a:t>
            </a:r>
            <a:r>
              <a:rPr lang="en-US" b="1" dirty="0" err="1"/>
              <a:t>rdx</a:t>
            </a:r>
            <a:r>
              <a:rPr lang="en-US" b="1" dirty="0"/>
              <a:t>), %</a:t>
            </a:r>
            <a:r>
              <a:rPr lang="en-US" b="1" dirty="0" err="1"/>
              <a:t>rax</a:t>
            </a:r>
            <a:endParaRPr lang="en-US" b="1" dirty="0"/>
          </a:p>
          <a:p>
            <a:pPr lvl="1"/>
            <a:r>
              <a:rPr lang="en-US" dirty="0"/>
              <a:t>Memory </a:t>
            </a:r>
            <a:r>
              <a:rPr lang="en-US" dirty="0">
                <a:sym typeface="Wingdings" panose="05000000000000000000" pitchFamily="2" charset="2"/>
              </a:rPr>
              <a:t> register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err="1"/>
              <a:t>rax</a:t>
            </a:r>
            <a:r>
              <a:rPr lang="en-US" dirty="0"/>
              <a:t> is 8-byte</a:t>
            </a:r>
          </a:p>
          <a:p>
            <a:r>
              <a:rPr lang="en-US" b="1" dirty="0"/>
              <a:t>mov__	%dx, (%</a:t>
            </a:r>
            <a:r>
              <a:rPr lang="en-US" b="1" dirty="0" err="1"/>
              <a:t>rax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Register </a:t>
            </a:r>
            <a:r>
              <a:rPr lang="en-US">
                <a:sym typeface="Wingdings" panose="05000000000000000000" pitchFamily="2" charset="2"/>
              </a:rPr>
              <a:t> memory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%dx is 2-byte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A748C-C1F3-46CA-AC7C-1318D24F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F8FF77-160E-4520-A7C9-A39B861FEF08}"/>
              </a:ext>
            </a:extLst>
          </p:cNvPr>
          <p:cNvGrpSpPr/>
          <p:nvPr/>
        </p:nvGrpSpPr>
        <p:grpSpPr>
          <a:xfrm>
            <a:off x="5109784" y="1096469"/>
            <a:ext cx="3844077" cy="5222944"/>
            <a:chOff x="5109784" y="169935"/>
            <a:chExt cx="3844077" cy="52229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2BCD66-89E0-4288-8AA7-ED73B057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9784" y="169935"/>
              <a:ext cx="3833939" cy="25331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BE2A52-DAA5-4454-9AAE-DDD006AC0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9784" y="2859741"/>
              <a:ext cx="3844077" cy="253313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9026FD-C5E7-4A46-A77D-EAFBA5CA5F45}"/>
              </a:ext>
            </a:extLst>
          </p:cNvPr>
          <p:cNvSpPr txBox="1"/>
          <p:nvPr/>
        </p:nvSpPr>
        <p:spPr>
          <a:xfrm>
            <a:off x="1225944" y="1549625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62464-4ECB-430D-B3B9-BF606A9324AC}"/>
              </a:ext>
            </a:extLst>
          </p:cNvPr>
          <p:cNvSpPr txBox="1"/>
          <p:nvPr/>
        </p:nvSpPr>
        <p:spPr>
          <a:xfrm>
            <a:off x="1181060" y="269329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40912-AA91-421A-9054-556106A79CD9}"/>
              </a:ext>
            </a:extLst>
          </p:cNvPr>
          <p:cNvSpPr txBox="1"/>
          <p:nvPr/>
        </p:nvSpPr>
        <p:spPr>
          <a:xfrm>
            <a:off x="1181060" y="378425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275BCC-C642-4641-ADEB-25C70DD698B6}"/>
              </a:ext>
            </a:extLst>
          </p:cNvPr>
          <p:cNvSpPr txBox="1"/>
          <p:nvPr/>
        </p:nvSpPr>
        <p:spPr>
          <a:xfrm>
            <a:off x="1149000" y="4946932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0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8EA8-B747-4685-BCE2-84DF79A1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ECD3-A6D8-4979-BFF4-86BC8E23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/>
              <a:t>architecture is X86-64.</a:t>
            </a:r>
          </a:p>
          <a:p>
            <a:r>
              <a:rPr lang="en-US" dirty="0"/>
              <a:t>Suppose that the following function </a:t>
            </a:r>
            <a:r>
              <a:rPr lang="en-US" b="1" dirty="0"/>
              <a:t>void decode(long *</a:t>
            </a:r>
            <a:r>
              <a:rPr lang="en-US" b="1" dirty="0" err="1"/>
              <a:t>xp</a:t>
            </a:r>
            <a:r>
              <a:rPr lang="en-US" b="1" dirty="0"/>
              <a:t>, long *</a:t>
            </a:r>
            <a:r>
              <a:rPr lang="en-US" b="1" dirty="0" err="1"/>
              <a:t>yp</a:t>
            </a:r>
            <a:r>
              <a:rPr lang="en-US" b="1" dirty="0"/>
              <a:t>, long *</a:t>
            </a:r>
            <a:r>
              <a:rPr lang="en-US" b="1" dirty="0" err="1"/>
              <a:t>zp</a:t>
            </a:r>
            <a:r>
              <a:rPr lang="en-US" b="1" dirty="0"/>
              <a:t>) </a:t>
            </a:r>
            <a:r>
              <a:rPr lang="en-US" dirty="0"/>
              <a:t>is compiled into the following assembly code.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movq</a:t>
            </a:r>
            <a:r>
              <a:rPr lang="en-US" dirty="0"/>
              <a:t>	 (%</a:t>
            </a:r>
            <a:r>
              <a:rPr lang="en-US" dirty="0" err="1"/>
              <a:t>rdi</a:t>
            </a:r>
            <a:r>
              <a:rPr lang="en-US" dirty="0"/>
              <a:t>), %r8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movq</a:t>
            </a:r>
            <a:r>
              <a:rPr lang="en-US" dirty="0"/>
              <a:t>	 (%</a:t>
            </a:r>
            <a:r>
              <a:rPr lang="en-US" dirty="0" err="1"/>
              <a:t>rsi</a:t>
            </a:r>
            <a:r>
              <a:rPr lang="en-US" dirty="0"/>
              <a:t>), %</a:t>
            </a:r>
            <a:r>
              <a:rPr lang="en-US" dirty="0" err="1"/>
              <a:t>rcx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movq</a:t>
            </a:r>
            <a:r>
              <a:rPr lang="en-US" dirty="0"/>
              <a:t>	 (%</a:t>
            </a:r>
            <a:r>
              <a:rPr lang="en-US" dirty="0" err="1"/>
              <a:t>rdx</a:t>
            </a:r>
            <a:r>
              <a:rPr lang="en-US" dirty="0"/>
              <a:t>), %</a:t>
            </a:r>
            <a:r>
              <a:rPr lang="en-US" dirty="0" err="1"/>
              <a:t>rax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movq</a:t>
            </a:r>
            <a:r>
              <a:rPr lang="en-US" dirty="0"/>
              <a:t>	 %r8, (%</a:t>
            </a:r>
            <a:r>
              <a:rPr lang="en-US" dirty="0" err="1"/>
              <a:t>rsi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movq</a:t>
            </a:r>
            <a:r>
              <a:rPr lang="en-US" dirty="0"/>
              <a:t>	 %</a:t>
            </a:r>
            <a:r>
              <a:rPr lang="en-US" dirty="0" err="1"/>
              <a:t>rcx</a:t>
            </a:r>
            <a:r>
              <a:rPr lang="en-US" dirty="0"/>
              <a:t>, (%</a:t>
            </a:r>
            <a:r>
              <a:rPr lang="en-US" dirty="0" err="1"/>
              <a:t>rdx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movq</a:t>
            </a:r>
            <a:r>
              <a:rPr lang="en-US" dirty="0"/>
              <a:t>	 %</a:t>
            </a:r>
            <a:r>
              <a:rPr lang="en-US" dirty="0" err="1"/>
              <a:t>rax</a:t>
            </a:r>
            <a:r>
              <a:rPr lang="en-US" dirty="0"/>
              <a:t>, (%</a:t>
            </a:r>
            <a:r>
              <a:rPr lang="en-US" dirty="0" err="1"/>
              <a:t>rdi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ret</a:t>
            </a:r>
          </a:p>
          <a:p>
            <a:r>
              <a:rPr lang="en-US" dirty="0"/>
              <a:t>Suppose that parameters </a:t>
            </a:r>
            <a:r>
              <a:rPr lang="en-US" dirty="0" err="1"/>
              <a:t>xp</a:t>
            </a:r>
            <a:r>
              <a:rPr lang="en-US" dirty="0"/>
              <a:t>, </a:t>
            </a:r>
            <a:r>
              <a:rPr lang="en-US" dirty="0" err="1"/>
              <a:t>yp</a:t>
            </a:r>
            <a:r>
              <a:rPr lang="en-US" dirty="0"/>
              <a:t>, </a:t>
            </a:r>
            <a:r>
              <a:rPr lang="en-US" dirty="0" err="1"/>
              <a:t>zp</a:t>
            </a:r>
            <a:r>
              <a:rPr lang="en-US" dirty="0"/>
              <a:t> are stored in registers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and %</a:t>
            </a:r>
            <a:r>
              <a:rPr lang="en-US" dirty="0" err="1"/>
              <a:t>rdx</a:t>
            </a:r>
            <a:r>
              <a:rPr lang="en-US" dirty="0"/>
              <a:t> respectively.</a:t>
            </a:r>
          </a:p>
          <a:p>
            <a:r>
              <a:rPr lang="en-US" b="1" dirty="0"/>
              <a:t>Guess</a:t>
            </a:r>
            <a:r>
              <a:rPr lang="en-US" dirty="0"/>
              <a:t> the C code of the function decode.</a:t>
            </a:r>
          </a:p>
          <a:p>
            <a:pPr marL="0" indent="0">
              <a:buNone/>
            </a:pPr>
            <a:r>
              <a:rPr lang="en-US" dirty="0"/>
              <a:t>	void decode(long *</a:t>
            </a:r>
            <a:r>
              <a:rPr lang="en-US" dirty="0" err="1"/>
              <a:t>xp</a:t>
            </a:r>
            <a:r>
              <a:rPr lang="en-US" dirty="0"/>
              <a:t>, long *</a:t>
            </a:r>
            <a:r>
              <a:rPr lang="en-US" dirty="0" err="1"/>
              <a:t>yp</a:t>
            </a:r>
            <a:r>
              <a:rPr lang="en-US" dirty="0"/>
              <a:t>, long *</a:t>
            </a:r>
            <a:r>
              <a:rPr lang="en-US" dirty="0" err="1"/>
              <a:t>zp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 		……</a:t>
            </a:r>
          </a:p>
          <a:p>
            <a:pPr marL="0" indent="0">
              <a:buNone/>
            </a:pPr>
            <a:r>
              <a:rPr lang="en-US" dirty="0"/>
              <a:t>		…… 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24D69-70EC-44DD-B979-290791D8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F548-11C3-4A44-A54E-CBB77EFE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1E4F4-00B0-4AB8-9212-A416EDDA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350DA6-5090-4A7E-940D-B67D612A8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66244"/>
              </p:ext>
            </p:extLst>
          </p:nvPr>
        </p:nvGraphicFramePr>
        <p:xfrm>
          <a:off x="6397614" y="4589871"/>
          <a:ext cx="2077632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8816">
                  <a:extLst>
                    <a:ext uri="{9D8B030D-6E8A-4147-A177-3AD203B41FA5}">
                      <a16:colId xmlns:a16="http://schemas.microsoft.com/office/drawing/2014/main" val="2282575436"/>
                    </a:ext>
                  </a:extLst>
                </a:gridCol>
                <a:gridCol w="1038816">
                  <a:extLst>
                    <a:ext uri="{9D8B030D-6E8A-4147-A177-3AD203B41FA5}">
                      <a16:colId xmlns:a16="http://schemas.microsoft.com/office/drawing/2014/main" val="95989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82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xp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62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yp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64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zp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900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7AFDF5-D150-4A77-8D2E-48DC77F84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86176"/>
              </p:ext>
            </p:extLst>
          </p:nvPr>
        </p:nvGraphicFramePr>
        <p:xfrm>
          <a:off x="460741" y="1153115"/>
          <a:ext cx="8017690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48066">
                  <a:extLst>
                    <a:ext uri="{9D8B030D-6E8A-4147-A177-3AD203B41FA5}">
                      <a16:colId xmlns:a16="http://schemas.microsoft.com/office/drawing/2014/main" val="4167633661"/>
                    </a:ext>
                  </a:extLst>
                </a:gridCol>
                <a:gridCol w="1593855">
                  <a:extLst>
                    <a:ext uri="{9D8B030D-6E8A-4147-A177-3AD203B41FA5}">
                      <a16:colId xmlns:a16="http://schemas.microsoft.com/office/drawing/2014/main" val="2083820651"/>
                    </a:ext>
                  </a:extLst>
                </a:gridCol>
                <a:gridCol w="4375769">
                  <a:extLst>
                    <a:ext uri="{9D8B030D-6E8A-4147-A177-3AD203B41FA5}">
                      <a16:colId xmlns:a16="http://schemas.microsoft.com/office/drawing/2014/main" val="3577981262"/>
                    </a:ext>
                  </a:extLst>
                </a:gridCol>
              </a:tblGrid>
              <a:tr h="3611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C-code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79543"/>
                  </a:ext>
                </a:extLst>
              </a:tr>
              <a:tr h="361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movq</a:t>
                      </a:r>
                      <a:r>
                        <a:rPr lang="en-US" b="1" dirty="0"/>
                        <a:t>  (%</a:t>
                      </a:r>
                      <a:r>
                        <a:rPr lang="en-US" b="1" dirty="0" err="1"/>
                        <a:t>rdi</a:t>
                      </a:r>
                      <a:r>
                        <a:rPr lang="en-US" b="1" dirty="0"/>
                        <a:t>), %r8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t1 = *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xp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dirty="0" err="1"/>
                        <a:t>rdi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xp</a:t>
                      </a:r>
                      <a:r>
                        <a:rPr lang="en-US" dirty="0"/>
                        <a:t>, (%</a:t>
                      </a:r>
                      <a:r>
                        <a:rPr lang="en-US" dirty="0" err="1"/>
                        <a:t>rdi</a:t>
                      </a:r>
                      <a:r>
                        <a:rPr lang="en-US" dirty="0"/>
                        <a:t>) = *</a:t>
                      </a:r>
                      <a:r>
                        <a:rPr lang="en-US" dirty="0" err="1"/>
                        <a:t>xp</a:t>
                      </a:r>
                      <a:r>
                        <a:rPr lang="en-US" dirty="0"/>
                        <a:t>, t1 allocated to %r8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5918"/>
                  </a:ext>
                </a:extLst>
              </a:tr>
              <a:tr h="361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movq</a:t>
                      </a:r>
                      <a:r>
                        <a:rPr lang="en-US" b="1" dirty="0"/>
                        <a:t>  (%</a:t>
                      </a:r>
                      <a:r>
                        <a:rPr lang="en-US" b="1" dirty="0" err="1"/>
                        <a:t>rsi</a:t>
                      </a:r>
                      <a:r>
                        <a:rPr lang="en-US" b="1" dirty="0"/>
                        <a:t>), %</a:t>
                      </a:r>
                      <a:r>
                        <a:rPr lang="en-US" b="1" dirty="0" err="1"/>
                        <a:t>rcx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t2 = *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yp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 allocated to %</a:t>
                      </a:r>
                      <a:r>
                        <a:rPr lang="en-US" dirty="0" err="1"/>
                        <a:t>rcx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366"/>
                  </a:ext>
                </a:extLst>
              </a:tr>
              <a:tr h="361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movq</a:t>
                      </a:r>
                      <a:r>
                        <a:rPr lang="en-US" b="1" dirty="0"/>
                        <a:t>  (%</a:t>
                      </a:r>
                      <a:r>
                        <a:rPr lang="en-US" b="1" dirty="0" err="1"/>
                        <a:t>rdx</a:t>
                      </a:r>
                      <a:r>
                        <a:rPr lang="en-US" b="1" dirty="0"/>
                        <a:t>), %</a:t>
                      </a:r>
                      <a:r>
                        <a:rPr lang="en-US" b="1" dirty="0" err="1"/>
                        <a:t>rax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t3 = *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zp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 allocated to %</a:t>
                      </a:r>
                      <a:r>
                        <a:rPr lang="en-US" dirty="0" err="1"/>
                        <a:t>rax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05236"/>
                  </a:ext>
                </a:extLst>
              </a:tr>
              <a:tr h="361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movq</a:t>
                      </a:r>
                      <a:r>
                        <a:rPr lang="en-US" b="1" dirty="0"/>
                        <a:t>  %r8, (%</a:t>
                      </a:r>
                      <a:r>
                        <a:rPr lang="en-US" b="1" dirty="0" err="1"/>
                        <a:t>rsi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yp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= 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60213"/>
                  </a:ext>
                </a:extLst>
              </a:tr>
              <a:tr h="361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movq</a:t>
                      </a:r>
                      <a:r>
                        <a:rPr lang="en-US" b="1" dirty="0"/>
                        <a:t>  %</a:t>
                      </a:r>
                      <a:r>
                        <a:rPr lang="en-US" b="1" dirty="0" err="1"/>
                        <a:t>rcx</a:t>
                      </a:r>
                      <a:r>
                        <a:rPr lang="en-US" b="1" dirty="0"/>
                        <a:t>, (%</a:t>
                      </a:r>
                      <a:r>
                        <a:rPr lang="en-US" b="1" dirty="0" err="1"/>
                        <a:t>rdx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zp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= 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13939"/>
                  </a:ext>
                </a:extLst>
              </a:tr>
              <a:tr h="361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movq</a:t>
                      </a:r>
                      <a:r>
                        <a:rPr lang="en-US" b="1" dirty="0"/>
                        <a:t>  %</a:t>
                      </a:r>
                      <a:r>
                        <a:rPr lang="en-US" b="1" dirty="0" err="1"/>
                        <a:t>rax</a:t>
                      </a:r>
                      <a:r>
                        <a:rPr lang="en-US" b="1" dirty="0"/>
                        <a:t>, (%</a:t>
                      </a:r>
                      <a:r>
                        <a:rPr lang="en-US" b="1" dirty="0" err="1"/>
                        <a:t>rdi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xp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= 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rax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is the default register for 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64682"/>
                  </a:ext>
                </a:extLst>
              </a:tr>
              <a:tr h="3611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will be returned for this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7929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201D961-ABA6-4315-9DD9-C6E1B5420BCE}"/>
              </a:ext>
            </a:extLst>
          </p:cNvPr>
          <p:cNvGrpSpPr/>
          <p:nvPr/>
        </p:nvGrpSpPr>
        <p:grpSpPr>
          <a:xfrm>
            <a:off x="460741" y="4220804"/>
            <a:ext cx="5012890" cy="2585323"/>
            <a:chOff x="460741" y="4220804"/>
            <a:chExt cx="5012890" cy="25853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8F5F73-2E47-4D48-A755-6539E921B08B}"/>
                </a:ext>
              </a:extLst>
            </p:cNvPr>
            <p:cNvSpPr txBox="1"/>
            <p:nvPr/>
          </p:nvSpPr>
          <p:spPr>
            <a:xfrm>
              <a:off x="460741" y="4220804"/>
              <a:ext cx="500970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decode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(long *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xp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long *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yp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long *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zp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long t1 = *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xp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long t2 = *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yp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long t3 = *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zp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*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yp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t1;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*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zp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t2;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*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xp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t3;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67FA81A-E048-4A31-8610-AD100385A5E4}"/>
                </a:ext>
              </a:extLst>
            </p:cNvPr>
            <p:cNvGrpSpPr/>
            <p:nvPr/>
          </p:nvGrpSpPr>
          <p:grpSpPr>
            <a:xfrm>
              <a:off x="3465541" y="5288144"/>
              <a:ext cx="2008090" cy="1144819"/>
              <a:chOff x="3846499" y="5081797"/>
              <a:chExt cx="2008090" cy="114481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3BDA7A-E291-49F2-AF9D-C9851238319B}"/>
                  </a:ext>
                </a:extLst>
              </p:cNvPr>
              <p:cNvSpPr txBox="1"/>
              <p:nvPr/>
            </p:nvSpPr>
            <p:spPr>
              <a:xfrm>
                <a:off x="4543678" y="5081797"/>
                <a:ext cx="59476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*</a:t>
                </a:r>
                <a:r>
                  <a:rPr lang="en-US" b="1" dirty="0" err="1"/>
                  <a:t>yp</a:t>
                </a:r>
                <a:endParaRPr lang="en-US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C1B53D-68E1-4458-892A-E1F422538F85}"/>
                  </a:ext>
                </a:extLst>
              </p:cNvPr>
              <p:cNvSpPr txBox="1"/>
              <p:nvPr/>
            </p:nvSpPr>
            <p:spPr>
              <a:xfrm>
                <a:off x="5259824" y="5857284"/>
                <a:ext cx="59476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*</a:t>
                </a:r>
                <a:r>
                  <a:rPr lang="en-US" b="1" dirty="0" err="1"/>
                  <a:t>xp</a:t>
                </a:r>
                <a:endParaRPr lang="en-US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5C83F8-2EA9-47AC-934D-86E0E30649FB}"/>
                  </a:ext>
                </a:extLst>
              </p:cNvPr>
              <p:cNvSpPr txBox="1"/>
              <p:nvPr/>
            </p:nvSpPr>
            <p:spPr>
              <a:xfrm>
                <a:off x="3846499" y="5857284"/>
                <a:ext cx="59476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*</a:t>
                </a:r>
                <a:r>
                  <a:rPr lang="en-US" b="1" dirty="0" err="1"/>
                  <a:t>zp</a:t>
                </a:r>
                <a:endParaRPr lang="en-US" b="1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9442F98-CFDB-4475-A8B5-9C03DD0EF34A}"/>
                  </a:ext>
                </a:extLst>
              </p:cNvPr>
              <p:cNvCxnSpPr>
                <a:stCxn id="9" idx="0"/>
                <a:endCxn id="8" idx="2"/>
              </p:cNvCxnSpPr>
              <p:nvPr/>
            </p:nvCxnSpPr>
            <p:spPr>
              <a:xfrm flipH="1" flipV="1">
                <a:off x="4841061" y="5451129"/>
                <a:ext cx="716146" cy="4061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7697490-5EDD-4A52-94C7-2DB35C8A049A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 flipH="1">
                <a:off x="4143882" y="5451129"/>
                <a:ext cx="735773" cy="4061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97D4B11-06D4-4288-8B80-55440CC4EC01}"/>
                  </a:ext>
                </a:extLst>
              </p:cNvPr>
              <p:cNvCxnSpPr>
                <a:cxnSpLocks/>
                <a:stCxn id="10" idx="3"/>
                <a:endCxn id="9" idx="1"/>
              </p:cNvCxnSpPr>
              <p:nvPr/>
            </p:nvCxnSpPr>
            <p:spPr>
              <a:xfrm>
                <a:off x="4441264" y="6041950"/>
                <a:ext cx="8185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797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F63A-DF00-4D49-9286-48EBFA6A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467A-6F75-4FFD-95F2-51BEE497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Suppose that the following function </a:t>
            </a:r>
            <a:r>
              <a:rPr lang="en-US" b="1" dirty="0"/>
              <a:t>long </a:t>
            </a:r>
            <a:r>
              <a:rPr lang="en-US" b="1" dirty="0" err="1"/>
              <a:t>arith</a:t>
            </a:r>
            <a:r>
              <a:rPr lang="en-US" b="1" dirty="0"/>
              <a:t>(long x, long y, long z) </a:t>
            </a:r>
            <a:r>
              <a:rPr lang="en-US" dirty="0"/>
              <a:t>is compiled into the following assembly code: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arith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orq</a:t>
            </a:r>
            <a:r>
              <a:rPr lang="en-US" dirty="0"/>
              <a:t>	 %</a:t>
            </a:r>
            <a:r>
              <a:rPr lang="en-US" dirty="0" err="1"/>
              <a:t>rsi</a:t>
            </a:r>
            <a:r>
              <a:rPr lang="en-US" dirty="0"/>
              <a:t>, %</a:t>
            </a:r>
            <a:r>
              <a:rPr lang="en-US" dirty="0" err="1"/>
              <a:t>rdi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sarq</a:t>
            </a:r>
            <a:r>
              <a:rPr lang="en-US" dirty="0"/>
              <a:t>	 $3, %</a:t>
            </a:r>
            <a:r>
              <a:rPr lang="en-US" dirty="0" err="1"/>
              <a:t>rdi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notq</a:t>
            </a:r>
            <a:r>
              <a:rPr lang="en-US" dirty="0"/>
              <a:t>	 %</a:t>
            </a:r>
            <a:r>
              <a:rPr lang="en-US" dirty="0" err="1"/>
              <a:t>rdi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movq</a:t>
            </a:r>
            <a:r>
              <a:rPr lang="en-US" dirty="0"/>
              <a:t>	 %</a:t>
            </a:r>
            <a:r>
              <a:rPr lang="en-US" dirty="0" err="1"/>
              <a:t>rdx</a:t>
            </a:r>
            <a:r>
              <a:rPr lang="en-US" dirty="0"/>
              <a:t>, %</a:t>
            </a:r>
            <a:r>
              <a:rPr lang="en-US" dirty="0" err="1"/>
              <a:t>rax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subq</a:t>
            </a:r>
            <a:r>
              <a:rPr lang="en-US" dirty="0"/>
              <a:t>	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</a:t>
            </a:r>
          </a:p>
          <a:p>
            <a:r>
              <a:rPr lang="en-US" dirty="0"/>
              <a:t>Suppose that parameters x, y, z are stored in registers 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and %</a:t>
            </a:r>
            <a:r>
              <a:rPr lang="en-US" dirty="0" err="1"/>
              <a:t>rdx</a:t>
            </a:r>
            <a:r>
              <a:rPr lang="en-US" dirty="0"/>
              <a:t> respectively.</a:t>
            </a:r>
            <a:br>
              <a:rPr lang="en-US" dirty="0"/>
            </a:br>
            <a:r>
              <a:rPr lang="en-US" b="1" dirty="0"/>
              <a:t>Guess</a:t>
            </a:r>
            <a:r>
              <a:rPr lang="en-US" dirty="0"/>
              <a:t> the C code of the function </a:t>
            </a:r>
            <a:r>
              <a:rPr lang="en-US" dirty="0" err="1"/>
              <a:t>arith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/>
              <a:t>	long </a:t>
            </a:r>
            <a:r>
              <a:rPr lang="en-US" dirty="0" err="1"/>
              <a:t>arith</a:t>
            </a:r>
            <a:r>
              <a:rPr lang="en-US" dirty="0"/>
              <a:t>(long x, long y, long z) {</a:t>
            </a:r>
          </a:p>
          <a:p>
            <a:pPr marL="0" indent="0">
              <a:buNone/>
            </a:pPr>
            <a:r>
              <a:rPr lang="en-US" dirty="0"/>
              <a:t>		long t1 = __________________;</a:t>
            </a:r>
          </a:p>
          <a:p>
            <a:pPr marL="0" indent="0">
              <a:buNone/>
            </a:pPr>
            <a:r>
              <a:rPr lang="en-US" dirty="0"/>
              <a:t>		long t2 = __________________;</a:t>
            </a:r>
          </a:p>
          <a:p>
            <a:pPr marL="0" indent="0">
              <a:buNone/>
            </a:pPr>
            <a:r>
              <a:rPr lang="en-US" dirty="0"/>
              <a:t>		long t3 = __________________;</a:t>
            </a:r>
          </a:p>
          <a:p>
            <a:pPr marL="0" indent="0">
              <a:buNone/>
            </a:pPr>
            <a:r>
              <a:rPr lang="en-US" dirty="0"/>
              <a:t>		long t4 = __________________;</a:t>
            </a:r>
          </a:p>
          <a:p>
            <a:pPr marL="0" indent="0">
              <a:buNone/>
            </a:pPr>
            <a:r>
              <a:rPr lang="en-US" dirty="0"/>
              <a:t>		return t4;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1CCA2-F3C9-4654-8BC3-946D8CB4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F63A-DF00-4D49-9286-48EBFA6A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467A-6F75-4FFD-95F2-51BEE497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</a:t>
            </a:r>
          </a:p>
          <a:p>
            <a:pPr lvl="1"/>
            <a:r>
              <a:rPr lang="en-US" dirty="0"/>
              <a:t>Main arithmetic/logical/bit operations in X86-64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1CCA2-F3C9-4654-8BC3-946D8CB4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61AF9-3BC7-4875-8964-0AA1FCAC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2" y="2419519"/>
            <a:ext cx="4337164" cy="3175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BD69B7-C917-43FF-B59D-C56F2392B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498" y="2741674"/>
            <a:ext cx="2694814" cy="118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9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F63A-DF00-4D49-9286-48EBFA6A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467A-6F75-4FFD-95F2-51BEE497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orq</a:t>
            </a:r>
            <a:r>
              <a:rPr lang="en-US" b="1" dirty="0"/>
              <a:t>	 %</a:t>
            </a:r>
            <a:r>
              <a:rPr lang="en-US" b="1" dirty="0" err="1"/>
              <a:t>rsi</a:t>
            </a:r>
            <a:r>
              <a:rPr lang="en-US" b="1" dirty="0"/>
              <a:t>, %</a:t>
            </a:r>
            <a:r>
              <a:rPr lang="en-US" b="1" dirty="0" err="1"/>
              <a:t>rdi</a:t>
            </a:r>
            <a:endParaRPr lang="en-US" b="1" dirty="0"/>
          </a:p>
          <a:p>
            <a:pPr lvl="1"/>
            <a:r>
              <a:rPr lang="en-US" dirty="0"/>
              <a:t>Logical operation bitwise or</a:t>
            </a:r>
          </a:p>
          <a:p>
            <a:pPr lvl="1"/>
            <a:r>
              <a:rPr lang="en-US" dirty="0"/>
              <a:t>Operands: x and y</a:t>
            </a:r>
          </a:p>
          <a:p>
            <a:pPr lvl="1"/>
            <a:r>
              <a:rPr lang="en-US" dirty="0"/>
              <a:t>Results stored in %</a:t>
            </a:r>
            <a:r>
              <a:rPr lang="en-US" dirty="0" err="1"/>
              <a:t>rdi</a:t>
            </a:r>
            <a:endParaRPr lang="en-US" dirty="0"/>
          </a:p>
          <a:p>
            <a:r>
              <a:rPr lang="en-US" b="1" dirty="0"/>
              <a:t>t1 = x | y;</a:t>
            </a:r>
          </a:p>
          <a:p>
            <a:pPr lvl="1"/>
            <a:r>
              <a:rPr lang="en-US" dirty="0"/>
              <a:t>t1 </a:t>
            </a:r>
            <a:r>
              <a:rPr lang="en-US" dirty="0">
                <a:sym typeface="Wingdings" panose="05000000000000000000" pitchFamily="2" charset="2"/>
              </a:rPr>
              <a:t> %</a:t>
            </a:r>
            <a:r>
              <a:rPr lang="en-US" dirty="0" err="1">
                <a:sym typeface="Wingdings" panose="05000000000000000000" pitchFamily="2" charset="2"/>
              </a:rPr>
              <a:t>rdi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1CCA2-F3C9-4654-8BC3-946D8CB4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A14E57-0925-4C80-9C62-BC909C255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646"/>
              </p:ext>
            </p:extLst>
          </p:nvPr>
        </p:nvGraphicFramePr>
        <p:xfrm>
          <a:off x="6400798" y="1153119"/>
          <a:ext cx="2281956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7230">
                  <a:extLst>
                    <a:ext uri="{9D8B030D-6E8A-4147-A177-3AD203B41FA5}">
                      <a16:colId xmlns:a16="http://schemas.microsoft.com/office/drawing/2014/main" val="2282575436"/>
                    </a:ext>
                  </a:extLst>
                </a:gridCol>
                <a:gridCol w="1294726">
                  <a:extLst>
                    <a:ext uri="{9D8B030D-6E8A-4147-A177-3AD203B41FA5}">
                      <a16:colId xmlns:a16="http://schemas.microsoft.com/office/drawing/2014/main" val="95989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82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62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64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49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55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70BA1B-5F1F-40DD-BF39-882348448C8C}">
  <ds:schemaRefs>
    <ds:schemaRef ds:uri="http://purl.org/dc/elements/1.1/"/>
    <ds:schemaRef ds:uri="http://purl.org/dc/terms/"/>
    <ds:schemaRef ds:uri="121e486c-6138-4556-b609-0f00d8785642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2731</TotalTime>
  <Words>1197</Words>
  <Application>Microsoft Office PowerPoint</Application>
  <PresentationFormat>On-screen Show (4:3)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TUT04 – Machine Language I  COMP1411: Introduction to Computer Systems</vt:lpstr>
      <vt:lpstr>Question 1</vt:lpstr>
      <vt:lpstr>Question 1</vt:lpstr>
      <vt:lpstr>Question 1</vt:lpstr>
      <vt:lpstr>Question 2</vt:lpstr>
      <vt:lpstr>Question 2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16</cp:revision>
  <dcterms:created xsi:type="dcterms:W3CDTF">2021-01-19T15:34:23Z</dcterms:created>
  <dcterms:modified xsi:type="dcterms:W3CDTF">2023-02-10T10:33:50Z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