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256" r:id="rId5"/>
    <p:sldId id="260" r:id="rId6"/>
    <p:sldId id="269" r:id="rId7"/>
    <p:sldId id="265" r:id="rId8"/>
    <p:sldId id="262" r:id="rId9"/>
    <p:sldId id="263" r:id="rId10"/>
    <p:sldId id="270" r:id="rId11"/>
    <p:sldId id="271" r:id="rId12"/>
    <p:sldId id="272" r:id="rId13"/>
    <p:sldId id="264" r:id="rId14"/>
    <p:sldId id="266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600A8C-FB6D-4E54-90D4-DC09AA98D6F7}">
          <p14:sldIdLst>
            <p14:sldId id="256"/>
            <p14:sldId id="260"/>
            <p14:sldId id="269"/>
            <p14:sldId id="265"/>
            <p14:sldId id="262"/>
            <p14:sldId id="263"/>
            <p14:sldId id="270"/>
            <p14:sldId id="271"/>
            <p14:sldId id="272"/>
            <p14:sldId id="264"/>
            <p14:sldId id="266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Mingsong [COMP]" userId="5d5ceb49-d733-4a5d-9ffa-07273d49f3d4" providerId="ADAL" clId="{6E3C30DE-7773-4532-9D0C-BE2942C12EFB}"/>
  </pc:docChgLst>
  <pc:docChgLst>
    <pc:chgData name="LYU, Mingsong [COMP]" userId="5d5ceb49-d733-4a5d-9ffa-07273d49f3d4" providerId="ADAL" clId="{8CBC4232-E457-4EB6-828F-4610D283E359}"/>
  </pc:docChgLst>
  <pc:docChgLst>
    <pc:chgData name="LYU, Mingsong [COMP]" userId="5d5ceb49-d733-4a5d-9ffa-07273d49f3d4" providerId="ADAL" clId="{3A275A24-9CB6-4298-A4F1-9DA7079CCDBE}"/>
  </pc:docChgLst>
  <pc:docChgLst>
    <pc:chgData name="LYU, Mingsong [COMP]" userId="5d5ceb49-d733-4a5d-9ffa-07273d49f3d4" providerId="ADAL" clId="{AF073659-C68E-42B5-8EFF-1252FF8E6B90}"/>
    <pc:docChg chg="addSld delSld modSld modSection">
      <pc:chgData name="LYU, Mingsong [COMP]" userId="5d5ceb49-d733-4a5d-9ffa-07273d49f3d4" providerId="ADAL" clId="{AF073659-C68E-42B5-8EFF-1252FF8E6B90}" dt="2023-03-14T14:07:57.013" v="31" actId="20577"/>
      <pc:docMkLst>
        <pc:docMk/>
      </pc:docMkLst>
      <pc:sldChg chg="modSp">
        <pc:chgData name="LYU, Mingsong [COMP]" userId="5d5ceb49-d733-4a5d-9ffa-07273d49f3d4" providerId="ADAL" clId="{AF073659-C68E-42B5-8EFF-1252FF8E6B90}" dt="2023-03-14T12:30:06.696" v="8" actId="20577"/>
        <pc:sldMkLst>
          <pc:docMk/>
          <pc:sldMk cId="410611395" sldId="256"/>
        </pc:sldMkLst>
        <pc:spChg chg="mod">
          <ac:chgData name="LYU, Mingsong [COMP]" userId="5d5ceb49-d733-4a5d-9ffa-07273d49f3d4" providerId="ADAL" clId="{AF073659-C68E-42B5-8EFF-1252FF8E6B90}" dt="2023-03-14T12:30:04.219" v="6" actId="6549"/>
          <ac:spMkLst>
            <pc:docMk/>
            <pc:sldMk cId="410611395" sldId="256"/>
            <ac:spMk id="2" creationId="{723FD368-D86E-40FD-94C4-B1B72FB1B627}"/>
          </ac:spMkLst>
        </pc:spChg>
        <pc:spChg chg="mod">
          <ac:chgData name="LYU, Mingsong [COMP]" userId="5d5ceb49-d733-4a5d-9ffa-07273d49f3d4" providerId="ADAL" clId="{AF073659-C68E-42B5-8EFF-1252FF8E6B90}" dt="2023-03-14T12:30:06.696" v="8" actId="20577"/>
          <ac:spMkLst>
            <pc:docMk/>
            <pc:sldMk cId="410611395" sldId="256"/>
            <ac:spMk id="3" creationId="{035FB7B9-EB71-422A-8D15-5D304FAE291F}"/>
          </ac:spMkLst>
        </pc:spChg>
      </pc:sldChg>
      <pc:sldChg chg="add del">
        <pc:chgData name="LYU, Mingsong [COMP]" userId="5d5ceb49-d733-4a5d-9ffa-07273d49f3d4" providerId="ADAL" clId="{AF073659-C68E-42B5-8EFF-1252FF8E6B90}" dt="2023-03-14T14:07:45.692" v="11" actId="2696"/>
        <pc:sldMkLst>
          <pc:docMk/>
          <pc:sldMk cId="2639932831" sldId="273"/>
        </pc:sldMkLst>
      </pc:sldChg>
      <pc:sldChg chg="modSp add">
        <pc:chgData name="LYU, Mingsong [COMP]" userId="5d5ceb49-d733-4a5d-9ffa-07273d49f3d4" providerId="ADAL" clId="{AF073659-C68E-42B5-8EFF-1252FF8E6B90}" dt="2023-03-14T14:07:51.488" v="21" actId="20577"/>
        <pc:sldMkLst>
          <pc:docMk/>
          <pc:sldMk cId="1009053294" sldId="274"/>
        </pc:sldMkLst>
        <pc:spChg chg="mod">
          <ac:chgData name="LYU, Mingsong [COMP]" userId="5d5ceb49-d733-4a5d-9ffa-07273d49f3d4" providerId="ADAL" clId="{AF073659-C68E-42B5-8EFF-1252FF8E6B90}" dt="2023-03-14T14:07:51.488" v="21" actId="20577"/>
          <ac:spMkLst>
            <pc:docMk/>
            <pc:sldMk cId="1009053294" sldId="274"/>
            <ac:spMk id="2" creationId="{2DA96C72-2E1F-44B1-A8E6-EB7992971904}"/>
          </ac:spMkLst>
        </pc:spChg>
      </pc:sldChg>
      <pc:sldChg chg="modSp add">
        <pc:chgData name="LYU, Mingsong [COMP]" userId="5d5ceb49-d733-4a5d-9ffa-07273d49f3d4" providerId="ADAL" clId="{AF073659-C68E-42B5-8EFF-1252FF8E6B90}" dt="2023-03-14T14:07:57.013" v="31" actId="20577"/>
        <pc:sldMkLst>
          <pc:docMk/>
          <pc:sldMk cId="3777323943" sldId="275"/>
        </pc:sldMkLst>
        <pc:spChg chg="mod">
          <ac:chgData name="LYU, Mingsong [COMP]" userId="5d5ceb49-d733-4a5d-9ffa-07273d49f3d4" providerId="ADAL" clId="{AF073659-C68E-42B5-8EFF-1252FF8E6B90}" dt="2023-03-14T14:07:57.013" v="31" actId="20577"/>
          <ac:spMkLst>
            <pc:docMk/>
            <pc:sldMk cId="3777323943" sldId="275"/>
            <ac:spMk id="2" creationId="{2DA96C72-2E1F-44B1-A8E6-EB7992971904}"/>
          </ac:spMkLst>
        </pc:spChg>
      </pc:sldChg>
      <pc:sldChg chg="del">
        <pc:chgData name="LYU, Mingsong [COMP]" userId="5d5ceb49-d733-4a5d-9ffa-07273d49f3d4" providerId="ADAL" clId="{AF073659-C68E-42B5-8EFF-1252FF8E6B90}" dt="2023-03-14T12:17:55.296" v="0" actId="2696"/>
        <pc:sldMkLst>
          <pc:docMk/>
          <pc:sldMk cId="2799520234" sldId="276"/>
        </pc:sldMkLst>
      </pc:sldChg>
      <pc:sldChg chg="del">
        <pc:chgData name="LYU, Mingsong [COMP]" userId="5d5ceb49-d733-4a5d-9ffa-07273d49f3d4" providerId="ADAL" clId="{AF073659-C68E-42B5-8EFF-1252FF8E6B90}" dt="2023-03-14T12:17:56.235" v="1" actId="2696"/>
        <pc:sldMkLst>
          <pc:docMk/>
          <pc:sldMk cId="367386530" sldId="277"/>
        </pc:sldMkLst>
      </pc:sldChg>
    </pc:docChg>
  </pc:docChgLst>
  <pc:docChgLst>
    <pc:chgData name="LYU, Mingsong [COMP]" userId="5d5ceb49-d733-4a5d-9ffa-07273d49f3d4" providerId="ADAL" clId="{03C3D0F2-AA49-4951-8404-59B96426D5D9}"/>
  </pc:docChgLst>
  <pc:docChgLst>
    <pc:chgData name="LYU, Mingsong [COMP]" userId="5d5ceb49-d733-4a5d-9ffa-07273d49f3d4" providerId="ADAL" clId="{44A80BF1-02F1-49A2-9DE1-BF6AAFCF68D0}"/>
  </pc:docChgLst>
  <pc:docChgLst>
    <pc:chgData name="LYU, Mingsong [COMP]" userId="5d5ceb49-d733-4a5d-9ffa-07273d49f3d4" providerId="ADAL" clId="{E3E64638-6D3E-4AD9-87CE-6E9A0B382BC7}"/>
  </pc:docChgLst>
  <pc:docChgLst>
    <pc:chgData name="LYU, Mingsong [COMP]" userId="5d5ceb49-d733-4a5d-9ffa-07273d49f3d4" providerId="ADAL" clId="{A5ADDE59-5807-4758-A836-B4AD3497812F}"/>
  </pc:docChgLst>
  <pc:docChgLst>
    <pc:chgData name="LYU, Mingsong [COMP]" userId="5d5ceb49-d733-4a5d-9ffa-07273d49f3d4" providerId="ADAL" clId="{0CAA7A0B-3E13-4FB3-979F-9C0144E4D02A}"/>
  </pc:docChgLst>
  <pc:docChgLst>
    <pc:chgData name="LYU, Mingsong [COMP]" userId="5d5ceb49-d733-4a5d-9ffa-07273d49f3d4" providerId="ADAL" clId="{D7F8EBD9-47C5-4B63-B5D0-2FD0C472A6DA}"/>
  </pc:docChgLst>
  <pc:docChgLst>
    <pc:chgData name="LYU, Mingsong [COMP]" userId="5d5ceb49-d733-4a5d-9ffa-07273d49f3d4" providerId="ADAL" clId="{D88E3952-142A-468C-A30D-41D42FFBEC74}"/>
  </pc:docChgLst>
  <pc:docChgLst>
    <pc:chgData name="LYU, Mingsong [COMP]" userId="5d5ceb49-d733-4a5d-9ffa-07273d49f3d4" providerId="ADAL" clId="{A54F85B1-E5A8-4351-A91F-0175DE10DDBF}"/>
  </pc:docChgLst>
  <pc:docChgLst>
    <pc:chgData name="LYU, Mingsong [COMP]" userId="5d5ceb49-d733-4a5d-9ffa-07273d49f3d4" providerId="ADAL" clId="{0E128E7A-C4D1-4C50-925F-6A171F5ADBC4}"/>
  </pc:docChgLst>
  <pc:docChgLst>
    <pc:chgData name="LYU, Mingsong [COMP]" userId="5d5ceb49-d733-4a5d-9ffa-07273d49f3d4" providerId="ADAL" clId="{45028ACC-45D5-4F75-975A-EE3F884CABF0}"/>
  </pc:docChgLst>
  <pc:docChgLst>
    <pc:chgData name="LYU, Mingsong [COMP]" userId="5d5ceb49-d733-4a5d-9ffa-07273d49f3d4" providerId="ADAL" clId="{B13E6624-C235-4343-B876-8767EE35749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EB16-E073-4E06-8E3C-66B0A610781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429C-1B22-44B4-BA5E-B47D3BE7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D8188E1-6CAF-487D-981F-950B789BBEE3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BB80745-5C45-4701-8E22-7DCDCF75400A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3E1CFE-DA8A-4640-9578-3D3D19960DA0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4C91E6B-F729-479A-9094-EE140DFA9507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F5EB9F-EB8F-4412-A34A-A49CF811188F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775B346-62A1-4E12-B0EE-2A0CA02CAA9D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4F7157-4BF1-45BA-9A1A-523ED07ECA4C}" type="datetime1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6F8EA1-C195-4C40-AD76-2BBC1F1FB141}" type="datetime1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6E1C50-342D-49D2-8A83-065B48B83340}" type="datetime1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C2AB1CE-C76A-488D-97A1-592ABA60C648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BCA9A2D-B678-4DFD-B9BB-8119AA410201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71" y="1153116"/>
            <a:ext cx="8498660" cy="532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431" y="6578827"/>
            <a:ext cx="465292" cy="27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D368-D86E-40FD-94C4-B1B72FB1B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/>
              <a:t>TUT09 – </a:t>
            </a:r>
            <a:br>
              <a:rPr lang="en-US" altLang="zh-CN" sz="4400" dirty="0"/>
            </a:br>
            <a:r>
              <a:rPr lang="en-US" altLang="zh-CN" sz="4400" dirty="0"/>
              <a:t>Virtual Memory</a:t>
            </a:r>
            <a:br>
              <a:rPr lang="en-US" altLang="zh-CN" sz="4400" dirty="0"/>
            </a:br>
            <a:r>
              <a:rPr lang="en-US" sz="2800" b="0" dirty="0"/>
              <a:t>COMP1411: Introduction to Computer Systems</a:t>
            </a:r>
            <a:endParaRPr lang="en-US" sz="4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FB7B9-EB71-422A-8D15-5D304FAE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22892"/>
            <a:ext cx="7315200" cy="17519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Dr. Mingsong LYU</a:t>
            </a:r>
          </a:p>
          <a:p>
            <a:pPr algn="l"/>
            <a:r>
              <a:rPr lang="en-US" sz="1600" dirty="0"/>
              <a:t>Department of Computing</a:t>
            </a:r>
          </a:p>
          <a:p>
            <a:pPr algn="l"/>
            <a:r>
              <a:rPr lang="en-US" sz="1600" dirty="0"/>
              <a:t>The Hong Kong Polytechnic University</a:t>
            </a:r>
          </a:p>
          <a:p>
            <a:pPr algn="l"/>
            <a:r>
              <a:rPr lang="en-US" altLang="zh-CN" sz="1600" dirty="0"/>
              <a:t>Spring 2023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27879-74B4-439D-AA7A-FEC33C85E981}"/>
              </a:ext>
            </a:extLst>
          </p:cNvPr>
          <p:cNvSpPr txBox="1"/>
          <p:nvPr/>
        </p:nvSpPr>
        <p:spPr>
          <a:xfrm>
            <a:off x="1965533" y="6550225"/>
            <a:ext cx="717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slides are only intended to use internally. Do not publish it anywhere without permission.</a:t>
            </a:r>
          </a:p>
        </p:txBody>
      </p:sp>
    </p:spTree>
    <p:extLst>
      <p:ext uri="{BB962C8B-B14F-4D97-AF65-F5344CB8AC3E}">
        <p14:creationId xmlns:p14="http://schemas.microsoft.com/office/powerpoint/2010/main" val="41061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F858-696E-4090-83E6-33C58613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52763-E94E-4833-8F62-F345389D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AB7668-C21D-4793-B6DC-50C729168AB3}"/>
              </a:ext>
            </a:extLst>
          </p:cNvPr>
          <p:cNvGrpSpPr/>
          <p:nvPr/>
        </p:nvGrpSpPr>
        <p:grpSpPr>
          <a:xfrm>
            <a:off x="513843" y="1002484"/>
            <a:ext cx="6117579" cy="396510"/>
            <a:chOff x="930584" y="3358194"/>
            <a:chExt cx="6117579" cy="3965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0FE9BE-EC21-4FA3-92A9-57C729D2EAB7}"/>
                </a:ext>
              </a:extLst>
            </p:cNvPr>
            <p:cNvSpPr/>
            <p:nvPr/>
          </p:nvSpPr>
          <p:spPr>
            <a:xfrm>
              <a:off x="930584" y="3358194"/>
              <a:ext cx="3451252" cy="3965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spc="600" dirty="0">
                  <a:solidFill>
                    <a:schemeClr val="tx1"/>
                  </a:solidFill>
                </a:rPr>
                <a:t>00000000000010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7442E0-3F64-45A6-8251-6D12C057DE2C}"/>
                </a:ext>
              </a:extLst>
            </p:cNvPr>
            <p:cNvSpPr/>
            <p:nvPr/>
          </p:nvSpPr>
          <p:spPr>
            <a:xfrm>
              <a:off x="4381836" y="3358194"/>
              <a:ext cx="2666327" cy="3965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spc="600" dirty="0">
                  <a:solidFill>
                    <a:schemeClr val="tx1"/>
                  </a:solidFill>
                </a:rPr>
                <a:t>0001010110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E5C735-2925-44B3-AFC1-2EE3A901CA3D}"/>
              </a:ext>
            </a:extLst>
          </p:cNvPr>
          <p:cNvSpPr/>
          <p:nvPr/>
        </p:nvSpPr>
        <p:spPr>
          <a:xfrm>
            <a:off x="1387783" y="2151470"/>
            <a:ext cx="1490281" cy="75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VP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1C342E-B7BA-4EA7-A110-ADDA6FB4E65C}"/>
              </a:ext>
            </a:extLst>
          </p:cNvPr>
          <p:cNvSpPr/>
          <p:nvPr/>
        </p:nvSpPr>
        <p:spPr>
          <a:xfrm>
            <a:off x="1387783" y="2910098"/>
            <a:ext cx="1490281" cy="75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VP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74C376-FAE8-448C-BB93-B4FECEA67092}"/>
              </a:ext>
            </a:extLst>
          </p:cNvPr>
          <p:cNvSpPr/>
          <p:nvPr/>
        </p:nvSpPr>
        <p:spPr>
          <a:xfrm>
            <a:off x="1387783" y="3668726"/>
            <a:ext cx="1490281" cy="7586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VP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95558A-8E5A-45FC-8C74-55B50171B22E}"/>
              </a:ext>
            </a:extLst>
          </p:cNvPr>
          <p:cNvSpPr/>
          <p:nvPr/>
        </p:nvSpPr>
        <p:spPr>
          <a:xfrm>
            <a:off x="1387783" y="4427354"/>
            <a:ext cx="1490281" cy="75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VP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ECE746-AF35-4403-B1B6-B95EA04E1758}"/>
              </a:ext>
            </a:extLst>
          </p:cNvPr>
          <p:cNvSpPr/>
          <p:nvPr/>
        </p:nvSpPr>
        <p:spPr>
          <a:xfrm>
            <a:off x="1387783" y="5185982"/>
            <a:ext cx="1490281" cy="75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VP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F0799-1CBE-44BB-90D6-8B7E4162C4D7}"/>
              </a:ext>
            </a:extLst>
          </p:cNvPr>
          <p:cNvSpPr/>
          <p:nvPr/>
        </p:nvSpPr>
        <p:spPr>
          <a:xfrm>
            <a:off x="1387783" y="5944610"/>
            <a:ext cx="1490281" cy="75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VP 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03BF7-D998-4885-9E9E-18C2DF6287A2}"/>
              </a:ext>
            </a:extLst>
          </p:cNvPr>
          <p:cNvSpPr/>
          <p:nvPr/>
        </p:nvSpPr>
        <p:spPr>
          <a:xfrm>
            <a:off x="5520797" y="2151470"/>
            <a:ext cx="1490281" cy="75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P 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80F625-0BAC-422C-8AC8-8E22EB71BBD0}"/>
              </a:ext>
            </a:extLst>
          </p:cNvPr>
          <p:cNvSpPr/>
          <p:nvPr/>
        </p:nvSpPr>
        <p:spPr>
          <a:xfrm>
            <a:off x="5520797" y="2910098"/>
            <a:ext cx="1490281" cy="75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P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E8AF6F-0C12-4AB5-BE77-891122DBA7DA}"/>
              </a:ext>
            </a:extLst>
          </p:cNvPr>
          <p:cNvSpPr/>
          <p:nvPr/>
        </p:nvSpPr>
        <p:spPr>
          <a:xfrm>
            <a:off x="5520797" y="3668726"/>
            <a:ext cx="1490281" cy="75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P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59F77C-FCBC-44A7-B6CD-690F6F36A171}"/>
              </a:ext>
            </a:extLst>
          </p:cNvPr>
          <p:cNvSpPr/>
          <p:nvPr/>
        </p:nvSpPr>
        <p:spPr>
          <a:xfrm>
            <a:off x="5520797" y="4427354"/>
            <a:ext cx="1490281" cy="75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P 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53812-3F1F-42B6-B6D4-1D656DFB885C}"/>
              </a:ext>
            </a:extLst>
          </p:cNvPr>
          <p:cNvSpPr/>
          <p:nvPr/>
        </p:nvSpPr>
        <p:spPr>
          <a:xfrm>
            <a:off x="5520797" y="5185982"/>
            <a:ext cx="1490281" cy="75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P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18D17A-12A0-4BCA-828E-9380DD74C45C}"/>
              </a:ext>
            </a:extLst>
          </p:cNvPr>
          <p:cNvSpPr/>
          <p:nvPr/>
        </p:nvSpPr>
        <p:spPr>
          <a:xfrm>
            <a:off x="5520797" y="5944610"/>
            <a:ext cx="1490281" cy="7586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P 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36591F-1E59-48F3-8810-8784097BE212}"/>
              </a:ext>
            </a:extLst>
          </p:cNvPr>
          <p:cNvGrpSpPr/>
          <p:nvPr/>
        </p:nvGrpSpPr>
        <p:grpSpPr>
          <a:xfrm>
            <a:off x="1387783" y="4126941"/>
            <a:ext cx="1490281" cy="113287"/>
            <a:chOff x="1540183" y="1273146"/>
            <a:chExt cx="6117579" cy="39651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8F1CE1-B5EE-4D04-88B4-DC39C2AB0B31}"/>
                </a:ext>
              </a:extLst>
            </p:cNvPr>
            <p:cNvSpPr/>
            <p:nvPr/>
          </p:nvSpPr>
          <p:spPr>
            <a:xfrm>
              <a:off x="1540183" y="1273146"/>
              <a:ext cx="3451252" cy="3965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b="1" spc="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0D2776-87CF-4349-8B9B-129E6F2C3227}"/>
                </a:ext>
              </a:extLst>
            </p:cNvPr>
            <p:cNvSpPr/>
            <p:nvPr/>
          </p:nvSpPr>
          <p:spPr>
            <a:xfrm>
              <a:off x="4991435" y="1273146"/>
              <a:ext cx="2666327" cy="3965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b="1" spc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5C567D-0C7F-4528-8F8E-D14F5C48B062}"/>
              </a:ext>
            </a:extLst>
          </p:cNvPr>
          <p:cNvGrpSpPr/>
          <p:nvPr/>
        </p:nvGrpSpPr>
        <p:grpSpPr>
          <a:xfrm>
            <a:off x="2878064" y="3668726"/>
            <a:ext cx="2642733" cy="3034512"/>
            <a:chOff x="2878064" y="3490702"/>
            <a:chExt cx="2642733" cy="303451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6019C1-B9B9-427B-B8F0-4B059FAAF6FF}"/>
                </a:ext>
              </a:extLst>
            </p:cNvPr>
            <p:cNvCxnSpPr/>
            <p:nvPr/>
          </p:nvCxnSpPr>
          <p:spPr>
            <a:xfrm>
              <a:off x="2878064" y="3490702"/>
              <a:ext cx="2642733" cy="2275884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CBFE49-A8FC-4214-9F4F-3DDED092CBDC}"/>
                </a:ext>
              </a:extLst>
            </p:cNvPr>
            <p:cNvCxnSpPr/>
            <p:nvPr/>
          </p:nvCxnSpPr>
          <p:spPr>
            <a:xfrm>
              <a:off x="2878064" y="4249330"/>
              <a:ext cx="2642733" cy="2275884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D9D824B-7D24-4C4D-B573-2DA7D2233A92}"/>
                </a:ext>
              </a:extLst>
            </p:cNvPr>
            <p:cNvCxnSpPr/>
            <p:nvPr/>
          </p:nvCxnSpPr>
          <p:spPr>
            <a:xfrm>
              <a:off x="2878064" y="3744253"/>
              <a:ext cx="2642733" cy="2275884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733D6D-D352-4F02-9591-E4BCE22E666F}"/>
                </a:ext>
              </a:extLst>
            </p:cNvPr>
            <p:cNvCxnSpPr/>
            <p:nvPr/>
          </p:nvCxnSpPr>
          <p:spPr>
            <a:xfrm>
              <a:off x="2878064" y="3983136"/>
              <a:ext cx="2642733" cy="2275884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453296-4EC4-463E-8440-A16806B6AF97}"/>
              </a:ext>
            </a:extLst>
          </p:cNvPr>
          <p:cNvGrpSpPr/>
          <p:nvPr/>
        </p:nvGrpSpPr>
        <p:grpSpPr>
          <a:xfrm>
            <a:off x="5520797" y="6421117"/>
            <a:ext cx="1490281" cy="113287"/>
            <a:chOff x="1540183" y="1273146"/>
            <a:chExt cx="6117579" cy="39651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EEF0D17-7DFB-4A4D-803E-B7E76C06D4E9}"/>
                </a:ext>
              </a:extLst>
            </p:cNvPr>
            <p:cNvSpPr/>
            <p:nvPr/>
          </p:nvSpPr>
          <p:spPr>
            <a:xfrm>
              <a:off x="1540183" y="1273146"/>
              <a:ext cx="3451252" cy="3965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b="1" spc="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B83237-9B14-43AC-A99E-50A855ACE9F2}"/>
                </a:ext>
              </a:extLst>
            </p:cNvPr>
            <p:cNvSpPr/>
            <p:nvPr/>
          </p:nvSpPr>
          <p:spPr>
            <a:xfrm>
              <a:off x="4991435" y="1273146"/>
              <a:ext cx="2666327" cy="3965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b="1" spc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83D506-B238-440C-8C95-F36634A945EF}"/>
              </a:ext>
            </a:extLst>
          </p:cNvPr>
          <p:cNvGrpSpPr/>
          <p:nvPr/>
        </p:nvGrpSpPr>
        <p:grpSpPr>
          <a:xfrm>
            <a:off x="991274" y="3668726"/>
            <a:ext cx="396509" cy="458215"/>
            <a:chOff x="991274" y="3490702"/>
            <a:chExt cx="396509" cy="458215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8E82746-247D-4734-98E8-292B31341EBF}"/>
                </a:ext>
              </a:extLst>
            </p:cNvPr>
            <p:cNvCxnSpPr/>
            <p:nvPr/>
          </p:nvCxnSpPr>
          <p:spPr>
            <a:xfrm>
              <a:off x="991274" y="3490702"/>
              <a:ext cx="39650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E48512-5A40-4207-A49F-5CD9B4D6FFDD}"/>
                </a:ext>
              </a:extLst>
            </p:cNvPr>
            <p:cNvCxnSpPr/>
            <p:nvPr/>
          </p:nvCxnSpPr>
          <p:spPr>
            <a:xfrm>
              <a:off x="991274" y="3948917"/>
              <a:ext cx="39650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E2AC068-A442-4126-AA18-647F0D6836B9}"/>
                </a:ext>
              </a:extLst>
            </p:cNvPr>
            <p:cNvCxnSpPr/>
            <p:nvPr/>
          </p:nvCxnSpPr>
          <p:spPr>
            <a:xfrm>
              <a:off x="1149069" y="3490702"/>
              <a:ext cx="0" cy="458215"/>
            </a:xfrm>
            <a:prstGeom prst="straightConnector1">
              <a:avLst/>
            </a:prstGeom>
            <a:ln w="19050"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789DF8-4FFE-4321-B1E9-411628759811}"/>
              </a:ext>
            </a:extLst>
          </p:cNvPr>
          <p:cNvGrpSpPr/>
          <p:nvPr/>
        </p:nvGrpSpPr>
        <p:grpSpPr>
          <a:xfrm>
            <a:off x="7011078" y="5953756"/>
            <a:ext cx="396509" cy="458215"/>
            <a:chOff x="991274" y="3490702"/>
            <a:chExt cx="396509" cy="458215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72BCAF5-D3B9-43C1-AEE1-E39CFDB94F00}"/>
                </a:ext>
              </a:extLst>
            </p:cNvPr>
            <p:cNvCxnSpPr/>
            <p:nvPr/>
          </p:nvCxnSpPr>
          <p:spPr>
            <a:xfrm>
              <a:off x="991274" y="3490702"/>
              <a:ext cx="39650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2D2567D-12AD-4568-A2C6-B820791A93B7}"/>
                </a:ext>
              </a:extLst>
            </p:cNvPr>
            <p:cNvCxnSpPr/>
            <p:nvPr/>
          </p:nvCxnSpPr>
          <p:spPr>
            <a:xfrm>
              <a:off x="991274" y="3948917"/>
              <a:ext cx="39650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C795020-34D1-4D1E-9B96-DB5DD0ECEFD3}"/>
                </a:ext>
              </a:extLst>
            </p:cNvPr>
            <p:cNvCxnSpPr/>
            <p:nvPr/>
          </p:nvCxnSpPr>
          <p:spPr>
            <a:xfrm>
              <a:off x="1149069" y="3490702"/>
              <a:ext cx="0" cy="458215"/>
            </a:xfrm>
            <a:prstGeom prst="straightConnector1">
              <a:avLst/>
            </a:prstGeom>
            <a:ln w="19050"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321A7CD-A834-4E36-84B0-37FE3171CAD6}"/>
              </a:ext>
            </a:extLst>
          </p:cNvPr>
          <p:cNvSpPr/>
          <p:nvPr/>
        </p:nvSpPr>
        <p:spPr>
          <a:xfrm>
            <a:off x="3965095" y="1532004"/>
            <a:ext cx="2666327" cy="3965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spc="600" dirty="0">
                <a:solidFill>
                  <a:schemeClr val="tx1"/>
                </a:solidFill>
              </a:rPr>
              <a:t>0001010110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8118F1-C7D8-4965-98CF-EC8A40C11811}"/>
              </a:ext>
            </a:extLst>
          </p:cNvPr>
          <p:cNvSpPr/>
          <p:nvPr/>
        </p:nvSpPr>
        <p:spPr>
          <a:xfrm>
            <a:off x="513843" y="1532004"/>
            <a:ext cx="3451252" cy="396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spc="600" dirty="0">
                <a:solidFill>
                  <a:srgbClr val="C00000"/>
                </a:solidFill>
              </a:rPr>
              <a:t>00000000000101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B4C51-4015-4A39-9E52-326944B1DD49}"/>
              </a:ext>
            </a:extLst>
          </p:cNvPr>
          <p:cNvSpPr/>
          <p:nvPr/>
        </p:nvSpPr>
        <p:spPr>
          <a:xfrm>
            <a:off x="6841320" y="974418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0x000856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1A2558-811B-4CED-9C95-06D737D94B62}"/>
              </a:ext>
            </a:extLst>
          </p:cNvPr>
          <p:cNvSpPr/>
          <p:nvPr/>
        </p:nvSpPr>
        <p:spPr>
          <a:xfrm>
            <a:off x="6842934" y="1496060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0x001456</a:t>
            </a:r>
          </a:p>
        </p:txBody>
      </p:sp>
    </p:spTree>
    <p:extLst>
      <p:ext uri="{BB962C8B-B14F-4D97-AF65-F5344CB8AC3E}">
        <p14:creationId xmlns:p14="http://schemas.microsoft.com/office/powerpoint/2010/main" val="3017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FC3C-0B75-4FC8-B660-18920CEE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5F32E-3CDF-484E-BFBD-A03DDF1D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5B2CA9-7607-45E7-964B-7E87104AB654}"/>
              </a:ext>
            </a:extLst>
          </p:cNvPr>
          <p:cNvSpPr/>
          <p:nvPr/>
        </p:nvSpPr>
        <p:spPr>
          <a:xfrm>
            <a:off x="5806031" y="5545739"/>
            <a:ext cx="2666327" cy="3965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Page offset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DFBF88A-3BC5-4119-BFF6-CE36B9E8F8D5}"/>
              </a:ext>
            </a:extLst>
          </p:cNvPr>
          <p:cNvGrpSpPr/>
          <p:nvPr/>
        </p:nvGrpSpPr>
        <p:grpSpPr>
          <a:xfrm>
            <a:off x="550258" y="1436334"/>
            <a:ext cx="7922101" cy="400110"/>
            <a:chOff x="477430" y="1209758"/>
            <a:chExt cx="7922101" cy="4001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F4BE20-8934-4A95-BA99-39105F6DD3BF}"/>
                </a:ext>
              </a:extLst>
            </p:cNvPr>
            <p:cNvSpPr/>
            <p:nvPr/>
          </p:nvSpPr>
          <p:spPr>
            <a:xfrm>
              <a:off x="2281952" y="1209758"/>
              <a:ext cx="3451252" cy="3965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Virtual page number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3B5D46-E54E-433C-8F42-30D9E706F181}"/>
                </a:ext>
              </a:extLst>
            </p:cNvPr>
            <p:cNvSpPr/>
            <p:nvPr/>
          </p:nvSpPr>
          <p:spPr>
            <a:xfrm>
              <a:off x="5733204" y="1209758"/>
              <a:ext cx="2666327" cy="3965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Page offset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414E55-ABB6-44EA-B353-1CE4D543453F}"/>
                </a:ext>
              </a:extLst>
            </p:cNvPr>
            <p:cNvSpPr txBox="1"/>
            <p:nvPr/>
          </p:nvSpPr>
          <p:spPr>
            <a:xfrm>
              <a:off x="477430" y="1209758"/>
              <a:ext cx="17895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Virtual address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8A9416-BCD7-4669-8AA1-06A9789EDF33}"/>
              </a:ext>
            </a:extLst>
          </p:cNvPr>
          <p:cNvGrpSpPr/>
          <p:nvPr/>
        </p:nvGrpSpPr>
        <p:grpSpPr>
          <a:xfrm>
            <a:off x="5806031" y="1832844"/>
            <a:ext cx="2666327" cy="3712895"/>
            <a:chOff x="5733203" y="1606268"/>
            <a:chExt cx="2666327" cy="371289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6051573-3352-44DA-AB4E-4C7945356B9D}"/>
                </a:ext>
              </a:extLst>
            </p:cNvPr>
            <p:cNvCxnSpPr>
              <a:cxnSpLocks/>
            </p:cNvCxnSpPr>
            <p:nvPr/>
          </p:nvCxnSpPr>
          <p:spPr>
            <a:xfrm>
              <a:off x="5733203" y="1606268"/>
              <a:ext cx="0" cy="371289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A74BFF-F2D7-475D-A598-FAA93C2D9A98}"/>
                </a:ext>
              </a:extLst>
            </p:cNvPr>
            <p:cNvCxnSpPr>
              <a:cxnSpLocks/>
            </p:cNvCxnSpPr>
            <p:nvPr/>
          </p:nvCxnSpPr>
          <p:spPr>
            <a:xfrm>
              <a:off x="8399530" y="1606268"/>
              <a:ext cx="0" cy="371289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2185E36-15A3-4508-86A7-91F31DB12489}"/>
                </a:ext>
              </a:extLst>
            </p:cNvPr>
            <p:cNvCxnSpPr>
              <a:cxnSpLocks/>
            </p:cNvCxnSpPr>
            <p:nvPr/>
          </p:nvCxnSpPr>
          <p:spPr>
            <a:xfrm>
              <a:off x="6114107" y="1606268"/>
              <a:ext cx="0" cy="371289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81FBD1E-CA7C-4E84-89B4-4DF7F25852B3}"/>
                </a:ext>
              </a:extLst>
            </p:cNvPr>
            <p:cNvCxnSpPr>
              <a:cxnSpLocks/>
            </p:cNvCxnSpPr>
            <p:nvPr/>
          </p:nvCxnSpPr>
          <p:spPr>
            <a:xfrm>
              <a:off x="6495011" y="1606268"/>
              <a:ext cx="0" cy="371289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394E53-8A02-47DB-A00F-0B444646C90D}"/>
                </a:ext>
              </a:extLst>
            </p:cNvPr>
            <p:cNvCxnSpPr>
              <a:cxnSpLocks/>
            </p:cNvCxnSpPr>
            <p:nvPr/>
          </p:nvCxnSpPr>
          <p:spPr>
            <a:xfrm>
              <a:off x="6875915" y="1606268"/>
              <a:ext cx="0" cy="371289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68FD473-A0F2-4FD8-A206-D58E3EAAB8AE}"/>
                </a:ext>
              </a:extLst>
            </p:cNvPr>
            <p:cNvCxnSpPr>
              <a:cxnSpLocks/>
            </p:cNvCxnSpPr>
            <p:nvPr/>
          </p:nvCxnSpPr>
          <p:spPr>
            <a:xfrm>
              <a:off x="7256819" y="1606268"/>
              <a:ext cx="0" cy="371289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49EF34-C616-44D8-8D04-F94F033368D5}"/>
                </a:ext>
              </a:extLst>
            </p:cNvPr>
            <p:cNvCxnSpPr>
              <a:cxnSpLocks/>
            </p:cNvCxnSpPr>
            <p:nvPr/>
          </p:nvCxnSpPr>
          <p:spPr>
            <a:xfrm>
              <a:off x="7637723" y="1606268"/>
              <a:ext cx="0" cy="371289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1EC315-5CEE-44EE-AE57-7DC01CE61B89}"/>
                </a:ext>
              </a:extLst>
            </p:cNvPr>
            <p:cNvCxnSpPr>
              <a:cxnSpLocks/>
            </p:cNvCxnSpPr>
            <p:nvPr/>
          </p:nvCxnSpPr>
          <p:spPr>
            <a:xfrm>
              <a:off x="8018627" y="1606268"/>
              <a:ext cx="0" cy="371289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E9FC840-490C-456C-B7EC-2C7F4D39F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221569"/>
              </p:ext>
            </p:extLst>
          </p:nvPr>
        </p:nvGraphicFramePr>
        <p:xfrm>
          <a:off x="872204" y="2711955"/>
          <a:ext cx="3416186" cy="204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8093">
                  <a:extLst>
                    <a:ext uri="{9D8B030D-6E8A-4147-A177-3AD203B41FA5}">
                      <a16:colId xmlns:a16="http://schemas.microsoft.com/office/drawing/2014/main" val="4115279937"/>
                    </a:ext>
                  </a:extLst>
                </a:gridCol>
                <a:gridCol w="1708093">
                  <a:extLst>
                    <a:ext uri="{9D8B030D-6E8A-4147-A177-3AD203B41FA5}">
                      <a16:colId xmlns:a16="http://schemas.microsoft.com/office/drawing/2014/main" val="2170301603"/>
                    </a:ext>
                  </a:extLst>
                </a:gridCol>
              </a:tblGrid>
              <a:tr h="3672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Virtual page</a:t>
                      </a:r>
                    </a:p>
                    <a:p>
                      <a:pPr algn="ctr"/>
                      <a:r>
                        <a:rPr lang="en-US" sz="14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Physical page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095808"/>
                  </a:ext>
                </a:extLst>
              </a:tr>
              <a:tr h="2160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559089"/>
                  </a:ext>
                </a:extLst>
              </a:tr>
              <a:tr h="2160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00915"/>
                  </a:ext>
                </a:extLst>
              </a:tr>
              <a:tr h="2160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423699"/>
                  </a:ext>
                </a:extLst>
              </a:tr>
              <a:tr h="2160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01466"/>
                  </a:ext>
                </a:extLst>
              </a:tr>
              <a:tr h="2160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3491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CDC0B741-F3E8-4CF7-8F5E-3B84B1A47E88}"/>
              </a:ext>
            </a:extLst>
          </p:cNvPr>
          <p:cNvGrpSpPr/>
          <p:nvPr/>
        </p:nvGrpSpPr>
        <p:grpSpPr>
          <a:xfrm>
            <a:off x="623085" y="1832843"/>
            <a:ext cx="3530150" cy="1897585"/>
            <a:chOff x="550257" y="1832843"/>
            <a:chExt cx="3530150" cy="194614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CDF2EBC6-963C-4F05-BD2F-D1061DE2E8B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2096847" y="286255"/>
              <a:ext cx="436971" cy="3530148"/>
            </a:xfrm>
            <a:prstGeom prst="bentConnector2">
              <a:avLst/>
            </a:prstGeom>
            <a:ln w="12700">
              <a:solidFill>
                <a:srgbClr val="C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1049526-B4E8-4E6D-A949-284BC01CC8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83813" y="2895793"/>
              <a:ext cx="1517260" cy="249119"/>
            </a:xfrm>
            <a:prstGeom prst="bentConnector3">
              <a:avLst>
                <a:gd name="adj1" fmla="val 100133"/>
              </a:avLst>
            </a:prstGeom>
            <a:ln w="12700">
              <a:solidFill>
                <a:srgbClr val="C0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E5CB6B7-08C4-4D23-A5B9-9B8D9EAEEEAB}"/>
              </a:ext>
            </a:extLst>
          </p:cNvPr>
          <p:cNvSpPr/>
          <p:nvPr/>
        </p:nvSpPr>
        <p:spPr>
          <a:xfrm>
            <a:off x="2354780" y="5545739"/>
            <a:ext cx="3451252" cy="396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Physical </a:t>
            </a:r>
            <a:r>
              <a:rPr lang="en-US" sz="2000" b="1" dirty="0">
                <a:solidFill>
                  <a:schemeClr val="tx1"/>
                </a:solidFill>
              </a:rPr>
              <a:t>page number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EF1DCC-8725-4638-ABD7-6325146537AC}"/>
              </a:ext>
            </a:extLst>
          </p:cNvPr>
          <p:cNvCxnSpPr>
            <a:cxnSpLocks/>
          </p:cNvCxnSpPr>
          <p:nvPr/>
        </p:nvCxnSpPr>
        <p:spPr>
          <a:xfrm>
            <a:off x="3437762" y="4085801"/>
            <a:ext cx="0" cy="1428920"/>
          </a:xfrm>
          <a:prstGeom prst="line">
            <a:avLst/>
          </a:prstGeom>
          <a:ln w="12700">
            <a:solidFill>
              <a:srgbClr val="C00000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D2112F-E5BB-4EFF-B5E9-1DF371289E38}"/>
              </a:ext>
            </a:extLst>
          </p:cNvPr>
          <p:cNvSpPr txBox="1"/>
          <p:nvPr/>
        </p:nvSpPr>
        <p:spPr>
          <a:xfrm>
            <a:off x="359853" y="5537649"/>
            <a:ext cx="1918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Physical</a:t>
            </a:r>
            <a:r>
              <a:rPr lang="en-US" sz="2000" b="1" dirty="0"/>
              <a:t> address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D2302E-C1B6-4AB0-972A-F5D39CA69D70}"/>
              </a:ext>
            </a:extLst>
          </p:cNvPr>
          <p:cNvSpPr txBox="1"/>
          <p:nvPr/>
        </p:nvSpPr>
        <p:spPr>
          <a:xfrm>
            <a:off x="1934447" y="2311845"/>
            <a:ext cx="1291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Page table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015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6C72-2E1F-44B1-A8E6-EB799297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 of Quiz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727E-65D9-49B7-B797-450327009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given C code is compiled into the given X86-64 assembly instructions. The number in the first blank is (_____), and the number in the second blank is (_____). Suppose “</a:t>
            </a:r>
            <a:r>
              <a:rPr lang="en-US" b="1" dirty="0"/>
              <a:t>a</a:t>
            </a:r>
            <a:r>
              <a:rPr lang="en-US" dirty="0"/>
              <a:t>” and “</a:t>
            </a:r>
            <a:r>
              <a:rPr lang="en-US" b="1" dirty="0"/>
              <a:t>b</a:t>
            </a:r>
            <a:r>
              <a:rPr lang="en-US" dirty="0"/>
              <a:t>” are all long int, “</a:t>
            </a:r>
            <a:r>
              <a:rPr lang="en-US" b="1" dirty="0"/>
              <a:t>a</a:t>
            </a:r>
            <a:r>
              <a:rPr lang="en-US" dirty="0"/>
              <a:t>” is stored in register </a:t>
            </a:r>
            <a:r>
              <a:rPr lang="en-US" b="1" dirty="0"/>
              <a:t>%</a:t>
            </a:r>
            <a:r>
              <a:rPr lang="en-US" b="1" dirty="0" err="1"/>
              <a:t>rax</a:t>
            </a:r>
            <a:r>
              <a:rPr lang="en-US" dirty="0"/>
              <a:t>, “</a:t>
            </a:r>
            <a:r>
              <a:rPr lang="en-US" b="1" dirty="0"/>
              <a:t>b</a:t>
            </a:r>
            <a:r>
              <a:rPr lang="en-US" dirty="0"/>
              <a:t>” is stored in register </a:t>
            </a:r>
            <a:r>
              <a:rPr lang="en-US" b="1" dirty="0"/>
              <a:t>%</a:t>
            </a:r>
            <a:r>
              <a:rPr lang="en-US" b="1" dirty="0" err="1"/>
              <a:t>rbx</a:t>
            </a:r>
            <a:r>
              <a:rPr lang="en-US" dirty="0"/>
              <a:t>.</a:t>
            </a:r>
          </a:p>
          <a:p>
            <a:r>
              <a:rPr lang="en-US" dirty="0"/>
              <a:t>Notice: please input your answers by writing numbers in 10-base decimal form.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a = 40 * b;</a:t>
            </a:r>
          </a:p>
          <a:p>
            <a:pPr marL="457200" lvl="1" indent="0">
              <a:buNone/>
            </a:pPr>
            <a:r>
              <a:rPr lang="en-US" dirty="0"/>
              <a:t>return a;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rbx</a:t>
            </a:r>
            <a:r>
              <a:rPr lang="en-US" dirty="0"/>
              <a:t>, %</a:t>
            </a:r>
            <a:r>
              <a:rPr lang="en-US" dirty="0" err="1"/>
              <a:t>rcx</a:t>
            </a:r>
            <a:r>
              <a:rPr lang="en-US" dirty="0"/>
              <a:t>		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altLang="zh-CN" dirty="0">
                <a:solidFill>
                  <a:schemeClr val="accent1"/>
                </a:solidFill>
              </a:rPr>
              <a:t>%</a:t>
            </a:r>
            <a:r>
              <a:rPr lang="en-US" altLang="zh-CN" dirty="0" err="1">
                <a:solidFill>
                  <a:schemeClr val="accent1"/>
                </a:solidFill>
              </a:rPr>
              <a:t>rcx</a:t>
            </a:r>
            <a:r>
              <a:rPr lang="en-US" altLang="zh-CN" dirty="0">
                <a:solidFill>
                  <a:schemeClr val="accent1"/>
                </a:solidFill>
              </a:rPr>
              <a:t>) = b</a:t>
            </a: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 err="1"/>
              <a:t>salq</a:t>
            </a:r>
            <a:r>
              <a:rPr lang="en-US" dirty="0"/>
              <a:t>  $___, %</a:t>
            </a:r>
            <a:r>
              <a:rPr lang="en-US" dirty="0" err="1"/>
              <a:t>rbx</a:t>
            </a:r>
            <a:r>
              <a:rPr lang="en-US" dirty="0"/>
              <a:t>		</a:t>
            </a:r>
            <a:r>
              <a:rPr lang="en-US" dirty="0">
                <a:solidFill>
                  <a:schemeClr val="accent1"/>
                </a:solidFill>
              </a:rPr>
              <a:t>(%</a:t>
            </a:r>
            <a:r>
              <a:rPr lang="en-US" dirty="0" err="1">
                <a:solidFill>
                  <a:schemeClr val="accent1"/>
                </a:solidFill>
              </a:rPr>
              <a:t>rbx</a:t>
            </a:r>
            <a:r>
              <a:rPr lang="en-US" dirty="0">
                <a:solidFill>
                  <a:schemeClr val="accent1"/>
                </a:solidFill>
              </a:rPr>
              <a:t>) = (%</a:t>
            </a:r>
            <a:r>
              <a:rPr lang="en-US" dirty="0" err="1">
                <a:solidFill>
                  <a:schemeClr val="accent1"/>
                </a:solidFill>
              </a:rPr>
              <a:t>rbx</a:t>
            </a:r>
            <a:r>
              <a:rPr lang="en-US" dirty="0">
                <a:solidFill>
                  <a:schemeClr val="accent1"/>
                </a:solidFill>
              </a:rPr>
              <a:t>) * 2</a:t>
            </a:r>
            <a:r>
              <a:rPr lang="en-US" baseline="30000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accent1"/>
                </a:solidFill>
              </a:rPr>
              <a:t>; b = b*2</a:t>
            </a:r>
            <a:r>
              <a:rPr lang="en-US" baseline="30000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 err="1"/>
              <a:t>addq</a:t>
            </a:r>
            <a:r>
              <a:rPr lang="en-US" dirty="0"/>
              <a:t> %</a:t>
            </a:r>
            <a:r>
              <a:rPr lang="en-US" dirty="0" err="1"/>
              <a:t>rbx</a:t>
            </a:r>
            <a:r>
              <a:rPr lang="en-US" dirty="0"/>
              <a:t>, %</a:t>
            </a:r>
            <a:r>
              <a:rPr lang="en-US" dirty="0" err="1"/>
              <a:t>rcx</a:t>
            </a:r>
            <a:r>
              <a:rPr lang="en-US" dirty="0"/>
              <a:t>		</a:t>
            </a:r>
            <a:r>
              <a:rPr lang="en-US" dirty="0">
                <a:solidFill>
                  <a:schemeClr val="accent1"/>
                </a:solidFill>
              </a:rPr>
              <a:t>(%</a:t>
            </a:r>
            <a:r>
              <a:rPr lang="en-US" dirty="0" err="1">
                <a:solidFill>
                  <a:schemeClr val="accent1"/>
                </a:solidFill>
              </a:rPr>
              <a:t>rcx</a:t>
            </a:r>
            <a:r>
              <a:rPr lang="en-US" dirty="0">
                <a:solidFill>
                  <a:schemeClr val="accent1"/>
                </a:solidFill>
              </a:rPr>
              <a:t>) += (%</a:t>
            </a:r>
            <a:r>
              <a:rPr lang="en-US" dirty="0" err="1">
                <a:solidFill>
                  <a:schemeClr val="accent1"/>
                </a:solidFill>
              </a:rPr>
              <a:t>rbx</a:t>
            </a:r>
            <a:r>
              <a:rPr lang="en-US" dirty="0">
                <a:solidFill>
                  <a:schemeClr val="accent1"/>
                </a:solidFill>
              </a:rPr>
              <a:t>), (%</a:t>
            </a:r>
            <a:r>
              <a:rPr lang="en-US" dirty="0" err="1">
                <a:solidFill>
                  <a:schemeClr val="accent1"/>
                </a:solidFill>
              </a:rPr>
              <a:t>rcx</a:t>
            </a:r>
            <a:r>
              <a:rPr lang="en-US" dirty="0">
                <a:solidFill>
                  <a:schemeClr val="accent1"/>
                </a:solidFill>
              </a:rPr>
              <a:t>) = b*2</a:t>
            </a:r>
            <a:r>
              <a:rPr lang="en-US" baseline="30000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accent1"/>
                </a:solidFill>
              </a:rPr>
              <a:t> + b</a:t>
            </a:r>
          </a:p>
          <a:p>
            <a:pPr marL="457200" lvl="1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rcx</a:t>
            </a:r>
            <a:r>
              <a:rPr lang="en-US" dirty="0"/>
              <a:t>, %</a:t>
            </a:r>
            <a:r>
              <a:rPr lang="en-US" dirty="0" err="1"/>
              <a:t>rax</a:t>
            </a:r>
            <a:r>
              <a:rPr lang="en-US" dirty="0"/>
              <a:t>		</a:t>
            </a:r>
            <a:r>
              <a:rPr lang="en-US" dirty="0">
                <a:solidFill>
                  <a:schemeClr val="accent1"/>
                </a:solidFill>
              </a:rPr>
              <a:t>(%</a:t>
            </a:r>
            <a:r>
              <a:rPr lang="en-US" dirty="0" err="1">
                <a:solidFill>
                  <a:schemeClr val="accent1"/>
                </a:solidFill>
              </a:rPr>
              <a:t>rax</a:t>
            </a:r>
            <a:r>
              <a:rPr lang="en-US" dirty="0">
                <a:solidFill>
                  <a:schemeClr val="accent1"/>
                </a:solidFill>
              </a:rPr>
              <a:t>) = (%</a:t>
            </a:r>
            <a:r>
              <a:rPr lang="en-US" dirty="0" err="1">
                <a:solidFill>
                  <a:schemeClr val="accent1"/>
                </a:solidFill>
              </a:rPr>
              <a:t>rcx</a:t>
            </a:r>
            <a:r>
              <a:rPr lang="en-US" dirty="0">
                <a:solidFill>
                  <a:schemeClr val="accent1"/>
                </a:solidFill>
              </a:rPr>
              <a:t>) = b*2</a:t>
            </a:r>
            <a:r>
              <a:rPr lang="en-US" baseline="30000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accent1"/>
                </a:solidFill>
              </a:rPr>
              <a:t> + b</a:t>
            </a:r>
          </a:p>
          <a:p>
            <a:pPr marL="457200" lvl="1" indent="0">
              <a:buNone/>
            </a:pPr>
            <a:r>
              <a:rPr lang="en-US" dirty="0" err="1"/>
              <a:t>salq</a:t>
            </a:r>
            <a:r>
              <a:rPr lang="en-US" dirty="0"/>
              <a:t>  $___, %</a:t>
            </a:r>
            <a:r>
              <a:rPr lang="en-US" dirty="0" err="1"/>
              <a:t>rax</a:t>
            </a:r>
            <a:r>
              <a:rPr lang="en-US" dirty="0"/>
              <a:t>		</a:t>
            </a:r>
            <a:r>
              <a:rPr lang="en-US" dirty="0">
                <a:solidFill>
                  <a:schemeClr val="accent1"/>
                </a:solidFill>
              </a:rPr>
              <a:t>(%</a:t>
            </a:r>
            <a:r>
              <a:rPr lang="en-US" dirty="0" err="1">
                <a:solidFill>
                  <a:schemeClr val="accent1"/>
                </a:solidFill>
              </a:rPr>
              <a:t>rax</a:t>
            </a:r>
            <a:r>
              <a:rPr lang="en-US" dirty="0">
                <a:solidFill>
                  <a:schemeClr val="accent1"/>
                </a:solidFill>
              </a:rPr>
              <a:t>) = (%</a:t>
            </a:r>
            <a:r>
              <a:rPr lang="en-US" dirty="0" err="1">
                <a:solidFill>
                  <a:schemeClr val="accent1"/>
                </a:solidFill>
              </a:rPr>
              <a:t>rax</a:t>
            </a:r>
            <a:r>
              <a:rPr lang="en-US" dirty="0">
                <a:solidFill>
                  <a:schemeClr val="accent1"/>
                </a:solidFill>
              </a:rPr>
              <a:t>) * 2</a:t>
            </a:r>
            <a:r>
              <a:rPr lang="en-US" baseline="30000" dirty="0">
                <a:solidFill>
                  <a:schemeClr val="accent1"/>
                </a:solidFill>
              </a:rPr>
              <a:t>y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a = (b*2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x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+b)*2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y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chemeClr val="accent1"/>
                </a:solidFill>
                <a:sym typeface="Wingdings" panose="05000000000000000000" pitchFamily="2" charset="2"/>
              </a:rPr>
              <a:t>= 40*b</a:t>
            </a: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/>
              <a:t>ret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Answer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 = (b*2</a:t>
            </a:r>
            <a:r>
              <a:rPr lang="en-US" baseline="30000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accent1"/>
                </a:solidFill>
              </a:rPr>
              <a:t> + b) * 2</a:t>
            </a:r>
            <a:r>
              <a:rPr lang="en-US" baseline="30000" dirty="0">
                <a:solidFill>
                  <a:schemeClr val="accent1"/>
                </a:solidFill>
              </a:rPr>
              <a:t>y</a:t>
            </a:r>
            <a:r>
              <a:rPr lang="en-US" dirty="0">
                <a:solidFill>
                  <a:schemeClr val="accent1"/>
                </a:solidFill>
              </a:rPr>
              <a:t> = 40*b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 the first blank (x) should be $2, the second blank (y) should be $3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No other combinations of x and y can satisfy </a:t>
            </a:r>
            <a:r>
              <a:rPr lang="en-US" altLang="zh-CN" dirty="0">
                <a:solidFill>
                  <a:schemeClr val="accent1"/>
                </a:solidFill>
              </a:rPr>
              <a:t>the equation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Note that as specified by the question, you should input $ before the numbers for correct syntax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E5ED3-C9C7-4D31-83E5-C6966B10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5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6C72-2E1F-44B1-A8E6-EB799297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8 of Quiz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727E-65D9-49B7-B797-450327009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given C code is compiled into the given X86-64 assembly instructions. Suppose “a”, “b”, “c” are all long int variables, “a” is in register %</a:t>
            </a:r>
            <a:r>
              <a:rPr lang="en-US" dirty="0" err="1"/>
              <a:t>rax</a:t>
            </a:r>
            <a:r>
              <a:rPr lang="en-US" dirty="0"/>
              <a:t>, “b” is in register “%</a:t>
            </a:r>
            <a:r>
              <a:rPr lang="en-US" dirty="0" err="1"/>
              <a:t>rbx</a:t>
            </a:r>
            <a:r>
              <a:rPr lang="en-US" dirty="0"/>
              <a:t>”, “c” is in register %</a:t>
            </a:r>
            <a:r>
              <a:rPr lang="en-US" dirty="0" err="1"/>
              <a:t>rcx</a:t>
            </a:r>
            <a:r>
              <a:rPr lang="en-US" dirty="0"/>
              <a:t>.  Assume no overflow occurs in the program. Which one is the correct test condition that should be filled into the blank?</a:t>
            </a:r>
          </a:p>
          <a:p>
            <a:pPr lvl="1"/>
            <a:r>
              <a:rPr lang="en-US" dirty="0"/>
              <a:t>while (______)</a:t>
            </a:r>
          </a:p>
          <a:p>
            <a:pPr lvl="1"/>
            <a:r>
              <a:rPr lang="en-US" dirty="0"/>
              <a:t>        a += 3;</a:t>
            </a:r>
          </a:p>
          <a:p>
            <a:pPr lvl="1"/>
            <a:r>
              <a:rPr lang="en-US" dirty="0"/>
              <a:t> </a:t>
            </a:r>
          </a:p>
          <a:p>
            <a:pPr lvl="1"/>
            <a:r>
              <a:rPr lang="en-US" dirty="0" err="1"/>
              <a:t>loop_while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rcx</a:t>
            </a:r>
            <a:r>
              <a:rPr lang="en-US" dirty="0"/>
              <a:t>, %</a:t>
            </a:r>
            <a:r>
              <a:rPr lang="en-US" dirty="0" err="1"/>
              <a:t>rdi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 err="1"/>
              <a:t>subq</a:t>
            </a:r>
            <a:r>
              <a:rPr lang="en-US" dirty="0"/>
              <a:t> %</a:t>
            </a:r>
            <a:r>
              <a:rPr lang="en-US" dirty="0" err="1"/>
              <a:t>rbx</a:t>
            </a:r>
            <a:r>
              <a:rPr lang="en-US" dirty="0"/>
              <a:t>, %</a:t>
            </a:r>
            <a:r>
              <a:rPr lang="en-US" dirty="0" err="1"/>
              <a:t>rdi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 err="1"/>
              <a:t>jmp</a:t>
            </a:r>
            <a:r>
              <a:rPr lang="en-US" dirty="0"/>
              <a:t> TS</a:t>
            </a:r>
          </a:p>
          <a:p>
            <a:pPr lvl="1"/>
            <a:r>
              <a:rPr lang="en-US" dirty="0"/>
              <a:t>.LB: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addq</a:t>
            </a:r>
            <a:r>
              <a:rPr lang="en-US" dirty="0"/>
              <a:t> $3, %</a:t>
            </a:r>
            <a:r>
              <a:rPr lang="en-US" dirty="0" err="1"/>
              <a:t>rax</a:t>
            </a:r>
            <a:endParaRPr lang="en-US" dirty="0"/>
          </a:p>
          <a:p>
            <a:pPr lvl="1"/>
            <a:r>
              <a:rPr lang="en-US" dirty="0"/>
              <a:t>.TS: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cmpq</a:t>
            </a:r>
            <a:r>
              <a:rPr lang="en-US" dirty="0"/>
              <a:t> 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rax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 err="1"/>
              <a:t>jge</a:t>
            </a:r>
            <a:r>
              <a:rPr lang="en-US" dirty="0"/>
              <a:t> LB</a:t>
            </a:r>
          </a:p>
          <a:p>
            <a:pPr lvl="1"/>
            <a:r>
              <a:rPr lang="en-US" dirty="0"/>
              <a:t>	ret</a:t>
            </a:r>
          </a:p>
          <a:p>
            <a:r>
              <a:rPr lang="en-US" dirty="0"/>
              <a:t> 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b &gt;= 0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b &lt; a – c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a + b &gt;= c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0 &lt;= a – c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None of the above answers is correct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E5ED3-C9C7-4D31-83E5-C6966B10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A119C-F6B5-47C4-B352-0BF46A659BC0}"/>
              </a:ext>
            </a:extLst>
          </p:cNvPr>
          <p:cNvSpPr txBox="1"/>
          <p:nvPr/>
        </p:nvSpPr>
        <p:spPr>
          <a:xfrm>
            <a:off x="4891636" y="2435703"/>
            <a:ext cx="38922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Answer and explanation:</a:t>
            </a:r>
          </a:p>
          <a:p>
            <a:endParaRPr lang="en-US" sz="1500" dirty="0">
              <a:solidFill>
                <a:schemeClr val="accent1"/>
              </a:solidFill>
            </a:endParaRPr>
          </a:p>
          <a:p>
            <a:r>
              <a:rPr lang="en-US" sz="1500" dirty="0">
                <a:solidFill>
                  <a:schemeClr val="accent1"/>
                </a:solidFill>
              </a:rPr>
              <a:t>Assume “d” is in %</a:t>
            </a:r>
            <a:r>
              <a:rPr lang="en-US" sz="1500" dirty="0" err="1">
                <a:solidFill>
                  <a:schemeClr val="accent1"/>
                </a:solidFill>
              </a:rPr>
              <a:t>rdi</a:t>
            </a:r>
            <a:endParaRPr lang="en-US" sz="1500" dirty="0">
              <a:solidFill>
                <a:schemeClr val="accent1"/>
              </a:solidFill>
            </a:endParaRPr>
          </a:p>
          <a:p>
            <a:r>
              <a:rPr lang="en-US" sz="1500" dirty="0">
                <a:solidFill>
                  <a:schemeClr val="accent1"/>
                </a:solidFill>
              </a:rPr>
              <a:t>d = c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d = d - b   // d = c – b</a:t>
            </a:r>
          </a:p>
          <a:p>
            <a:endParaRPr lang="en-US" sz="1500" dirty="0">
              <a:solidFill>
                <a:schemeClr val="accent1"/>
              </a:solidFill>
            </a:endParaRPr>
          </a:p>
          <a:p>
            <a:r>
              <a:rPr lang="en-US" sz="1500" dirty="0" err="1">
                <a:solidFill>
                  <a:schemeClr val="accent1"/>
                </a:solidFill>
              </a:rPr>
              <a:t>cmpq</a:t>
            </a:r>
            <a:r>
              <a:rPr lang="en-US" sz="1500" dirty="0">
                <a:solidFill>
                  <a:schemeClr val="accent1"/>
                </a:solidFill>
              </a:rPr>
              <a:t> d, a</a:t>
            </a:r>
          </a:p>
          <a:p>
            <a:r>
              <a:rPr lang="en-US" sz="1500" dirty="0" err="1">
                <a:solidFill>
                  <a:schemeClr val="accent1"/>
                </a:solidFill>
              </a:rPr>
              <a:t>cmpq</a:t>
            </a:r>
            <a:r>
              <a:rPr lang="en-US" sz="1500" dirty="0">
                <a:solidFill>
                  <a:schemeClr val="accent1"/>
                </a:solidFill>
              </a:rPr>
              <a:t> x, y and </a:t>
            </a:r>
            <a:r>
              <a:rPr lang="en-US" sz="1500" dirty="0" err="1">
                <a:solidFill>
                  <a:schemeClr val="accent1"/>
                </a:solidFill>
              </a:rPr>
              <a:t>jge</a:t>
            </a:r>
            <a:r>
              <a:rPr lang="en-US" sz="1500" dirty="0">
                <a:solidFill>
                  <a:schemeClr val="accent1"/>
                </a:solidFill>
              </a:rPr>
              <a:t> … is to test y &gt;= x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Here y = a, x = c – b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So the comparison will be a &gt;= c – b, i.e., a + b &gt;= c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If the test condition is TRUE, the program will jump back to .LB, that is, to execute the loop body</a:t>
            </a:r>
          </a:p>
          <a:p>
            <a:endParaRPr lang="en-US" sz="1500" dirty="0">
              <a:solidFill>
                <a:schemeClr val="accent1"/>
              </a:solidFill>
            </a:endParaRPr>
          </a:p>
          <a:p>
            <a:r>
              <a:rPr lang="en-US" sz="1500" dirty="0">
                <a:solidFill>
                  <a:schemeClr val="accent1"/>
                </a:solidFill>
              </a:rPr>
              <a:t>So the answer is C.</a:t>
            </a:r>
          </a:p>
        </p:txBody>
      </p:sp>
    </p:spTree>
    <p:extLst>
      <p:ext uri="{BB962C8B-B14F-4D97-AF65-F5344CB8AC3E}">
        <p14:creationId xmlns:p14="http://schemas.microsoft.com/office/powerpoint/2010/main" val="377732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F858-696E-4090-83E6-33C58613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6B92-215D-41C2-ACB2-1AF6774B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main memory (hardware) has size 1MB</a:t>
            </a:r>
          </a:p>
          <a:p>
            <a:r>
              <a:rPr lang="en-US" dirty="0"/>
              <a:t>A </a:t>
            </a:r>
            <a:r>
              <a:rPr lang="en-US" altLang="zh-CN" dirty="0"/>
              <a:t>program (virtual memory) </a:t>
            </a:r>
            <a:r>
              <a:rPr lang="en-US" dirty="0"/>
              <a:t>has size 16MB</a:t>
            </a:r>
          </a:p>
          <a:p>
            <a:r>
              <a:rPr lang="en-US" dirty="0"/>
              <a:t>In a paging system, the size of one page </a:t>
            </a:r>
            <a:r>
              <a:rPr lang="en-US" altLang="zh-CN" dirty="0"/>
              <a:t>i</a:t>
            </a:r>
            <a:r>
              <a:rPr lang="en-US" dirty="0"/>
              <a:t>s 1KB</a:t>
            </a:r>
          </a:p>
          <a:p>
            <a:pPr lvl="1"/>
            <a:endParaRPr lang="en-US" dirty="0"/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How many </a:t>
            </a:r>
            <a:r>
              <a:rPr lang="en-US" altLang="zh-CN" dirty="0"/>
              <a:t>frames</a:t>
            </a:r>
            <a:r>
              <a:rPr lang="en-US" dirty="0"/>
              <a:t> does the main memory contain?</a:t>
            </a:r>
          </a:p>
          <a:p>
            <a:pPr lvl="1"/>
            <a:r>
              <a:rPr lang="en-US" dirty="0"/>
              <a:t>How many virtual pages does the program contain?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many bits are needed to address a byte in the main memory?</a:t>
            </a:r>
          </a:p>
          <a:p>
            <a:pPr lvl="1"/>
            <a:r>
              <a:rPr lang="en-US" dirty="0"/>
              <a:t>How many bits are needed to address a byte in the virtual memory?</a:t>
            </a:r>
          </a:p>
          <a:p>
            <a:pPr lvl="1"/>
            <a:r>
              <a:rPr lang="en-US" dirty="0"/>
              <a:t>How many bits are needed to address a byte in the page?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52763-E94E-4833-8F62-F345389D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7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97CE-A388-4381-BA93-CD2F7BEB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</p:spPr>
        <p:txBody>
          <a:bodyPr/>
          <a:lstStyle/>
          <a:p>
            <a:r>
              <a:rPr lang="en-US" dirty="0"/>
              <a:t>Problem: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29957-2AAC-44CC-9756-C9179621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06AFF9-EA78-44C8-B778-6EECFD1F1601}"/>
              </a:ext>
            </a:extLst>
          </p:cNvPr>
          <p:cNvGrpSpPr/>
          <p:nvPr/>
        </p:nvGrpSpPr>
        <p:grpSpPr>
          <a:xfrm>
            <a:off x="2039186" y="1193575"/>
            <a:ext cx="1221901" cy="5081799"/>
            <a:chOff x="1084330" y="1193575"/>
            <a:chExt cx="1221901" cy="50817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063226-4B93-4B9C-9916-384C732DC9C0}"/>
                </a:ext>
              </a:extLst>
            </p:cNvPr>
            <p:cNvSpPr/>
            <p:nvPr/>
          </p:nvSpPr>
          <p:spPr>
            <a:xfrm>
              <a:off x="1084334" y="1193575"/>
              <a:ext cx="1221897" cy="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byte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EA7B40-E284-4A2D-8401-E4954189FC7F}"/>
                </a:ext>
              </a:extLst>
            </p:cNvPr>
            <p:cNvSpPr/>
            <p:nvPr/>
          </p:nvSpPr>
          <p:spPr>
            <a:xfrm>
              <a:off x="1084332" y="1408015"/>
              <a:ext cx="1221897" cy="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15066F-E0C5-4537-9274-AE4B54495E58}"/>
                </a:ext>
              </a:extLst>
            </p:cNvPr>
            <p:cNvSpPr/>
            <p:nvPr/>
          </p:nvSpPr>
          <p:spPr>
            <a:xfrm>
              <a:off x="1084332" y="1590084"/>
              <a:ext cx="1221897" cy="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8D52BD-2D4C-4C0B-B761-B93760A4FDCB}"/>
                </a:ext>
              </a:extLst>
            </p:cNvPr>
            <p:cNvSpPr/>
            <p:nvPr/>
          </p:nvSpPr>
          <p:spPr>
            <a:xfrm>
              <a:off x="1084332" y="1804524"/>
              <a:ext cx="1221897" cy="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byte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291145-810A-4DDD-9518-4B25DD965C25}"/>
                </a:ext>
              </a:extLst>
            </p:cNvPr>
            <p:cNvSpPr/>
            <p:nvPr/>
          </p:nvSpPr>
          <p:spPr>
            <a:xfrm>
              <a:off x="1084332" y="2018964"/>
              <a:ext cx="1221897" cy="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byte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471B79-4DEC-414F-81D4-A09EF773A1E3}"/>
                </a:ext>
              </a:extLst>
            </p:cNvPr>
            <p:cNvSpPr/>
            <p:nvPr/>
          </p:nvSpPr>
          <p:spPr>
            <a:xfrm>
              <a:off x="1084330" y="2233404"/>
              <a:ext cx="1221897" cy="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6F75BE-6676-4266-ACAF-FF303B3CF319}"/>
                </a:ext>
              </a:extLst>
            </p:cNvPr>
            <p:cNvSpPr/>
            <p:nvPr/>
          </p:nvSpPr>
          <p:spPr>
            <a:xfrm>
              <a:off x="1084330" y="2415473"/>
              <a:ext cx="1221897" cy="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F2C3833-3F5D-4FE0-BA0A-F627492D5DDC}"/>
                </a:ext>
              </a:extLst>
            </p:cNvPr>
            <p:cNvSpPr/>
            <p:nvPr/>
          </p:nvSpPr>
          <p:spPr>
            <a:xfrm>
              <a:off x="1084330" y="2629913"/>
              <a:ext cx="1221897" cy="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byte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09F659-B520-4659-9720-80E3DF8206B6}"/>
                </a:ext>
              </a:extLst>
            </p:cNvPr>
            <p:cNvSpPr/>
            <p:nvPr/>
          </p:nvSpPr>
          <p:spPr>
            <a:xfrm>
              <a:off x="1084332" y="2844353"/>
              <a:ext cx="1221897" cy="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byte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A8686C-BD0A-4100-ABE3-8EF786C4F819}"/>
                </a:ext>
              </a:extLst>
            </p:cNvPr>
            <p:cNvSpPr/>
            <p:nvPr/>
          </p:nvSpPr>
          <p:spPr>
            <a:xfrm>
              <a:off x="1084330" y="3058793"/>
              <a:ext cx="1221897" cy="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...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5E52C1C-23AE-4DFD-A600-C6D2D86B6EDD}"/>
                </a:ext>
              </a:extLst>
            </p:cNvPr>
            <p:cNvSpPr/>
            <p:nvPr/>
          </p:nvSpPr>
          <p:spPr>
            <a:xfrm>
              <a:off x="1084330" y="3240862"/>
              <a:ext cx="1221897" cy="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13E872-3691-45BF-8BA2-D74712F73FF2}"/>
                </a:ext>
              </a:extLst>
            </p:cNvPr>
            <p:cNvSpPr/>
            <p:nvPr/>
          </p:nvSpPr>
          <p:spPr>
            <a:xfrm>
              <a:off x="1084330" y="3455302"/>
              <a:ext cx="1221897" cy="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byte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98879E-177F-4AD4-A0E4-6BF2ADB2EAB8}"/>
                </a:ext>
              </a:extLst>
            </p:cNvPr>
            <p:cNvSpPr/>
            <p:nvPr/>
          </p:nvSpPr>
          <p:spPr>
            <a:xfrm>
              <a:off x="1084332" y="5449985"/>
              <a:ext cx="1221897" cy="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byte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C68801-4DB9-445A-B31D-07A221014693}"/>
                </a:ext>
              </a:extLst>
            </p:cNvPr>
            <p:cNvSpPr/>
            <p:nvPr/>
          </p:nvSpPr>
          <p:spPr>
            <a:xfrm>
              <a:off x="1084330" y="5664425"/>
              <a:ext cx="1221897" cy="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59ACE6A-4C12-4FC6-AEE2-0B1F6BB45041}"/>
                </a:ext>
              </a:extLst>
            </p:cNvPr>
            <p:cNvSpPr/>
            <p:nvPr/>
          </p:nvSpPr>
          <p:spPr>
            <a:xfrm>
              <a:off x="1084330" y="5846494"/>
              <a:ext cx="1221897" cy="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70D1B1-8AD1-4B4D-A660-E646F9C9D67B}"/>
                </a:ext>
              </a:extLst>
            </p:cNvPr>
            <p:cNvSpPr/>
            <p:nvPr/>
          </p:nvSpPr>
          <p:spPr>
            <a:xfrm>
              <a:off x="1084330" y="6060934"/>
              <a:ext cx="1221897" cy="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byte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EF9092-1557-4486-90B0-1F9F15EC5192}"/>
                </a:ext>
              </a:extLst>
            </p:cNvPr>
            <p:cNvSpPr/>
            <p:nvPr/>
          </p:nvSpPr>
          <p:spPr>
            <a:xfrm>
              <a:off x="1084330" y="3659627"/>
              <a:ext cx="1221897" cy="1790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  <a:p>
              <a:pPr algn="ctr"/>
              <a:r>
                <a:rPr lang="en-US" sz="1600" dirty="0"/>
                <a:t>…</a:t>
              </a:r>
            </a:p>
            <a:p>
              <a:pPr algn="ctr"/>
              <a:r>
                <a:rPr lang="en-US" sz="1600" dirty="0"/>
                <a:t>…</a:t>
              </a:r>
            </a:p>
            <a:p>
              <a:pPr algn="ctr"/>
              <a:r>
                <a:rPr lang="en-US" sz="1600" dirty="0"/>
                <a:t>…</a:t>
              </a:r>
            </a:p>
          </p:txBody>
        </p:sp>
      </p:grpSp>
      <p:sp>
        <p:nvSpPr>
          <p:cNvPr id="28" name="Left Brace 27">
            <a:extLst>
              <a:ext uri="{FF2B5EF4-FFF2-40B4-BE49-F238E27FC236}">
                <a16:creationId xmlns:a16="http://schemas.microsoft.com/office/drawing/2014/main" id="{EC3A9658-F3CD-4BE0-AF6D-E8374E1240AC}"/>
              </a:ext>
            </a:extLst>
          </p:cNvPr>
          <p:cNvSpPr/>
          <p:nvPr/>
        </p:nvSpPr>
        <p:spPr>
          <a:xfrm>
            <a:off x="1687186" y="1221897"/>
            <a:ext cx="315589" cy="5053476"/>
          </a:xfrm>
          <a:prstGeom prst="leftBrace">
            <a:avLst>
              <a:gd name="adj1" fmla="val 17802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09CD5D-122E-4BD5-AED8-BF2E09BEB09E}"/>
              </a:ext>
            </a:extLst>
          </p:cNvPr>
          <p:cNvSpPr txBox="1"/>
          <p:nvPr/>
        </p:nvSpPr>
        <p:spPr>
          <a:xfrm>
            <a:off x="617213" y="3389990"/>
            <a:ext cx="1126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Memory</a:t>
            </a:r>
          </a:p>
          <a:p>
            <a:pPr algn="r"/>
            <a:r>
              <a:rPr lang="en-US" dirty="0"/>
              <a:t>1MB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2E37CB-2CDB-41EF-ACB3-70A163AE8699}"/>
              </a:ext>
            </a:extLst>
          </p:cNvPr>
          <p:cNvGrpSpPr/>
          <p:nvPr/>
        </p:nvGrpSpPr>
        <p:grpSpPr>
          <a:xfrm>
            <a:off x="5375809" y="1193575"/>
            <a:ext cx="2783522" cy="825389"/>
            <a:chOff x="5375809" y="1193575"/>
            <a:chExt cx="2783522" cy="82538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6A2400-D9B7-44B1-A0B1-CF294C3A1866}"/>
                </a:ext>
              </a:extLst>
            </p:cNvPr>
            <p:cNvGrpSpPr/>
            <p:nvPr/>
          </p:nvGrpSpPr>
          <p:grpSpPr>
            <a:xfrm>
              <a:off x="5375809" y="1193575"/>
              <a:ext cx="1221899" cy="825389"/>
              <a:chOff x="1236732" y="1345975"/>
              <a:chExt cx="1221899" cy="82538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4B88ACD-CAF2-48E0-B04C-ED882DF60ECD}"/>
                  </a:ext>
                </a:extLst>
              </p:cNvPr>
              <p:cNvSpPr/>
              <p:nvPr/>
            </p:nvSpPr>
            <p:spPr>
              <a:xfrm>
                <a:off x="1236734" y="1345975"/>
                <a:ext cx="1221897" cy="214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byte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CA5740-2F25-4C80-AFE0-96E0BE3810D1}"/>
                  </a:ext>
                </a:extLst>
              </p:cNvPr>
              <p:cNvSpPr/>
              <p:nvPr/>
            </p:nvSpPr>
            <p:spPr>
              <a:xfrm>
                <a:off x="1236732" y="1560415"/>
                <a:ext cx="1221897" cy="214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3DFE497-DE2F-400F-B5C4-627053BB2F0F}"/>
                  </a:ext>
                </a:extLst>
              </p:cNvPr>
              <p:cNvSpPr/>
              <p:nvPr/>
            </p:nvSpPr>
            <p:spPr>
              <a:xfrm>
                <a:off x="1236732" y="1742484"/>
                <a:ext cx="1221897" cy="214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6C190F-FC4F-4CCC-80DD-D7CC4E709568}"/>
                  </a:ext>
                </a:extLst>
              </p:cNvPr>
              <p:cNvSpPr/>
              <p:nvPr/>
            </p:nvSpPr>
            <p:spPr>
              <a:xfrm>
                <a:off x="1236732" y="1956924"/>
                <a:ext cx="1221897" cy="214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byte</a:t>
                </a:r>
              </a:p>
            </p:txBody>
          </p:sp>
        </p:grp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F4B06916-35A3-44CF-8F0B-1C2D2D300A74}"/>
                </a:ext>
              </a:extLst>
            </p:cNvPr>
            <p:cNvSpPr/>
            <p:nvPr/>
          </p:nvSpPr>
          <p:spPr>
            <a:xfrm>
              <a:off x="6688067" y="1193575"/>
              <a:ext cx="254899" cy="825389"/>
            </a:xfrm>
            <a:prstGeom prst="rightBrace">
              <a:avLst>
                <a:gd name="adj1" fmla="val 4642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047038-E20C-41F3-878A-35EE08DD42E3}"/>
                </a:ext>
              </a:extLst>
            </p:cNvPr>
            <p:cNvSpPr txBox="1"/>
            <p:nvPr/>
          </p:nvSpPr>
          <p:spPr>
            <a:xfrm>
              <a:off x="7033325" y="1263907"/>
              <a:ext cx="1126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</a:t>
              </a:r>
            </a:p>
            <a:p>
              <a:r>
                <a:rPr lang="en-US" dirty="0"/>
                <a:t>1KB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A0F031-F271-40C6-BDB3-A239CF0A656A}"/>
              </a:ext>
            </a:extLst>
          </p:cNvPr>
          <p:cNvCxnSpPr>
            <a:cxnSpLocks/>
          </p:cNvCxnSpPr>
          <p:nvPr/>
        </p:nvCxnSpPr>
        <p:spPr>
          <a:xfrm>
            <a:off x="3261083" y="1191552"/>
            <a:ext cx="2114724" cy="0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DA5685-9E99-400F-921E-11829160602E}"/>
              </a:ext>
            </a:extLst>
          </p:cNvPr>
          <p:cNvCxnSpPr>
            <a:cxnSpLocks/>
          </p:cNvCxnSpPr>
          <p:nvPr/>
        </p:nvCxnSpPr>
        <p:spPr>
          <a:xfrm>
            <a:off x="3261083" y="2018964"/>
            <a:ext cx="2114724" cy="0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FBC899F-FD5B-4B00-A944-394D300F766D}"/>
              </a:ext>
            </a:extLst>
          </p:cNvPr>
          <p:cNvGrpSpPr/>
          <p:nvPr/>
        </p:nvGrpSpPr>
        <p:grpSpPr>
          <a:xfrm>
            <a:off x="5375809" y="5449984"/>
            <a:ext cx="2783522" cy="825389"/>
            <a:chOff x="5375809" y="1193575"/>
            <a:chExt cx="2783522" cy="82538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7B5C945-4F79-49CB-99F9-CFA73B906870}"/>
                </a:ext>
              </a:extLst>
            </p:cNvPr>
            <p:cNvGrpSpPr/>
            <p:nvPr/>
          </p:nvGrpSpPr>
          <p:grpSpPr>
            <a:xfrm>
              <a:off x="5375809" y="1193575"/>
              <a:ext cx="1221899" cy="825389"/>
              <a:chOff x="1236732" y="1345975"/>
              <a:chExt cx="1221899" cy="82538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DD59B7A-C45D-4774-8BDE-A9DB8D372EDE}"/>
                  </a:ext>
                </a:extLst>
              </p:cNvPr>
              <p:cNvSpPr/>
              <p:nvPr/>
            </p:nvSpPr>
            <p:spPr>
              <a:xfrm>
                <a:off x="1236734" y="1345975"/>
                <a:ext cx="1221897" cy="214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byte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EB77C57-1306-45E8-8CF3-B8CAB9E62656}"/>
                  </a:ext>
                </a:extLst>
              </p:cNvPr>
              <p:cNvSpPr/>
              <p:nvPr/>
            </p:nvSpPr>
            <p:spPr>
              <a:xfrm>
                <a:off x="1236732" y="1560415"/>
                <a:ext cx="1221897" cy="214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5373B6A-6902-4EAC-AA68-1794808D21CC}"/>
                  </a:ext>
                </a:extLst>
              </p:cNvPr>
              <p:cNvSpPr/>
              <p:nvPr/>
            </p:nvSpPr>
            <p:spPr>
              <a:xfrm>
                <a:off x="1236732" y="1742484"/>
                <a:ext cx="1221897" cy="214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BE8A41D-71CE-4649-857C-489D854B4DAF}"/>
                  </a:ext>
                </a:extLst>
              </p:cNvPr>
              <p:cNvSpPr/>
              <p:nvPr/>
            </p:nvSpPr>
            <p:spPr>
              <a:xfrm>
                <a:off x="1236732" y="1956924"/>
                <a:ext cx="1221897" cy="214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byte</a:t>
                </a:r>
              </a:p>
            </p:txBody>
          </p:sp>
        </p:grpSp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4C4DCBD2-20C2-46A7-8FE1-ADB6A3689668}"/>
                </a:ext>
              </a:extLst>
            </p:cNvPr>
            <p:cNvSpPr/>
            <p:nvPr/>
          </p:nvSpPr>
          <p:spPr>
            <a:xfrm>
              <a:off x="6688067" y="1193575"/>
              <a:ext cx="254899" cy="825389"/>
            </a:xfrm>
            <a:prstGeom prst="rightBrace">
              <a:avLst>
                <a:gd name="adj1" fmla="val 4642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562A27-C43E-4636-A290-3A5FB37AD514}"/>
                </a:ext>
              </a:extLst>
            </p:cNvPr>
            <p:cNvSpPr txBox="1"/>
            <p:nvPr/>
          </p:nvSpPr>
          <p:spPr>
            <a:xfrm>
              <a:off x="7033325" y="1300795"/>
              <a:ext cx="1126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</a:t>
              </a:r>
            </a:p>
            <a:p>
              <a:r>
                <a:rPr lang="en-US" dirty="0"/>
                <a:t>1KB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014BF2-304C-4203-A7E5-A4784921C7C9}"/>
              </a:ext>
            </a:extLst>
          </p:cNvPr>
          <p:cNvCxnSpPr>
            <a:cxnSpLocks/>
          </p:cNvCxnSpPr>
          <p:nvPr/>
        </p:nvCxnSpPr>
        <p:spPr>
          <a:xfrm>
            <a:off x="3261083" y="5447961"/>
            <a:ext cx="2114724" cy="0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ED824EE-DB6D-4718-9CDF-F28B38105901}"/>
              </a:ext>
            </a:extLst>
          </p:cNvPr>
          <p:cNvCxnSpPr>
            <a:cxnSpLocks/>
          </p:cNvCxnSpPr>
          <p:nvPr/>
        </p:nvCxnSpPr>
        <p:spPr>
          <a:xfrm>
            <a:off x="3261083" y="6275373"/>
            <a:ext cx="2114724" cy="0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2F98399-F69C-4271-9F93-8B5116376B5F}"/>
              </a:ext>
            </a:extLst>
          </p:cNvPr>
          <p:cNvSpPr txBox="1"/>
          <p:nvPr/>
        </p:nvSpPr>
        <p:spPr>
          <a:xfrm>
            <a:off x="5225862" y="3130262"/>
            <a:ext cx="2464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1MB / 1KB = 1024</a:t>
            </a:r>
          </a:p>
          <a:p>
            <a:r>
              <a:rPr lang="en-US" sz="2400" b="1" dirty="0"/>
              <a:t>16MB / 1KB = 16k</a:t>
            </a:r>
          </a:p>
        </p:txBody>
      </p:sp>
    </p:spTree>
    <p:extLst>
      <p:ext uri="{BB962C8B-B14F-4D97-AF65-F5344CB8AC3E}">
        <p14:creationId xmlns:p14="http://schemas.microsoft.com/office/powerpoint/2010/main" val="3060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0EC7-9CD2-443D-A9EE-3DE6A439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85769-B175-4782-AD3E-738A0720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DABD4C-87C6-4897-9B68-178422C9EA34}"/>
              </a:ext>
            </a:extLst>
          </p:cNvPr>
          <p:cNvGrpSpPr/>
          <p:nvPr/>
        </p:nvGrpSpPr>
        <p:grpSpPr>
          <a:xfrm>
            <a:off x="2407379" y="1569855"/>
            <a:ext cx="1221899" cy="4693379"/>
            <a:chOff x="2407379" y="1569855"/>
            <a:chExt cx="1221899" cy="46933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D2A1B1-8781-4777-90F4-415ECC36A73B}"/>
                </a:ext>
              </a:extLst>
            </p:cNvPr>
            <p:cNvSpPr/>
            <p:nvPr/>
          </p:nvSpPr>
          <p:spPr>
            <a:xfrm>
              <a:off x="2407381" y="1569855"/>
              <a:ext cx="1221897" cy="287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byte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CBFA9C-12D8-499C-A92C-D3348F0EDCC0}"/>
                </a:ext>
              </a:extLst>
            </p:cNvPr>
            <p:cNvSpPr/>
            <p:nvPr/>
          </p:nvSpPr>
          <p:spPr>
            <a:xfrm>
              <a:off x="2407380" y="1857122"/>
              <a:ext cx="1221897" cy="287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byte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E41B94-88F2-4A51-B8EA-0BD21CC2A017}"/>
                </a:ext>
              </a:extLst>
            </p:cNvPr>
            <p:cNvSpPr/>
            <p:nvPr/>
          </p:nvSpPr>
          <p:spPr>
            <a:xfrm>
              <a:off x="2407380" y="2144389"/>
              <a:ext cx="1221897" cy="287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byte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26D298-40B9-4081-8732-9B5A97FB91E3}"/>
                </a:ext>
              </a:extLst>
            </p:cNvPr>
            <p:cNvSpPr/>
            <p:nvPr/>
          </p:nvSpPr>
          <p:spPr>
            <a:xfrm>
              <a:off x="2407379" y="2431656"/>
              <a:ext cx="1221897" cy="287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byte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13B2D5-6683-41E1-9182-77B5F1941771}"/>
                </a:ext>
              </a:extLst>
            </p:cNvPr>
            <p:cNvSpPr/>
            <p:nvPr/>
          </p:nvSpPr>
          <p:spPr>
            <a:xfrm>
              <a:off x="2407381" y="5114166"/>
              <a:ext cx="1221897" cy="287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byte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F4AC4A-B674-446A-A683-97214C6FEAB3}"/>
                </a:ext>
              </a:extLst>
            </p:cNvPr>
            <p:cNvSpPr/>
            <p:nvPr/>
          </p:nvSpPr>
          <p:spPr>
            <a:xfrm>
              <a:off x="2407380" y="5401433"/>
              <a:ext cx="1221897" cy="287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byte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0946E4-7E4B-4F72-8C2C-1863107C2C40}"/>
                </a:ext>
              </a:extLst>
            </p:cNvPr>
            <p:cNvSpPr/>
            <p:nvPr/>
          </p:nvSpPr>
          <p:spPr>
            <a:xfrm>
              <a:off x="2407380" y="5688700"/>
              <a:ext cx="1221897" cy="287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byte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72196E-F6E5-4001-8D4F-13E8DF0F72BF}"/>
                </a:ext>
              </a:extLst>
            </p:cNvPr>
            <p:cNvSpPr/>
            <p:nvPr/>
          </p:nvSpPr>
          <p:spPr>
            <a:xfrm>
              <a:off x="2407379" y="5975967"/>
              <a:ext cx="1221897" cy="287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byte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B9C2C0-DC7C-4949-869D-36C27CF7430D}"/>
                </a:ext>
              </a:extLst>
            </p:cNvPr>
            <p:cNvSpPr/>
            <p:nvPr/>
          </p:nvSpPr>
          <p:spPr>
            <a:xfrm>
              <a:off x="2407379" y="2718923"/>
              <a:ext cx="1221897" cy="23952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CABAA25-4E15-48EA-A406-E667D76858A6}"/>
              </a:ext>
            </a:extLst>
          </p:cNvPr>
          <p:cNvSpPr txBox="1"/>
          <p:nvPr/>
        </p:nvSpPr>
        <p:spPr>
          <a:xfrm>
            <a:off x="3738521" y="1554982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00……0000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F24F28-EEBF-4FD3-8243-72BEE424436B}"/>
              </a:ext>
            </a:extLst>
          </p:cNvPr>
          <p:cNvSpPr txBox="1"/>
          <p:nvPr/>
        </p:nvSpPr>
        <p:spPr>
          <a:xfrm>
            <a:off x="3738521" y="1857122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00……0001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321529-7528-40B8-9A5D-F6C5DD204895}"/>
              </a:ext>
            </a:extLst>
          </p:cNvPr>
          <p:cNvSpPr txBox="1"/>
          <p:nvPr/>
        </p:nvSpPr>
        <p:spPr>
          <a:xfrm>
            <a:off x="3738521" y="2159262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00……0010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F3B52-5082-4FE4-A77B-99EFCB23E78A}"/>
              </a:ext>
            </a:extLst>
          </p:cNvPr>
          <p:cNvSpPr txBox="1"/>
          <p:nvPr/>
        </p:nvSpPr>
        <p:spPr>
          <a:xfrm>
            <a:off x="3738521" y="2461402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00……0011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5F8697-9BD2-4500-A8FC-5C854DC28990}"/>
              </a:ext>
            </a:extLst>
          </p:cNvPr>
          <p:cNvSpPr txBox="1"/>
          <p:nvPr/>
        </p:nvSpPr>
        <p:spPr>
          <a:xfrm>
            <a:off x="3738521" y="5975967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?????? = 1M-1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62AA8-A45B-461C-8FC5-5770B99C0B34}"/>
              </a:ext>
            </a:extLst>
          </p:cNvPr>
          <p:cNvSpPr txBox="1"/>
          <p:nvPr/>
        </p:nvSpPr>
        <p:spPr>
          <a:xfrm>
            <a:off x="5472670" y="2718923"/>
            <a:ext cx="20970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1024 = 2</a:t>
            </a:r>
            <a:r>
              <a:rPr lang="en-US" sz="2400" b="1" baseline="30000" dirty="0"/>
              <a:t>10</a:t>
            </a:r>
          </a:p>
          <a:p>
            <a:r>
              <a:rPr lang="en-US" sz="2400" b="1" dirty="0"/>
              <a:t>1024 </a:t>
            </a:r>
            <a:r>
              <a:rPr lang="en-US" altLang="zh-CN" sz="2400" b="1" dirty="0">
                <a:sym typeface="Wingdings" panose="05000000000000000000" pitchFamily="2" charset="2"/>
              </a:rPr>
              <a:t> 10 bits</a:t>
            </a:r>
          </a:p>
          <a:p>
            <a:endParaRPr lang="en-US" sz="2400" b="1" dirty="0">
              <a:sym typeface="Wingdings" panose="05000000000000000000" pitchFamily="2" charset="2"/>
            </a:endParaRPr>
          </a:p>
          <a:p>
            <a:r>
              <a:rPr lang="en-US" sz="2400" b="1" dirty="0">
                <a:sym typeface="Wingdings" panose="05000000000000000000" pitchFamily="2" charset="2"/>
              </a:rPr>
              <a:t>16K = 2</a:t>
            </a:r>
            <a:r>
              <a:rPr lang="en-US" sz="2400" b="1" baseline="30000" dirty="0">
                <a:sym typeface="Wingdings" panose="05000000000000000000" pitchFamily="2" charset="2"/>
              </a:rPr>
              <a:t>14</a:t>
            </a:r>
          </a:p>
          <a:p>
            <a:r>
              <a:rPr lang="en-US" sz="2400" b="1" dirty="0">
                <a:sym typeface="Wingdings" panose="05000000000000000000" pitchFamily="2" charset="2"/>
              </a:rPr>
              <a:t>16K  14 bits</a:t>
            </a:r>
          </a:p>
          <a:p>
            <a:endParaRPr lang="en-US" sz="2400" b="1" dirty="0">
              <a:sym typeface="Wingdings" panose="05000000000000000000" pitchFamily="2" charset="2"/>
            </a:endParaRPr>
          </a:p>
          <a:p>
            <a:r>
              <a:rPr lang="en-US" sz="2400" b="1" dirty="0">
                <a:sym typeface="Wingdings" panose="05000000000000000000" pitchFamily="2" charset="2"/>
              </a:rPr>
              <a:t>1M = 2</a:t>
            </a:r>
            <a:r>
              <a:rPr lang="en-US" sz="2400" b="1" baseline="30000" dirty="0">
                <a:sym typeface="Wingdings" panose="05000000000000000000" pitchFamily="2" charset="2"/>
              </a:rPr>
              <a:t>20</a:t>
            </a:r>
          </a:p>
          <a:p>
            <a:r>
              <a:rPr lang="en-US" sz="2400" b="1" dirty="0">
                <a:sym typeface="Wingdings" panose="05000000000000000000" pitchFamily="2" charset="2"/>
              </a:rPr>
              <a:t>1M  20 bits</a:t>
            </a:r>
          </a:p>
        </p:txBody>
      </p:sp>
    </p:spTree>
    <p:extLst>
      <p:ext uri="{BB962C8B-B14F-4D97-AF65-F5344CB8AC3E}">
        <p14:creationId xmlns:p14="http://schemas.microsoft.com/office/powerpoint/2010/main" val="321381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F858-696E-4090-83E6-33C58613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6B92-215D-41C2-ACB2-1AF6774B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Assume we use 24 bits for an address</a:t>
            </a:r>
          </a:p>
          <a:p>
            <a:r>
              <a:rPr lang="en-US" dirty="0"/>
              <a:t>Assume the first virtual page/physical page is numbered from 0</a:t>
            </a:r>
          </a:p>
          <a:p>
            <a:endParaRPr lang="en-US" dirty="0"/>
          </a:p>
          <a:p>
            <a:r>
              <a:rPr lang="en-US" dirty="0"/>
              <a:t>Given virtual address 0x000856, which virtual page does this address belong to?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52763-E94E-4833-8F62-F345389D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0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F858-696E-4090-83E6-33C58613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6B92-215D-41C2-ACB2-1AF6774B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8498660" cy="5328605"/>
          </a:xfrm>
        </p:spPr>
        <p:txBody>
          <a:bodyPr/>
          <a:lstStyle/>
          <a:p>
            <a:r>
              <a:rPr lang="en-US" b="1" dirty="0"/>
              <a:t>Page 0</a:t>
            </a:r>
          </a:p>
          <a:p>
            <a:pPr lvl="1"/>
            <a:r>
              <a:rPr lang="en-US" dirty="0"/>
              <a:t>0, 1, 2, 3, 4, 5, ……, 1023</a:t>
            </a:r>
          </a:p>
          <a:p>
            <a:pPr lvl="1"/>
            <a:r>
              <a:rPr lang="en-US" dirty="0"/>
              <a:t>00..0000, 00..0001, 00..00010, ……, 00..00001111111111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52763-E94E-4833-8F62-F345389D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6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D87143-F23E-44B9-940E-E3255DD81934}"/>
              </a:ext>
            </a:extLst>
          </p:cNvPr>
          <p:cNvGrpSpPr/>
          <p:nvPr/>
        </p:nvGrpSpPr>
        <p:grpSpPr>
          <a:xfrm>
            <a:off x="1290679" y="2648986"/>
            <a:ext cx="6117580" cy="1214960"/>
            <a:chOff x="930584" y="2539744"/>
            <a:chExt cx="6117580" cy="1214960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448D3C72-9341-4647-AFB0-792AFCB7B5F6}"/>
                </a:ext>
              </a:extLst>
            </p:cNvPr>
            <p:cNvSpPr/>
            <p:nvPr/>
          </p:nvSpPr>
          <p:spPr>
            <a:xfrm rot="16200000">
              <a:off x="5637282" y="1850205"/>
              <a:ext cx="254899" cy="2566865"/>
            </a:xfrm>
            <a:prstGeom prst="rightBrace">
              <a:avLst>
                <a:gd name="adj1" fmla="val 4642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6F86DD0-DAFC-4D3C-902B-FAD9A7FA49FB}"/>
                </a:ext>
              </a:extLst>
            </p:cNvPr>
            <p:cNvSpPr/>
            <p:nvPr/>
          </p:nvSpPr>
          <p:spPr>
            <a:xfrm rot="16200000">
              <a:off x="2551014" y="1385756"/>
              <a:ext cx="254899" cy="3495759"/>
            </a:xfrm>
            <a:prstGeom prst="rightBrace">
              <a:avLst>
                <a:gd name="adj1" fmla="val 4642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7BA3B3-8F97-4F78-B436-155B1F6433AF}"/>
                </a:ext>
              </a:extLst>
            </p:cNvPr>
            <p:cNvSpPr txBox="1"/>
            <p:nvPr/>
          </p:nvSpPr>
          <p:spPr>
            <a:xfrm>
              <a:off x="5414919" y="2539744"/>
              <a:ext cx="1126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10  1’s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1DCF38-975C-4C30-9A90-BCBD77653700}"/>
                </a:ext>
              </a:extLst>
            </p:cNvPr>
            <p:cNvSpPr txBox="1"/>
            <p:nvPr/>
          </p:nvSpPr>
          <p:spPr>
            <a:xfrm>
              <a:off x="2346823" y="2539744"/>
              <a:ext cx="1126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14  0’s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24EC3D-A7C8-4FBC-8EB8-161ECCBF103C}"/>
                </a:ext>
              </a:extLst>
            </p:cNvPr>
            <p:cNvSpPr/>
            <p:nvPr/>
          </p:nvSpPr>
          <p:spPr>
            <a:xfrm>
              <a:off x="930584" y="3358194"/>
              <a:ext cx="2039193" cy="3965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pc="600" dirty="0">
                  <a:solidFill>
                    <a:schemeClr val="tx1"/>
                  </a:solidFill>
                </a:rPr>
                <a:t>00000000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B50B5F-9937-42FD-B9F2-9378D0C8A7E8}"/>
                </a:ext>
              </a:extLst>
            </p:cNvPr>
            <p:cNvSpPr/>
            <p:nvPr/>
          </p:nvSpPr>
          <p:spPr>
            <a:xfrm>
              <a:off x="2969777" y="3358194"/>
              <a:ext cx="2039193" cy="3965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pc="600" dirty="0">
                  <a:solidFill>
                    <a:schemeClr val="tx1"/>
                  </a:solidFill>
                </a:rPr>
                <a:t>00000011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D9E888-A45C-4EE6-AAB3-2E5CF48FB77B}"/>
                </a:ext>
              </a:extLst>
            </p:cNvPr>
            <p:cNvSpPr/>
            <p:nvPr/>
          </p:nvSpPr>
          <p:spPr>
            <a:xfrm>
              <a:off x="5008970" y="3358194"/>
              <a:ext cx="2039193" cy="3965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pc="600" dirty="0">
                  <a:solidFill>
                    <a:schemeClr val="tx1"/>
                  </a:solidFill>
                </a:rPr>
                <a:t>11111111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76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3795F4E-B359-47C5-9BA8-DFE7958A64FF}"/>
              </a:ext>
            </a:extLst>
          </p:cNvPr>
          <p:cNvGrpSpPr/>
          <p:nvPr/>
        </p:nvGrpSpPr>
        <p:grpSpPr>
          <a:xfrm>
            <a:off x="1832845" y="2204071"/>
            <a:ext cx="4667780" cy="1134571"/>
            <a:chOff x="1832845" y="2204071"/>
            <a:chExt cx="4667780" cy="113457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8DBB79-9D65-4C3C-9C10-25D0B0B3DC2B}"/>
                </a:ext>
              </a:extLst>
            </p:cNvPr>
            <p:cNvGrpSpPr/>
            <p:nvPr/>
          </p:nvGrpSpPr>
          <p:grpSpPr>
            <a:xfrm>
              <a:off x="1832845" y="2213850"/>
              <a:ext cx="3730429" cy="1124792"/>
              <a:chOff x="1832845" y="2213850"/>
              <a:chExt cx="3730429" cy="112479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54A9AC7-4045-47A8-906C-32A82D93CF43}"/>
                  </a:ext>
                </a:extLst>
              </p:cNvPr>
              <p:cNvSpPr/>
              <p:nvPr/>
            </p:nvSpPr>
            <p:spPr>
              <a:xfrm>
                <a:off x="2762083" y="2213850"/>
                <a:ext cx="2801191" cy="11247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b="1" dirty="0"/>
                  <a:t>0000……..0000 0000 0000</a:t>
                </a:r>
              </a:p>
              <a:p>
                <a:pPr algn="r"/>
                <a:endParaRPr lang="en-US" sz="1600" b="1" dirty="0"/>
              </a:p>
              <a:p>
                <a:pPr algn="r"/>
                <a:endParaRPr lang="en-US" sz="1600" b="1" dirty="0"/>
              </a:p>
              <a:p>
                <a:pPr algn="r"/>
                <a:r>
                  <a:rPr lang="en-US" sz="1600" b="1" dirty="0"/>
                  <a:t>0000……0011 1111 1111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8C7A72-5C06-411E-BB5F-0B23F17058E3}"/>
                  </a:ext>
                </a:extLst>
              </p:cNvPr>
              <p:cNvSpPr txBox="1"/>
              <p:nvPr/>
            </p:nvSpPr>
            <p:spPr>
              <a:xfrm>
                <a:off x="1832845" y="2591580"/>
                <a:ext cx="841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Page 0</a:t>
                </a:r>
                <a:endParaRPr lang="en-US" b="1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25EA36-4276-4322-BE90-92D808E0BD6F}"/>
                </a:ext>
              </a:extLst>
            </p:cNvPr>
            <p:cNvSpPr txBox="1"/>
            <p:nvPr/>
          </p:nvSpPr>
          <p:spPr>
            <a:xfrm>
              <a:off x="5931462" y="2204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5E5089-F0A7-4A08-A3D0-796FC0C0A949}"/>
                </a:ext>
              </a:extLst>
            </p:cNvPr>
            <p:cNvSpPr txBox="1"/>
            <p:nvPr/>
          </p:nvSpPr>
          <p:spPr>
            <a:xfrm>
              <a:off x="5847882" y="2960912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1023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BBF06D-E726-4445-8413-5BCAE2E04677}"/>
              </a:ext>
            </a:extLst>
          </p:cNvPr>
          <p:cNvGrpSpPr/>
          <p:nvPr/>
        </p:nvGrpSpPr>
        <p:grpSpPr>
          <a:xfrm>
            <a:off x="1832845" y="3330244"/>
            <a:ext cx="4667780" cy="1144351"/>
            <a:chOff x="1832845" y="3330244"/>
            <a:chExt cx="4667780" cy="114435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DE13016-981E-4828-8072-9B1E15CF89B7}"/>
                </a:ext>
              </a:extLst>
            </p:cNvPr>
            <p:cNvGrpSpPr/>
            <p:nvPr/>
          </p:nvGrpSpPr>
          <p:grpSpPr>
            <a:xfrm>
              <a:off x="1832845" y="3341340"/>
              <a:ext cx="3730428" cy="1124792"/>
              <a:chOff x="1832845" y="3341340"/>
              <a:chExt cx="3730428" cy="112479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BFEA69-653E-4218-9E60-C83F5EC5C7D8}"/>
                  </a:ext>
                </a:extLst>
              </p:cNvPr>
              <p:cNvSpPr/>
              <p:nvPr/>
            </p:nvSpPr>
            <p:spPr>
              <a:xfrm>
                <a:off x="2762082" y="3341340"/>
                <a:ext cx="2801191" cy="11247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b="1" dirty="0"/>
                  <a:t>0000……..0100 0000 0000</a:t>
                </a:r>
              </a:p>
              <a:p>
                <a:pPr algn="r"/>
                <a:endParaRPr lang="en-US" sz="1600" b="1" dirty="0"/>
              </a:p>
              <a:p>
                <a:pPr algn="r"/>
                <a:endParaRPr lang="en-US" sz="1600" b="1" dirty="0"/>
              </a:p>
              <a:p>
                <a:pPr algn="r"/>
                <a:r>
                  <a:rPr lang="en-US" sz="1600" b="1" dirty="0"/>
                  <a:t>0000……0111 1111 1111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5D833A-438D-4533-82D5-9F85263560FC}"/>
                  </a:ext>
                </a:extLst>
              </p:cNvPr>
              <p:cNvSpPr txBox="1"/>
              <p:nvPr/>
            </p:nvSpPr>
            <p:spPr>
              <a:xfrm>
                <a:off x="1832845" y="3719070"/>
                <a:ext cx="841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Page 1</a:t>
                </a:r>
                <a:endParaRPr lang="en-US" b="1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C8EACB-A539-4D81-9D10-1A919C504303}"/>
                </a:ext>
              </a:extLst>
            </p:cNvPr>
            <p:cNvSpPr txBox="1"/>
            <p:nvPr/>
          </p:nvSpPr>
          <p:spPr>
            <a:xfrm>
              <a:off x="5847882" y="333024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1024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3A1889-86B8-4CF0-9D04-D967CCE97442}"/>
                </a:ext>
              </a:extLst>
            </p:cNvPr>
            <p:cNvSpPr txBox="1"/>
            <p:nvPr/>
          </p:nvSpPr>
          <p:spPr>
            <a:xfrm>
              <a:off x="5847882" y="410526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2047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511512-7541-4B4F-8DFF-E9E64D63FDF4}"/>
              </a:ext>
            </a:extLst>
          </p:cNvPr>
          <p:cNvGrpSpPr/>
          <p:nvPr/>
        </p:nvGrpSpPr>
        <p:grpSpPr>
          <a:xfrm>
            <a:off x="1832845" y="4466132"/>
            <a:ext cx="4667780" cy="1124792"/>
            <a:chOff x="1832845" y="4466132"/>
            <a:chExt cx="4667780" cy="112479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904AE16-CA43-43C5-BF99-12F916136238}"/>
                </a:ext>
              </a:extLst>
            </p:cNvPr>
            <p:cNvGrpSpPr/>
            <p:nvPr/>
          </p:nvGrpSpPr>
          <p:grpSpPr>
            <a:xfrm>
              <a:off x="1832845" y="4466132"/>
              <a:ext cx="3730428" cy="1124792"/>
              <a:chOff x="1832845" y="4466132"/>
              <a:chExt cx="3730428" cy="112479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DBA2E4-457F-4241-8D8F-2F0DA1AF7495}"/>
                  </a:ext>
                </a:extLst>
              </p:cNvPr>
              <p:cNvSpPr/>
              <p:nvPr/>
            </p:nvSpPr>
            <p:spPr>
              <a:xfrm>
                <a:off x="2762082" y="4466132"/>
                <a:ext cx="2801191" cy="11247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b="1" dirty="0"/>
                  <a:t>0000……..1000 0000 0000</a:t>
                </a:r>
              </a:p>
              <a:p>
                <a:pPr algn="r"/>
                <a:endParaRPr lang="en-US" sz="1600" b="1" dirty="0"/>
              </a:p>
              <a:p>
                <a:pPr algn="r"/>
                <a:endParaRPr lang="en-US" sz="1600" b="1" dirty="0"/>
              </a:p>
              <a:p>
                <a:pPr algn="r"/>
                <a:r>
                  <a:rPr lang="en-US" sz="1600" b="1" dirty="0"/>
                  <a:t>0000……1011 1111 1111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952A56-3E23-4DCB-9600-22891F86ED0E}"/>
                  </a:ext>
                </a:extLst>
              </p:cNvPr>
              <p:cNvSpPr txBox="1"/>
              <p:nvPr/>
            </p:nvSpPr>
            <p:spPr>
              <a:xfrm>
                <a:off x="1832845" y="4863422"/>
                <a:ext cx="841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Page 2</a:t>
                </a:r>
                <a:endParaRPr lang="en-US" b="1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60EB06-024A-465F-BFE4-18C8E6868C98}"/>
                </a:ext>
              </a:extLst>
            </p:cNvPr>
            <p:cNvSpPr txBox="1"/>
            <p:nvPr/>
          </p:nvSpPr>
          <p:spPr>
            <a:xfrm>
              <a:off x="5847882" y="4466132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2048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3028CC-5A6D-4E90-A700-5DFF5476E318}"/>
                </a:ext>
              </a:extLst>
            </p:cNvPr>
            <p:cNvSpPr txBox="1"/>
            <p:nvPr/>
          </p:nvSpPr>
          <p:spPr>
            <a:xfrm>
              <a:off x="5847881" y="519633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3071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2005B5-DB77-4B7B-A3EF-AF3AE8AE959F}"/>
              </a:ext>
            </a:extLst>
          </p:cNvPr>
          <p:cNvGrpSpPr/>
          <p:nvPr/>
        </p:nvGrpSpPr>
        <p:grpSpPr>
          <a:xfrm>
            <a:off x="1832845" y="5590924"/>
            <a:ext cx="4667779" cy="1136828"/>
            <a:chOff x="1832845" y="5590924"/>
            <a:chExt cx="4667779" cy="113682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E93511-C366-415F-950B-D2005172ACD8}"/>
                </a:ext>
              </a:extLst>
            </p:cNvPr>
            <p:cNvGrpSpPr/>
            <p:nvPr/>
          </p:nvGrpSpPr>
          <p:grpSpPr>
            <a:xfrm>
              <a:off x="1832845" y="5593622"/>
              <a:ext cx="3730427" cy="1124792"/>
              <a:chOff x="1832845" y="5593622"/>
              <a:chExt cx="3730427" cy="112479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80DCB-51C7-40E4-9EB0-81CBE0739B7F}"/>
                  </a:ext>
                </a:extLst>
              </p:cNvPr>
              <p:cNvSpPr/>
              <p:nvPr/>
            </p:nvSpPr>
            <p:spPr>
              <a:xfrm>
                <a:off x="2762081" y="5593622"/>
                <a:ext cx="2801191" cy="11247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b="1" dirty="0"/>
                  <a:t>0000……..1100 0000 0000</a:t>
                </a:r>
              </a:p>
              <a:p>
                <a:pPr algn="r"/>
                <a:endParaRPr lang="en-US" sz="1600" b="1" dirty="0"/>
              </a:p>
              <a:p>
                <a:pPr algn="r"/>
                <a:endParaRPr lang="en-US" sz="1600" b="1" dirty="0"/>
              </a:p>
              <a:p>
                <a:pPr algn="r"/>
                <a:r>
                  <a:rPr lang="en-US" sz="1600" b="1" dirty="0"/>
                  <a:t>0000……1111 1111 1111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701148-3847-4BBF-AA4C-37028A30FAB4}"/>
                  </a:ext>
                </a:extLst>
              </p:cNvPr>
              <p:cNvSpPr txBox="1"/>
              <p:nvPr/>
            </p:nvSpPr>
            <p:spPr>
              <a:xfrm>
                <a:off x="1832845" y="5971352"/>
                <a:ext cx="841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Page 3</a:t>
                </a:r>
                <a:endParaRPr lang="en-US" b="1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E8440A-E88B-4B96-8847-A2529866F5DB}"/>
                </a:ext>
              </a:extLst>
            </p:cNvPr>
            <p:cNvSpPr txBox="1"/>
            <p:nvPr/>
          </p:nvSpPr>
          <p:spPr>
            <a:xfrm>
              <a:off x="5847881" y="559092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3072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6CE3E2-D742-4A3C-852B-3CA910318C37}"/>
                </a:ext>
              </a:extLst>
            </p:cNvPr>
            <p:cNvSpPr txBox="1"/>
            <p:nvPr/>
          </p:nvSpPr>
          <p:spPr>
            <a:xfrm>
              <a:off x="5847881" y="635842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4095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4DE475-E116-42B9-B7C2-B4B0AA71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C73AF-8D80-44F4-9088-CE2AC341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Page 0-3</a:t>
            </a:r>
          </a:p>
          <a:p>
            <a:r>
              <a:rPr lang="en-US" dirty="0"/>
              <a:t>Starting address? Ending address?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1976A-17A9-4362-BC65-77ADA236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7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2ADE9C-DD69-4C85-859F-E8D57514B54D}"/>
              </a:ext>
            </a:extLst>
          </p:cNvPr>
          <p:cNvSpPr/>
          <p:nvPr/>
        </p:nvSpPr>
        <p:spPr>
          <a:xfrm>
            <a:off x="4369699" y="2213850"/>
            <a:ext cx="1193573" cy="4504564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36AB07-D197-498F-A740-E4B6A35D611D}"/>
              </a:ext>
            </a:extLst>
          </p:cNvPr>
          <p:cNvSpPr/>
          <p:nvPr/>
        </p:nvSpPr>
        <p:spPr>
          <a:xfrm>
            <a:off x="2762080" y="2213850"/>
            <a:ext cx="1607617" cy="4504564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7776-10D6-46E0-8A4D-7E7B1444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4ABE-3EE9-4CF1-ACD0-61C12602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0x000856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8C9C2-CE54-40AE-826D-7688DC07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8509AA-BCA6-47E6-8D16-71098DA261AA}"/>
              </a:ext>
            </a:extLst>
          </p:cNvPr>
          <p:cNvGrpSpPr/>
          <p:nvPr/>
        </p:nvGrpSpPr>
        <p:grpSpPr>
          <a:xfrm>
            <a:off x="1363507" y="1928795"/>
            <a:ext cx="6117581" cy="1214960"/>
            <a:chOff x="930584" y="2539744"/>
            <a:chExt cx="6117581" cy="1214960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6AD76BB7-A6D4-4F94-9574-71ECC142B924}"/>
                </a:ext>
              </a:extLst>
            </p:cNvPr>
            <p:cNvSpPr/>
            <p:nvPr/>
          </p:nvSpPr>
          <p:spPr>
            <a:xfrm rot="16200000">
              <a:off x="5587552" y="1800474"/>
              <a:ext cx="254899" cy="2666326"/>
            </a:xfrm>
            <a:prstGeom prst="rightBrace">
              <a:avLst>
                <a:gd name="adj1" fmla="val 4642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56B596BD-D54E-4069-B8C9-75DF08FD09D9}"/>
                </a:ext>
              </a:extLst>
            </p:cNvPr>
            <p:cNvSpPr/>
            <p:nvPr/>
          </p:nvSpPr>
          <p:spPr>
            <a:xfrm rot="16200000">
              <a:off x="2528762" y="1408008"/>
              <a:ext cx="254899" cy="3451254"/>
            </a:xfrm>
            <a:prstGeom prst="rightBrace">
              <a:avLst>
                <a:gd name="adj1" fmla="val 4642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F1A294-E8CC-4257-8EFD-B822F400EE68}"/>
                </a:ext>
              </a:extLst>
            </p:cNvPr>
            <p:cNvSpPr txBox="1"/>
            <p:nvPr/>
          </p:nvSpPr>
          <p:spPr>
            <a:xfrm>
              <a:off x="5414919" y="2539744"/>
              <a:ext cx="1126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10  bits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288E0F-6A33-4EC8-A698-44F3C0E576E5}"/>
                </a:ext>
              </a:extLst>
            </p:cNvPr>
            <p:cNvSpPr txBox="1"/>
            <p:nvPr/>
          </p:nvSpPr>
          <p:spPr>
            <a:xfrm>
              <a:off x="2346823" y="2539744"/>
              <a:ext cx="1126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14  </a:t>
              </a:r>
              <a:r>
                <a:rPr lang="en-US" altLang="zh-CN" b="1" dirty="0"/>
                <a:t>bits</a:t>
              </a:r>
              <a:endParaRPr lang="en-US" b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7536FC-ECBD-474C-A8ED-D9ACF78DBFBF}"/>
                </a:ext>
              </a:extLst>
            </p:cNvPr>
            <p:cNvSpPr/>
            <p:nvPr/>
          </p:nvSpPr>
          <p:spPr>
            <a:xfrm>
              <a:off x="930584" y="3358194"/>
              <a:ext cx="2039193" cy="3965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spc="600" dirty="0">
                  <a:solidFill>
                    <a:schemeClr val="tx1"/>
                  </a:solidFill>
                </a:rPr>
                <a:t>00000000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A67BAA-C020-4C08-A593-3582777E1056}"/>
                </a:ext>
              </a:extLst>
            </p:cNvPr>
            <p:cNvSpPr/>
            <p:nvPr/>
          </p:nvSpPr>
          <p:spPr>
            <a:xfrm>
              <a:off x="2969777" y="3358194"/>
              <a:ext cx="1412061" cy="3965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spc="600" dirty="0">
                  <a:solidFill>
                    <a:schemeClr val="tx1"/>
                  </a:solidFill>
                </a:rPr>
                <a:t>000010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70097F-92E9-4E91-9FBA-15606F1AFFB8}"/>
                </a:ext>
              </a:extLst>
            </p:cNvPr>
            <p:cNvSpPr/>
            <p:nvPr/>
          </p:nvSpPr>
          <p:spPr>
            <a:xfrm>
              <a:off x="5008970" y="3358194"/>
              <a:ext cx="2039193" cy="3965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spc="600" dirty="0">
                  <a:solidFill>
                    <a:schemeClr val="tx1"/>
                  </a:solidFill>
                </a:rPr>
                <a:t>01010110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F0D1866-F27A-4EC0-984A-ED4345BB5680}"/>
              </a:ext>
            </a:extLst>
          </p:cNvPr>
          <p:cNvSpPr/>
          <p:nvPr/>
        </p:nvSpPr>
        <p:spPr>
          <a:xfrm>
            <a:off x="4814761" y="2747245"/>
            <a:ext cx="622752" cy="3965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spc="600" dirty="0">
                <a:solidFill>
                  <a:schemeClr val="tx1"/>
                </a:solidFill>
              </a:rPr>
              <a:t>00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FE3DDC-8C12-4680-AC76-AD9B98152613}"/>
              </a:ext>
            </a:extLst>
          </p:cNvPr>
          <p:cNvGrpSpPr/>
          <p:nvPr/>
        </p:nvGrpSpPr>
        <p:grpSpPr>
          <a:xfrm>
            <a:off x="1363507" y="3311647"/>
            <a:ext cx="3451254" cy="2169954"/>
            <a:chOff x="1363507" y="3311647"/>
            <a:chExt cx="3451254" cy="21699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3F94D421-2DA5-461C-B389-E63AA672A8A0}"/>
                </a:ext>
              </a:extLst>
            </p:cNvPr>
            <p:cNvSpPr/>
            <p:nvPr/>
          </p:nvSpPr>
          <p:spPr>
            <a:xfrm rot="5400000">
              <a:off x="2961684" y="1713470"/>
              <a:ext cx="254899" cy="3451254"/>
            </a:xfrm>
            <a:prstGeom prst="rightBrace">
              <a:avLst>
                <a:gd name="adj1" fmla="val 4642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6E2F72EE-6677-49F4-B1F4-BA636E6DB367}"/>
                </a:ext>
              </a:extLst>
            </p:cNvPr>
            <p:cNvSpPr/>
            <p:nvPr/>
          </p:nvSpPr>
          <p:spPr>
            <a:xfrm>
              <a:off x="2737128" y="3805266"/>
              <a:ext cx="704007" cy="1011505"/>
            </a:xfrm>
            <a:prstGeom prst="downArrow">
              <a:avLst>
                <a:gd name="adj1" fmla="val 50000"/>
                <a:gd name="adj2" fmla="val 9195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80EE76-2765-44E3-9C6D-2598ABAD85C5}"/>
                </a:ext>
              </a:extLst>
            </p:cNvPr>
            <p:cNvSpPr txBox="1"/>
            <p:nvPr/>
          </p:nvSpPr>
          <p:spPr>
            <a:xfrm>
              <a:off x="1963470" y="4958381"/>
              <a:ext cx="2251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Virtual Page 2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3A54849-0369-4516-BCA3-38EA4B274EE9}"/>
              </a:ext>
            </a:extLst>
          </p:cNvPr>
          <p:cNvSpPr/>
          <p:nvPr/>
        </p:nvSpPr>
        <p:spPr>
          <a:xfrm>
            <a:off x="2027053" y="1157406"/>
            <a:ext cx="4631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b="1" dirty="0"/>
              <a:t>0000 0000 0000 1000 0101 0110</a:t>
            </a:r>
          </a:p>
        </p:txBody>
      </p:sp>
    </p:spTree>
    <p:extLst>
      <p:ext uri="{BB962C8B-B14F-4D97-AF65-F5344CB8AC3E}">
        <p14:creationId xmlns:p14="http://schemas.microsoft.com/office/powerpoint/2010/main" val="298539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F858-696E-4090-83E6-33C58613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6B92-215D-41C2-ACB2-1AF6774B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page 2 is mapped to physical page 5</a:t>
            </a:r>
          </a:p>
          <a:p>
            <a:r>
              <a:rPr lang="en-US" dirty="0"/>
              <a:t>What’s the physical address of 0x000856?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52763-E94E-4833-8F62-F345389D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6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A8D62B6A07F4688901CCA00C7C210" ma:contentTypeVersion="9" ma:contentTypeDescription="Create a new document." ma:contentTypeScope="" ma:versionID="54fe2e041e313b7ce48ebf8dc8589d47">
  <xsd:schema xmlns:xsd="http://www.w3.org/2001/XMLSchema" xmlns:xs="http://www.w3.org/2001/XMLSchema" xmlns:p="http://schemas.microsoft.com/office/2006/metadata/properties" xmlns:ns3="121e486c-6138-4556-b609-0f00d8785642" targetNamespace="http://schemas.microsoft.com/office/2006/metadata/properties" ma:root="true" ma:fieldsID="d07e7a12f1170ddcec6922febae3ae41" ns3:_="">
    <xsd:import namespace="121e486c-6138-4556-b609-0f00d87856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e486c-6138-4556-b609-0f00d8785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70BA1B-5F1F-40DD-BF39-882348448C8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121e486c-6138-4556-b609-0f00d8785642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21FC29B-9770-431C-BF99-F28871F8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e486c-6138-4556-b609-0f00d8785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C44DED-07F2-482D-9519-0184129010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3589</TotalTime>
  <Words>1052</Words>
  <Application>Microsoft Office PowerPoint</Application>
  <PresentationFormat>On-screen Show (4:3)</PresentationFormat>
  <Paragraphs>243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Wingdings</vt:lpstr>
      <vt:lpstr>Office Theme</vt:lpstr>
      <vt:lpstr>TUT09 –  Virtual Memory COMP1411: Introduction to Computer Systems</vt:lpstr>
      <vt:lpstr>Problem: address translation</vt:lpstr>
      <vt:lpstr>Problem: address translation</vt:lpstr>
      <vt:lpstr>Problem: address translation</vt:lpstr>
      <vt:lpstr>Problem: address translation</vt:lpstr>
      <vt:lpstr>Problem: address translation</vt:lpstr>
      <vt:lpstr>Problem: address translation</vt:lpstr>
      <vt:lpstr>Problem: address translation</vt:lpstr>
      <vt:lpstr>Problem: address translation</vt:lpstr>
      <vt:lpstr>Problem: address translation</vt:lpstr>
      <vt:lpstr>Generic address translation</vt:lpstr>
      <vt:lpstr>Question 6 of Quiz 2</vt:lpstr>
      <vt:lpstr>Question 8 of Quiz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Mingsong [COMP]</dc:creator>
  <cp:lastModifiedBy>LYU, Mingsong [COMP]</cp:lastModifiedBy>
  <cp:revision>25</cp:revision>
  <dcterms:created xsi:type="dcterms:W3CDTF">2021-01-19T15:34:23Z</dcterms:created>
  <dcterms:modified xsi:type="dcterms:W3CDTF">2023-03-14T14:07:57Z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0x010100473A8D62B6A07F4688901CCA00C7C210</vt:lpwstr>
  </property>
</Properties>
</file>