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25" r:id="rId2"/>
  </p:sldMasterIdLst>
  <p:sldIdLst>
    <p:sldId id="256"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10/9/2022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9066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10/9/2022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8707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10/9/2022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74262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994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25618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t>10/9/2022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606679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81215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t>10/9/2022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87642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t>10/9/2022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23277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743F4-8769-40B4-85DF-6CB8DE9F66AA}" type="datetimeFigureOut">
              <a:rPr lang="en-US" smtClean="0"/>
              <a:t>10/9/2022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07524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7115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10/9/2022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31853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85236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166424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303521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7225454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8504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4896698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199315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5949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10/9/2022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8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10/9/2022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21910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10/9/2022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9939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10/9/2022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9348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10/9/2022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6147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10/9/2022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62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10/9/2022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83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10/9/2022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0910457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C743F4-8769-40B4-85DF-6CB8DE9F66AA}" type="datetimeFigureOut">
              <a:rPr lang="en-US" smtClean="0"/>
              <a:pPr/>
              <a:t>10/9/2022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08245330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0">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BF39609-5B6C-B465-E00B-5BDA053BE13A}"/>
              </a:ext>
            </a:extLst>
          </p:cNvPr>
          <p:cNvSpPr txBox="1"/>
          <p:nvPr/>
        </p:nvSpPr>
        <p:spPr>
          <a:xfrm>
            <a:off x="77085" y="193157"/>
            <a:ext cx="5468443" cy="745879"/>
          </a:xfrm>
          <a:prstGeom prst="rect">
            <a:avLst/>
          </a:prstGeom>
        </p:spPr>
        <p:txBody>
          <a:bodyPr vert="horz" lIns="91440" tIns="45720" rIns="91440" bIns="45720" rtlCol="0" anchor="b" anchorCtr="0">
            <a:normAutofit lnSpcReduction="10000"/>
          </a:bodyPr>
          <a:lstStyle/>
          <a:p>
            <a:pPr algn="ctr" defTabSz="914400">
              <a:lnSpc>
                <a:spcPct val="90000"/>
              </a:lnSpc>
              <a:spcBef>
                <a:spcPct val="0"/>
              </a:spcBef>
              <a:spcAft>
                <a:spcPts val="600"/>
              </a:spcAft>
            </a:pPr>
            <a:r>
              <a:rPr lang="en-US" sz="4800" b="1" dirty="0">
                <a:latin typeface="+mj-lt"/>
                <a:ea typeface="+mj-ea"/>
                <a:cs typeface="+mj-cs"/>
              </a:rPr>
              <a:t>APSS1L01	Group 9</a:t>
            </a:r>
          </a:p>
        </p:txBody>
      </p:sp>
      <p:grpSp>
        <p:nvGrpSpPr>
          <p:cNvPr id="26" name="Group 12">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4" name="Rectangle 13">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6" name="Group 15">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1"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8"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5" name="Rectangle 24">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a:extLst>
              <a:ext uri="{FF2B5EF4-FFF2-40B4-BE49-F238E27FC236}">
                <a16:creationId xmlns:a16="http://schemas.microsoft.com/office/drawing/2014/main" id="{D02F34B0-DCF3-DE26-0A8C-87B4B2441279}"/>
              </a:ext>
            </a:extLst>
          </p:cNvPr>
          <p:cNvPicPr>
            <a:picLocks noChangeAspect="1"/>
          </p:cNvPicPr>
          <p:nvPr/>
        </p:nvPicPr>
        <p:blipFill>
          <a:blip r:embed="rId2"/>
          <a:stretch>
            <a:fillRect/>
          </a:stretch>
        </p:blipFill>
        <p:spPr>
          <a:xfrm>
            <a:off x="536498" y="1487748"/>
            <a:ext cx="4249295" cy="2390227"/>
          </a:xfrm>
          <a:prstGeom prst="rect">
            <a:avLst/>
          </a:prstGeom>
        </p:spPr>
      </p:pic>
      <p:sp>
        <p:nvSpPr>
          <p:cNvPr id="7" name="TextBox 6">
            <a:extLst>
              <a:ext uri="{FF2B5EF4-FFF2-40B4-BE49-F238E27FC236}">
                <a16:creationId xmlns:a16="http://schemas.microsoft.com/office/drawing/2014/main" id="{D056A566-9094-761D-E80F-58A46030A5A2}"/>
              </a:ext>
            </a:extLst>
          </p:cNvPr>
          <p:cNvSpPr txBox="1"/>
          <p:nvPr/>
        </p:nvSpPr>
        <p:spPr>
          <a:xfrm>
            <a:off x="6168820" y="193157"/>
            <a:ext cx="5806966" cy="7971413"/>
          </a:xfrm>
          <a:prstGeom prst="rect">
            <a:avLst/>
          </a:prstGeom>
          <a:noFill/>
        </p:spPr>
        <p:txBody>
          <a:bodyPr wrap="square" rtlCol="0">
            <a:spAutoFit/>
          </a:bodyPr>
          <a:lstStyle/>
          <a:p>
            <a:pPr algn="just"/>
            <a:r>
              <a:rPr lang="en-HK" b="0" i="0" dirty="0" err="1">
                <a:solidFill>
                  <a:srgbClr val="212529"/>
                </a:solidFill>
                <a:effectLst/>
                <a:latin typeface="SFMono-Regular"/>
              </a:rPr>
              <a:t>Dr.</a:t>
            </a:r>
            <a:r>
              <a:rPr lang="en-HK" b="0" i="0" dirty="0">
                <a:solidFill>
                  <a:srgbClr val="212529"/>
                </a:solidFill>
                <a:effectLst/>
                <a:latin typeface="SFMono-Regular"/>
              </a:rPr>
              <a:t> </a:t>
            </a:r>
            <a:r>
              <a:rPr lang="en-HK" b="0" i="0" dirty="0" err="1">
                <a:solidFill>
                  <a:srgbClr val="212529"/>
                </a:solidFill>
                <a:effectLst/>
                <a:latin typeface="SFMono-Regular"/>
              </a:rPr>
              <a:t>Teon</a:t>
            </a:r>
            <a:r>
              <a:rPr lang="en-HK" b="0" i="0" dirty="0">
                <a:solidFill>
                  <a:srgbClr val="212529"/>
                </a:solidFill>
                <a:effectLst/>
                <a:latin typeface="SFMono-Regular"/>
              </a:rPr>
              <a:t> Sim </a:t>
            </a:r>
            <a:r>
              <a:rPr lang="en-HK" b="0" i="0" dirty="0" err="1">
                <a:solidFill>
                  <a:srgbClr val="212529"/>
                </a:solidFill>
                <a:effectLst/>
                <a:latin typeface="SFMono-Regular"/>
              </a:rPr>
              <a:t>Chuan</a:t>
            </a:r>
            <a:r>
              <a:rPr lang="en-HK" b="0" i="0" dirty="0">
                <a:solidFill>
                  <a:srgbClr val="212529"/>
                </a:solidFill>
                <a:effectLst/>
                <a:latin typeface="SFMono-Regular"/>
              </a:rPr>
              <a:t> (Zhang </a:t>
            </a:r>
            <a:r>
              <a:rPr lang="en-HK" b="0" i="0" dirty="0" err="1">
                <a:solidFill>
                  <a:srgbClr val="212529"/>
                </a:solidFill>
                <a:effectLst/>
                <a:latin typeface="SFMono-Regular"/>
              </a:rPr>
              <a:t>Xincun</a:t>
            </a:r>
            <a:r>
              <a:rPr lang="en-HK" b="0" i="0" dirty="0">
                <a:solidFill>
                  <a:srgbClr val="212529"/>
                </a:solidFill>
                <a:effectLst/>
                <a:latin typeface="SFMono-Regular"/>
              </a:rPr>
              <a:t>), a </a:t>
            </a:r>
            <a:r>
              <a:rPr lang="en-HK" dirty="0">
                <a:solidFill>
                  <a:srgbClr val="212529"/>
                </a:solidFill>
                <a:latin typeface="SFMono-Regular"/>
              </a:rPr>
              <a:t>celebrated </a:t>
            </a:r>
            <a:r>
              <a:rPr lang="en-HK" b="0" i="0" dirty="0">
                <a:solidFill>
                  <a:srgbClr val="212529"/>
                </a:solidFill>
                <a:effectLst/>
                <a:latin typeface="SFMono-Regular"/>
              </a:rPr>
              <a:t>urologist, mistakenly removed the patient's spleen instead of </a:t>
            </a:r>
            <a:r>
              <a:rPr lang="en-HK" dirty="0">
                <a:solidFill>
                  <a:srgbClr val="212529"/>
                </a:solidFill>
                <a:latin typeface="SFMono-Regular"/>
              </a:rPr>
              <a:t>her</a:t>
            </a:r>
            <a:r>
              <a:rPr lang="en-HK" b="0" i="0" dirty="0">
                <a:solidFill>
                  <a:srgbClr val="212529"/>
                </a:solidFill>
                <a:effectLst/>
                <a:latin typeface="SFMono-Regular"/>
              </a:rPr>
              <a:t> kidney in 2019.</a:t>
            </a:r>
          </a:p>
          <a:p>
            <a:pPr algn="just"/>
            <a:endParaRPr lang="en-HK" dirty="0">
              <a:solidFill>
                <a:srgbClr val="212529"/>
              </a:solidFill>
              <a:latin typeface="SFMono-Regular"/>
            </a:endParaRPr>
          </a:p>
          <a:p>
            <a:pPr marL="285750" indent="-285750" algn="just">
              <a:buFont typeface="Arial" panose="020B0604020202020204" pitchFamily="34" charset="0"/>
              <a:buChar char="•"/>
            </a:pPr>
            <a:r>
              <a:rPr lang="en-HK" b="0" i="0" dirty="0">
                <a:solidFill>
                  <a:srgbClr val="212529"/>
                </a:solidFill>
                <a:effectLst/>
                <a:latin typeface="SFMono-Regular"/>
              </a:rPr>
              <a:t>He recorded the phrase “During the operation revealed that he failed to correctly identify the two organs” into the operation record.</a:t>
            </a:r>
          </a:p>
          <a:p>
            <a:pPr marL="285750" indent="-285750" algn="just">
              <a:buFont typeface="Arial" panose="020B0604020202020204" pitchFamily="34" charset="0"/>
              <a:buChar char="•"/>
            </a:pPr>
            <a:r>
              <a:rPr lang="en-HK" b="0" i="0" dirty="0">
                <a:solidFill>
                  <a:srgbClr val="212529"/>
                </a:solidFill>
                <a:effectLst/>
                <a:latin typeface="SFMono-Regular"/>
              </a:rPr>
              <a:t>He even persuaded his patient to undergo the operation again when her patient got a fever, and even tried to rationalize the removal of the spleen and tamper with medical records.</a:t>
            </a:r>
          </a:p>
          <a:p>
            <a:pPr marL="285750" indent="-285750" algn="just">
              <a:buFont typeface="Arial" panose="020B0604020202020204" pitchFamily="34" charset="0"/>
              <a:buChar char="•"/>
            </a:pPr>
            <a:endParaRPr lang="en-HK" b="0" i="0" dirty="0">
              <a:solidFill>
                <a:srgbClr val="212529"/>
              </a:solidFill>
              <a:effectLst/>
              <a:latin typeface="SFMono-Regular"/>
            </a:endParaRPr>
          </a:p>
          <a:p>
            <a:pPr marL="285750" indent="-285750" algn="just">
              <a:buFont typeface="Arial" panose="020B0604020202020204" pitchFamily="34" charset="0"/>
              <a:buChar char="•"/>
            </a:pPr>
            <a:r>
              <a:rPr lang="en-HK" sz="1900">
                <a:solidFill>
                  <a:srgbClr val="212529"/>
                </a:solidFill>
                <a:latin typeface="SFMono-Regular"/>
              </a:rPr>
              <a:t>Case Analysis</a:t>
            </a:r>
            <a:r>
              <a:rPr lang="en-HK" sz="1900" dirty="0">
                <a:solidFill>
                  <a:srgbClr val="212529"/>
                </a:solidFill>
                <a:latin typeface="SFMono-Regular"/>
              </a:rPr>
              <a:t>:</a:t>
            </a:r>
          </a:p>
          <a:p>
            <a:pPr algn="just"/>
            <a:endParaRPr lang="en-HK" sz="800" dirty="0">
              <a:solidFill>
                <a:srgbClr val="212529"/>
              </a:solidFill>
              <a:latin typeface="SFMono-Regular"/>
            </a:endParaRPr>
          </a:p>
          <a:p>
            <a:pPr marL="285750" indent="-285750" algn="just">
              <a:buFont typeface="Wingdings" panose="05000000000000000000" pitchFamily="2" charset="2"/>
              <a:buChar char="Ø"/>
            </a:pPr>
            <a:r>
              <a:rPr lang="en-US" sz="1600" dirty="0">
                <a:solidFill>
                  <a:srgbClr val="212529"/>
                </a:solidFill>
                <a:latin typeface="SFMono-Regular"/>
              </a:rPr>
              <a:t>He tried to conceal his fault and made it reasonable, which violates the moral principle and the universal ethical principles, such as integrity, respect for others, and kindness.</a:t>
            </a:r>
          </a:p>
          <a:p>
            <a:pPr marL="285750" indent="-285750" algn="just">
              <a:buFont typeface="Wingdings" panose="05000000000000000000" pitchFamily="2" charset="2"/>
              <a:buChar char="Ø"/>
            </a:pPr>
            <a:endParaRPr lang="en-US" sz="1600" dirty="0">
              <a:solidFill>
                <a:srgbClr val="212529"/>
              </a:solidFill>
              <a:latin typeface="SFMono-Regular"/>
            </a:endParaRPr>
          </a:p>
          <a:p>
            <a:pPr marL="285750" indent="-285750" algn="just">
              <a:buFont typeface="Wingdings" panose="05000000000000000000" pitchFamily="2" charset="2"/>
              <a:buChar char="Ø"/>
            </a:pPr>
            <a:r>
              <a:rPr lang="en-US" sz="1600" dirty="0">
                <a:solidFill>
                  <a:srgbClr val="212529"/>
                </a:solidFill>
                <a:latin typeface="SFMono-Regular"/>
              </a:rPr>
              <a:t>He shouldn’t try to amend the mistake that injured another's health, instead of concealing it with another deceit, just for showing his profession to the public.</a:t>
            </a:r>
          </a:p>
          <a:p>
            <a:pPr algn="just"/>
            <a:endParaRPr lang="en-US" sz="1600" dirty="0">
              <a:solidFill>
                <a:srgbClr val="212529"/>
              </a:solidFill>
              <a:latin typeface="SFMono-Regular"/>
            </a:endParaRPr>
          </a:p>
          <a:p>
            <a:pPr marL="285750" indent="-285750" algn="just">
              <a:buFont typeface="Wingdings" panose="05000000000000000000" pitchFamily="2" charset="2"/>
              <a:buChar char="Ø"/>
            </a:pPr>
            <a:r>
              <a:rPr lang="en-US" sz="1600" b="0" i="0" dirty="0">
                <a:solidFill>
                  <a:srgbClr val="212529"/>
                </a:solidFill>
                <a:effectLst/>
                <a:latin typeface="SFMono-Regular"/>
              </a:rPr>
              <a:t>He should, in fact, admit his fault and apologize to his patient formally to show his profession and high standard of morality.</a:t>
            </a:r>
            <a:endParaRPr lang="en-HK" sz="1600" dirty="0">
              <a:solidFill>
                <a:srgbClr val="212529"/>
              </a:solidFill>
              <a:latin typeface="SFMono-Regular"/>
            </a:endParaRPr>
          </a:p>
          <a:p>
            <a:endParaRPr lang="en-HK" dirty="0">
              <a:solidFill>
                <a:srgbClr val="212529"/>
              </a:solidFill>
              <a:latin typeface="SFMono-Regular"/>
            </a:endParaRPr>
          </a:p>
          <a:p>
            <a:endParaRPr lang="en-HK" b="0" i="0" dirty="0">
              <a:solidFill>
                <a:srgbClr val="212529"/>
              </a:solidFill>
              <a:effectLst/>
              <a:latin typeface="SFMono-Regular"/>
            </a:endParaRPr>
          </a:p>
          <a:p>
            <a:endParaRPr lang="en-HK" dirty="0">
              <a:solidFill>
                <a:srgbClr val="212529"/>
              </a:solidFill>
              <a:latin typeface="SFMono-Regular"/>
            </a:endParaRPr>
          </a:p>
          <a:p>
            <a:endParaRPr lang="en-HK" b="0" i="0" dirty="0">
              <a:solidFill>
                <a:srgbClr val="212529"/>
              </a:solidFill>
              <a:effectLst/>
              <a:latin typeface="SFMono-Regular"/>
            </a:endParaRPr>
          </a:p>
          <a:p>
            <a:endParaRPr lang="en-HK" dirty="0">
              <a:solidFill>
                <a:srgbClr val="212529"/>
              </a:solidFill>
              <a:latin typeface="SFMono-Regular"/>
            </a:endParaRPr>
          </a:p>
          <a:p>
            <a:endParaRPr lang="en-HK" dirty="0"/>
          </a:p>
        </p:txBody>
      </p:sp>
      <p:sp>
        <p:nvSpPr>
          <p:cNvPr id="2" name="TextBox 1">
            <a:extLst>
              <a:ext uri="{FF2B5EF4-FFF2-40B4-BE49-F238E27FC236}">
                <a16:creationId xmlns:a16="http://schemas.microsoft.com/office/drawing/2014/main" id="{F0D2775B-3D30-AC42-D2B7-0D00502E8BA2}"/>
              </a:ext>
            </a:extLst>
          </p:cNvPr>
          <p:cNvSpPr txBox="1"/>
          <p:nvPr/>
        </p:nvSpPr>
        <p:spPr>
          <a:xfrm>
            <a:off x="420197" y="4599323"/>
            <a:ext cx="5125331" cy="1261884"/>
          </a:xfrm>
          <a:prstGeom prst="rect">
            <a:avLst/>
          </a:prstGeom>
          <a:noFill/>
        </p:spPr>
        <p:txBody>
          <a:bodyPr wrap="square" rtlCol="0">
            <a:spAutoFit/>
          </a:bodyPr>
          <a:lstStyle/>
          <a:p>
            <a:r>
              <a:rPr lang="en-HK" sz="2800" dirty="0">
                <a:solidFill>
                  <a:srgbClr val="00B0F0"/>
                </a:solidFill>
              </a:rPr>
              <a:t>First morality news:</a:t>
            </a:r>
          </a:p>
          <a:p>
            <a:r>
              <a:rPr lang="en-HK" sz="2400" b="1" dirty="0">
                <a:solidFill>
                  <a:srgbClr val="C00000"/>
                </a:solidFill>
              </a:rPr>
              <a:t>Removal of Patient’s Spleen Mistakenly</a:t>
            </a:r>
          </a:p>
        </p:txBody>
      </p:sp>
      <p:sp>
        <p:nvSpPr>
          <p:cNvPr id="3" name="TextBox 2">
            <a:extLst>
              <a:ext uri="{FF2B5EF4-FFF2-40B4-BE49-F238E27FC236}">
                <a16:creationId xmlns:a16="http://schemas.microsoft.com/office/drawing/2014/main" id="{6BDC35C5-DC84-B2C9-64ED-0924107C4D87}"/>
              </a:ext>
            </a:extLst>
          </p:cNvPr>
          <p:cNvSpPr txBox="1"/>
          <p:nvPr/>
        </p:nvSpPr>
        <p:spPr>
          <a:xfrm>
            <a:off x="456684" y="3939310"/>
            <a:ext cx="4329109" cy="507831"/>
          </a:xfrm>
          <a:prstGeom prst="rect">
            <a:avLst/>
          </a:prstGeom>
          <a:noFill/>
        </p:spPr>
        <p:txBody>
          <a:bodyPr wrap="square" rtlCol="0">
            <a:spAutoFit/>
          </a:bodyPr>
          <a:lstStyle/>
          <a:p>
            <a:r>
              <a:rPr lang="en-HK" sz="900" dirty="0"/>
              <a:t>Sources taken from https://newsrnd.com/news/2022-06-20-zhang-xincun--a-famous-urologist--was-suspended-for-18-months-for-six-crimes-of-professional-misconduct.Hy3MLCat9.html</a:t>
            </a:r>
          </a:p>
        </p:txBody>
      </p:sp>
    </p:spTree>
    <p:extLst>
      <p:ext uri="{BB962C8B-B14F-4D97-AF65-F5344CB8AC3E}">
        <p14:creationId xmlns:p14="http://schemas.microsoft.com/office/powerpoint/2010/main" val="220091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1841E4-B6DD-FF5B-EE99-448F25032333}"/>
              </a:ext>
            </a:extLst>
          </p:cNvPr>
          <p:cNvSpPr txBox="1"/>
          <p:nvPr/>
        </p:nvSpPr>
        <p:spPr>
          <a:xfrm>
            <a:off x="827239" y="488584"/>
            <a:ext cx="10633692"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t> Yoga ball murder: CUHK professor murdered his wife and daughter</a:t>
            </a:r>
            <a:endParaRPr lang="en-US" sz="2200" b="1" dirty="0"/>
          </a:p>
        </p:txBody>
      </p:sp>
      <p:sp>
        <p:nvSpPr>
          <p:cNvPr id="5" name="TextBox 4">
            <a:extLst>
              <a:ext uri="{FF2B5EF4-FFF2-40B4-BE49-F238E27FC236}">
                <a16:creationId xmlns:a16="http://schemas.microsoft.com/office/drawing/2014/main" id="{41FFD322-3236-AD65-0F04-6BE45CB32D8F}"/>
              </a:ext>
            </a:extLst>
          </p:cNvPr>
          <p:cNvSpPr txBox="1"/>
          <p:nvPr/>
        </p:nvSpPr>
        <p:spPr>
          <a:xfrm>
            <a:off x="939800" y="3275976"/>
            <a:ext cx="559756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dirty="0"/>
          </a:p>
          <a:p>
            <a:r>
              <a:rPr lang="en-US" sz="2200" dirty="0"/>
              <a:t>Case Analysis</a:t>
            </a:r>
          </a:p>
        </p:txBody>
      </p:sp>
      <p:sp>
        <p:nvSpPr>
          <p:cNvPr id="6" name="TextBox 5">
            <a:extLst>
              <a:ext uri="{FF2B5EF4-FFF2-40B4-BE49-F238E27FC236}">
                <a16:creationId xmlns:a16="http://schemas.microsoft.com/office/drawing/2014/main" id="{0F917E6A-8477-14A2-32C0-469E3C2B22CB}"/>
              </a:ext>
            </a:extLst>
          </p:cNvPr>
          <p:cNvSpPr txBox="1"/>
          <p:nvPr/>
        </p:nvSpPr>
        <p:spPr>
          <a:xfrm>
            <a:off x="939800" y="1140459"/>
            <a:ext cx="648575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err="1">
                <a:ea typeface="+mn-lt"/>
                <a:cs typeface="+mn-lt"/>
              </a:rPr>
              <a:t>Khaw</a:t>
            </a:r>
            <a:r>
              <a:rPr lang="en-US" dirty="0">
                <a:ea typeface="+mn-lt"/>
                <a:cs typeface="+mn-lt"/>
              </a:rPr>
              <a:t> Kim Sun, a professor at CUHK killed his wife and daughter with a carbon monoxide-filled yoga ball in 2015. Mr. </a:t>
            </a:r>
            <a:r>
              <a:rPr lang="en-US" dirty="0" err="1">
                <a:ea typeface="+mn-lt"/>
                <a:cs typeface="+mn-lt"/>
              </a:rPr>
              <a:t>Khaw</a:t>
            </a:r>
            <a:r>
              <a:rPr lang="en-US" dirty="0">
                <a:ea typeface="+mn-lt"/>
                <a:cs typeface="+mn-lt"/>
              </a:rPr>
              <a:t> filled two balls with carbon monoxide. He tried to pretend that he was going to kill animals with the gas. And he used those balls to kill his wife and daughter with carbon monoxide poisoning. After two years in 2018, </a:t>
            </a:r>
            <a:r>
              <a:rPr lang="en-US" dirty="0" err="1">
                <a:ea typeface="+mn-lt"/>
                <a:cs typeface="+mn-lt"/>
              </a:rPr>
              <a:t>Khaw</a:t>
            </a:r>
            <a:r>
              <a:rPr lang="en-US" dirty="0">
                <a:ea typeface="+mn-lt"/>
                <a:cs typeface="+mn-lt"/>
              </a:rPr>
              <a:t> Kim Sum was convicted by Hong Kong Court and sentenced to life imprisonment.</a:t>
            </a:r>
            <a:endParaRPr lang="en-US" dirty="0"/>
          </a:p>
        </p:txBody>
      </p:sp>
      <p:pic>
        <p:nvPicPr>
          <p:cNvPr id="2" name="Picture 2" descr="Khaw being led away by officers after his arrest in 2017. Photo: Dickson Lee">
            <a:extLst>
              <a:ext uri="{FF2B5EF4-FFF2-40B4-BE49-F238E27FC236}">
                <a16:creationId xmlns:a16="http://schemas.microsoft.com/office/drawing/2014/main" id="{4AE2BF6B-384D-A29A-EE2E-E37108FC8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7824351" y="1284888"/>
            <a:ext cx="3913078" cy="22825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06A6AA-B58D-304B-02B9-E223DE3EBE3A}"/>
              </a:ext>
            </a:extLst>
          </p:cNvPr>
          <p:cNvSpPr txBox="1"/>
          <p:nvPr/>
        </p:nvSpPr>
        <p:spPr>
          <a:xfrm>
            <a:off x="7745018" y="3684371"/>
            <a:ext cx="3992411" cy="507831"/>
          </a:xfrm>
          <a:prstGeom prst="rect">
            <a:avLst/>
          </a:prstGeom>
          <a:noFill/>
        </p:spPr>
        <p:txBody>
          <a:bodyPr wrap="square" rtlCol="0">
            <a:spAutoFit/>
          </a:bodyPr>
          <a:lstStyle/>
          <a:p>
            <a:pPr algn="just"/>
            <a:r>
              <a:rPr lang="en-HK" sz="900" dirty="0"/>
              <a:t>Sources taken from https://www.scmp.com/news/hong-kong/law-and-crime/article/3092059/yoga-ball-murder-malaysian-professor-hong-kong-who</a:t>
            </a:r>
            <a:endParaRPr lang="en-HK" dirty="0"/>
          </a:p>
        </p:txBody>
      </p:sp>
      <p:sp>
        <p:nvSpPr>
          <p:cNvPr id="7" name="文字方塊 6">
            <a:extLst>
              <a:ext uri="{FF2B5EF4-FFF2-40B4-BE49-F238E27FC236}">
                <a16:creationId xmlns:a16="http://schemas.microsoft.com/office/drawing/2014/main" id="{E9FD8FDE-253B-FA13-E096-3095CC3BC51C}"/>
              </a:ext>
            </a:extLst>
          </p:cNvPr>
          <p:cNvSpPr txBox="1"/>
          <p:nvPr/>
        </p:nvSpPr>
        <p:spPr>
          <a:xfrm>
            <a:off x="939800" y="4192202"/>
            <a:ext cx="6805218" cy="2308324"/>
          </a:xfrm>
          <a:prstGeom prst="rect">
            <a:avLst/>
          </a:prstGeom>
          <a:noFill/>
        </p:spPr>
        <p:txBody>
          <a:bodyPr wrap="square" rtlCol="0">
            <a:spAutoFit/>
          </a:bodyPr>
          <a:lstStyle/>
          <a:p>
            <a:pPr marL="285750" indent="-285750">
              <a:buFont typeface="Wingdings" panose="05000000000000000000" pitchFamily="2" charset="2"/>
              <a:buChar char="Ø"/>
            </a:pPr>
            <a:r>
              <a:rPr lang="en-US" altLang="zh-HK" dirty="0"/>
              <a:t>Mr. </a:t>
            </a:r>
            <a:r>
              <a:rPr lang="en-US" altLang="zh-HK" dirty="0" err="1"/>
              <a:t>Khaw’s</a:t>
            </a:r>
            <a:r>
              <a:rPr lang="en-US" altLang="zh-HK" dirty="0"/>
              <a:t> action is illegal as he murdered his wife and daughter with a carbon monoxide-filled yoga ball and he should be put into jail. </a:t>
            </a:r>
          </a:p>
          <a:p>
            <a:pPr marL="285750" indent="-285750">
              <a:buFont typeface="Wingdings" panose="05000000000000000000" pitchFamily="2" charset="2"/>
              <a:buChar char="Ø"/>
            </a:pPr>
            <a:r>
              <a:rPr lang="en-US" altLang="zh-HK" dirty="0"/>
              <a:t>In order to conceal his fault, he </a:t>
            </a:r>
            <a:r>
              <a:rPr lang="en-US" altLang="zh-HK" dirty="0">
                <a:ea typeface="+mn-lt"/>
                <a:cs typeface="+mn-lt"/>
              </a:rPr>
              <a:t>tried to pretend that he was going to kill animals with the gas. But it is not reasonable. He just wants to avoid punishment by law. We can see that Mr. </a:t>
            </a:r>
            <a:r>
              <a:rPr lang="en-US" altLang="zh-HK" dirty="0" err="1">
                <a:ea typeface="+mn-lt"/>
                <a:cs typeface="+mn-lt"/>
              </a:rPr>
              <a:t>Khaw</a:t>
            </a:r>
            <a:r>
              <a:rPr lang="en-US" altLang="zh-HK" dirty="0">
                <a:ea typeface="+mn-lt"/>
                <a:cs typeface="+mn-lt"/>
              </a:rPr>
              <a:t> is at stage 1(</a:t>
            </a:r>
            <a:r>
              <a:rPr lang="en-US" altLang="zh-HK" dirty="0"/>
              <a:t>Punishment orientation)</a:t>
            </a:r>
            <a:r>
              <a:rPr lang="en-US" altLang="zh-HK" dirty="0">
                <a:ea typeface="+mn-lt"/>
                <a:cs typeface="+mn-lt"/>
              </a:rPr>
              <a:t> of Kohlberg’s stage of moral development. </a:t>
            </a:r>
            <a:endParaRPr lang="en-US" altLang="zh-HK" dirty="0"/>
          </a:p>
        </p:txBody>
      </p:sp>
      <p:sp>
        <p:nvSpPr>
          <p:cNvPr id="8" name="TextBox 7">
            <a:extLst>
              <a:ext uri="{FF2B5EF4-FFF2-40B4-BE49-F238E27FC236}">
                <a16:creationId xmlns:a16="http://schemas.microsoft.com/office/drawing/2014/main" id="{4FF22B79-E41A-F49B-34F0-BCAC0D1F3E0E}"/>
              </a:ext>
            </a:extLst>
          </p:cNvPr>
          <p:cNvSpPr txBox="1"/>
          <p:nvPr/>
        </p:nvSpPr>
        <p:spPr>
          <a:xfrm>
            <a:off x="912372" y="79002"/>
            <a:ext cx="3267241" cy="461665"/>
          </a:xfrm>
          <a:prstGeom prst="rect">
            <a:avLst/>
          </a:prstGeom>
          <a:noFill/>
        </p:spPr>
        <p:txBody>
          <a:bodyPr wrap="none" rtlCol="0">
            <a:spAutoFit/>
          </a:bodyPr>
          <a:lstStyle/>
          <a:p>
            <a:r>
              <a:rPr lang="en-HK" sz="2400" dirty="0">
                <a:solidFill>
                  <a:srgbClr val="00B0F0"/>
                </a:solidFill>
              </a:rPr>
              <a:t>Second Morality news:</a:t>
            </a: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386</TotalTime>
  <Words>415</Words>
  <Application>Microsoft Office PowerPoint</Application>
  <PresentationFormat>Widescreen</PresentationFormat>
  <Paragraphs>28</Paragraphs>
  <Slides>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SFMono-Regular</vt:lpstr>
      <vt:lpstr>Arial</vt:lpstr>
      <vt:lpstr>Avenir Next LT Pro</vt:lpstr>
      <vt:lpstr>Goudy Old Style</vt:lpstr>
      <vt:lpstr>Trebuchet MS</vt:lpstr>
      <vt:lpstr>Wingdings</vt:lpstr>
      <vt:lpstr>Wingdings 3</vt:lpstr>
      <vt:lpstr>FrostyVTI</vt:lpstr>
      <vt:lpstr>Facet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Kelvin Cheung</dc:creator>
  <cp:lastModifiedBy>Kelvin Cheung</cp:lastModifiedBy>
  <cp:revision>8</cp:revision>
  <dcterms:created xsi:type="dcterms:W3CDTF">2022-10-08T15:14:16Z</dcterms:created>
  <dcterms:modified xsi:type="dcterms:W3CDTF">2022-10-09T15:09:09Z</dcterms:modified>
</cp:coreProperties>
</file>