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1" d="100"/>
          <a:sy n="51" d="100"/>
        </p:scale>
        <p:origin x="23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28-10-2023</a:t>
            </a:fld>
            <a:endParaRPr lang="en-IN" dirty="0"/>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dirty="0"/>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34B4D2-4EF6-411C-87C7-B107FD4D12D9}"/>
              </a:ext>
            </a:extLst>
          </p:cNvPr>
          <p:cNvGraphicFramePr>
            <a:graphicFrameLocks noGrp="1"/>
          </p:cNvGraphicFramePr>
          <p:nvPr>
            <p:extLst>
              <p:ext uri="{D42A27DB-BD31-4B8C-83A1-F6EECF244321}">
                <p14:modId xmlns:p14="http://schemas.microsoft.com/office/powerpoint/2010/main" val="716327047"/>
              </p:ext>
            </p:extLst>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extLst>
                    <a:ext uri="{9D8B030D-6E8A-4147-A177-3AD203B41FA5}">
                      <a16:colId xmlns:a16="http://schemas.microsoft.com/office/drawing/2014/main" val="1152231565"/>
                    </a:ext>
                  </a:extLst>
                </a:gridCol>
                <a:gridCol w="4036423">
                  <a:extLst>
                    <a:ext uri="{9D8B030D-6E8A-4147-A177-3AD203B41FA5}">
                      <a16:colId xmlns:a16="http://schemas.microsoft.com/office/drawing/2014/main" val="1336454473"/>
                    </a:ext>
                  </a:extLst>
                </a:gridCol>
              </a:tblGrid>
              <a:tr h="419318">
                <a:tc>
                  <a:txBody>
                    <a:bodyPr/>
                    <a:lstStyle/>
                    <a:p>
                      <a:pPr algn="ctr"/>
                      <a:r>
                        <a:rPr lang="en-IN" sz="1800" b="1" dirty="0"/>
                        <a:t>NAME</a:t>
                      </a:r>
                    </a:p>
                  </a:txBody>
                  <a:tcPr anchor="ctr"/>
                </a:tc>
                <a:tc>
                  <a:txBody>
                    <a:bodyPr/>
                    <a:lstStyle/>
                    <a:p>
                      <a:pPr algn="ctr"/>
                      <a:r>
                        <a:rPr lang="en-IN" sz="1800" b="1" dirty="0" smtClean="0"/>
                        <a:t>KAMATCHI</a:t>
                      </a:r>
                      <a:r>
                        <a:rPr lang="en-IN" sz="1800" b="1" baseline="0" dirty="0" smtClean="0"/>
                        <a:t> G</a:t>
                      </a:r>
                      <a:endParaRPr lang="en-IN" sz="1800" b="1" dirty="0"/>
                    </a:p>
                  </a:txBody>
                  <a:tcPr anchor="ctr"/>
                </a:tc>
                <a:extLst>
                  <a:ext uri="{0D108BD9-81ED-4DB2-BD59-A6C34878D82A}">
                    <a16:rowId xmlns:a16="http://schemas.microsoft.com/office/drawing/2014/main" val="100721517"/>
                  </a:ext>
                </a:extLst>
              </a:tr>
              <a:tr h="419318">
                <a:tc>
                  <a:txBody>
                    <a:bodyPr/>
                    <a:lstStyle/>
                    <a:p>
                      <a:pPr algn="ctr"/>
                      <a:r>
                        <a:rPr lang="en-IN" sz="1800" b="1" dirty="0"/>
                        <a:t>REG NO</a:t>
                      </a:r>
                    </a:p>
                  </a:txBody>
                  <a:tcPr anchor="ctr"/>
                </a:tc>
                <a:tc>
                  <a:txBody>
                    <a:bodyPr/>
                    <a:lstStyle/>
                    <a:p>
                      <a:pPr algn="ctr"/>
                      <a:r>
                        <a:rPr lang="en-IN" sz="1800" b="1" dirty="0" smtClean="0"/>
                        <a:t>311520205017</a:t>
                      </a:r>
                      <a:endParaRPr lang="en-IN" sz="1800" b="1" dirty="0"/>
                    </a:p>
                  </a:txBody>
                  <a:tcPr anchor="ctr"/>
                </a:tc>
                <a:extLst>
                  <a:ext uri="{0D108BD9-81ED-4DB2-BD59-A6C34878D82A}">
                    <a16:rowId xmlns:a16="http://schemas.microsoft.com/office/drawing/2014/main" val="762252514"/>
                  </a:ext>
                </a:extLst>
              </a:tr>
              <a:tr h="419318">
                <a:tc>
                  <a:txBody>
                    <a:bodyPr/>
                    <a:lstStyle/>
                    <a:p>
                      <a:pPr algn="ctr"/>
                      <a:r>
                        <a:rPr lang="en-IN" sz="1800" b="1" dirty="0"/>
                        <a:t>CLASS</a:t>
                      </a:r>
                    </a:p>
                  </a:txBody>
                  <a:tcPr anchor="ctr"/>
                </a:tc>
                <a:tc>
                  <a:txBody>
                    <a:bodyPr/>
                    <a:lstStyle/>
                    <a:p>
                      <a:pPr algn="ctr"/>
                      <a:r>
                        <a:rPr lang="en-IN" sz="1800" b="1" dirty="0" err="1"/>
                        <a:t>B.Tech</a:t>
                      </a:r>
                      <a:r>
                        <a:rPr lang="en-IN" sz="1800" b="1" dirty="0"/>
                        <a:t>  IT  </a:t>
                      </a:r>
                    </a:p>
                  </a:txBody>
                  <a:tcPr anchor="ctr"/>
                </a:tc>
                <a:extLst>
                  <a:ext uri="{0D108BD9-81ED-4DB2-BD59-A6C34878D82A}">
                    <a16:rowId xmlns:a16="http://schemas.microsoft.com/office/drawing/2014/main" val="3359258751"/>
                  </a:ext>
                </a:extLst>
              </a:tr>
              <a:tr h="419318">
                <a:tc>
                  <a:txBody>
                    <a:bodyPr/>
                    <a:lstStyle/>
                    <a:p>
                      <a:pPr algn="ctr"/>
                      <a:r>
                        <a:rPr lang="en-IN" sz="1800" b="1" dirty="0"/>
                        <a:t>EMAIL ID</a:t>
                      </a:r>
                    </a:p>
                  </a:txBody>
                  <a:tcPr anchor="ctr"/>
                </a:tc>
                <a:tc>
                  <a:txBody>
                    <a:bodyPr/>
                    <a:lstStyle/>
                    <a:p>
                      <a:pPr algn="ctr"/>
                      <a:r>
                        <a:rPr lang="en-IN" sz="1800" b="1" dirty="0" smtClean="0"/>
                        <a:t>sushmagengatharan@gmail.com</a:t>
                      </a:r>
                      <a:endParaRPr lang="en-IN" sz="1800" b="1" dirty="0"/>
                    </a:p>
                  </a:txBody>
                  <a:tcPr anchor="ctr"/>
                </a:tc>
                <a:extLst>
                  <a:ext uri="{0D108BD9-81ED-4DB2-BD59-A6C34878D82A}">
                    <a16:rowId xmlns:a16="http://schemas.microsoft.com/office/drawing/2014/main" val="1554314699"/>
                  </a:ext>
                </a:extLst>
              </a:tr>
              <a:tr h="419318">
                <a:tc>
                  <a:txBody>
                    <a:bodyPr/>
                    <a:lstStyle/>
                    <a:p>
                      <a:pPr algn="ctr"/>
                      <a:endParaRPr lang="en-IN" sz="1800" b="1" dirty="0"/>
                    </a:p>
                  </a:txBody>
                  <a:tcPr anchor="ctr"/>
                </a:tc>
                <a:tc>
                  <a:txBody>
                    <a:bodyPr/>
                    <a:lstStyle/>
                    <a:p>
                      <a:pPr algn="ctr"/>
                      <a:r>
                        <a:rPr lang="en-IN" sz="1800" b="1" dirty="0"/>
                        <a:t>ASSIGNMENT - 2</a:t>
                      </a:r>
                    </a:p>
                  </a:txBody>
                  <a:tcPr anchor="ctr"/>
                </a:tc>
                <a:extLst>
                  <a:ext uri="{0D108BD9-81ED-4DB2-BD59-A6C34878D82A}">
                    <a16:rowId xmlns:a16="http://schemas.microsoft.com/office/drawing/2014/main" val="3262662199"/>
                  </a:ext>
                </a:extLst>
              </a:tr>
            </a:tbl>
          </a:graphicData>
        </a:graphic>
      </p:graphicFrame>
      <p:graphicFrame>
        <p:nvGraphicFramePr>
          <p:cNvPr id="7" name="Table 7">
            <a:extLst>
              <a:ext uri="{FF2B5EF4-FFF2-40B4-BE49-F238E27FC236}">
                <a16:creationId xmlns:a16="http://schemas.microsoft.com/office/drawing/2014/main" id="{4676E118-409F-47D6-B446-794C1156F800}"/>
              </a:ext>
            </a:extLst>
          </p:cNvPr>
          <p:cNvGraphicFramePr>
            <a:graphicFrameLocks noGrp="1"/>
          </p:cNvGraphicFramePr>
          <p:nvPr>
            <p:extLst>
              <p:ext uri="{D42A27DB-BD31-4B8C-83A1-F6EECF244321}">
                <p14:modId xmlns:p14="http://schemas.microsoft.com/office/powerpoint/2010/main" val="712074726"/>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val="769458681"/>
                    </a:ext>
                  </a:extLst>
                </a:gridCol>
                <a:gridCol w="5836920">
                  <a:extLst>
                    <a:ext uri="{9D8B030D-6E8A-4147-A177-3AD203B41FA5}">
                      <a16:colId xmlns:a16="http://schemas.microsoft.com/office/drawing/2014/main"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prepare the data, explore and create Interactive Dashboard, report and Story</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val="2134947287"/>
                  </a:ext>
                </a:extLst>
              </a:tr>
            </a:tbl>
          </a:graphicData>
        </a:graphic>
      </p:graphicFrame>
      <p:sp>
        <p:nvSpPr>
          <p:cNvPr id="6" name="TextBox 5">
            <a:extLst>
              <a:ext uri="{FF2B5EF4-FFF2-40B4-BE49-F238E27FC236}">
                <a16:creationId xmlns:a16="http://schemas.microsoft.com/office/drawing/2014/main" id="{A0406D1E-94C4-44B8-A56B-CB1096D96F95}"/>
              </a:ext>
            </a:extLst>
          </p:cNvPr>
          <p:cNvSpPr txBox="1"/>
          <p:nvPr/>
        </p:nvSpPr>
        <p:spPr>
          <a:xfrm>
            <a:off x="189362" y="3472306"/>
            <a:ext cx="6250675" cy="954107"/>
          </a:xfrm>
          <a:prstGeom prst="rect">
            <a:avLst/>
          </a:prstGeom>
          <a:noFill/>
        </p:spPr>
        <p:txBody>
          <a:bodyPr wrap="square">
            <a:spAutoFit/>
          </a:bodyPr>
          <a:lstStyle/>
          <a:p>
            <a:pPr algn="just"/>
            <a:r>
              <a:rPr lang="en-US" sz="1350" b="0" i="0" u="none" strike="noStrike" kern="1200" baseline="0" dirty="0">
                <a:solidFill>
                  <a:schemeClr val="tx1"/>
                </a:solidFill>
                <a:ea typeface="+mn-ea"/>
                <a:cs typeface="+mn-cs"/>
              </a:rPr>
              <a:t>	</a:t>
            </a:r>
            <a:r>
              <a:rPr lang="en-US" sz="1350" b="0" i="0" u="none" strike="noStrike" baseline="0" dirty="0"/>
              <a:t>HR data can be hard to come by, and HR professionals generally lag behind with respect to analytics and data visualization competency. We use the data set to teach HR students how to use and analyze the data in Cognos - a data visualization tool that's easy to learn.</a:t>
            </a:r>
            <a:endParaRPr lang="en-IN" sz="1350" b="1" dirty="0"/>
          </a:p>
        </p:txBody>
      </p:sp>
      <p:sp>
        <p:nvSpPr>
          <p:cNvPr id="8" name="TextBox 7">
            <a:extLst>
              <a:ext uri="{FF2B5EF4-FFF2-40B4-BE49-F238E27FC236}">
                <a16:creationId xmlns:a16="http://schemas.microsoft.com/office/drawing/2014/main"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pic>
        <p:nvPicPr>
          <p:cNvPr id="3" name="Picture 2">
            <a:extLst>
              <a:ext uri="{FF2B5EF4-FFF2-40B4-BE49-F238E27FC236}">
                <a16:creationId xmlns:a16="http://schemas.microsoft.com/office/drawing/2014/main" id="{2A23931F-9D7D-4B27-BCCF-C613123C258C}"/>
              </a:ext>
            </a:extLst>
          </p:cNvPr>
          <p:cNvPicPr>
            <a:picLocks noChangeAspect="1"/>
          </p:cNvPicPr>
          <p:nvPr/>
        </p:nvPicPr>
        <p:blipFill rotWithShape="1">
          <a:blip r:embed="rId2">
            <a:extLst>
              <a:ext uri="{28A0092B-C50C-407E-A947-70E740481C1C}">
                <a14:useLocalDpi xmlns:a14="http://schemas.microsoft.com/office/drawing/2010/main" val="0"/>
              </a:ext>
            </a:extLst>
          </a:blip>
          <a:srcRect l="7143" t="9467" r="3911"/>
          <a:stretch/>
        </p:blipFill>
        <p:spPr>
          <a:xfrm>
            <a:off x="489857" y="5523264"/>
            <a:ext cx="6099920" cy="3492436"/>
          </a:xfrm>
          <a:prstGeom prst="rect">
            <a:avLst/>
          </a:prstGeom>
        </p:spPr>
      </p:pic>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BBDB88-5A44-4CC2-B21A-4B4CEE1569C3}"/>
              </a:ext>
            </a:extLst>
          </p:cNvPr>
          <p:cNvSpPr txBox="1"/>
          <p:nvPr/>
        </p:nvSpPr>
        <p:spPr>
          <a:xfrm>
            <a:off x="2724223" y="5157918"/>
            <a:ext cx="1409553" cy="307777"/>
          </a:xfrm>
          <a:prstGeom prst="rect">
            <a:avLst/>
          </a:prstGeom>
          <a:noFill/>
        </p:spPr>
        <p:txBody>
          <a:bodyPr wrap="none" rtlCol="0">
            <a:spAutoFit/>
          </a:bodyPr>
          <a:lstStyle/>
          <a:p>
            <a:r>
              <a:rPr lang="en-IN" sz="1400" b="1" dirty="0"/>
              <a:t>Male Employees</a:t>
            </a:r>
          </a:p>
        </p:txBody>
      </p:sp>
      <p:sp>
        <p:nvSpPr>
          <p:cNvPr id="7" name="TextBox 6">
            <a:extLst>
              <a:ext uri="{FF2B5EF4-FFF2-40B4-BE49-F238E27FC236}">
                <a16:creationId xmlns:a16="http://schemas.microsoft.com/office/drawing/2014/main" id="{DF394E27-8FCD-4633-8BB9-A33A49B1B42B}"/>
              </a:ext>
            </a:extLst>
          </p:cNvPr>
          <p:cNvSpPr txBox="1"/>
          <p:nvPr/>
        </p:nvSpPr>
        <p:spPr>
          <a:xfrm>
            <a:off x="2645388" y="720248"/>
            <a:ext cx="1567224" cy="307777"/>
          </a:xfrm>
          <a:prstGeom prst="rect">
            <a:avLst/>
          </a:prstGeom>
          <a:noFill/>
        </p:spPr>
        <p:txBody>
          <a:bodyPr wrap="none" rtlCol="0">
            <a:spAutoFit/>
          </a:bodyPr>
          <a:lstStyle/>
          <a:p>
            <a:r>
              <a:rPr lang="en-IN" sz="1400" b="1" dirty="0"/>
              <a:t>Female Employees</a:t>
            </a:r>
          </a:p>
        </p:txBody>
      </p:sp>
      <p:pic>
        <p:nvPicPr>
          <p:cNvPr id="4" name="Picture 3">
            <a:extLst>
              <a:ext uri="{FF2B5EF4-FFF2-40B4-BE49-F238E27FC236}">
                <a16:creationId xmlns:a16="http://schemas.microsoft.com/office/drawing/2014/main" id="{105822BA-B401-4EF8-9160-75C15CFAD3EC}"/>
              </a:ext>
            </a:extLst>
          </p:cNvPr>
          <p:cNvPicPr>
            <a:picLocks noChangeAspect="1"/>
          </p:cNvPicPr>
          <p:nvPr/>
        </p:nvPicPr>
        <p:blipFill rotWithShape="1">
          <a:blip r:embed="rId2">
            <a:extLst>
              <a:ext uri="{28A0092B-C50C-407E-A947-70E740481C1C}">
                <a14:useLocalDpi xmlns:a14="http://schemas.microsoft.com/office/drawing/2010/main" val="0"/>
              </a:ext>
            </a:extLst>
          </a:blip>
          <a:srcRect l="7059" t="9797" r="8039" b="3754"/>
          <a:stretch/>
        </p:blipFill>
        <p:spPr>
          <a:xfrm>
            <a:off x="517711" y="1305636"/>
            <a:ext cx="5822577" cy="3334870"/>
          </a:xfrm>
          <a:prstGeom prst="rect">
            <a:avLst/>
          </a:prstGeom>
        </p:spPr>
      </p:pic>
      <p:pic>
        <p:nvPicPr>
          <p:cNvPr id="9" name="Picture 8">
            <a:extLst>
              <a:ext uri="{FF2B5EF4-FFF2-40B4-BE49-F238E27FC236}">
                <a16:creationId xmlns:a16="http://schemas.microsoft.com/office/drawing/2014/main" id="{0FA508C8-BCAD-4258-9F64-F75EF6D2D8B0}"/>
              </a:ext>
            </a:extLst>
          </p:cNvPr>
          <p:cNvPicPr>
            <a:picLocks noChangeAspect="1"/>
          </p:cNvPicPr>
          <p:nvPr/>
        </p:nvPicPr>
        <p:blipFill rotWithShape="1">
          <a:blip r:embed="rId3">
            <a:extLst>
              <a:ext uri="{28A0092B-C50C-407E-A947-70E740481C1C}">
                <a14:useLocalDpi xmlns:a14="http://schemas.microsoft.com/office/drawing/2010/main" val="0"/>
              </a:ext>
            </a:extLst>
          </a:blip>
          <a:srcRect l="7648" t="9099" r="7451" b="4452"/>
          <a:stretch/>
        </p:blipFill>
        <p:spPr>
          <a:xfrm>
            <a:off x="517710" y="5743306"/>
            <a:ext cx="5822578" cy="3334870"/>
          </a:xfrm>
          <a:prstGeom prst="rect">
            <a:avLst/>
          </a:prstGeom>
        </p:spPr>
      </p:pic>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FE45CB-1830-452E-8AB9-E502FB8933F5}"/>
              </a:ext>
            </a:extLst>
          </p:cNvPr>
          <p:cNvSpPr txBox="1"/>
          <p:nvPr/>
        </p:nvSpPr>
        <p:spPr>
          <a:xfrm>
            <a:off x="2450281" y="720247"/>
            <a:ext cx="1902572" cy="307777"/>
          </a:xfrm>
          <a:prstGeom prst="rect">
            <a:avLst/>
          </a:prstGeom>
          <a:noFill/>
        </p:spPr>
        <p:txBody>
          <a:bodyPr wrap="none" rtlCol="0">
            <a:spAutoFit/>
          </a:bodyPr>
          <a:lstStyle/>
          <a:p>
            <a:r>
              <a:rPr lang="en-IN" sz="1400" b="1" dirty="0"/>
              <a:t>Data Analyst Employee</a:t>
            </a:r>
          </a:p>
        </p:txBody>
      </p:sp>
      <p:sp>
        <p:nvSpPr>
          <p:cNvPr id="11" name="TextBox 10">
            <a:extLst>
              <a:ext uri="{FF2B5EF4-FFF2-40B4-BE49-F238E27FC236}">
                <a16:creationId xmlns:a16="http://schemas.microsoft.com/office/drawing/2014/main" id="{511E73C8-BF7C-4D8D-A0A4-888975A91A0E}"/>
              </a:ext>
            </a:extLst>
          </p:cNvPr>
          <p:cNvSpPr txBox="1"/>
          <p:nvPr/>
        </p:nvSpPr>
        <p:spPr>
          <a:xfrm>
            <a:off x="2542347" y="5010308"/>
            <a:ext cx="1773306" cy="307777"/>
          </a:xfrm>
          <a:prstGeom prst="rect">
            <a:avLst/>
          </a:prstGeom>
          <a:noFill/>
        </p:spPr>
        <p:txBody>
          <a:bodyPr wrap="none" rtlCol="0">
            <a:spAutoFit/>
          </a:bodyPr>
          <a:lstStyle/>
          <a:p>
            <a:r>
              <a:rPr lang="en-IN" sz="1400" b="1" dirty="0"/>
              <a:t>US Citizen Employees</a:t>
            </a:r>
          </a:p>
        </p:txBody>
      </p:sp>
      <p:pic>
        <p:nvPicPr>
          <p:cNvPr id="4" name="Picture 3">
            <a:extLst>
              <a:ext uri="{FF2B5EF4-FFF2-40B4-BE49-F238E27FC236}">
                <a16:creationId xmlns:a16="http://schemas.microsoft.com/office/drawing/2014/main" id="{244117D0-A08B-4DB0-8A91-8A69DA806E39}"/>
              </a:ext>
            </a:extLst>
          </p:cNvPr>
          <p:cNvPicPr>
            <a:picLocks noChangeAspect="1"/>
          </p:cNvPicPr>
          <p:nvPr/>
        </p:nvPicPr>
        <p:blipFill rotWithShape="1">
          <a:blip r:embed="rId2">
            <a:extLst>
              <a:ext uri="{28A0092B-C50C-407E-A947-70E740481C1C}">
                <a14:useLocalDpi xmlns:a14="http://schemas.microsoft.com/office/drawing/2010/main" val="0"/>
              </a:ext>
            </a:extLst>
          </a:blip>
          <a:srcRect l="7378" t="10099" r="4266" b="1723"/>
          <a:stretch/>
        </p:blipFill>
        <p:spPr>
          <a:xfrm>
            <a:off x="551688" y="1318382"/>
            <a:ext cx="5822577" cy="3401568"/>
          </a:xfrm>
          <a:prstGeom prst="rect">
            <a:avLst/>
          </a:prstGeom>
        </p:spPr>
      </p:pic>
      <p:pic>
        <p:nvPicPr>
          <p:cNvPr id="6" name="Picture 5">
            <a:extLst>
              <a:ext uri="{FF2B5EF4-FFF2-40B4-BE49-F238E27FC236}">
                <a16:creationId xmlns:a16="http://schemas.microsoft.com/office/drawing/2014/main" id="{51B27732-1BBA-48B3-A1FC-DC8B090E6F00}"/>
              </a:ext>
            </a:extLst>
          </p:cNvPr>
          <p:cNvPicPr>
            <a:picLocks noChangeAspect="1"/>
          </p:cNvPicPr>
          <p:nvPr/>
        </p:nvPicPr>
        <p:blipFill rotWithShape="1">
          <a:blip r:embed="rId3">
            <a:extLst>
              <a:ext uri="{28A0092B-C50C-407E-A947-70E740481C1C}">
                <a14:useLocalDpi xmlns:a14="http://schemas.microsoft.com/office/drawing/2010/main" val="0"/>
              </a:ext>
            </a:extLst>
          </a:blip>
          <a:srcRect l="8045" t="9100" r="8045" b="2722"/>
          <a:stretch/>
        </p:blipFill>
        <p:spPr>
          <a:xfrm>
            <a:off x="551688" y="5608442"/>
            <a:ext cx="5822577" cy="3589345"/>
          </a:xfrm>
          <a:prstGeom prst="rect">
            <a:avLst/>
          </a:prstGeom>
        </p:spPr>
      </p:pic>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025AA3-2E43-4DF3-BCD9-3BFD2700DAB9}"/>
              </a:ext>
            </a:extLst>
          </p:cNvPr>
          <p:cNvSpPr txBox="1"/>
          <p:nvPr/>
        </p:nvSpPr>
        <p:spPr>
          <a:xfrm>
            <a:off x="2487845" y="749014"/>
            <a:ext cx="1882310" cy="307777"/>
          </a:xfrm>
          <a:prstGeom prst="rect">
            <a:avLst/>
          </a:prstGeom>
          <a:noFill/>
        </p:spPr>
        <p:txBody>
          <a:bodyPr wrap="none" rtlCol="0">
            <a:spAutoFit/>
          </a:bodyPr>
          <a:lstStyle/>
          <a:p>
            <a:r>
              <a:rPr lang="en-IN" sz="1400" b="1" dirty="0"/>
              <a:t>Non Citizen Employees</a:t>
            </a:r>
          </a:p>
        </p:txBody>
      </p:sp>
      <p:pic>
        <p:nvPicPr>
          <p:cNvPr id="3" name="Picture 2">
            <a:extLst>
              <a:ext uri="{FF2B5EF4-FFF2-40B4-BE49-F238E27FC236}">
                <a16:creationId xmlns:a16="http://schemas.microsoft.com/office/drawing/2014/main" id="{4B991CD5-D888-4C21-94EB-9C256D801475}"/>
              </a:ext>
            </a:extLst>
          </p:cNvPr>
          <p:cNvPicPr>
            <a:picLocks noChangeAspect="1"/>
          </p:cNvPicPr>
          <p:nvPr/>
        </p:nvPicPr>
        <p:blipFill rotWithShape="1">
          <a:blip r:embed="rId2">
            <a:extLst>
              <a:ext uri="{28A0092B-C50C-407E-A947-70E740481C1C}">
                <a14:useLocalDpi xmlns:a14="http://schemas.microsoft.com/office/drawing/2010/main" val="0"/>
              </a:ext>
            </a:extLst>
          </a:blip>
          <a:srcRect l="8775" t="9218" r="8223" b="5358"/>
          <a:stretch/>
        </p:blipFill>
        <p:spPr>
          <a:xfrm>
            <a:off x="582882" y="1288285"/>
            <a:ext cx="5692236" cy="3295312"/>
          </a:xfrm>
          <a:prstGeom prst="rect">
            <a:avLst/>
          </a:prstGeom>
        </p:spPr>
      </p:pic>
      <p:sp>
        <p:nvSpPr>
          <p:cNvPr id="6" name="TextBox 5">
            <a:extLst>
              <a:ext uri="{FF2B5EF4-FFF2-40B4-BE49-F238E27FC236}">
                <a16:creationId xmlns:a16="http://schemas.microsoft.com/office/drawing/2014/main" id="{D349AFBB-2064-42D1-B99E-E5719A803E78}"/>
              </a:ext>
            </a:extLst>
          </p:cNvPr>
          <p:cNvSpPr txBox="1"/>
          <p:nvPr/>
        </p:nvSpPr>
        <p:spPr>
          <a:xfrm>
            <a:off x="2233352" y="5168515"/>
            <a:ext cx="2460995" cy="307777"/>
          </a:xfrm>
          <a:prstGeom prst="rect">
            <a:avLst/>
          </a:prstGeom>
          <a:noFill/>
        </p:spPr>
        <p:txBody>
          <a:bodyPr wrap="none" rtlCol="0">
            <a:spAutoFit/>
          </a:bodyPr>
          <a:lstStyle/>
          <a:p>
            <a:r>
              <a:rPr lang="en-IN" sz="1400" b="1" dirty="0"/>
              <a:t>Eligible Non Citizen Employees</a:t>
            </a:r>
          </a:p>
        </p:txBody>
      </p:sp>
      <p:pic>
        <p:nvPicPr>
          <p:cNvPr id="8" name="Picture 7">
            <a:extLst>
              <a:ext uri="{FF2B5EF4-FFF2-40B4-BE49-F238E27FC236}">
                <a16:creationId xmlns:a16="http://schemas.microsoft.com/office/drawing/2014/main" id="{C710D6DB-B7C0-4281-BDC3-120A7F45024C}"/>
              </a:ext>
            </a:extLst>
          </p:cNvPr>
          <p:cNvPicPr>
            <a:picLocks noChangeAspect="1"/>
          </p:cNvPicPr>
          <p:nvPr/>
        </p:nvPicPr>
        <p:blipFill rotWithShape="1">
          <a:blip r:embed="rId3">
            <a:extLst>
              <a:ext uri="{28A0092B-C50C-407E-A947-70E740481C1C}">
                <a14:useLocalDpi xmlns:a14="http://schemas.microsoft.com/office/drawing/2010/main" val="0"/>
              </a:ext>
            </a:extLst>
          </a:blip>
          <a:srcRect l="8499" t="9940" r="8499" b="6464"/>
          <a:stretch/>
        </p:blipFill>
        <p:spPr>
          <a:xfrm>
            <a:off x="582882" y="5707786"/>
            <a:ext cx="5692236" cy="3224784"/>
          </a:xfrm>
          <a:prstGeom prst="rect">
            <a:avLst/>
          </a:prstGeom>
        </p:spPr>
      </p:pic>
    </p:spTree>
    <p:extLst>
      <p:ext uri="{BB962C8B-B14F-4D97-AF65-F5344CB8AC3E}">
        <p14:creationId xmlns:p14="http://schemas.microsoft.com/office/powerpoint/2010/main" val="1782481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84BE45-AAD3-4372-9A97-4AA39A148A33}"/>
              </a:ext>
            </a:extLst>
          </p:cNvPr>
          <p:cNvPicPr>
            <a:picLocks noChangeAspect="1"/>
          </p:cNvPicPr>
          <p:nvPr/>
        </p:nvPicPr>
        <p:blipFill rotWithShape="1">
          <a:blip r:embed="rId2">
            <a:extLst>
              <a:ext uri="{28A0092B-C50C-407E-A947-70E740481C1C}">
                <a14:useLocalDpi xmlns:a14="http://schemas.microsoft.com/office/drawing/2010/main" val="0"/>
              </a:ext>
            </a:extLst>
          </a:blip>
          <a:srcRect l="7089" t="9218" r="4305" b="2268"/>
          <a:stretch/>
        </p:blipFill>
        <p:spPr>
          <a:xfrm>
            <a:off x="517711" y="1312356"/>
            <a:ext cx="5822577" cy="3343133"/>
          </a:xfrm>
          <a:prstGeom prst="rect">
            <a:avLst/>
          </a:prstGeom>
        </p:spPr>
      </p:pic>
      <p:sp>
        <p:nvSpPr>
          <p:cNvPr id="4" name="TextBox 3">
            <a:extLst>
              <a:ext uri="{FF2B5EF4-FFF2-40B4-BE49-F238E27FC236}">
                <a16:creationId xmlns:a16="http://schemas.microsoft.com/office/drawing/2014/main" id="{57919325-20C1-4DBD-80CF-06C7A0154FB9}"/>
              </a:ext>
            </a:extLst>
          </p:cNvPr>
          <p:cNvSpPr txBox="1"/>
          <p:nvPr/>
        </p:nvSpPr>
        <p:spPr>
          <a:xfrm>
            <a:off x="2664173" y="716523"/>
            <a:ext cx="1529650" cy="307777"/>
          </a:xfrm>
          <a:prstGeom prst="rect">
            <a:avLst/>
          </a:prstGeom>
          <a:noFill/>
        </p:spPr>
        <p:txBody>
          <a:bodyPr wrap="none" rtlCol="0">
            <a:spAutoFit/>
          </a:bodyPr>
          <a:lstStyle/>
          <a:p>
            <a:r>
              <a:rPr lang="en-IN" sz="1400" b="1" dirty="0"/>
              <a:t>Search Dashboard</a:t>
            </a:r>
          </a:p>
        </p:txBody>
      </p:sp>
      <p:sp>
        <p:nvSpPr>
          <p:cNvPr id="5" name="TextBox 4">
            <a:extLst>
              <a:ext uri="{FF2B5EF4-FFF2-40B4-BE49-F238E27FC236}">
                <a16:creationId xmlns:a16="http://schemas.microsoft.com/office/drawing/2014/main" id="{AE3707A2-DA90-43E7-8ED0-510E06FCE9ED}"/>
              </a:ext>
            </a:extLst>
          </p:cNvPr>
          <p:cNvSpPr txBox="1"/>
          <p:nvPr/>
        </p:nvSpPr>
        <p:spPr>
          <a:xfrm>
            <a:off x="2412917" y="5314467"/>
            <a:ext cx="2032159" cy="307777"/>
          </a:xfrm>
          <a:prstGeom prst="rect">
            <a:avLst/>
          </a:prstGeom>
          <a:noFill/>
        </p:spPr>
        <p:txBody>
          <a:bodyPr wrap="none" rtlCol="0">
            <a:spAutoFit/>
          </a:bodyPr>
          <a:lstStyle/>
          <a:p>
            <a:r>
              <a:rPr lang="en-IN" sz="1400" b="1" dirty="0"/>
              <a:t>Search with Employee ID</a:t>
            </a:r>
          </a:p>
        </p:txBody>
      </p:sp>
      <p:pic>
        <p:nvPicPr>
          <p:cNvPr id="7" name="Picture 6">
            <a:extLst>
              <a:ext uri="{FF2B5EF4-FFF2-40B4-BE49-F238E27FC236}">
                <a16:creationId xmlns:a16="http://schemas.microsoft.com/office/drawing/2014/main" id="{1A6AAB57-7DBD-4806-BA6B-74BCB51677BB}"/>
              </a:ext>
            </a:extLst>
          </p:cNvPr>
          <p:cNvPicPr>
            <a:picLocks noChangeAspect="1"/>
          </p:cNvPicPr>
          <p:nvPr/>
        </p:nvPicPr>
        <p:blipFill rotWithShape="1">
          <a:blip r:embed="rId3">
            <a:extLst>
              <a:ext uri="{28A0092B-C50C-407E-A947-70E740481C1C}">
                <a14:useLocalDpi xmlns:a14="http://schemas.microsoft.com/office/drawing/2010/main" val="0"/>
              </a:ext>
            </a:extLst>
          </a:blip>
          <a:srcRect l="7541" t="8782" r="3851" b="2703"/>
          <a:stretch/>
        </p:blipFill>
        <p:spPr>
          <a:xfrm>
            <a:off x="517709" y="5770913"/>
            <a:ext cx="5822577" cy="3343133"/>
          </a:xfrm>
          <a:prstGeom prst="rect">
            <a:avLst/>
          </a:prstGeom>
        </p:spPr>
      </p:pic>
    </p:spTree>
    <p:extLst>
      <p:ext uri="{BB962C8B-B14F-4D97-AF65-F5344CB8AC3E}">
        <p14:creationId xmlns:p14="http://schemas.microsoft.com/office/powerpoint/2010/main" val="2235615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6E8FEB-099D-4956-B917-ACE1E98220D0}"/>
              </a:ext>
            </a:extLst>
          </p:cNvPr>
          <p:cNvPicPr>
            <a:picLocks noChangeAspect="1"/>
          </p:cNvPicPr>
          <p:nvPr/>
        </p:nvPicPr>
        <p:blipFill rotWithShape="1">
          <a:blip r:embed="rId2">
            <a:extLst>
              <a:ext uri="{28A0092B-C50C-407E-A947-70E740481C1C}">
                <a14:useLocalDpi xmlns:a14="http://schemas.microsoft.com/office/drawing/2010/main" val="0"/>
              </a:ext>
            </a:extLst>
          </a:blip>
          <a:srcRect l="7467" t="9625" r="4445" b="617"/>
          <a:stretch/>
        </p:blipFill>
        <p:spPr>
          <a:xfrm>
            <a:off x="506432" y="1300608"/>
            <a:ext cx="5833856" cy="3343724"/>
          </a:xfrm>
          <a:prstGeom prst="rect">
            <a:avLst/>
          </a:prstGeom>
        </p:spPr>
      </p:pic>
      <p:sp>
        <p:nvSpPr>
          <p:cNvPr id="4" name="TextBox 3">
            <a:extLst>
              <a:ext uri="{FF2B5EF4-FFF2-40B4-BE49-F238E27FC236}">
                <a16:creationId xmlns:a16="http://schemas.microsoft.com/office/drawing/2014/main" id="{43D323BE-1DFA-4586-A0A7-B7B1D3100EEC}"/>
              </a:ext>
            </a:extLst>
          </p:cNvPr>
          <p:cNvSpPr txBox="1"/>
          <p:nvPr/>
        </p:nvSpPr>
        <p:spPr>
          <a:xfrm>
            <a:off x="2354666" y="719084"/>
            <a:ext cx="2148665" cy="307777"/>
          </a:xfrm>
          <a:prstGeom prst="rect">
            <a:avLst/>
          </a:prstGeom>
          <a:noFill/>
        </p:spPr>
        <p:txBody>
          <a:bodyPr wrap="none" rtlCol="0">
            <a:spAutoFit/>
          </a:bodyPr>
          <a:lstStyle/>
          <a:p>
            <a:r>
              <a:rPr lang="en-IN" sz="1400" b="1" dirty="0"/>
              <a:t>Search with Marital Status</a:t>
            </a:r>
          </a:p>
        </p:txBody>
      </p:sp>
      <p:sp>
        <p:nvSpPr>
          <p:cNvPr id="5" name="TextBox 4">
            <a:extLst>
              <a:ext uri="{FF2B5EF4-FFF2-40B4-BE49-F238E27FC236}">
                <a16:creationId xmlns:a16="http://schemas.microsoft.com/office/drawing/2014/main" id="{E8956DB9-3FD5-4FC7-AB5B-4903F8D06FD0}"/>
              </a:ext>
            </a:extLst>
          </p:cNvPr>
          <p:cNvSpPr txBox="1"/>
          <p:nvPr/>
        </p:nvSpPr>
        <p:spPr>
          <a:xfrm>
            <a:off x="2178397" y="5144558"/>
            <a:ext cx="2501198" cy="307777"/>
          </a:xfrm>
          <a:prstGeom prst="rect">
            <a:avLst/>
          </a:prstGeom>
          <a:noFill/>
        </p:spPr>
        <p:txBody>
          <a:bodyPr wrap="none" rtlCol="0">
            <a:spAutoFit/>
          </a:bodyPr>
          <a:lstStyle/>
          <a:p>
            <a:r>
              <a:rPr lang="en-IN" sz="1400" b="1" dirty="0"/>
              <a:t>Search with Performance Score</a:t>
            </a:r>
          </a:p>
        </p:txBody>
      </p:sp>
      <p:pic>
        <p:nvPicPr>
          <p:cNvPr id="7" name="Picture 6">
            <a:extLst>
              <a:ext uri="{FF2B5EF4-FFF2-40B4-BE49-F238E27FC236}">
                <a16:creationId xmlns:a16="http://schemas.microsoft.com/office/drawing/2014/main" id="{626CD5D4-A876-47FE-BEA1-F45F8C9E55EE}"/>
              </a:ext>
            </a:extLst>
          </p:cNvPr>
          <p:cNvPicPr>
            <a:picLocks noChangeAspect="1"/>
          </p:cNvPicPr>
          <p:nvPr/>
        </p:nvPicPr>
        <p:blipFill rotWithShape="1">
          <a:blip r:embed="rId3">
            <a:extLst>
              <a:ext uri="{28A0092B-C50C-407E-A947-70E740481C1C}">
                <a14:useLocalDpi xmlns:a14="http://schemas.microsoft.com/office/drawing/2010/main" val="0"/>
              </a:ext>
            </a:extLst>
          </a:blip>
          <a:srcRect l="7200" t="10242" r="4711" b="2356"/>
          <a:stretch/>
        </p:blipFill>
        <p:spPr>
          <a:xfrm>
            <a:off x="506431" y="5726082"/>
            <a:ext cx="5833857" cy="3343724"/>
          </a:xfrm>
          <a:prstGeom prst="rect">
            <a:avLst/>
          </a:prstGeom>
        </p:spPr>
      </p:pic>
    </p:spTree>
    <p:extLst>
      <p:ext uri="{BB962C8B-B14F-4D97-AF65-F5344CB8AC3E}">
        <p14:creationId xmlns:p14="http://schemas.microsoft.com/office/powerpoint/2010/main" val="323654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A2D7E-BCEA-4ACB-B860-CB20A17123E1}"/>
              </a:ext>
            </a:extLst>
          </p:cNvPr>
          <p:cNvSpPr txBox="1"/>
          <p:nvPr/>
        </p:nvSpPr>
        <p:spPr>
          <a:xfrm>
            <a:off x="2178401" y="5053118"/>
            <a:ext cx="2523896" cy="307777"/>
          </a:xfrm>
          <a:prstGeom prst="rect">
            <a:avLst/>
          </a:prstGeom>
          <a:noFill/>
        </p:spPr>
        <p:txBody>
          <a:bodyPr wrap="none" rtlCol="0">
            <a:spAutoFit/>
          </a:bodyPr>
          <a:lstStyle/>
          <a:p>
            <a:r>
              <a:rPr lang="en-IN" sz="1400" b="1" dirty="0"/>
              <a:t>Search with Multiple Attributes</a:t>
            </a:r>
          </a:p>
        </p:txBody>
      </p:sp>
      <p:sp>
        <p:nvSpPr>
          <p:cNvPr id="3" name="TextBox 2">
            <a:extLst>
              <a:ext uri="{FF2B5EF4-FFF2-40B4-BE49-F238E27FC236}">
                <a16:creationId xmlns:a16="http://schemas.microsoft.com/office/drawing/2014/main" id="{043828EB-6304-4BDB-966E-19F633A76166}"/>
              </a:ext>
            </a:extLst>
          </p:cNvPr>
          <p:cNvSpPr txBox="1"/>
          <p:nvPr/>
        </p:nvSpPr>
        <p:spPr>
          <a:xfrm>
            <a:off x="1494945" y="716462"/>
            <a:ext cx="3868110" cy="307777"/>
          </a:xfrm>
          <a:prstGeom prst="rect">
            <a:avLst/>
          </a:prstGeom>
          <a:noFill/>
        </p:spPr>
        <p:txBody>
          <a:bodyPr wrap="none" rtlCol="0">
            <a:spAutoFit/>
          </a:bodyPr>
          <a:lstStyle/>
          <a:p>
            <a:r>
              <a:rPr lang="en-IN" sz="1400" b="1" dirty="0"/>
              <a:t>Search with Survey Performance and Department</a:t>
            </a:r>
          </a:p>
        </p:txBody>
      </p:sp>
      <p:pic>
        <p:nvPicPr>
          <p:cNvPr id="5" name="Picture 4">
            <a:extLst>
              <a:ext uri="{FF2B5EF4-FFF2-40B4-BE49-F238E27FC236}">
                <a16:creationId xmlns:a16="http://schemas.microsoft.com/office/drawing/2014/main" id="{942D9B71-84A5-4D2D-9427-3A5F99CD5B61}"/>
              </a:ext>
            </a:extLst>
          </p:cNvPr>
          <p:cNvPicPr>
            <a:picLocks noChangeAspect="1"/>
          </p:cNvPicPr>
          <p:nvPr/>
        </p:nvPicPr>
        <p:blipFill rotWithShape="1">
          <a:blip r:embed="rId2">
            <a:extLst>
              <a:ext uri="{28A0092B-C50C-407E-A947-70E740481C1C}">
                <a14:useLocalDpi xmlns:a14="http://schemas.microsoft.com/office/drawing/2010/main" val="0"/>
              </a:ext>
            </a:extLst>
          </a:blip>
          <a:srcRect l="7331" t="9095" r="4663" b="2368"/>
          <a:stretch/>
        </p:blipFill>
        <p:spPr>
          <a:xfrm>
            <a:off x="517710" y="1263852"/>
            <a:ext cx="5822578" cy="3355356"/>
          </a:xfrm>
          <a:prstGeom prst="rect">
            <a:avLst/>
          </a:prstGeom>
        </p:spPr>
      </p:pic>
      <p:pic>
        <p:nvPicPr>
          <p:cNvPr id="7" name="Picture 6">
            <a:extLst>
              <a:ext uri="{FF2B5EF4-FFF2-40B4-BE49-F238E27FC236}">
                <a16:creationId xmlns:a16="http://schemas.microsoft.com/office/drawing/2014/main" id="{7DEC390D-E31B-44BA-A968-80B636EA4D36}"/>
              </a:ext>
            </a:extLst>
          </p:cNvPr>
          <p:cNvPicPr>
            <a:picLocks noChangeAspect="1"/>
          </p:cNvPicPr>
          <p:nvPr/>
        </p:nvPicPr>
        <p:blipFill rotWithShape="1">
          <a:blip r:embed="rId3">
            <a:extLst>
              <a:ext uri="{28A0092B-C50C-407E-A947-70E740481C1C}">
                <a14:useLocalDpi xmlns:a14="http://schemas.microsoft.com/office/drawing/2010/main" val="0"/>
              </a:ext>
            </a:extLst>
          </a:blip>
          <a:srcRect l="7592" t="9902" r="4334" b="1493"/>
          <a:stretch/>
        </p:blipFill>
        <p:spPr>
          <a:xfrm>
            <a:off x="517708" y="5472655"/>
            <a:ext cx="5822579" cy="3355356"/>
          </a:xfrm>
          <a:prstGeom prst="rect">
            <a:avLst/>
          </a:prstGeom>
        </p:spPr>
      </p:pic>
    </p:spTree>
    <p:extLst>
      <p:ext uri="{BB962C8B-B14F-4D97-AF65-F5344CB8AC3E}">
        <p14:creationId xmlns:p14="http://schemas.microsoft.com/office/powerpoint/2010/main" val="30068274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TotalTime>
  <Words>84</Words>
  <Application>Microsoft Office PowerPoint</Application>
  <PresentationFormat>A4 Paper (210x297 mm)</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HP Inc.</cp:lastModifiedBy>
  <cp:revision>22</cp:revision>
  <dcterms:created xsi:type="dcterms:W3CDTF">2023-10-03T02:06:08Z</dcterms:created>
  <dcterms:modified xsi:type="dcterms:W3CDTF">2023-10-28T04:36:59Z</dcterms:modified>
</cp:coreProperties>
</file>