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distributed.readthedocs.io/en/latest/client.html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github.com/dask/dask-searchcv" TargetMode="External"/><Relationship Id="rId4" Type="http://schemas.openxmlformats.org/officeDocument/2006/relationships/hyperlink" Target="https://matthewrocklin.com/blog//work/2017/03/28/dask-xgboost" TargetMode="External"/><Relationship Id="rId5" Type="http://schemas.openxmlformats.org/officeDocument/2006/relationships/hyperlink" Target="http://matthewrocklin.com/blog/work/2017/03/22/dask-glm-1" TargetMode="External"/><Relationship Id="rId6" Type="http://schemas.openxmlformats.org/officeDocument/2006/relationships/hyperlink" Target="http://matthewrocklin.com/blog/work/2017/02/11/dask-tensorflow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hyperlink" Target="http://dask.pydata.org/en/latest/array.html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dask.pydata.org/en/latest/bag.html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hyperlink" Target="http://dask.pydata.org/en/latest/dataframe-api.html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distributed.readthedocs.io/en/latest/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distributed.readthedocs.io/en/latest/setup.html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DASK	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Parallel Computing Library for Python</a:t>
            </a:r>
          </a:p>
          <a:p>
            <a:pPr lvl="0" algn="l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dask.distributed.Client</a:t>
            </a:r>
          </a:p>
        </p:txBody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 algn="just">
              <a:spcBef>
                <a:spcPts val="0"/>
              </a:spcBef>
              <a:spcAft>
                <a:spcPts val="1000"/>
              </a:spcAft>
            </a:pPr>
            <a:r>
              <a:rPr lang="en"/>
              <a:t>The </a:t>
            </a:r>
            <a:r>
              <a:rPr lang="en">
                <a:solidFill>
                  <a:srgbClr val="000000"/>
                </a:solidFill>
              </a:rPr>
              <a:t>Client</a:t>
            </a:r>
            <a:r>
              <a:rPr lang="en"/>
              <a:t> is the primary entry point for users of </a:t>
            </a:r>
            <a:r>
              <a:rPr lang="en">
                <a:solidFill>
                  <a:srgbClr val="000000"/>
                </a:solidFill>
              </a:rPr>
              <a:t>dask.distributed.</a:t>
            </a:r>
          </a:p>
          <a:p>
            <a:pPr indent="-228600" lvl="0" marL="457200" algn="just">
              <a:spcBef>
                <a:spcPts val="0"/>
              </a:spcBef>
              <a:spcAft>
                <a:spcPts val="1000"/>
              </a:spcAft>
            </a:pPr>
            <a:r>
              <a:rPr lang="en"/>
              <a:t>When we create a </a:t>
            </a:r>
            <a:r>
              <a:rPr lang="en">
                <a:solidFill>
                  <a:srgbClr val="000000"/>
                </a:solidFill>
              </a:rPr>
              <a:t>Client </a:t>
            </a:r>
            <a:r>
              <a:rPr lang="en"/>
              <a:t>object it registers itself as the default </a:t>
            </a:r>
            <a:r>
              <a:rPr lang="en">
                <a:solidFill>
                  <a:srgbClr val="000000"/>
                </a:solidFill>
              </a:rPr>
              <a:t>Dask scheduler. </a:t>
            </a:r>
          </a:p>
        </p:txBody>
      </p:sp>
      <p:sp>
        <p:nvSpPr>
          <p:cNvPr id="148" name="Shape 148"/>
          <p:cNvSpPr txBox="1"/>
          <p:nvPr/>
        </p:nvSpPr>
        <p:spPr>
          <a:xfrm>
            <a:off x="69699" y="4703625"/>
            <a:ext cx="6448500" cy="2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https://distributed.readthedocs.io/en/latest/client.html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Dask for</a:t>
            </a:r>
            <a:r>
              <a:rPr lang="en"/>
              <a:t> Machine Learning</a:t>
            </a:r>
          </a:p>
        </p:txBody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 algn="just">
              <a:spcBef>
                <a:spcPts val="0"/>
              </a:spcBef>
              <a:spcAft>
                <a:spcPts val="1000"/>
              </a:spcAft>
            </a:pPr>
            <a:r>
              <a:rPr lang="en"/>
              <a:t>Model Selection and hyperparameter search:</a:t>
            </a:r>
            <a:r>
              <a:rPr b="1" lang="en"/>
              <a:t> dask-searchcv: </a:t>
            </a:r>
            <a:r>
              <a:rPr lang="en"/>
              <a:t>GridSearchCV, RandomSearchCV, Pipeline (</a:t>
            </a:r>
            <a:r>
              <a:rPr lang="en"/>
              <a:t>Similar to functions in sklearn.model_selection).</a:t>
            </a:r>
          </a:p>
          <a:p>
            <a:pPr indent="-228600" lvl="0" marL="457200" rtl="0" algn="just">
              <a:spcBef>
                <a:spcPts val="0"/>
              </a:spcBef>
              <a:spcAft>
                <a:spcPts val="1000"/>
              </a:spcAft>
            </a:pPr>
            <a:r>
              <a:rPr lang="en"/>
              <a:t>With Joblib: </a:t>
            </a:r>
            <a:r>
              <a:rPr b="1" lang="en" sz="1400">
                <a:solidFill>
                  <a:schemeClr val="dk1"/>
                </a:solidFill>
              </a:rPr>
              <a:t>with </a:t>
            </a:r>
            <a:r>
              <a:rPr lang="en" sz="1400">
                <a:solidFill>
                  <a:schemeClr val="dk1"/>
                </a:solidFill>
              </a:rPr>
              <a:t>joblib.parallel_backend(</a:t>
            </a:r>
            <a:r>
              <a:rPr lang="en" sz="1400"/>
              <a:t>'</a:t>
            </a:r>
            <a:r>
              <a:rPr lang="en" sz="1400">
                <a:solidFill>
                  <a:srgbClr val="FF0000"/>
                </a:solidFill>
              </a:rPr>
              <a:t>dask.distributed'</a:t>
            </a:r>
            <a:r>
              <a:rPr lang="en" sz="1400">
                <a:solidFill>
                  <a:schemeClr val="dk1"/>
                </a:solidFill>
              </a:rPr>
              <a:t>, scheduler_host</a:t>
            </a:r>
            <a:r>
              <a:rPr lang="en" sz="1400"/>
              <a:t>=</a:t>
            </a:r>
            <a:r>
              <a:rPr lang="en" sz="1400">
                <a:solidFill>
                  <a:srgbClr val="FF0000"/>
                </a:solidFill>
              </a:rPr>
              <a:t>'localhost:8786'</a:t>
            </a:r>
            <a:r>
              <a:rPr lang="en" sz="1400"/>
              <a:t>).</a:t>
            </a:r>
          </a:p>
          <a:p>
            <a:pPr indent="-228600" lvl="0" marL="457200" rtl="0" algn="just">
              <a:spcBef>
                <a:spcPts val="0"/>
              </a:spcBef>
              <a:spcAft>
                <a:spcPts val="1000"/>
              </a:spcAft>
            </a:pPr>
            <a:r>
              <a:rPr lang="en"/>
              <a:t>Convex Optimization:</a:t>
            </a:r>
            <a:r>
              <a:rPr b="1" lang="en"/>
              <a:t> dask-glm.</a:t>
            </a:r>
          </a:p>
          <a:p>
            <a:pPr indent="-228600" lvl="0" marL="457200" rtl="0" algn="just">
              <a:spcBef>
                <a:spcPts val="0"/>
              </a:spcBef>
              <a:spcAft>
                <a:spcPts val="1000"/>
              </a:spcAft>
            </a:pPr>
            <a:r>
              <a:rPr b="1" lang="en"/>
              <a:t>dask-xgboost: </a:t>
            </a:r>
            <a:r>
              <a:rPr lang="en"/>
              <a:t>dask based parallel implementation of XGboost.</a:t>
            </a:r>
          </a:p>
          <a:p>
            <a:pPr indent="-228600" lvl="0" marL="457200" rtl="0" algn="just">
              <a:spcBef>
                <a:spcPts val="0"/>
              </a:spcBef>
              <a:spcAft>
                <a:spcPts val="1000"/>
              </a:spcAft>
            </a:pPr>
            <a:r>
              <a:rPr b="1" lang="en"/>
              <a:t>dask-tensorflow</a:t>
            </a:r>
            <a:r>
              <a:rPr lang="en"/>
              <a:t>: starts Tensorflow clusters from Dask.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5" name="Shape 155"/>
          <p:cNvSpPr txBox="1"/>
          <p:nvPr/>
        </p:nvSpPr>
        <p:spPr>
          <a:xfrm>
            <a:off x="104425" y="4090425"/>
            <a:ext cx="7545600" cy="9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https://github.com/dask/dask-searchcv</a:t>
            </a:r>
          </a:p>
          <a:p>
            <a:pPr lvl="0">
              <a:spcBef>
                <a:spcPts val="0"/>
              </a:spcBef>
              <a:buNone/>
            </a:pPr>
            <a:r>
              <a:rPr lang="en" u="sng">
                <a:solidFill>
                  <a:schemeClr val="accent5"/>
                </a:solidFill>
                <a:hlinkClick r:id="rId4"/>
              </a:rPr>
              <a:t>https://matthewrocklin.com/blog//work/2017/03/28/dask-xgboost</a:t>
            </a:r>
          </a:p>
          <a:p>
            <a:pPr lv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http://matthewrocklin.com/blog/work/2017/03/22/dask-glm-1</a:t>
            </a:r>
          </a:p>
          <a:p>
            <a:pPr lv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6"/>
              </a:rPr>
              <a:t>http://matthewrocklin.com/blog/work/2017/02/11/dask-tensorflow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Web Interface	</a:t>
            </a:r>
          </a:p>
        </p:txBody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311700" y="937650"/>
            <a:ext cx="3783600" cy="1626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Built over Bokeh server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6550" y="1408450"/>
            <a:ext cx="6270547" cy="35271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x="6861350" y="872775"/>
            <a:ext cx="2135100" cy="33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Displays: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Worker Status, load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Tasks Distribution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Progress bar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Introduction</a:t>
            </a:r>
          </a:p>
        </p:txBody>
      </p:sp>
      <p:pic>
        <p:nvPicPr>
          <p:cNvPr id="61" name="Shape 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2825" y="1893025"/>
            <a:ext cx="4706241" cy="158487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Shape 62"/>
          <p:cNvSpPr txBox="1"/>
          <p:nvPr/>
        </p:nvSpPr>
        <p:spPr>
          <a:xfrm>
            <a:off x="436700" y="3477900"/>
            <a:ext cx="29835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just">
              <a:spcBef>
                <a:spcPts val="0"/>
              </a:spcBef>
              <a:buNone/>
            </a:pPr>
            <a:r>
              <a:rPr lang="en"/>
              <a:t>High Level collections: similar to Spark, Databases…</a:t>
            </a:r>
          </a:p>
          <a:p>
            <a:pPr lvl="0" algn="just">
              <a:spcBef>
                <a:spcPts val="0"/>
              </a:spcBef>
              <a:buNone/>
            </a:pPr>
            <a:r>
              <a:rPr lang="en"/>
              <a:t>It mimics </a:t>
            </a:r>
            <a:r>
              <a:rPr lang="en"/>
              <a:t>functionalities</a:t>
            </a:r>
            <a:r>
              <a:rPr lang="en"/>
              <a:t> of numpy, lists &amp; pandas.</a:t>
            </a:r>
          </a:p>
        </p:txBody>
      </p:sp>
      <p:sp>
        <p:nvSpPr>
          <p:cNvPr id="63" name="Shape 63"/>
          <p:cNvSpPr txBox="1"/>
          <p:nvPr/>
        </p:nvSpPr>
        <p:spPr>
          <a:xfrm>
            <a:off x="4382850" y="3477900"/>
            <a:ext cx="29277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just">
              <a:spcBef>
                <a:spcPts val="0"/>
              </a:spcBef>
              <a:buNone/>
            </a:pPr>
            <a:r>
              <a:rPr lang="en"/>
              <a:t>Low</a:t>
            </a:r>
            <a:r>
              <a:rPr lang="en"/>
              <a:t> Level collections: similar to IPython Parallel, Airflow, Celery.</a:t>
            </a:r>
          </a:p>
        </p:txBody>
      </p:sp>
      <p:sp>
        <p:nvSpPr>
          <p:cNvPr id="64" name="Shape 64"/>
          <p:cNvSpPr txBox="1"/>
          <p:nvPr/>
        </p:nvSpPr>
        <p:spPr>
          <a:xfrm>
            <a:off x="436700" y="939550"/>
            <a:ext cx="8257200" cy="7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302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</a:pPr>
            <a:r>
              <a:rPr lang="en" sz="1600">
                <a:solidFill>
                  <a:schemeClr val="dk2"/>
                </a:solidFill>
              </a:rPr>
              <a:t>Python Library</a:t>
            </a:r>
          </a:p>
          <a:p>
            <a:pPr indent="-3302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</a:pPr>
            <a:r>
              <a:rPr lang="en" sz="1600">
                <a:solidFill>
                  <a:schemeClr val="dk2"/>
                </a:solidFill>
              </a:rPr>
              <a:t>Multi-core (single machine) and distributed parallel execution (multi-machines).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dask.array</a:t>
            </a:r>
          </a:p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Similar interface as Numpy.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Compliments large on-disk array stored like HDF5, NetCDF, BColz.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Dask.array coordinates many numpy arrays arranged into grid.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Commonly used to speedup in-memory computations using multiple cores.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71" name="Shape 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7175" y="2205275"/>
            <a:ext cx="3451225" cy="165345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Shape 72"/>
          <p:cNvSpPr txBox="1"/>
          <p:nvPr/>
        </p:nvSpPr>
        <p:spPr>
          <a:xfrm>
            <a:off x="139425" y="4647525"/>
            <a:ext cx="44499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http://dask.pydata.org/en/latest/array.html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dask.bag</a:t>
            </a:r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 algn="just">
              <a:spcBef>
                <a:spcPts val="0"/>
              </a:spcBef>
            </a:pPr>
            <a:r>
              <a:rPr lang="en" sz="1600">
                <a:solidFill>
                  <a:srgbClr val="000000"/>
                </a:solidFill>
              </a:rPr>
              <a:t>d</a:t>
            </a:r>
            <a:r>
              <a:rPr lang="en" sz="1600">
                <a:solidFill>
                  <a:srgbClr val="000000"/>
                </a:solidFill>
              </a:rPr>
              <a:t>ask.Bag </a:t>
            </a:r>
            <a:r>
              <a:rPr lang="en"/>
              <a:t>often used to parallelize simple computations on unstructured or semi-structured data like text data, log files, JSON records, or user defined Python object.</a:t>
            </a:r>
          </a:p>
          <a:p>
            <a:pPr lvl="0" rtl="0" algn="just">
              <a:spcBef>
                <a:spcPts val="0"/>
              </a:spcBef>
              <a:buNone/>
            </a:pPr>
            <a:r>
              <a:rPr lang="en"/>
              <a:t>Disadvantages:</a:t>
            </a:r>
          </a:p>
          <a:p>
            <a:pPr indent="-228600" lvl="0" marL="457200" rtl="0" algn="just">
              <a:spcBef>
                <a:spcPts val="0"/>
              </a:spcBef>
            </a:pPr>
            <a:r>
              <a:rPr lang="en"/>
              <a:t>It utilizes </a:t>
            </a:r>
            <a:r>
              <a:rPr lang="en" sz="1600">
                <a:solidFill>
                  <a:srgbClr val="000000"/>
                </a:solidFill>
              </a:rPr>
              <a:t>dask.multiprocessing </a:t>
            </a:r>
            <a:r>
              <a:rPr lang="en"/>
              <a:t>as default Scheduler. Hence it does not perform very well for tasks that include computations with many inter-worker communications.</a:t>
            </a:r>
          </a:p>
          <a:p>
            <a:pPr indent="-228600" lvl="0" marL="457200" algn="just">
              <a:spcBef>
                <a:spcPts val="0"/>
              </a:spcBef>
            </a:pPr>
            <a:r>
              <a:rPr lang="en"/>
              <a:t>Slower than array/dataframe  computations.</a:t>
            </a:r>
          </a:p>
        </p:txBody>
      </p:sp>
      <p:sp>
        <p:nvSpPr>
          <p:cNvPr id="79" name="Shape 79"/>
          <p:cNvSpPr txBox="1"/>
          <p:nvPr/>
        </p:nvSpPr>
        <p:spPr>
          <a:xfrm>
            <a:off x="139425" y="4577800"/>
            <a:ext cx="7099200" cy="42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http://dask.pydata.org/en/latest/bag.html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311700" y="40515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</a:t>
            </a:r>
            <a:r>
              <a:rPr lang="en"/>
              <a:t>ask.dataframe	</a:t>
            </a:r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311700" y="977850"/>
            <a:ext cx="6984900" cy="4006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ct val="100000"/>
            </a:pPr>
            <a:r>
              <a:rPr lang="en" sz="1600"/>
              <a:t>Dataframes from various data storage formats like CSV, HDF, Apache Parquet, and others can be created. </a:t>
            </a:r>
          </a:p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ct val="100000"/>
            </a:pPr>
            <a:r>
              <a:rPr lang="en" sz="1600"/>
              <a:t>For most formats this data can live on various storage systems including local disk, network file systems (NFS), the Hadoop File System (HDFS), and Amazon’s S3.</a:t>
            </a:r>
          </a:p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ct val="100000"/>
            </a:pPr>
            <a:r>
              <a:rPr lang="en" sz="1600"/>
              <a:t>Dask dataframes coordinate many Pandas DataFrames/Series arranged along the index. </a:t>
            </a:r>
          </a:p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ct val="100000"/>
            </a:pPr>
            <a:r>
              <a:rPr lang="en" sz="1600"/>
              <a:t>Dask.dataframe is partitioned row-wise, grouping rows by index value for efficiency.</a:t>
            </a:r>
          </a:p>
          <a:p>
            <a:pPr indent="-228600" lvl="0" marL="45720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har char="-"/>
            </a:pPr>
            <a:r>
              <a:rPr lang="en" sz="1600" u="sng"/>
              <a:t>Disadvantage:</a:t>
            </a:r>
            <a:r>
              <a:rPr lang="en" sz="1600"/>
              <a:t> Setting a new Index from unsorted column is expensive;  also for groupby-apply and join on unsorted columns</a:t>
            </a:r>
            <a:r>
              <a:rPr lang="en"/>
              <a:t>.</a:t>
            </a:r>
          </a:p>
        </p:txBody>
      </p:sp>
      <p:grpSp>
        <p:nvGrpSpPr>
          <p:cNvPr id="86" name="Shape 86"/>
          <p:cNvGrpSpPr/>
          <p:nvPr/>
        </p:nvGrpSpPr>
        <p:grpSpPr>
          <a:xfrm>
            <a:off x="7180225" y="1254850"/>
            <a:ext cx="1907674" cy="2928574"/>
            <a:chOff x="6576325" y="1266450"/>
            <a:chExt cx="1907674" cy="2928574"/>
          </a:xfrm>
        </p:grpSpPr>
        <p:pic>
          <p:nvPicPr>
            <p:cNvPr id="87" name="Shape 87"/>
            <p:cNvPicPr preferRelativeResize="0"/>
            <p:nvPr/>
          </p:nvPicPr>
          <p:blipFill rotWithShape="1">
            <a:blip r:embed="rId3">
              <a:alphaModFix/>
            </a:blip>
            <a:srcRect b="0" l="34236" r="0" t="0"/>
            <a:stretch/>
          </p:blipFill>
          <p:spPr>
            <a:xfrm>
              <a:off x="7075825" y="1526325"/>
              <a:ext cx="1408174" cy="26686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8" name="Shape 88"/>
            <p:cNvSpPr txBox="1"/>
            <p:nvPr/>
          </p:nvSpPr>
          <p:spPr>
            <a:xfrm>
              <a:off x="6576325" y="1266450"/>
              <a:ext cx="499500" cy="31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rPr lang="en" sz="1000"/>
                <a:t>Index</a:t>
              </a:r>
            </a:p>
          </p:txBody>
        </p:sp>
        <p:sp>
          <p:nvSpPr>
            <p:cNvPr id="89" name="Shape 89"/>
            <p:cNvSpPr/>
            <p:nvPr/>
          </p:nvSpPr>
          <p:spPr>
            <a:xfrm>
              <a:off x="6843475" y="1556925"/>
              <a:ext cx="54300" cy="313800"/>
            </a:xfrm>
            <a:prstGeom prst="downArrow">
              <a:avLst>
                <a:gd fmla="val 50000" name="adj1"/>
                <a:gd fmla="val 50000" name="adj2"/>
              </a:avLst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90" name="Shape 90"/>
          <p:cNvSpPr txBox="1"/>
          <p:nvPr/>
        </p:nvSpPr>
        <p:spPr>
          <a:xfrm>
            <a:off x="69725" y="4821800"/>
            <a:ext cx="7889100" cy="2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http://dask.pydata.org/en/latest/dataframe-api.html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dask.delayed</a:t>
            </a:r>
          </a:p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311700" y="1017725"/>
            <a:ext cx="8520600" cy="683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To </a:t>
            </a:r>
            <a:r>
              <a:rPr lang="en"/>
              <a:t>parallelize</a:t>
            </a:r>
            <a:r>
              <a:rPr lang="en"/>
              <a:t> custom algorithms.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Implemented by delaying the computations and turning them into a dask-graph.</a:t>
            </a:r>
          </a:p>
        </p:txBody>
      </p:sp>
      <p:grpSp>
        <p:nvGrpSpPr>
          <p:cNvPr id="97" name="Shape 97"/>
          <p:cNvGrpSpPr/>
          <p:nvPr/>
        </p:nvGrpSpPr>
        <p:grpSpPr>
          <a:xfrm>
            <a:off x="768200" y="2005475"/>
            <a:ext cx="7209350" cy="1419225"/>
            <a:chOff x="803075" y="1970625"/>
            <a:chExt cx="7209350" cy="1419225"/>
          </a:xfrm>
        </p:grpSpPr>
        <p:pic>
          <p:nvPicPr>
            <p:cNvPr descr="Capture du 2017-05-15 15-45-08.png" id="98" name="Shape 9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03075" y="2330825"/>
              <a:ext cx="2763900" cy="9401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9" name="Shape 9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021450" y="1970625"/>
              <a:ext cx="3990975" cy="14192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0" name="Shape 100"/>
            <p:cNvSpPr txBox="1"/>
            <p:nvPr/>
          </p:nvSpPr>
          <p:spPr>
            <a:xfrm>
              <a:off x="803075" y="1970625"/>
              <a:ext cx="2044800" cy="360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rPr b="1" lang="en"/>
                <a:t>Example:</a:t>
              </a:r>
            </a:p>
          </p:txBody>
        </p:sp>
      </p:grpSp>
      <p:sp>
        <p:nvSpPr>
          <p:cNvPr id="101" name="Shape 101"/>
          <p:cNvSpPr txBox="1"/>
          <p:nvPr>
            <p:ph idx="1" type="body"/>
          </p:nvPr>
        </p:nvSpPr>
        <p:spPr>
          <a:xfrm>
            <a:off x="464100" y="3424700"/>
            <a:ext cx="8520600" cy="1541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u="sng"/>
              <a:t>Operations not supported by dask.delayed: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Mutating operators (a += 1).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Iteration (for, while loops).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Use as a predicate (if/else … ).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dask.distributed</a:t>
            </a:r>
          </a:p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311700" y="115247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30200" lvl="0" marL="457200">
              <a:spcBef>
                <a:spcPts val="0"/>
              </a:spcBef>
              <a:buSzPct val="100000"/>
            </a:pPr>
            <a:r>
              <a:rPr lang="en" sz="1600"/>
              <a:t>Dask can run on a cluster of hundreds of machines and thousands of cores.</a:t>
            </a:r>
          </a:p>
        </p:txBody>
      </p:sp>
      <p:sp>
        <p:nvSpPr>
          <p:cNvPr id="108" name="Shape 108"/>
          <p:cNvSpPr txBox="1"/>
          <p:nvPr/>
        </p:nvSpPr>
        <p:spPr>
          <a:xfrm>
            <a:off x="311700" y="1618462"/>
            <a:ext cx="4108500" cy="17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30200" lvl="0" marL="457200" rtl="0" algn="just">
              <a:spcBef>
                <a:spcPts val="0"/>
              </a:spcBef>
              <a:buSzPct val="100000"/>
              <a:buChar char="●"/>
            </a:pPr>
            <a:r>
              <a:rPr lang="en" sz="1600">
                <a:solidFill>
                  <a:schemeClr val="dk2"/>
                </a:solidFill>
              </a:rPr>
              <a:t>The central dask-scheduler process coordinates the actions of several dask-worker processes spread across multiple machines and the concurrent requests of several clients.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109" name="Shape 109"/>
          <p:cNvSpPr txBox="1"/>
          <p:nvPr/>
        </p:nvSpPr>
        <p:spPr>
          <a:xfrm>
            <a:off x="311700" y="3419375"/>
            <a:ext cx="8028600" cy="12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30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600">
                <a:solidFill>
                  <a:schemeClr val="dk2"/>
                </a:solidFill>
              </a:rPr>
              <a:t>Users interact by connecting a local Python session to the scheduler and submitting work, by individual calls to the simple interface:</a:t>
            </a:r>
          </a:p>
          <a:p>
            <a:pPr indent="45720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client.submit(function, *args, **kwargs).</a:t>
            </a:r>
          </a:p>
        </p:txBody>
      </p:sp>
      <p:grpSp>
        <p:nvGrpSpPr>
          <p:cNvPr id="110" name="Shape 110"/>
          <p:cNvGrpSpPr/>
          <p:nvPr/>
        </p:nvGrpSpPr>
        <p:grpSpPr>
          <a:xfrm>
            <a:off x="4420081" y="1583662"/>
            <a:ext cx="3996987" cy="1835708"/>
            <a:chOff x="4420081" y="1583662"/>
            <a:chExt cx="3996987" cy="1835708"/>
          </a:xfrm>
        </p:grpSpPr>
        <p:grpSp>
          <p:nvGrpSpPr>
            <p:cNvPr id="111" name="Shape 111"/>
            <p:cNvGrpSpPr/>
            <p:nvPr/>
          </p:nvGrpSpPr>
          <p:grpSpPr>
            <a:xfrm>
              <a:off x="4420081" y="1583662"/>
              <a:ext cx="3996987" cy="1835708"/>
              <a:chOff x="1835775" y="2310425"/>
              <a:chExt cx="4066525" cy="1962275"/>
            </a:xfrm>
          </p:grpSpPr>
          <p:sp>
            <p:nvSpPr>
              <p:cNvPr id="112" name="Shape 112"/>
              <p:cNvSpPr/>
              <p:nvPr/>
            </p:nvSpPr>
            <p:spPr>
              <a:xfrm>
                <a:off x="1835775" y="2904700"/>
                <a:ext cx="1452300" cy="383400"/>
              </a:xfrm>
              <a:prstGeom prst="roundRect">
                <a:avLst>
                  <a:gd fmla="val 16667" name="adj"/>
                </a:avLst>
              </a:prstGeom>
              <a:solidFill>
                <a:srgbClr val="EAD1DC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rPr lang="en"/>
                  <a:t>dask-scheduler</a:t>
                </a:r>
              </a:p>
            </p:txBody>
          </p:sp>
          <p:sp>
            <p:nvSpPr>
              <p:cNvPr id="113" name="Shape 113"/>
              <p:cNvSpPr/>
              <p:nvPr/>
            </p:nvSpPr>
            <p:spPr>
              <a:xfrm>
                <a:off x="4450000" y="2310425"/>
                <a:ext cx="1452300" cy="313800"/>
              </a:xfrm>
              <a:prstGeom prst="roundRect">
                <a:avLst>
                  <a:gd fmla="val 16667" name="adj"/>
                </a:avLst>
              </a:prstGeom>
              <a:solidFill>
                <a:srgbClr val="CFE2F3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rPr lang="en"/>
                  <a:t>dask-worker 1</a:t>
                </a:r>
              </a:p>
            </p:txBody>
          </p:sp>
          <p:sp>
            <p:nvSpPr>
              <p:cNvPr id="114" name="Shape 114"/>
              <p:cNvSpPr/>
              <p:nvPr/>
            </p:nvSpPr>
            <p:spPr>
              <a:xfrm>
                <a:off x="4450000" y="2766625"/>
                <a:ext cx="1452300" cy="313800"/>
              </a:xfrm>
              <a:prstGeom prst="roundRect">
                <a:avLst>
                  <a:gd fmla="val 16667" name="adj"/>
                </a:avLst>
              </a:prstGeom>
              <a:solidFill>
                <a:srgbClr val="CFE2F3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/>
                  <a:t>dask-worker 2</a:t>
                </a:r>
              </a:p>
            </p:txBody>
          </p:sp>
          <p:sp>
            <p:nvSpPr>
              <p:cNvPr id="115" name="Shape 115"/>
              <p:cNvSpPr/>
              <p:nvPr/>
            </p:nvSpPr>
            <p:spPr>
              <a:xfrm>
                <a:off x="4450000" y="3209500"/>
                <a:ext cx="1452300" cy="313800"/>
              </a:xfrm>
              <a:prstGeom prst="roundRect">
                <a:avLst>
                  <a:gd fmla="val 16667" name="adj"/>
                </a:avLst>
              </a:prstGeom>
              <a:solidFill>
                <a:srgbClr val="CFE2F3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/>
                  <a:t>dask-worker 3</a:t>
                </a:r>
              </a:p>
            </p:txBody>
          </p:sp>
          <p:sp>
            <p:nvSpPr>
              <p:cNvPr id="116" name="Shape 116"/>
              <p:cNvSpPr txBox="1"/>
              <p:nvPr/>
            </p:nvSpPr>
            <p:spPr>
              <a:xfrm>
                <a:off x="5042500" y="3462400"/>
                <a:ext cx="267300" cy="572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rPr b="1" lang="en" sz="600"/>
                  <a:t>.</a:t>
                </a:r>
              </a:p>
              <a:p>
                <a:pPr lvl="0">
                  <a:spcBef>
                    <a:spcPts val="0"/>
                  </a:spcBef>
                  <a:buNone/>
                </a:pPr>
                <a:r>
                  <a:rPr b="1" lang="en" sz="600"/>
                  <a:t>.</a:t>
                </a:r>
              </a:p>
              <a:p>
                <a:pPr lvl="0">
                  <a:spcBef>
                    <a:spcPts val="0"/>
                  </a:spcBef>
                  <a:buNone/>
                </a:pPr>
                <a:r>
                  <a:rPr b="1" lang="en" sz="600"/>
                  <a:t>.</a:t>
                </a:r>
              </a:p>
              <a:p>
                <a:pPr lvl="0">
                  <a:spcBef>
                    <a:spcPts val="0"/>
                  </a:spcBef>
                  <a:buNone/>
                </a:pPr>
                <a:r>
                  <a:rPr b="1" lang="en" sz="600"/>
                  <a:t>.</a:t>
                </a:r>
              </a:p>
            </p:txBody>
          </p:sp>
          <p:sp>
            <p:nvSpPr>
              <p:cNvPr id="117" name="Shape 117"/>
              <p:cNvSpPr/>
              <p:nvPr/>
            </p:nvSpPr>
            <p:spPr>
              <a:xfrm>
                <a:off x="4450000" y="3958900"/>
                <a:ext cx="1452300" cy="313800"/>
              </a:xfrm>
              <a:prstGeom prst="roundRect">
                <a:avLst>
                  <a:gd fmla="val 16667" name="adj"/>
                </a:avLst>
              </a:prstGeom>
              <a:solidFill>
                <a:srgbClr val="CFE2F3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/>
                  <a:t>dask-worker n</a:t>
                </a:r>
              </a:p>
            </p:txBody>
          </p:sp>
          <p:cxnSp>
            <p:nvCxnSpPr>
              <p:cNvPr id="118" name="Shape 118"/>
              <p:cNvCxnSpPr>
                <a:stCxn id="112" idx="3"/>
                <a:endCxn id="113" idx="1"/>
              </p:cNvCxnSpPr>
              <p:nvPr/>
            </p:nvCxnSpPr>
            <p:spPr>
              <a:xfrm flipH="1" rot="10800000">
                <a:off x="3288075" y="2467300"/>
                <a:ext cx="1161900" cy="629100"/>
              </a:xfrm>
              <a:prstGeom prst="bentConnector3">
                <a:avLst>
                  <a:gd fmla="val 50001" name="adj1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lg" w="lg" type="none"/>
                <a:tailEnd len="lg" w="lg" type="none"/>
              </a:ln>
            </p:spPr>
          </p:cxnSp>
          <p:cxnSp>
            <p:nvCxnSpPr>
              <p:cNvPr id="119" name="Shape 119"/>
              <p:cNvCxnSpPr>
                <a:stCxn id="112" idx="3"/>
                <a:endCxn id="117" idx="1"/>
              </p:cNvCxnSpPr>
              <p:nvPr/>
            </p:nvCxnSpPr>
            <p:spPr>
              <a:xfrm>
                <a:off x="3288075" y="3096400"/>
                <a:ext cx="1161900" cy="1019400"/>
              </a:xfrm>
              <a:prstGeom prst="bentConnector3">
                <a:avLst>
                  <a:gd fmla="val 50001" name="adj1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lg" w="lg" type="none"/>
                <a:tailEnd len="lg" w="lg" type="none"/>
              </a:ln>
            </p:spPr>
          </p:cxnSp>
          <p:cxnSp>
            <p:nvCxnSpPr>
              <p:cNvPr id="120" name="Shape 120"/>
              <p:cNvCxnSpPr>
                <a:stCxn id="112" idx="3"/>
                <a:endCxn id="114" idx="1"/>
              </p:cNvCxnSpPr>
              <p:nvPr/>
            </p:nvCxnSpPr>
            <p:spPr>
              <a:xfrm flipH="1" rot="10800000">
                <a:off x="3288075" y="2923600"/>
                <a:ext cx="1161900" cy="172800"/>
              </a:xfrm>
              <a:prstGeom prst="bentConnector3">
                <a:avLst>
                  <a:gd fmla="val 50001" name="adj1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lg" w="lg" type="none"/>
                <a:tailEnd len="lg" w="lg" type="none"/>
              </a:ln>
            </p:spPr>
          </p:cxnSp>
          <p:cxnSp>
            <p:nvCxnSpPr>
              <p:cNvPr id="121" name="Shape 121"/>
              <p:cNvCxnSpPr>
                <a:stCxn id="112" idx="3"/>
                <a:endCxn id="115" idx="1"/>
              </p:cNvCxnSpPr>
              <p:nvPr/>
            </p:nvCxnSpPr>
            <p:spPr>
              <a:xfrm>
                <a:off x="3288075" y="3096400"/>
                <a:ext cx="1161900" cy="270000"/>
              </a:xfrm>
              <a:prstGeom prst="bentConnector3">
                <a:avLst>
                  <a:gd fmla="val 50001" name="adj1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lg" w="lg" type="none"/>
                <a:tailEnd len="lg" w="lg" type="none"/>
              </a:ln>
            </p:spPr>
          </p:cxnSp>
        </p:grpSp>
        <p:sp>
          <p:nvSpPr>
            <p:cNvPr id="122" name="Shape 122"/>
            <p:cNvSpPr/>
            <p:nvPr/>
          </p:nvSpPr>
          <p:spPr>
            <a:xfrm>
              <a:off x="4701475" y="2951175"/>
              <a:ext cx="882900" cy="3369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rPr lang="en" sz="1200"/>
                <a:t>Client</a:t>
              </a:r>
            </a:p>
          </p:txBody>
        </p:sp>
        <p:cxnSp>
          <p:nvCxnSpPr>
            <p:cNvPr id="123" name="Shape 123"/>
            <p:cNvCxnSpPr>
              <a:stCxn id="122" idx="0"/>
              <a:endCxn id="112" idx="2"/>
            </p:cNvCxnSpPr>
            <p:nvPr/>
          </p:nvCxnSpPr>
          <p:spPr>
            <a:xfrm rot="10800000">
              <a:off x="5133925" y="2498175"/>
              <a:ext cx="9000" cy="453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none"/>
              <a:tailEnd len="lg" w="lg" type="triangle"/>
            </a:ln>
          </p:spPr>
        </p:cxnSp>
      </p:grpSp>
      <p:sp>
        <p:nvSpPr>
          <p:cNvPr id="124" name="Shape 124"/>
          <p:cNvSpPr txBox="1"/>
          <p:nvPr/>
        </p:nvSpPr>
        <p:spPr>
          <a:xfrm>
            <a:off x="290475" y="4670750"/>
            <a:ext cx="4694100" cy="3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https://distributed.readthedocs.io/en/latest/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</a:t>
            </a:r>
            <a:r>
              <a:rPr lang="en"/>
              <a:t>ask.distributed Network setup</a:t>
            </a:r>
          </a:p>
        </p:txBody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</a:t>
            </a:r>
            <a:r>
              <a:rPr lang="en"/>
              <a:t>ask.scheduler</a:t>
            </a:r>
            <a:r>
              <a:rPr lang="en"/>
              <a:t> and dask.worker network can be initiated/connected in following ways: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Command line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SSH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Shared Network FIle System (NFS)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Python interface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LocalCluster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Amazon EC2</a:t>
            </a:r>
          </a:p>
        </p:txBody>
      </p:sp>
      <p:sp>
        <p:nvSpPr>
          <p:cNvPr id="131" name="Shape 131"/>
          <p:cNvSpPr txBox="1"/>
          <p:nvPr/>
        </p:nvSpPr>
        <p:spPr>
          <a:xfrm>
            <a:off x="197525" y="4705625"/>
            <a:ext cx="8841900" cy="3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https://distributed.readthedocs.io/en/latest/setup.html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Choosing the Scheduler </a:t>
            </a:r>
          </a:p>
        </p:txBody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311700" y="13810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</a:t>
            </a:r>
            <a:r>
              <a:rPr lang="en"/>
              <a:t>ask.threaded.get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d</a:t>
            </a:r>
            <a:r>
              <a:rPr lang="en"/>
              <a:t>ask.</a:t>
            </a:r>
            <a:r>
              <a:rPr lang="en"/>
              <a:t>m</a:t>
            </a:r>
            <a:r>
              <a:rPr lang="en"/>
              <a:t>ultiprocessing.get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d</a:t>
            </a:r>
            <a:r>
              <a:rPr lang="en"/>
              <a:t>ask.get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distributed.Client.get</a:t>
            </a:r>
          </a:p>
        </p:txBody>
      </p:sp>
      <p:sp>
        <p:nvSpPr>
          <p:cNvPr id="138" name="Shape 138"/>
          <p:cNvSpPr/>
          <p:nvPr/>
        </p:nvSpPr>
        <p:spPr>
          <a:xfrm>
            <a:off x="3834200" y="1436950"/>
            <a:ext cx="383400" cy="1351200"/>
          </a:xfrm>
          <a:prstGeom prst="rightBrace">
            <a:avLst>
              <a:gd fmla="val 8333" name="adj1"/>
              <a:gd fmla="val 5273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9" name="Shape 139"/>
          <p:cNvSpPr/>
          <p:nvPr/>
        </p:nvSpPr>
        <p:spPr>
          <a:xfrm>
            <a:off x="3962750" y="3005500"/>
            <a:ext cx="115500" cy="4182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0" name="Shape 140"/>
          <p:cNvSpPr txBox="1"/>
          <p:nvPr/>
        </p:nvSpPr>
        <p:spPr>
          <a:xfrm>
            <a:off x="4601050" y="1798900"/>
            <a:ext cx="2230800" cy="6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just">
              <a:spcBef>
                <a:spcPts val="0"/>
              </a:spcBef>
              <a:buNone/>
            </a:pPr>
            <a:r>
              <a:rPr lang="en"/>
              <a:t>Computation on Single machine, multiple cores</a:t>
            </a:r>
          </a:p>
        </p:txBody>
      </p:sp>
      <p:sp>
        <p:nvSpPr>
          <p:cNvPr id="141" name="Shape 141"/>
          <p:cNvSpPr txBox="1"/>
          <p:nvPr/>
        </p:nvSpPr>
        <p:spPr>
          <a:xfrm>
            <a:off x="4601050" y="2900950"/>
            <a:ext cx="2230800" cy="6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just">
              <a:spcBef>
                <a:spcPts val="0"/>
              </a:spcBef>
              <a:buNone/>
            </a:pPr>
            <a:r>
              <a:rPr lang="en"/>
              <a:t>Computation on multiple machines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